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29" r:id="rId4"/>
    <p:sldId id="345" r:id="rId5"/>
    <p:sldId id="346" r:id="rId6"/>
    <p:sldId id="330" r:id="rId7"/>
    <p:sldId id="334" r:id="rId8"/>
    <p:sldId id="331" r:id="rId9"/>
    <p:sldId id="328" r:id="rId10"/>
    <p:sldId id="257" r:id="rId11"/>
    <p:sldId id="332" r:id="rId12"/>
    <p:sldId id="336" r:id="rId13"/>
    <p:sldId id="337" r:id="rId14"/>
    <p:sldId id="338" r:id="rId15"/>
    <p:sldId id="344" r:id="rId16"/>
    <p:sldId id="303" r:id="rId17"/>
    <p:sldId id="316" r:id="rId18"/>
    <p:sldId id="333" r:id="rId19"/>
    <p:sldId id="317" r:id="rId20"/>
    <p:sldId id="315" r:id="rId21"/>
    <p:sldId id="319" r:id="rId22"/>
    <p:sldId id="324" r:id="rId23"/>
    <p:sldId id="313" r:id="rId24"/>
    <p:sldId id="325" r:id="rId25"/>
    <p:sldId id="339" r:id="rId26"/>
    <p:sldId id="347" r:id="rId27"/>
    <p:sldId id="348" r:id="rId28"/>
    <p:sldId id="340" r:id="rId29"/>
    <p:sldId id="265" r:id="rId30"/>
    <p:sldId id="341" r:id="rId31"/>
    <p:sldId id="304" r:id="rId32"/>
    <p:sldId id="295" r:id="rId33"/>
    <p:sldId id="318" r:id="rId34"/>
    <p:sldId id="302" r:id="rId35"/>
    <p:sldId id="342" r:id="rId36"/>
    <p:sldId id="310" r:id="rId37"/>
    <p:sldId id="343" r:id="rId38"/>
    <p:sldId id="320" r:id="rId39"/>
    <p:sldId id="326" r:id="rId40"/>
    <p:sldId id="327" r:id="rId41"/>
    <p:sldId id="309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238D-C7CD-4D25-80BE-00EC37BF86FE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D2E0-21BE-4C58-9116-50FEF2F6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25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238D-C7CD-4D25-80BE-00EC37BF86FE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D2E0-21BE-4C58-9116-50FEF2F6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32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238D-C7CD-4D25-80BE-00EC37BF86FE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D2E0-21BE-4C58-9116-50FEF2F6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07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238D-C7CD-4D25-80BE-00EC37BF86FE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D2E0-21BE-4C58-9116-50FEF2F6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55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238D-C7CD-4D25-80BE-00EC37BF86FE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D2E0-21BE-4C58-9116-50FEF2F6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97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238D-C7CD-4D25-80BE-00EC37BF86FE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D2E0-21BE-4C58-9116-50FEF2F6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58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238D-C7CD-4D25-80BE-00EC37BF86FE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D2E0-21BE-4C58-9116-50FEF2F6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98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238D-C7CD-4D25-80BE-00EC37BF86FE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D2E0-21BE-4C58-9116-50FEF2F6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40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238D-C7CD-4D25-80BE-00EC37BF86FE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D2E0-21BE-4C58-9116-50FEF2F6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64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238D-C7CD-4D25-80BE-00EC37BF86FE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D2E0-21BE-4C58-9116-50FEF2F6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64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238D-C7CD-4D25-80BE-00EC37BF86FE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D2E0-21BE-4C58-9116-50FEF2F6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90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238D-C7CD-4D25-80BE-00EC37BF86FE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BD2E0-21BE-4C58-9116-50FEF2F6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68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ps.tp.edu.tw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C0000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206</a:t>
            </a:r>
            <a:r>
              <a:rPr lang="zh-TW" altLang="en-US" sz="5400" dirty="0" smtClean="0">
                <a:solidFill>
                  <a:srgbClr val="C0000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 下學期 </a:t>
            </a:r>
            <a:r>
              <a:rPr lang="zh-TW" altLang="en-US" sz="5400" dirty="0">
                <a:solidFill>
                  <a:srgbClr val="C0000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家長日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鄧家榆老師</a:t>
            </a:r>
            <a:endParaRPr lang="zh-TW" altLang="en-US" sz="36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13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重要日期</a:t>
            </a:r>
            <a:endParaRPr lang="zh-TW" altLang="en-US" dirty="0"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1.3/29(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園遊會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2.4/16(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)-4/17(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期中考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校外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教學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5/30(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四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大稻埕看偶戲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因表演廳座位不足，只有學生前往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4.6/20(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四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)-6/21(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期末考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5.6/28(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結業式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教學及班經重點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4857403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None/>
            </a:pPr>
            <a:endParaRPr lang="zh-TW" altLang="en-US" sz="2000" dirty="0">
              <a:latin typeface="文鼎粗隸" pitchFamily="49" charset="-120"/>
              <a:ea typeface="文鼎粗隸" pitchFamily="49" charset="-120"/>
            </a:endParaRPr>
          </a:p>
          <a:p>
            <a:pPr marL="609600" indent="-609600">
              <a:spcBef>
                <a:spcPct val="0"/>
              </a:spcBef>
              <a:buNone/>
            </a:pPr>
            <a:r>
              <a:rPr lang="zh-TW" altLang="en-US" sz="1600" b="1" dirty="0"/>
              <a:t>  </a:t>
            </a:r>
            <a:r>
              <a:rPr lang="en-US" altLang="zh-TW" b="1" dirty="0">
                <a:latin typeface="文鼎粗隸" pitchFamily="49" charset="-120"/>
                <a:ea typeface="文鼎粗隸" pitchFamily="49" charset="-120"/>
              </a:rPr>
              <a:t>-</a:t>
            </a:r>
            <a:r>
              <a:rPr lang="zh-TW" altLang="en-US" b="1" dirty="0">
                <a:solidFill>
                  <a:srgbClr val="6600CC"/>
                </a:solidFill>
                <a:latin typeface="文鼎粗隸" pitchFamily="49" charset="-120"/>
                <a:ea typeface="文鼎粗隸" pitchFamily="49" charset="-120"/>
              </a:rPr>
              <a:t>國語</a:t>
            </a:r>
            <a:r>
              <a:rPr lang="en-US" altLang="zh-TW" sz="35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閱讀理解</a:t>
            </a:r>
            <a:endParaRPr lang="en-US" altLang="zh-TW" sz="35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609600" indent="-609600">
              <a:spcBef>
                <a:spcPct val="0"/>
              </a:spcBef>
              <a:buNone/>
            </a:pP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作文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前奏</a:t>
            </a:r>
            <a:r>
              <a:rPr lang="en-US" altLang="zh-TW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長句 作文 </a:t>
            </a:r>
            <a:endParaRPr lang="en-US" altLang="zh-TW" sz="3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609600" indent="-609600">
              <a:spcBef>
                <a:spcPct val="0"/>
              </a:spcBef>
              <a:buNone/>
            </a:pPr>
            <a:endParaRPr lang="zh-TW" altLang="en-US" dirty="0">
              <a:latin typeface="文鼎粗隸" pitchFamily="49" charset="-120"/>
              <a:ea typeface="文鼎粗隸" pitchFamily="49" charset="-120"/>
            </a:endParaRPr>
          </a:p>
          <a:p>
            <a:pPr marL="609600" indent="-609600">
              <a:buFontTx/>
              <a:buNone/>
            </a:pPr>
            <a:r>
              <a:rPr lang="en-US" altLang="zh-TW" b="1" dirty="0">
                <a:latin typeface="文鼎粗隸" pitchFamily="49" charset="-120"/>
                <a:ea typeface="文鼎粗隸" pitchFamily="49" charset="-120"/>
              </a:rPr>
              <a:t>-</a:t>
            </a:r>
            <a:r>
              <a:rPr lang="zh-TW" altLang="en-US" b="1" dirty="0">
                <a:solidFill>
                  <a:srgbClr val="6600CC"/>
                </a:solidFill>
                <a:latin typeface="文鼎粗隸" pitchFamily="49" charset="-120"/>
                <a:ea typeface="文鼎粗隸" pitchFamily="49" charset="-120"/>
              </a:rPr>
              <a:t>數學</a:t>
            </a:r>
            <a:r>
              <a:rPr lang="en-US" altLang="zh-TW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乘法的直式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紀錄</a:t>
            </a:r>
            <a:endParaRPr lang="en-US" altLang="zh-TW" sz="35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zh-TW" altLang="en-US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三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位數加減 </a:t>
            </a:r>
            <a:r>
              <a:rPr lang="en-US" altLang="zh-TW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計算能力</a:t>
            </a:r>
            <a:r>
              <a:rPr lang="en-US" altLang="zh-TW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 </a:t>
            </a:r>
            <a:endParaRPr lang="en-US" altLang="zh-TW" sz="35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*未知數：</a:t>
            </a:r>
            <a:r>
              <a:rPr lang="en-US" altLang="zh-TW" sz="35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13-(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5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)=6  </a:t>
            </a:r>
            <a:endParaRPr lang="en-US" altLang="zh-TW" sz="3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zh-TW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兩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步驟乘法解題</a:t>
            </a:r>
            <a:r>
              <a:rPr lang="en-US" altLang="zh-TW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加減乘混合</a:t>
            </a:r>
            <a:r>
              <a:rPr lang="en-US" altLang="zh-TW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marL="609600" indent="-609600">
              <a:buFontTx/>
              <a:buNone/>
            </a:pPr>
            <a:r>
              <a:rPr lang="en-US" altLang="zh-TW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分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分看</a:t>
            </a:r>
            <a:r>
              <a:rPr lang="en-US" altLang="zh-TW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除法前身</a:t>
            </a:r>
            <a:r>
              <a:rPr lang="en-US" altLang="zh-TW" sz="35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34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82" t="18133" r="26732" b="10272"/>
          <a:stretch/>
        </p:blipFill>
        <p:spPr>
          <a:xfrm>
            <a:off x="0" y="116632"/>
            <a:ext cx="9144000" cy="66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08" t="18133" r="24942" b="10272"/>
          <a:stretch/>
        </p:blipFill>
        <p:spPr>
          <a:xfrm>
            <a:off x="81357" y="368826"/>
            <a:ext cx="8998342" cy="586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7" t="18133" r="24942" b="10272"/>
          <a:stretch/>
        </p:blipFill>
        <p:spPr>
          <a:xfrm>
            <a:off x="37097" y="332656"/>
            <a:ext cx="9017002" cy="60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01" t="13360" r="34786" b="8681"/>
          <a:stretch/>
        </p:blipFill>
        <p:spPr>
          <a:xfrm>
            <a:off x="2411760" y="106902"/>
            <a:ext cx="4968552" cy="65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國語練功本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627504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A.</a:t>
            </a:r>
            <a:r>
              <a:rPr kumimoji="1"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預習單</a:t>
            </a:r>
            <a:endParaRPr kumimoji="1"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kumimoji="1"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B</a:t>
            </a:r>
            <a:r>
              <a:rPr kumimoji="1"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. </a:t>
            </a:r>
            <a:r>
              <a:rPr kumimoji="1"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認讀字筆順</a:t>
            </a:r>
          </a:p>
          <a:p>
            <a:pPr marL="0" indent="0">
              <a:buNone/>
            </a:pPr>
            <a:r>
              <a:rPr kumimoji="1"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C. </a:t>
            </a:r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生字造詞</a:t>
            </a:r>
          </a:p>
          <a:p>
            <a:pPr marL="0" indent="0">
              <a:buNone/>
            </a:pPr>
            <a:r>
              <a:rPr kumimoji="1"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D. </a:t>
            </a:r>
            <a:r>
              <a:rPr kumimoji="1"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短語、造句</a:t>
            </a:r>
          </a:p>
          <a:p>
            <a:pPr marL="0" indent="0">
              <a:buNone/>
            </a:pPr>
            <a:r>
              <a:rPr kumimoji="1"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E. </a:t>
            </a:r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字音字形</a:t>
            </a:r>
          </a:p>
          <a:p>
            <a:pPr marL="0" indent="0">
              <a:buNone/>
            </a:pPr>
            <a:r>
              <a:rPr kumimoji="1"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F. </a:t>
            </a:r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看圖寫作</a:t>
            </a:r>
          </a:p>
          <a:p>
            <a:pPr marL="0" indent="0">
              <a:buNone/>
            </a:pPr>
            <a:r>
              <a:rPr kumimoji="1"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附錄、一上</a:t>
            </a:r>
            <a:r>
              <a:rPr kumimoji="1"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~</a:t>
            </a:r>
            <a:r>
              <a:rPr kumimoji="1"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二上生字累計表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TW" sz="33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kumimoji="1" lang="en-US" altLang="zh-TW" sz="33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kumimoji="1" lang="zh-TW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功課</a:t>
            </a:r>
            <a:r>
              <a:rPr kumimoji="1" lang="zh-TW" altLang="en-US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改寫成「頁數」</a:t>
            </a:r>
            <a:endParaRPr kumimoji="1" lang="en-US" altLang="zh-TW" sz="33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kumimoji="1" lang="zh-TW" altLang="en-US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→國練</a:t>
            </a:r>
            <a:r>
              <a:rPr kumimoji="1" lang="en-US" altLang="zh-TW" sz="3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p.2</a:t>
            </a:r>
            <a:r>
              <a:rPr kumimoji="1" lang="zh-TW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kumimoji="1" lang="en-US" altLang="zh-TW" sz="3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p.3</a:t>
            </a:r>
            <a:endParaRPr kumimoji="1" lang="en-US" altLang="zh-TW" sz="33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367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4" t="18327" r="50758" b="6246"/>
          <a:stretch/>
        </p:blipFill>
        <p:spPr bwMode="auto">
          <a:xfrm>
            <a:off x="2267744" y="-27385"/>
            <a:ext cx="5184576" cy="68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1835696" y="5877272"/>
            <a:ext cx="5832648" cy="5760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47" t="22906" r="23152" b="11863"/>
          <a:stretch/>
        </p:blipFill>
        <p:spPr>
          <a:xfrm>
            <a:off x="0" y="262831"/>
            <a:ext cx="9115527" cy="633452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884368" y="3068960"/>
            <a:ext cx="553998" cy="1872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 活潑可愛 </a:t>
            </a:r>
            <a:r>
              <a:rPr lang="en-US" altLang="zh-TW" sz="2400" b="1" dirty="0" smtClean="0">
                <a:solidFill>
                  <a:srgbClr val="FF0000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)</a:t>
            </a:r>
            <a:endParaRPr lang="zh-TW" altLang="en-US" sz="2400" b="1" dirty="0">
              <a:solidFill>
                <a:srgbClr val="FF0000"/>
              </a:solidFill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34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12748" r="23591" b="4279"/>
          <a:stretch/>
        </p:blipFill>
        <p:spPr bwMode="auto">
          <a:xfrm>
            <a:off x="179512" y="248803"/>
            <a:ext cx="8892253" cy="634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流程圖: 替代程序 1"/>
          <p:cNvSpPr/>
          <p:nvPr/>
        </p:nvSpPr>
        <p:spPr>
          <a:xfrm>
            <a:off x="8206018" y="1268760"/>
            <a:ext cx="398430" cy="504056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流程圖: 替代程序 3"/>
          <p:cNvSpPr/>
          <p:nvPr/>
        </p:nvSpPr>
        <p:spPr>
          <a:xfrm>
            <a:off x="8206018" y="4149080"/>
            <a:ext cx="398430" cy="504056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7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家榆老師的感謝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感謝各位家長用心教導孩子，</a:t>
            </a: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讓這兩年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206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</a:t>
            </a: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能有甜美的成果、愉快的相處時光！</a:t>
            </a: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zh-TW" altLang="en-US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5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聽寫考試</a:t>
            </a:r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項目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圈詞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生字</a:t>
            </a:r>
            <a:r>
              <a:rPr kumimoji="1"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部首、總筆劃</a:t>
            </a:r>
            <a:r>
              <a:rPr kumimoji="1"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短語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造句</a:t>
            </a:r>
            <a:endParaRPr kumimoji="1" lang="en-US" altLang="zh-TW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句型</a:t>
            </a:r>
            <a:r>
              <a:rPr kumimoji="1"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例如抽換句子、合併句子等等</a:t>
            </a:r>
            <a:r>
              <a:rPr kumimoji="1"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kumimoji="1"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閱讀理解</a:t>
            </a:r>
            <a:r>
              <a:rPr kumimoji="1"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課文內容</a:t>
            </a:r>
            <a:r>
              <a:rPr kumimoji="1"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97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二升三 停看聽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2" name="副標題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三年級會發生什麼事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24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中年級學習與生活</a:t>
            </a:r>
            <a:endParaRPr lang="zh-TW" altLang="en-US" dirty="0"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kumimoji="1" lang="zh-TW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主要</a:t>
            </a:r>
            <a:r>
              <a:rPr kumimoji="1" lang="zh-TW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學科</a:t>
            </a:r>
            <a:r>
              <a:rPr kumimoji="1"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國 數 英 </a:t>
            </a:r>
            <a:r>
              <a:rPr kumimoji="1"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社 自</a:t>
            </a:r>
            <a:r>
              <a:rPr kumimoji="1" lang="zh-TW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閩 藝 健 </a:t>
            </a:r>
            <a:r>
              <a:rPr kumimoji="1"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電</a:t>
            </a:r>
            <a:r>
              <a:rPr kumimoji="1"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kumimoji="1" lang="zh-TW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電腦</a:t>
            </a:r>
            <a:r>
              <a:rPr kumimoji="1" lang="zh-TW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及網路</a:t>
            </a:r>
            <a:r>
              <a:rPr kumimoji="1"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限時 </a:t>
            </a:r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限</a:t>
            </a:r>
            <a:r>
              <a:rPr kumimoji="1"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區 </a:t>
            </a:r>
            <a:r>
              <a:rPr kumimoji="1" lang="zh-TW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作業 </a:t>
            </a:r>
            <a:r>
              <a:rPr kumimoji="1" lang="zh-TW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公共區</a:t>
            </a:r>
            <a:r>
              <a:rPr kumimoji="1"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zh-TW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中</a:t>
            </a:r>
            <a:r>
              <a:rPr kumimoji="1" lang="zh-TW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低年級學業差異</a:t>
            </a:r>
            <a:r>
              <a:rPr kumimoji="1"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難度 </a:t>
            </a:r>
            <a:r>
              <a:rPr kumimoji="1" lang="zh-TW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成績</a:t>
            </a:r>
            <a:r>
              <a:rPr kumimoji="1"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kumimoji="1" lang="zh-TW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同儕</a:t>
            </a:r>
            <a:r>
              <a:rPr kumimoji="1"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影響</a:t>
            </a:r>
            <a:endParaRPr kumimoji="1"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9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29679" r="50758" b="12596"/>
          <a:stretch/>
        </p:blipFill>
        <p:spPr bwMode="auto">
          <a:xfrm>
            <a:off x="355643" y="-5378"/>
            <a:ext cx="8464829" cy="686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流程圖: 替代處理程序 3"/>
          <p:cNvSpPr/>
          <p:nvPr/>
        </p:nvSpPr>
        <p:spPr>
          <a:xfrm>
            <a:off x="2267744" y="2348880"/>
            <a:ext cx="5256584" cy="23762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16</a:t>
            </a:r>
            <a:r>
              <a:rPr lang="zh-TW" altLang="en-US" sz="3200" dirty="0" smtClean="0"/>
              <a:t>節導師課，</a:t>
            </a:r>
            <a:r>
              <a:rPr lang="en-US" altLang="zh-TW" sz="3200" dirty="0" smtClean="0"/>
              <a:t>14</a:t>
            </a:r>
            <a:r>
              <a:rPr lang="zh-TW" altLang="en-US" sz="3200" dirty="0" smtClean="0"/>
              <a:t>節科任課，</a:t>
            </a:r>
            <a:r>
              <a:rPr lang="en-US" altLang="zh-TW" sz="3200" dirty="0" smtClean="0"/>
              <a:t>8</a:t>
            </a:r>
            <a:r>
              <a:rPr lang="zh-TW" altLang="en-US" sz="3200" dirty="0" smtClean="0"/>
              <a:t>位科任老師，</a:t>
            </a:r>
            <a:r>
              <a:rPr lang="en-US" altLang="zh-TW" sz="3200" dirty="0" smtClean="0"/>
              <a:t>6</a:t>
            </a:r>
            <a:r>
              <a:rPr lang="zh-TW" altLang="en-US" sz="3200" dirty="0" smtClean="0"/>
              <a:t>大考科</a:t>
            </a:r>
            <a:endParaRPr lang="en-US" altLang="zh-TW" sz="3200" dirty="0" smtClean="0"/>
          </a:p>
          <a:p>
            <a:pPr algn="ctr"/>
            <a:r>
              <a:rPr lang="en-US" altLang="zh-TW" sz="3200" dirty="0" smtClean="0"/>
              <a:t>(</a:t>
            </a:r>
            <a:r>
              <a:rPr lang="zh-TW" altLang="en-US" sz="3200" dirty="0" smtClean="0"/>
              <a:t>國、英、數、社、自、健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0157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現在能做什麼</a:t>
            </a:r>
            <a:r>
              <a:rPr lang="en-US" altLang="zh-TW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?</a:t>
            </a:r>
            <a:endParaRPr lang="zh-TW" altLang="en-US" dirty="0"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養成自我負責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生活自理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自動自發</a:t>
            </a:r>
            <a:endParaRPr kumimoji="1" lang="en-US" altLang="zh-TW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整潔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字體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獨立處理事情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溝通</a:t>
            </a:r>
            <a:endParaRPr kumimoji="1" lang="en-US" altLang="zh-TW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表達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情緒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94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現在能做什麼</a:t>
            </a:r>
            <a:r>
              <a:rPr lang="en-US" altLang="zh-TW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?</a:t>
            </a:r>
            <a:endParaRPr lang="zh-TW" altLang="en-US" dirty="0"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分科較細且深入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橋梁書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kumimoji="1"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文字多，</a:t>
            </a:r>
            <a:r>
              <a:rPr kumimoji="1"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圖片少</a:t>
            </a:r>
            <a:r>
              <a:rPr kumimoji="1"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endParaRPr kumimoji="1" lang="en-US" altLang="zh-TW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kumimoji="1" lang="en-US" altLang="zh-TW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kumimoji="1" lang="zh-TW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繪</a:t>
            </a:r>
            <a:r>
              <a:rPr kumimoji="1"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本</a:t>
            </a:r>
            <a:r>
              <a:rPr kumimoji="1" lang="en-US" altLang="zh-T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-&gt;</a:t>
            </a:r>
            <a:r>
              <a:rPr kumimoji="1"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橋樑書</a:t>
            </a:r>
            <a:r>
              <a:rPr kumimoji="1" lang="en-US" altLang="zh-T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-&gt;</a:t>
            </a:r>
            <a:r>
              <a:rPr kumimoji="1"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文</a:t>
            </a:r>
            <a:r>
              <a:rPr kumimoji="1" lang="zh-TW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字書</a:t>
            </a:r>
            <a:endParaRPr kumimoji="1" lang="zh-TW" alt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64496" cy="4525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注意同儕的影響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網路的使用</a:t>
            </a:r>
            <a:endParaRPr kumimoji="1"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多傾聽與引導</a:t>
            </a:r>
            <a:endParaRPr kumimoji="1"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126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77" t="11769" r="20467" b="13454"/>
          <a:stretch/>
        </p:blipFill>
        <p:spPr>
          <a:xfrm>
            <a:off x="107504" y="260648"/>
            <a:ext cx="8924397" cy="61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77" t="11769" r="18677" b="13454"/>
          <a:stretch/>
        </p:blipFill>
        <p:spPr>
          <a:xfrm>
            <a:off x="121291" y="260648"/>
            <a:ext cx="8909074" cy="59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感謝您無私的奉獻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3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感謝</a:t>
            </a:r>
            <a:r>
              <a:rPr lang="zh-TW" altLang="en-US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班級家長</a:t>
            </a:r>
            <a:endParaRPr lang="zh-TW" altLang="en-US" dirty="0"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514350" indent="-514350" fontAlgn="ctr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家長</a:t>
            </a:r>
            <a:r>
              <a:rPr kumimoji="1"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委員代表：樂安媽媽、俞璇媽媽</a:t>
            </a:r>
            <a:endParaRPr kumimoji="1" lang="en-US" altLang="zh-TW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514350" indent="-514350" fontAlgn="ctr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總務</a:t>
            </a:r>
            <a:r>
              <a:rPr kumimoji="1"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：裕棠媽媽</a:t>
            </a:r>
            <a:endParaRPr kumimoji="1" lang="en-US" altLang="zh-TW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514350" indent="-514350" fontAlgn="ctr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星期二晨光支援：</a:t>
            </a:r>
            <a:r>
              <a:rPr kumimoji="1" lang="zh-TW" altLang="zh-TW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念佑婆婆</a:t>
            </a:r>
            <a:r>
              <a:rPr kumimoji="1"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kumimoji="1" lang="zh-TW" altLang="zh-TW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亞芸</a:t>
            </a:r>
            <a:r>
              <a:rPr kumimoji="1"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媽</a:t>
            </a:r>
            <a:r>
              <a:rPr kumimoji="1" lang="zh-TW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媽</a:t>
            </a:r>
            <a:r>
              <a:rPr kumimoji="1"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kumimoji="1" lang="zh-TW" altLang="zh-TW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帆茵</a:t>
            </a:r>
            <a:r>
              <a:rPr kumimoji="1" lang="zh-TW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媽媽</a:t>
            </a:r>
            <a:r>
              <a:rPr kumimoji="1"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、韋岑</a:t>
            </a:r>
            <a:r>
              <a:rPr kumimoji="1" lang="zh-TW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媽媽</a:t>
            </a:r>
            <a:r>
              <a:rPr kumimoji="1"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kumimoji="1" lang="zh-TW" altLang="zh-TW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柏妤</a:t>
            </a:r>
            <a:r>
              <a:rPr kumimoji="1" lang="zh-TW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媽媽</a:t>
            </a:r>
            <a:r>
              <a:rPr kumimoji="1"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、軒赫媽媽、</a:t>
            </a:r>
            <a:r>
              <a:rPr kumimoji="1" lang="zh-TW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軒</a:t>
            </a:r>
            <a:r>
              <a:rPr kumimoji="1" lang="zh-TW" altLang="zh-TW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齊</a:t>
            </a:r>
            <a:r>
              <a:rPr kumimoji="1" lang="zh-TW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媽媽</a:t>
            </a:r>
            <a:r>
              <a:rPr kumimoji="1"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與老師</a:t>
            </a:r>
            <a:endParaRPr kumimoji="1" lang="en-US" altLang="zh-TW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514350" indent="-514350" fontAlgn="ctr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感謝</a:t>
            </a:r>
            <a:r>
              <a:rPr kumimoji="1"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所有家長請小朋友</a:t>
            </a:r>
            <a:r>
              <a:rPr kumimoji="1"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吃點心</a:t>
            </a:r>
            <a:endParaRPr kumimoji="1" lang="en-US" altLang="zh-TW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kumimoji="1"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感謝所有家長對</a:t>
            </a:r>
            <a:r>
              <a:rPr kumimoji="1"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206</a:t>
            </a:r>
            <a:r>
              <a:rPr kumimoji="1"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大大小小事情</a:t>
            </a:r>
            <a:r>
              <a:rPr kumimoji="1"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的協助與配合</a:t>
            </a:r>
            <a:endParaRPr kumimoji="1"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514350" indent="-514350" fontAlgn="ctr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kumimoji="1"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301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特</a:t>
            </a:r>
            <a:r>
              <a:rPr lang="zh-TW" altLang="en-US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愛</a:t>
            </a:r>
            <a:r>
              <a:rPr lang="en-US" altLang="zh-TW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106</a:t>
            </a:r>
            <a:r>
              <a:rPr lang="zh-TW" altLang="en-US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上</a:t>
            </a:r>
            <a:endParaRPr lang="zh-TW" altLang="en-US" dirty="0"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16" y="1600200"/>
            <a:ext cx="6799568" cy="4525963"/>
          </a:xfrm>
        </p:spPr>
      </p:pic>
    </p:spTree>
    <p:extLst>
      <p:ext uri="{BB962C8B-B14F-4D97-AF65-F5344CB8AC3E}">
        <p14:creationId xmlns:p14="http://schemas.microsoft.com/office/powerpoint/2010/main" val="15595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班</a:t>
            </a:r>
            <a:r>
              <a:rPr lang="zh-TW" altLang="en-US" dirty="0" smtClean="0"/>
              <a:t>費狀況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1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班費支出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376035"/>
              </p:ext>
            </p:extLst>
          </p:nvPr>
        </p:nvGraphicFramePr>
        <p:xfrm>
          <a:off x="467544" y="1412776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項目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每生費用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校內卷</a:t>
                      </a:r>
                      <a:r>
                        <a:rPr lang="en-US" altLang="zh-TW" sz="2400" b="1" dirty="0" smtClean="0"/>
                        <a:t>(</a:t>
                      </a:r>
                      <a:r>
                        <a:rPr lang="zh-TW" altLang="en-US" sz="2400" b="1" dirty="0" smtClean="0"/>
                        <a:t>國語</a:t>
                      </a:r>
                      <a:r>
                        <a:rPr lang="en-US" altLang="zh-TW" sz="2400" b="1" dirty="0" smtClean="0"/>
                        <a:t>)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$35</a:t>
                      </a:r>
                      <a:endParaRPr lang="zh-TW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校內卷</a:t>
                      </a:r>
                      <a:r>
                        <a:rPr lang="en-US" altLang="zh-TW" sz="2400" b="1" dirty="0" smtClean="0"/>
                        <a:t>(</a:t>
                      </a:r>
                      <a:r>
                        <a:rPr lang="zh-TW" altLang="en-US" sz="2400" b="1" dirty="0" smtClean="0"/>
                        <a:t>數學</a:t>
                      </a:r>
                      <a:r>
                        <a:rPr lang="en-US" altLang="zh-TW" sz="2400" b="1" dirty="0" smtClean="0"/>
                        <a:t>)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$35</a:t>
                      </a:r>
                      <a:endParaRPr lang="zh-TW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作業簿</a:t>
                      </a:r>
                      <a:r>
                        <a:rPr lang="en-US" altLang="zh-TW" sz="2400" b="1" dirty="0" smtClean="0"/>
                        <a:t>(</a:t>
                      </a:r>
                      <a:r>
                        <a:rPr lang="zh-TW" altLang="en-US" sz="2400" b="1" dirty="0" smtClean="0"/>
                        <a:t>生活</a:t>
                      </a:r>
                      <a:r>
                        <a:rPr lang="en-US" altLang="zh-TW" sz="2400" b="1" dirty="0" smtClean="0"/>
                        <a:t>)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$35</a:t>
                      </a:r>
                      <a:endParaRPr lang="zh-TW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重點複習</a:t>
                      </a:r>
                      <a:r>
                        <a:rPr lang="en-US" altLang="zh-TW" sz="2400" b="1" dirty="0" smtClean="0"/>
                        <a:t>(</a:t>
                      </a:r>
                      <a:r>
                        <a:rPr lang="zh-TW" altLang="en-US" sz="2400" b="1" dirty="0" smtClean="0"/>
                        <a:t>數學</a:t>
                      </a:r>
                      <a:r>
                        <a:rPr lang="en-US" altLang="zh-TW" sz="2400" b="1" dirty="0" smtClean="0"/>
                        <a:t>)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$45</a:t>
                      </a:r>
                      <a:endParaRPr lang="zh-TW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國語練功本</a:t>
                      </a:r>
                      <a:r>
                        <a:rPr lang="en-US" altLang="zh-TW" sz="2400" b="1" dirty="0" smtClean="0"/>
                        <a:t>(</a:t>
                      </a:r>
                      <a:r>
                        <a:rPr lang="zh-TW" altLang="en-US" sz="2400" b="1" dirty="0" smtClean="0"/>
                        <a:t>一套</a:t>
                      </a:r>
                      <a:r>
                        <a:rPr lang="en-US" altLang="zh-TW" sz="2400" b="1" dirty="0" smtClean="0"/>
                        <a:t>)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$140</a:t>
                      </a:r>
                      <a:endParaRPr lang="zh-TW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冷氣</a:t>
                      </a:r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共剩</a:t>
                      </a:r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</a:rPr>
                        <a:t>$942)(</a:t>
                      </a: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一人</a:t>
                      </a:r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zh-TW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</a:rPr>
                        <a:t>大約</a:t>
                      </a:r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</a:rPr>
                        <a:t>$20</a:t>
                      </a:r>
                      <a:endParaRPr lang="zh-TW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遊覽車</a:t>
                      </a:r>
                      <a:r>
                        <a:rPr lang="en-US" altLang="zh-TW" sz="2400" b="1" dirty="0" smtClean="0"/>
                        <a:t>($4300/25</a:t>
                      </a:r>
                      <a:r>
                        <a:rPr lang="zh-TW" altLang="en-US" sz="2400" b="1" dirty="0" smtClean="0"/>
                        <a:t>人</a:t>
                      </a:r>
                      <a:r>
                        <a:rPr lang="en-US" altLang="zh-TW" sz="2400" b="1" dirty="0" smtClean="0"/>
                        <a:t>)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大約</a:t>
                      </a:r>
                      <a:r>
                        <a:rPr lang="en-US" altLang="zh-TW" sz="2400" b="1" dirty="0" smtClean="0"/>
                        <a:t>$172</a:t>
                      </a:r>
                      <a:endParaRPr lang="zh-TW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自然課</a:t>
                      </a:r>
                      <a:r>
                        <a:rPr lang="en-US" altLang="zh-TW" sz="2400" b="1" dirty="0" smtClean="0"/>
                        <a:t>$1500</a:t>
                      </a:r>
                      <a:r>
                        <a:rPr lang="zh-TW" altLang="en-US" sz="2400" b="1" dirty="0" smtClean="0"/>
                        <a:t>*</a:t>
                      </a:r>
                      <a:r>
                        <a:rPr lang="en-US" altLang="zh-TW" sz="2400" b="1" dirty="0" smtClean="0"/>
                        <a:t>4/25</a:t>
                      </a:r>
                      <a:r>
                        <a:rPr lang="zh-TW" altLang="en-US" sz="2400" b="1" dirty="0" smtClean="0"/>
                        <a:t>人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$240</a:t>
                      </a:r>
                      <a:endParaRPr lang="zh-TW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</a:rPr>
                        <a:t>合計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</a:rPr>
                        <a:t>大約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$722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5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班</a:t>
            </a:r>
            <a:r>
              <a:rPr lang="zh-TW" altLang="en-US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  <a:cs typeface="Calibri" pitchFamily="34" charset="0"/>
              </a:rPr>
              <a:t>每位學生需支出費用為</a:t>
            </a:r>
            <a:r>
              <a:rPr lang="en-US" altLang="zh-TW" sz="4400" b="1" dirty="0" smtClean="0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$722</a:t>
            </a:r>
            <a:r>
              <a:rPr lang="zh-TW" altLang="en-US" sz="4400" b="1" dirty="0" smtClean="0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元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 marL="0" indent="0"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上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Calibri" pitchFamily="34" charset="0"/>
              </a:rPr>
              <a:t>學期每生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剩餘</a:t>
            </a:r>
            <a:r>
              <a:rPr lang="en-US" altLang="zh-TW" sz="4400" b="1" dirty="0" smtClean="0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$914</a:t>
            </a:r>
          </a:p>
          <a:p>
            <a:pPr>
              <a:buFont typeface="Wingdings" pitchFamily="2" charset="2"/>
              <a:buChar char="ü"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$914-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至少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$722=</a:t>
            </a:r>
            <a:r>
              <a:rPr lang="en-US" altLang="zh-TW" sz="4400" b="1" dirty="0" smtClean="0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$192</a:t>
            </a:r>
          </a:p>
          <a:p>
            <a:pPr>
              <a:buFont typeface="Wingdings" pitchFamily="2" charset="2"/>
              <a:buChar char="ü"/>
            </a:pPr>
            <a:r>
              <a:rPr lang="zh-TW" altLang="en-US" sz="4400" b="1" dirty="0" smtClean="0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本學期不收班費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討論期末退費事宜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937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退費</a:t>
            </a:r>
            <a:r>
              <a:rPr lang="zh-TW" altLang="en-US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方式表決</a:t>
            </a:r>
            <a:r>
              <a:rPr lang="en-US" altLang="zh-TW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(</a:t>
            </a:r>
            <a:r>
              <a:rPr lang="zh-TW" altLang="en-US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大約</a:t>
            </a:r>
            <a:r>
              <a:rPr lang="en-US" altLang="zh-TW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$200</a:t>
            </a:r>
            <a:r>
              <a:rPr lang="zh-TW" altLang="en-US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以內</a:t>
            </a:r>
            <a:r>
              <a:rPr lang="en-US" altLang="zh-TW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)</a:t>
            </a:r>
            <a:endParaRPr lang="zh-TW" altLang="en-US" dirty="0"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kumimoji="1"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高於</a:t>
            </a:r>
            <a:r>
              <a:rPr kumimoji="1"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$</a:t>
            </a:r>
            <a:r>
              <a:rPr kumimoji="1"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100</a:t>
            </a:r>
            <a:endParaRPr kumimoji="1"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zh-TW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全額</a:t>
            </a:r>
            <a:r>
              <a:rPr kumimoji="1" lang="zh-TW" alt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退還</a:t>
            </a:r>
            <a:endParaRPr kumimoji="1" lang="en-US" altLang="zh-TW" sz="3200" b="1" u="sng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退至</a:t>
            </a:r>
            <a:r>
              <a:rPr kumimoji="1" lang="zh-TW" alt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百元</a:t>
            </a:r>
            <a:endParaRPr kumimoji="1" lang="en-US" altLang="zh-TW" sz="32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全額</a:t>
            </a:r>
            <a:r>
              <a:rPr kumimoji="1" lang="zh-TW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不退</a:t>
            </a:r>
            <a:endParaRPr kumimoji="1" lang="en-US" altLang="zh-TW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91471" cy="639762"/>
          </a:xfrm>
        </p:spPr>
        <p:txBody>
          <a:bodyPr>
            <a:noAutofit/>
          </a:bodyPr>
          <a:lstStyle/>
          <a:p>
            <a:r>
              <a:rPr kumimoji="1"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低於</a:t>
            </a:r>
            <a:r>
              <a:rPr kumimoji="1"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$99</a:t>
            </a:r>
            <a:r>
              <a:rPr kumimoji="1"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，剩下零錢</a:t>
            </a:r>
            <a:endParaRPr kumimoji="1"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zh-TW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全額</a:t>
            </a:r>
            <a:r>
              <a:rPr kumimoji="1" lang="zh-TW" alt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退還</a:t>
            </a:r>
            <a:endParaRPr kumimoji="1" lang="en-US" altLang="zh-TW" sz="3200" b="1" u="sng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全額</a:t>
            </a:r>
            <a:r>
              <a:rPr kumimoji="1"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不退</a:t>
            </a:r>
            <a:endParaRPr kumimoji="1" lang="en-US" altLang="zh-TW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24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臨時動議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發問</a:t>
            </a:r>
            <a:endParaRPr kumimoji="1" lang="en-US" altLang="zh-TW" sz="40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其他討論</a:t>
            </a:r>
          </a:p>
          <a:p>
            <a:r>
              <a:rPr kumimoji="1"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昆蟲課→</a:t>
            </a:r>
            <a:r>
              <a:rPr kumimoji="1" lang="en-US" altLang="zh-TW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4</a:t>
            </a:r>
            <a:r>
              <a:rPr kumimoji="1"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堂</a:t>
            </a:r>
            <a:endParaRPr kumimoji="1" lang="en-US" altLang="zh-TW" sz="40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094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自然課與晨光支援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2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晨光支援分配表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579010"/>
              </p:ext>
            </p:extLst>
          </p:nvPr>
        </p:nvGraphicFramePr>
        <p:xfrm>
          <a:off x="467544" y="1196752"/>
          <a:ext cx="8229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日期</a:t>
                      </a:r>
                      <a:endParaRPr lang="zh-TW" altLang="en-US" sz="3200" dirty="0">
                        <a:latin typeface="文鼎粗圓" panose="020B0609010101010101" pitchFamily="49" charset="-120"/>
                        <a:ea typeface="文鼎粗圓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協助家長</a:t>
                      </a:r>
                      <a:endParaRPr lang="zh-TW" altLang="en-US" sz="3200" dirty="0">
                        <a:latin typeface="文鼎粗圓" panose="020B0609010101010101" pitchFamily="49" charset="-120"/>
                        <a:ea typeface="文鼎粗圓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日期</a:t>
                      </a:r>
                      <a:endParaRPr lang="zh-TW" altLang="en-US" sz="3200" dirty="0">
                        <a:latin typeface="文鼎粗圓" panose="020B0609010101010101" pitchFamily="49" charset="-120"/>
                        <a:ea typeface="文鼎粗圓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協助家長</a:t>
                      </a:r>
                      <a:endParaRPr lang="zh-TW" altLang="en-US" sz="3200" dirty="0">
                        <a:latin typeface="文鼎粗圓" panose="020B0609010101010101" pitchFamily="49" charset="-120"/>
                        <a:ea typeface="文鼎粗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2/19</a:t>
                      </a:r>
                      <a:endParaRPr lang="zh-TW" altLang="en-US" sz="32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軒赫媽媽</a:t>
                      </a:r>
                      <a:endParaRPr lang="zh-TW" altLang="en-US" sz="32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4/9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念佑婆婆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2/26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亞芸媽媽</a:t>
                      </a:r>
                      <a:endParaRPr lang="zh-TW" altLang="en-US" sz="3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4/23</a:t>
                      </a:r>
                      <a:endParaRPr lang="zh-TW" altLang="en-US" sz="32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念佑婆婆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3/5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帆茵媽媽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4/30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軒齊媽媽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3/12</a:t>
                      </a:r>
                      <a:endParaRPr lang="zh-TW" altLang="en-US" sz="32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zh-TW" sz="3200" b="1" kern="1200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亞芸媽媽</a:t>
                      </a:r>
                      <a:endParaRPr lang="zh-TW" altLang="en-US" sz="32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6/4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念佑婆婆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3/19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韋岑媽媽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6/11</a:t>
                      </a:r>
                      <a:endParaRPr lang="zh-TW" altLang="en-US" sz="32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念佑婆婆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3/26</a:t>
                      </a:r>
                      <a:endParaRPr lang="zh-TW" altLang="en-US" sz="3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200" b="1" kern="120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亞芸媽媽</a:t>
                      </a:r>
                      <a:endParaRPr lang="zh-TW" altLang="en-US" sz="3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6/18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韋岑媽媽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</a:t>
                      </a:r>
                      <a:endParaRPr lang="zh-TW" altLang="en-US" sz="3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帆茵媽媽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6/25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韋岑媽媽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7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家榆老師的話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3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家榆老師</a:t>
            </a:r>
            <a:r>
              <a:rPr lang="zh-TW" altLang="en-US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的話</a:t>
            </a:r>
            <a:endParaRPr lang="zh-TW" altLang="en-US" dirty="0"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dirty="0" smtClean="0">
                <a:solidFill>
                  <a:srgbClr val="7030A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各位家長辛苦了！</a:t>
            </a:r>
            <a:endParaRPr lang="en-US" altLang="zh-TW" sz="4000" dirty="0" smtClean="0">
              <a:solidFill>
                <a:srgbClr val="7030A0"/>
              </a:solidFill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  <a:p>
            <a:pPr marL="0" indent="0" algn="ctr">
              <a:buNone/>
            </a:pPr>
            <a:endParaRPr lang="en-US" altLang="zh-TW" sz="4000" dirty="0" smtClean="0">
              <a:solidFill>
                <a:srgbClr val="7030A0"/>
              </a:solidFill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rgbClr val="7030A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努力地扮演好</a:t>
            </a:r>
            <a:endParaRPr lang="en-US" altLang="zh-TW" sz="4000" dirty="0" smtClean="0">
              <a:solidFill>
                <a:srgbClr val="7030A0"/>
              </a:solidFill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rgbClr val="7030A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爸爸媽媽、丈夫妻子、</a:t>
            </a:r>
            <a:endParaRPr lang="en-US" altLang="zh-TW" sz="4000" dirty="0" smtClean="0">
              <a:solidFill>
                <a:srgbClr val="7030A0"/>
              </a:solidFill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rgbClr val="7030A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女婿媳婦、老闆員工</a:t>
            </a:r>
            <a:r>
              <a:rPr lang="en-US" altLang="zh-TW" sz="4000" dirty="0" smtClean="0">
                <a:solidFill>
                  <a:srgbClr val="7030A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001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家榆老師</a:t>
            </a:r>
            <a:r>
              <a:rPr lang="zh-TW" altLang="en-US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的話</a:t>
            </a:r>
            <a:endParaRPr lang="zh-TW" altLang="en-US" dirty="0"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dirty="0">
                <a:solidFill>
                  <a:srgbClr val="7030A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是否</a:t>
            </a:r>
            <a:r>
              <a:rPr lang="zh-TW" altLang="en-US" sz="4000" dirty="0" smtClean="0">
                <a:solidFill>
                  <a:srgbClr val="7030A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記得</a:t>
            </a:r>
            <a:r>
              <a:rPr lang="zh-TW" altLang="en-US" sz="4000" dirty="0">
                <a:solidFill>
                  <a:srgbClr val="7030A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要</a:t>
            </a:r>
            <a:r>
              <a:rPr lang="zh-TW" altLang="en-US" sz="4000" dirty="0" smtClean="0">
                <a:solidFill>
                  <a:srgbClr val="7030A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扮演</a:t>
            </a:r>
            <a:r>
              <a:rPr lang="zh-TW" altLang="en-US" sz="4000" dirty="0">
                <a:solidFill>
                  <a:srgbClr val="7030A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「自己」？</a:t>
            </a:r>
            <a:endParaRPr lang="en-US" altLang="zh-TW" sz="4000" dirty="0">
              <a:solidFill>
                <a:srgbClr val="7030A0"/>
              </a:solidFill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  <a:p>
            <a:pPr marL="0" indent="0" algn="ctr">
              <a:buNone/>
            </a:pPr>
            <a:endParaRPr lang="en-US" altLang="zh-TW" sz="4000" dirty="0">
              <a:solidFill>
                <a:srgbClr val="7030A0"/>
              </a:solidFill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7030A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每天留點時間給自己充電，</a:t>
            </a:r>
            <a:endParaRPr lang="en-US" altLang="zh-TW" sz="4000" dirty="0">
              <a:solidFill>
                <a:srgbClr val="7030A0"/>
              </a:solidFill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  <a:p>
            <a:pPr marL="0" indent="0" algn="ctr">
              <a:buNone/>
            </a:pPr>
            <a:endParaRPr lang="en-US" altLang="zh-TW" sz="4000" dirty="0">
              <a:solidFill>
                <a:srgbClr val="7030A0"/>
              </a:solidFill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7030A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才能培養出健康快樂的孩子！</a:t>
            </a:r>
          </a:p>
        </p:txBody>
      </p:sp>
    </p:spTree>
    <p:extLst>
      <p:ext uri="{BB962C8B-B14F-4D97-AF65-F5344CB8AC3E}">
        <p14:creationId xmlns:p14="http://schemas.microsoft.com/office/powerpoint/2010/main" val="62402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特愛</a:t>
            </a:r>
            <a:r>
              <a:rPr lang="en-US" altLang="zh-TW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106</a:t>
            </a:r>
            <a:r>
              <a:rPr lang="zh-TW" altLang="en-US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8" b="9880"/>
          <a:stretch/>
        </p:blipFill>
        <p:spPr>
          <a:xfrm>
            <a:off x="179512" y="1739716"/>
            <a:ext cx="8749908" cy="4209564"/>
          </a:xfrm>
        </p:spPr>
      </p:pic>
    </p:spTree>
    <p:extLst>
      <p:ext uri="{BB962C8B-B14F-4D97-AF65-F5344CB8AC3E}">
        <p14:creationId xmlns:p14="http://schemas.microsoft.com/office/powerpoint/2010/main" val="9466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一輩子的朋友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dirty="0">
                <a:solidFill>
                  <a:srgbClr val="C0000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一日為師，終身為父！</a:t>
            </a:r>
            <a:endParaRPr lang="en-US" altLang="zh-TW" sz="4000" dirty="0">
              <a:solidFill>
                <a:srgbClr val="C00000"/>
              </a:solidFill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C0000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今日家榆老師與你們有緣能相見</a:t>
            </a:r>
            <a:endParaRPr lang="en-US" altLang="zh-TW" sz="4000" dirty="0">
              <a:solidFill>
                <a:srgbClr val="C00000"/>
              </a:solidFill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C0000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在教室，我們是親師生</a:t>
            </a:r>
            <a:endParaRPr lang="en-US" altLang="zh-TW" sz="4000" dirty="0">
              <a:solidFill>
                <a:srgbClr val="C00000"/>
              </a:solidFill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C0000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出了這間教室，我們就是朋友</a:t>
            </a:r>
            <a:endParaRPr lang="en-US" altLang="zh-TW" sz="4000" dirty="0">
              <a:solidFill>
                <a:srgbClr val="C00000"/>
              </a:solidFill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C00000"/>
                </a:solidFill>
                <a:latin typeface="文鼎特毛楷" panose="020B0609010101010101" pitchFamily="49" charset="-120"/>
                <a:ea typeface="文鼎特毛楷" panose="020B0609010101010101" pitchFamily="49" charset="-120"/>
              </a:rPr>
              <a:t>隨時回來找老師聊聊</a:t>
            </a:r>
            <a:r>
              <a:rPr lang="en-US" altLang="zh-TW" sz="4000" dirty="0">
                <a:solidFill>
                  <a:srgbClr val="C00000"/>
                </a:solidFill>
                <a:latin typeface="文鼎特毛楷" panose="020B0609010101010101" pitchFamily="49" charset="-120"/>
                <a:ea typeface="文鼎特毛楷" panose="020B0609010101010101" pitchFamily="49" charset="-120"/>
                <a:sym typeface="Wingdings" panose="05000000000000000000" pitchFamily="2" charset="2"/>
              </a:rPr>
              <a:t></a:t>
            </a:r>
            <a:endParaRPr lang="zh-TW" altLang="en-US" sz="4000" dirty="0">
              <a:solidFill>
                <a:srgbClr val="C00000"/>
              </a:solidFill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6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0" y="7964"/>
            <a:ext cx="9144000" cy="6850036"/>
          </a:xfrm>
        </p:spPr>
      </p:pic>
    </p:spTree>
    <p:extLst>
      <p:ext uri="{BB962C8B-B14F-4D97-AF65-F5344CB8AC3E}">
        <p14:creationId xmlns:p14="http://schemas.microsoft.com/office/powerpoint/2010/main" val="16457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特</a:t>
            </a:r>
            <a:r>
              <a:rPr lang="zh-TW" altLang="en-US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愛</a:t>
            </a:r>
            <a:r>
              <a:rPr lang="en-US" altLang="zh-TW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206</a:t>
            </a:r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1"/>
          <a:stretch/>
        </p:blipFill>
        <p:spPr>
          <a:xfrm>
            <a:off x="1216025" y="1628800"/>
            <a:ext cx="7050614" cy="4497363"/>
          </a:xfrm>
        </p:spPr>
      </p:pic>
    </p:spTree>
    <p:extLst>
      <p:ext uri="{BB962C8B-B14F-4D97-AF65-F5344CB8AC3E}">
        <p14:creationId xmlns:p14="http://schemas.microsoft.com/office/powerpoint/2010/main" val="29734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家長日流程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6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latin typeface="文鼎標準楷體" panose="020B0609010101010101" pitchFamily="49" charset="-120"/>
                <a:ea typeface="文鼎標準楷體" panose="020B0609010101010101" pitchFamily="49" charset="-120"/>
              </a:rPr>
              <a:t>重要公告</a:t>
            </a:r>
            <a:endParaRPr lang="en-US" altLang="zh-TW" b="1" dirty="0" smtClean="0"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文鼎標準楷體" panose="020B0609010101010101" pitchFamily="49" charset="-120"/>
                <a:ea typeface="文鼎標準楷體" panose="020B0609010101010101" pitchFamily="49" charset="-120"/>
              </a:rPr>
              <a:t>二升三 停看</a:t>
            </a:r>
            <a:r>
              <a:rPr lang="zh-TW" altLang="en-US" b="1" dirty="0" smtClean="0">
                <a:latin typeface="文鼎標準楷體" panose="020B0609010101010101" pitchFamily="49" charset="-120"/>
                <a:ea typeface="文鼎標準楷體" panose="020B0609010101010101" pitchFamily="49" charset="-120"/>
              </a:rPr>
              <a:t>聽</a:t>
            </a:r>
            <a:endParaRPr lang="en-US" altLang="zh-TW" b="1" dirty="0" smtClean="0"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latin typeface="文鼎標準楷體" panose="020B0609010101010101" pitchFamily="49" charset="-120"/>
                <a:ea typeface="文鼎標準楷體" panose="020B0609010101010101" pitchFamily="49" charset="-120"/>
              </a:rPr>
              <a:t>感謝名單</a:t>
            </a:r>
            <a:endParaRPr lang="en-US" altLang="zh-TW" b="1" dirty="0" smtClean="0"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文鼎標準楷體" panose="020B0609010101010101" pitchFamily="49" charset="-120"/>
                <a:ea typeface="文鼎標準楷體" panose="020B0609010101010101" pitchFamily="49" charset="-120"/>
              </a:rPr>
              <a:t>班費</a:t>
            </a:r>
            <a:r>
              <a:rPr lang="zh-TW" altLang="en-US" b="1" dirty="0" smtClean="0">
                <a:latin typeface="文鼎標準楷體" panose="020B0609010101010101" pitchFamily="49" charset="-120"/>
                <a:ea typeface="文鼎標準楷體" panose="020B0609010101010101" pitchFamily="49" charset="-120"/>
              </a:rPr>
              <a:t>狀況</a:t>
            </a:r>
            <a:endParaRPr lang="en-US" altLang="zh-TW" b="1" dirty="0" smtClean="0"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文鼎標準楷體" panose="020B0609010101010101" pitchFamily="49" charset="-120"/>
                <a:ea typeface="文鼎標準楷體" panose="020B0609010101010101" pitchFamily="49" charset="-120"/>
              </a:rPr>
              <a:t>自然課與晨光</a:t>
            </a:r>
            <a:r>
              <a:rPr lang="zh-TW" altLang="en-US" b="1" dirty="0" smtClean="0">
                <a:latin typeface="文鼎標準楷體" panose="020B0609010101010101" pitchFamily="49" charset="-120"/>
                <a:ea typeface="文鼎標準楷體" panose="020B0609010101010101" pitchFamily="49" charset="-120"/>
              </a:rPr>
              <a:t>支援</a:t>
            </a:r>
            <a:endParaRPr lang="en-US" altLang="zh-TW" b="1" dirty="0" smtClean="0"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latin typeface="文鼎標準楷體" panose="020B0609010101010101" pitchFamily="49" charset="-120"/>
                <a:ea typeface="文鼎標準楷體" panose="020B0609010101010101" pitchFamily="49" charset="-120"/>
              </a:rPr>
              <a:t>臨時動議</a:t>
            </a:r>
            <a:endParaRPr lang="en-US" altLang="zh-TW" b="1" dirty="0" smtClean="0"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latin typeface="文鼎標準楷體" panose="020B0609010101010101" pitchFamily="49" charset="-120"/>
                <a:ea typeface="文鼎標準楷體" panose="020B0609010101010101" pitchFamily="49" charset="-120"/>
              </a:rPr>
              <a:t>家榆老師的話</a:t>
            </a:r>
            <a:endParaRPr lang="zh-TW" altLang="en-US" b="1" dirty="0"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96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重要公告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本學期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58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學校傳達</a:t>
            </a:r>
            <a:r>
              <a:rPr lang="zh-TW" altLang="en-US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dirty="0">
                <a:hlinkClick r:id="rId2"/>
              </a:rPr>
              <a:t>http://</a:t>
            </a:r>
            <a:r>
              <a:rPr lang="en-US" altLang="zh-TW" dirty="0" err="1">
                <a:hlinkClick r:id="rId2"/>
              </a:rPr>
              <a:t>www.msps.tp.edu.tw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05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重要公告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林柏妤轉出，退班費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$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914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班上目前為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(13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男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女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83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877</Words>
  <Application>Microsoft Office PowerPoint</Application>
  <PresentationFormat>如螢幕大小 (4:3)</PresentationFormat>
  <Paragraphs>192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4" baseType="lpstr">
      <vt:lpstr>文鼎中特廣告體</vt:lpstr>
      <vt:lpstr>文鼎特毛楷</vt:lpstr>
      <vt:lpstr>文鼎粗圓</vt:lpstr>
      <vt:lpstr>文鼎粗隸</vt:lpstr>
      <vt:lpstr>文鼎標準楷體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206 下學期 家長日</vt:lpstr>
      <vt:lpstr>家榆老師的感謝</vt:lpstr>
      <vt:lpstr>特愛106上</vt:lpstr>
      <vt:lpstr>特愛106下</vt:lpstr>
      <vt:lpstr>特愛206上</vt:lpstr>
      <vt:lpstr>家長日流程</vt:lpstr>
      <vt:lpstr>重要公告</vt:lpstr>
      <vt:lpstr>學校傳達事項</vt:lpstr>
      <vt:lpstr>重要公告</vt:lpstr>
      <vt:lpstr>重要日期</vt:lpstr>
      <vt:lpstr>教學及班經重點</vt:lpstr>
      <vt:lpstr>PowerPoint 簡報</vt:lpstr>
      <vt:lpstr>PowerPoint 簡報</vt:lpstr>
      <vt:lpstr>PowerPoint 簡報</vt:lpstr>
      <vt:lpstr>PowerPoint 簡報</vt:lpstr>
      <vt:lpstr>國語練功本</vt:lpstr>
      <vt:lpstr>PowerPoint 簡報</vt:lpstr>
      <vt:lpstr>PowerPoint 簡報</vt:lpstr>
      <vt:lpstr>PowerPoint 簡報</vt:lpstr>
      <vt:lpstr>聽寫考試項目</vt:lpstr>
      <vt:lpstr>二升三 停看聽 </vt:lpstr>
      <vt:lpstr>中年級學習與生活</vt:lpstr>
      <vt:lpstr>PowerPoint 簡報</vt:lpstr>
      <vt:lpstr>現在能做什麼?</vt:lpstr>
      <vt:lpstr>現在能做什麼?</vt:lpstr>
      <vt:lpstr>PowerPoint 簡報</vt:lpstr>
      <vt:lpstr>PowerPoint 簡報</vt:lpstr>
      <vt:lpstr>感謝您無私的奉獻</vt:lpstr>
      <vt:lpstr>感謝班級家長</vt:lpstr>
      <vt:lpstr>班費狀況</vt:lpstr>
      <vt:lpstr>班費支出</vt:lpstr>
      <vt:lpstr>班費</vt:lpstr>
      <vt:lpstr>退費方式表決(大約$200以內)</vt:lpstr>
      <vt:lpstr>臨時動議</vt:lpstr>
      <vt:lpstr>自然課與晨光支援</vt:lpstr>
      <vt:lpstr>晨光支援分配表</vt:lpstr>
      <vt:lpstr>家榆老師的話</vt:lpstr>
      <vt:lpstr>家榆老師的話</vt:lpstr>
      <vt:lpstr>家榆老師的話</vt:lpstr>
      <vt:lpstr>一輩子的朋友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鄧家榆</dc:creator>
  <cp:lastModifiedBy>鄧家榆</cp:lastModifiedBy>
  <cp:revision>160</cp:revision>
  <dcterms:created xsi:type="dcterms:W3CDTF">2018-02-21T06:34:19Z</dcterms:created>
  <dcterms:modified xsi:type="dcterms:W3CDTF">2019-02-17T23:48:43Z</dcterms:modified>
</cp:coreProperties>
</file>