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57" r:id="rId4"/>
    <p:sldId id="259" r:id="rId5"/>
    <p:sldId id="258" r:id="rId6"/>
    <p:sldId id="260" r:id="rId7"/>
    <p:sldId id="270" r:id="rId8"/>
    <p:sldId id="269" r:id="rId9"/>
    <p:sldId id="261" r:id="rId10"/>
    <p:sldId id="271" r:id="rId11"/>
    <p:sldId id="263" r:id="rId12"/>
    <p:sldId id="264" r:id="rId13"/>
    <p:sldId id="272" r:id="rId14"/>
    <p:sldId id="268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1" autoAdjust="0"/>
    <p:restoredTop sz="94353" autoAdjust="0"/>
  </p:normalViewPr>
  <p:slideViewPr>
    <p:cSldViewPr snapToGrid="0">
      <p:cViewPr varScale="1">
        <p:scale>
          <a:sx n="64" d="100"/>
          <a:sy n="64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E5542-DB8B-41D4-984A-06EEDD1CF6E5}" type="datetimeFigureOut">
              <a:rPr lang="zh-TW" altLang="en-US" smtClean="0"/>
              <a:t>2018/12/10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518A9-3E29-4B3E-8EA2-636AEDA8A4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36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518A9-3E29-4B3E-8EA2-636AEDA8A46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06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/index.php?title=%E6%AF%9B%E5%B0%96%E8%89%B2&amp;action=edit&amp;redlink=1" TargetMode="External"/><Relationship Id="rId3" Type="http://schemas.openxmlformats.org/officeDocument/2006/relationships/hyperlink" Target="https://zh.wikipedia.org/wiki/%E7%99%BD%E7%8C%AB" TargetMode="External"/><Relationship Id="rId7" Type="http://schemas.openxmlformats.org/officeDocument/2006/relationships/hyperlink" Target="https://zh.wikipedia.org/wiki/%E9%87%8D%E9%BB%9E%E8%89%B2" TargetMode="External"/><Relationship Id="rId2" Type="http://schemas.openxmlformats.org/officeDocument/2006/relationships/hyperlink" Target="https://zh.wikipedia.org/w/index.php?title=%E5%85%A8%E8%89%B2%E8%B2%93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7%8E%B3%E7%91%81%E8%89%B2" TargetMode="External"/><Relationship Id="rId5" Type="http://schemas.openxmlformats.org/officeDocument/2006/relationships/hyperlink" Target="https://zh.wikipedia.org/wiki/%E5%8F%8C%E8%89%B2%E7%8C%AB" TargetMode="External"/><Relationship Id="rId4" Type="http://schemas.openxmlformats.org/officeDocument/2006/relationships/hyperlink" Target="https://zh.wikipedia.org/wiki/%E8%99%8E%E6%96%91%E7%8C%A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8F%A4%E5%9F%83%E5%8F%8A" TargetMode="External"/><Relationship Id="rId2" Type="http://schemas.openxmlformats.org/officeDocument/2006/relationships/hyperlink" Target="https://zh.wikipedia.org/wiki/%E8%82%A5%E6%B2%83%E6%9C%88%E6%B9%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h.wikipedia.org/wiki/%E9%BD%A7%E9%BD%92%E7%9B%AE" TargetMode="External"/><Relationship Id="rId4" Type="http://schemas.openxmlformats.org/officeDocument/2006/relationships/hyperlink" Target="https://zh.wikipedia.org/wiki/%E9%BC%A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lXQk_t-xzL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7%8C%AB#&#21628;&#21560;&#31995;&#32113;" TargetMode="External"/><Relationship Id="rId13" Type="http://schemas.openxmlformats.org/officeDocument/2006/relationships/hyperlink" Target="https://zh.wikipedia.org/wiki/%E7%8C%AB#&#24863;&#23448;" TargetMode="External"/><Relationship Id="rId3" Type="http://schemas.openxmlformats.org/officeDocument/2006/relationships/hyperlink" Target="https://zh.wikipedia.org/wiki/%E9%A2%8C" TargetMode="External"/><Relationship Id="rId7" Type="http://schemas.openxmlformats.org/officeDocument/2006/relationships/hyperlink" Target="https://zh.wikipedia.org/wiki/%E7%8C%AB#&#24490;&#29872;&#31995;&#32113;" TargetMode="External"/><Relationship Id="rId12" Type="http://schemas.openxmlformats.org/officeDocument/2006/relationships/hyperlink" Target="https://zh.wikipedia.org/wiki/%E7%8C%AB#&#35987;&#29226;" TargetMode="External"/><Relationship Id="rId2" Type="http://schemas.openxmlformats.org/officeDocument/2006/relationships/hyperlink" Target="https://zh.wikipedia.org/wiki/%E9%96%80%E9%BD%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7%8C%AB#&#28040;&#21270;&#31995;&#32113;" TargetMode="External"/><Relationship Id="rId11" Type="http://schemas.openxmlformats.org/officeDocument/2006/relationships/hyperlink" Target="https://zh.wikipedia.org/wiki/%E7%8C%AB#&#39592;&#39612;" TargetMode="External"/><Relationship Id="rId5" Type="http://schemas.openxmlformats.org/officeDocument/2006/relationships/hyperlink" Target="https://zh.wikipedia.org/wiki/%E8%87%BC%E9%BD%92" TargetMode="External"/><Relationship Id="rId10" Type="http://schemas.openxmlformats.org/officeDocument/2006/relationships/hyperlink" Target="https://zh.wikipedia.org/wiki/%E7%8C%AB#&#20013;&#27166;&#31070;&#32147;&#31995;&#32113;" TargetMode="External"/><Relationship Id="rId4" Type="http://schemas.openxmlformats.org/officeDocument/2006/relationships/hyperlink" Target="https://zh.wikipedia.org/wiki/%E7%8A%AC%E9%BD%92" TargetMode="External"/><Relationship Id="rId9" Type="http://schemas.openxmlformats.org/officeDocument/2006/relationships/hyperlink" Target="https://zh.wikipedia.org/wiki/%E7%8C%AB#&#29983;&#27542;&#31995;&#32113;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           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24066" y="4198289"/>
            <a:ext cx="10080545" cy="2083241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cademy Engraved LET" pitchFamily="2" charset="0"/>
                <a:ea typeface="華康談楷體W5(P)" panose="03000500000000000000" pitchFamily="66" charset="-120"/>
              </a:rPr>
              <a:t>                                           </a:t>
            </a:r>
            <a:r>
              <a:rPr lang="en-US" altLang="zh-TW" sz="6000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cademy Engraved LET" pitchFamily="2" charset="0"/>
                <a:ea typeface="華康談楷體W5(P)" panose="03000500000000000000" pitchFamily="66" charset="-120"/>
              </a:rPr>
              <a:t>602</a:t>
            </a:r>
          </a:p>
          <a:p>
            <a:r>
              <a:rPr lang="zh-TW" altLang="en-US" sz="4000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組長</a:t>
            </a:r>
            <a:r>
              <a:rPr lang="en-US" altLang="zh-TW" sz="4000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:</a:t>
            </a:r>
            <a:r>
              <a:rPr lang="zh-TW" altLang="en-US" sz="4000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廖文羽 組員</a:t>
            </a:r>
            <a:r>
              <a:rPr lang="en-US" altLang="zh-TW" sz="4000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:</a:t>
            </a:r>
            <a:r>
              <a:rPr lang="zh-TW" altLang="en-US" sz="4000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陳宥樺、林宥樺、陳籽宣</a:t>
            </a:r>
            <a:endParaRPr lang="en-US" altLang="zh-TW" sz="8000" dirty="0" smtClean="0">
              <a:solidFill>
                <a:schemeClr val="accent3">
                  <a:lumMod val="60000"/>
                  <a:lumOff val="40000"/>
                </a:schemeClr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9180" y="501695"/>
            <a:ext cx="10705431" cy="29700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zh-TW" sz="7200" dirty="0" smtClean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娃娃體"/>
            </a:endParaRPr>
          </a:p>
          <a:p>
            <a:pPr algn="ctr"/>
            <a:r>
              <a:rPr lang="zh-TW" altLang="en-US" sz="11500" dirty="0" smtClean="0">
                <a:ln w="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如何飼養貓咪</a:t>
            </a:r>
            <a:endParaRPr lang="zh-TW" altLang="en-US" sz="11500" dirty="0">
              <a:ln w="0"/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華康采風體W3(P)" panose="03000300000000000000" pitchFamily="66" charset="-120"/>
              <a:ea typeface="華康采風體W3(P)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80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2595" y="1351722"/>
            <a:ext cx="10543429" cy="4678769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(4)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貓咪的毛</a:t>
            </a:r>
            <a:r>
              <a:rPr lang="en-US" altLang="zh-TW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: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貓咪之所以會掉毛，是因為要「換毛」</a:t>
            </a:r>
            <a:r>
              <a:rPr lang="en-US" altLang="zh-TW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!</a:t>
            </a:r>
            <a:endParaRPr lang="zh-TW" altLang="en-US" sz="4000" dirty="0">
              <a:solidFill>
                <a:schemeClr val="accent3">
                  <a:lumMod val="40000"/>
                  <a:lumOff val="60000"/>
                </a:schemeClr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  <a:p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貓的被毛顏色和花紋有很多種，大概可以分成</a:t>
            </a:r>
            <a:r>
              <a:rPr lang="zh-TW" altLang="en-US" sz="4000" dirty="0">
                <a:ea typeface="華康談楷體W5" panose="03000509000000000000"/>
                <a:hlinkClick r:id="rId2" tooltip="全色貓（頁面不存在）"/>
              </a:rPr>
              <a:t>全色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、</a:t>
            </a:r>
            <a:r>
              <a:rPr lang="zh-TW" altLang="en-US" sz="4000" dirty="0">
                <a:ea typeface="華康談楷體W5" panose="03000509000000000000"/>
                <a:hlinkClick r:id="rId3" tooltip="白貓"/>
              </a:rPr>
              <a:t>白色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、</a:t>
            </a:r>
            <a:r>
              <a:rPr lang="zh-TW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a typeface="華康談楷體W5" panose="03000509000000000000"/>
              </a:rPr>
              <a:t>多層色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、</a:t>
            </a:r>
            <a:r>
              <a:rPr lang="zh-TW" altLang="en-US" sz="4000" dirty="0">
                <a:ea typeface="華康談楷體W5" panose="03000509000000000000"/>
                <a:hlinkClick r:id="rId4" tooltip="虎斑貓"/>
              </a:rPr>
              <a:t>虎斑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、</a:t>
            </a:r>
            <a:r>
              <a:rPr lang="zh-TW" altLang="en-US" sz="4000" dirty="0">
                <a:ea typeface="華康談楷體W5" panose="03000509000000000000"/>
                <a:hlinkClick r:id="rId5" tooltip="雙色貓"/>
              </a:rPr>
              <a:t>雙色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、</a:t>
            </a:r>
            <a:r>
              <a:rPr lang="zh-TW" altLang="en-US" sz="4000" dirty="0">
                <a:ea typeface="華康談楷體W5" panose="03000509000000000000"/>
                <a:hlinkClick r:id="rId6" tooltip="玳瑁色"/>
              </a:rPr>
              <a:t>玳瑁色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、</a:t>
            </a:r>
            <a:r>
              <a:rPr lang="zh-TW" altLang="en-US" sz="4000" dirty="0">
                <a:ea typeface="華康談楷體W5" panose="03000509000000000000"/>
                <a:hlinkClick r:id="rId7" tooltip="重點色"/>
              </a:rPr>
              <a:t>重點色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和</a:t>
            </a:r>
            <a:r>
              <a:rPr lang="zh-TW" altLang="en-US" sz="4000" dirty="0">
                <a:ea typeface="華康談楷體W5" panose="03000509000000000000"/>
                <a:hlinkClick r:id="rId8"/>
              </a:rPr>
              <a:t>毛尖色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等幾種</a:t>
            </a:r>
          </a:p>
        </p:txBody>
      </p:sp>
    </p:spTree>
    <p:extLst>
      <p:ext uri="{BB962C8B-B14F-4D97-AF65-F5344CB8AC3E}">
        <p14:creationId xmlns:p14="http://schemas.microsoft.com/office/powerpoint/2010/main" val="126790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6721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(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補充說明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)</a:t>
            </a:r>
            <a:endParaRPr lang="zh-TW" altLang="en-US" dirty="0">
              <a:solidFill>
                <a:schemeClr val="tx2">
                  <a:lumMod val="75000"/>
                </a:schemeClr>
              </a:solidFill>
              <a:latin typeface="華康采風體W3(P)" panose="03000300000000000000" pitchFamily="66" charset="-120"/>
              <a:ea typeface="華康采風體W3(P)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9134" y="1693890"/>
            <a:ext cx="9930645" cy="503669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人類馴養貓的紀錄可追溯至</a:t>
            </a:r>
            <a:r>
              <a:rPr lang="en-US" altLang="zh-TW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10,000</a:t>
            </a:r>
            <a:r>
              <a:rPr lang="zh-TW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年前的</a:t>
            </a:r>
            <a:r>
              <a:rPr lang="zh-TW" altLang="en-US" sz="4000" dirty="0">
                <a:latin typeface="華康談楷體W5(P)" panose="03000500000000000000" pitchFamily="66" charset="-120"/>
                <a:ea typeface="華康談楷體W5(P)" panose="03000500000000000000" pitchFamily="66" charset="-120"/>
                <a:hlinkClick r:id="rId2" tooltip="肥沃月灣"/>
              </a:rPr>
              <a:t>肥沃月灣</a:t>
            </a:r>
            <a:r>
              <a:rPr lang="zh-TW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地區，</a:t>
            </a:r>
            <a:r>
              <a:rPr lang="zh-TW" altLang="en-US" sz="4000" dirty="0">
                <a:latin typeface="華康談楷體W5(P)" panose="03000500000000000000" pitchFamily="66" charset="-120"/>
                <a:ea typeface="華康談楷體W5(P)" panose="03000500000000000000" pitchFamily="66" charset="-120"/>
                <a:hlinkClick r:id="rId3" tooltip="古埃及"/>
              </a:rPr>
              <a:t>古埃及</a:t>
            </a:r>
            <a:r>
              <a:rPr lang="zh-TW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人飼養貓的紀錄可追溯至</a:t>
            </a:r>
            <a:r>
              <a:rPr lang="en-US" altLang="zh-TW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3,600</a:t>
            </a:r>
            <a:r>
              <a:rPr lang="zh-TW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年前，目的可能為捕</a:t>
            </a:r>
            <a:r>
              <a:rPr lang="zh-TW" altLang="en-US" sz="4000" dirty="0">
                <a:latin typeface="華康談楷體W5(P)" panose="03000500000000000000" pitchFamily="66" charset="-120"/>
                <a:ea typeface="華康談楷體W5(P)" panose="03000500000000000000" pitchFamily="66" charset="-120"/>
                <a:hlinkClick r:id="rId4" tooltip="鼠"/>
              </a:rPr>
              <a:t>鼠</a:t>
            </a:r>
            <a:r>
              <a:rPr lang="zh-TW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及其他</a:t>
            </a:r>
            <a:r>
              <a:rPr lang="zh-TW" altLang="en-US" sz="4000" dirty="0">
                <a:latin typeface="華康談楷體W5(P)" panose="03000500000000000000" pitchFamily="66" charset="-120"/>
                <a:ea typeface="華康談楷體W5(P)" panose="03000500000000000000" pitchFamily="66" charset="-120"/>
                <a:hlinkClick r:id="rId5" tooltip="齧齒目"/>
              </a:rPr>
              <a:t>齧齒目</a:t>
            </a:r>
            <a:r>
              <a:rPr lang="zh-TW" alt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動物。</a:t>
            </a:r>
            <a:endParaRPr lang="en-US" altLang="zh-TW" sz="4000" dirty="0" smtClean="0">
              <a:solidFill>
                <a:schemeClr val="accent4">
                  <a:lumMod val="40000"/>
                  <a:lumOff val="60000"/>
                </a:schemeClr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  <a:p>
            <a:r>
              <a:rPr lang="zh-TW" altLang="en-US" sz="4300" dirty="0">
                <a:solidFill>
                  <a:schemeClr val="accent4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長期飼育的貓平均壽命為</a:t>
            </a:r>
            <a:r>
              <a:rPr lang="en-US" altLang="zh-TW" sz="4300" dirty="0">
                <a:solidFill>
                  <a:schemeClr val="accent4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12</a:t>
            </a:r>
            <a:r>
              <a:rPr lang="zh-TW" altLang="en-US" sz="4300" dirty="0">
                <a:solidFill>
                  <a:schemeClr val="accent4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年以上（相當於人類</a:t>
            </a:r>
            <a:r>
              <a:rPr lang="en-US" altLang="zh-TW" sz="4300" dirty="0">
                <a:solidFill>
                  <a:schemeClr val="accent4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64</a:t>
            </a:r>
            <a:r>
              <a:rPr lang="zh-TW" altLang="en-US" sz="4300" dirty="0">
                <a:solidFill>
                  <a:schemeClr val="accent4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歲），歷史上最長壽的貓則達</a:t>
            </a:r>
            <a:r>
              <a:rPr lang="en-US" altLang="zh-TW" sz="4800" dirty="0">
                <a:solidFill>
                  <a:schemeClr val="accent2"/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38</a:t>
            </a:r>
            <a:r>
              <a:rPr lang="zh-TW" altLang="en-US" sz="43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歲。</a:t>
            </a:r>
            <a:endParaRPr lang="zh-TW" altLang="en-US" sz="7800" dirty="0">
              <a:solidFill>
                <a:schemeClr val="accent4">
                  <a:lumMod val="40000"/>
                  <a:lumOff val="60000"/>
                </a:schemeClr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274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8209" y="938903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5</a:t>
            </a:r>
            <a:r>
              <a:rPr lang="en-US" altLang="zh-TW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.</a:t>
            </a:r>
            <a:r>
              <a:rPr lang="zh-TW" alt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心得</a:t>
            </a:r>
            <a:endParaRPr lang="zh-TW" altLang="en-US" sz="6000" dirty="0">
              <a:solidFill>
                <a:schemeClr val="accent3">
                  <a:lumMod val="40000"/>
                  <a:lumOff val="60000"/>
                </a:schemeClr>
              </a:solidFill>
              <a:latin typeface="華康采風體W3(P)" panose="03000300000000000000" pitchFamily="66" charset="-120"/>
              <a:ea typeface="華康采風體W3(P)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08683" y="2339715"/>
            <a:ext cx="9495930" cy="3746292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介紹完貓咪以後，大家對貓咪是否更了解了呢</a:t>
            </a:r>
            <a: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!</a:t>
            </a:r>
          </a:p>
          <a:p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貓咪是個很溫柔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的</a:t>
            </a: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動物，希望大家也可以和我們一樣喜歡貓咪</a:t>
            </a:r>
            <a: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75237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0135" y="624110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影片介紹</a:t>
            </a:r>
            <a:endParaRPr lang="zh-TW" altLang="en-US" sz="4800" dirty="0">
              <a:solidFill>
                <a:schemeClr val="accent5">
                  <a:lumMod val="60000"/>
                  <a:lumOff val="40000"/>
                </a:schemeClr>
              </a:solidFill>
              <a:latin typeface="華康采風體W3" panose="03000309000000000000" pitchFamily="65" charset="-120"/>
              <a:ea typeface="華康采風體W3" panose="030003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黃</a:t>
            </a:r>
            <a:r>
              <a:rPr lang="zh-TW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阿瑪的後宮生活</a:t>
            </a:r>
            <a:r>
              <a:rPr lang="en-US" altLang="zh-TW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</a:t>
            </a:r>
            <a:r>
              <a:rPr lang="zh-TW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養貓要準備的</a:t>
            </a:r>
            <a:r>
              <a:rPr lang="en-US" altLang="zh-TW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</a:t>
            </a:r>
            <a:r>
              <a:rPr lang="zh-TW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件</a:t>
            </a:r>
            <a:r>
              <a:rPr lang="zh-TW" alt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事</a:t>
            </a:r>
            <a:r>
              <a: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  <a:endParaRPr lang="en-US" altLang="zh-TW" dirty="0" smtClean="0">
              <a:hlinkClick r:id="rId2"/>
            </a:endParaRPr>
          </a:p>
          <a:p>
            <a:pPr marL="0" indent="0">
              <a:buNone/>
            </a:pPr>
            <a:r>
              <a:rPr lang="en-US" altLang="zh-TW" dirty="0" smtClean="0">
                <a:hlinkClick r:id="rId2"/>
              </a:rPr>
              <a:t>https://</a:t>
            </a:r>
            <a:r>
              <a:rPr lang="en-US" altLang="zh-TW" dirty="0" err="1" smtClean="0">
                <a:hlinkClick r:id="rId2"/>
              </a:rPr>
              <a:t>www.youtube.com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err="1" smtClean="0">
                <a:hlinkClick r:id="rId2"/>
              </a:rPr>
              <a:t>watch?v</a:t>
            </a:r>
            <a:r>
              <a:rPr lang="en-US" altLang="zh-TW" dirty="0" smtClean="0">
                <a:hlinkClick r:id="rId2"/>
              </a:rPr>
              <a:t>=</a:t>
            </a:r>
            <a:r>
              <a:rPr lang="en-US" altLang="zh-TW" dirty="0" err="1" smtClean="0">
                <a:hlinkClick r:id="rId2"/>
              </a:rPr>
              <a:t>lXQk_t-xzL8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9897">
            <a:off x="8964801" y="889348"/>
            <a:ext cx="2801458" cy="140072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70135" y="322982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5587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3043" y="369277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有獎徵答</a:t>
            </a:r>
            <a:r>
              <a:rPr lang="en-US" altLang="zh-TW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:</a:t>
            </a:r>
            <a:endParaRPr lang="zh-TW" alt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華康采風體W3(P)" panose="03000300000000000000" pitchFamily="66" charset="-120"/>
              <a:ea typeface="華康采風體W3(P)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58978" y="1650167"/>
            <a:ext cx="9136166" cy="44820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1.</a:t>
            </a:r>
            <a:r>
              <a:rPr lang="zh-TW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貓咪吃甚麼食物</a:t>
            </a:r>
            <a:r>
              <a:rPr lang="en-US" altLang="zh-TW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?(</a:t>
            </a:r>
            <a:r>
              <a:rPr lang="zh-TW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請說出</a:t>
            </a:r>
            <a:r>
              <a:rPr lang="en-US" altLang="zh-TW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3</a:t>
            </a:r>
            <a:r>
              <a:rPr lang="zh-TW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點</a:t>
            </a:r>
            <a:r>
              <a:rPr lang="en-US" altLang="zh-TW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答</a:t>
            </a:r>
            <a:r>
              <a:rPr lang="en-US" altLang="zh-TW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:</a:t>
            </a:r>
            <a:r>
              <a:rPr lang="zh-TW" alt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飼料、罐頭、鮮食</a:t>
            </a:r>
            <a:r>
              <a:rPr lang="zh-TW" alt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等</a:t>
            </a:r>
            <a:r>
              <a:rPr lang="zh-TW" alt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。</a:t>
            </a:r>
            <a:endParaRPr lang="en-US" altLang="zh-TW" sz="4000" dirty="0" smtClean="0">
              <a:solidFill>
                <a:schemeClr val="accent3">
                  <a:lumMod val="60000"/>
                  <a:lumOff val="40000"/>
                </a:schemeClr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2.</a:t>
            </a:r>
            <a:r>
              <a:rPr lang="zh-TW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貓咪有甚麼品種</a:t>
            </a:r>
            <a:r>
              <a:rPr lang="en-US" altLang="zh-TW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?(</a:t>
            </a:r>
            <a:r>
              <a:rPr lang="zh-TW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請說出</a:t>
            </a:r>
            <a:r>
              <a:rPr lang="en-US" altLang="zh-TW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2</a:t>
            </a:r>
            <a:r>
              <a:rPr lang="zh-TW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點</a:t>
            </a:r>
            <a:r>
              <a:rPr lang="en-US" altLang="zh-TW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答</a:t>
            </a:r>
            <a:r>
              <a:rPr lang="en-US" altLang="zh-TW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:</a:t>
            </a:r>
            <a:r>
              <a:rPr lang="zh-TW" alt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波斯貓、藍貓。</a:t>
            </a:r>
            <a:r>
              <a:rPr lang="en-US" altLang="zh-TW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(</a:t>
            </a:r>
            <a:r>
              <a:rPr lang="zh-TW" alt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僅供參考</a:t>
            </a:r>
            <a:r>
              <a:rPr lang="en-US" altLang="zh-TW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3.</a:t>
            </a:r>
            <a:r>
              <a:rPr lang="zh-TW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歷史上最長壽的貓高達幾歲</a:t>
            </a:r>
            <a:r>
              <a:rPr lang="en-US" altLang="zh-TW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答</a:t>
            </a:r>
            <a:r>
              <a:rPr lang="en-US" altLang="zh-TW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:38</a:t>
            </a:r>
            <a:r>
              <a:rPr lang="zh-TW" alt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歲</a:t>
            </a:r>
            <a:r>
              <a:rPr lang="zh-TW" alt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0014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tx2">
                    <a:lumMod val="75000"/>
                  </a:schemeClr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謝謝大家的聆聽</a:t>
            </a:r>
            <a:r>
              <a:rPr lang="en-US" altLang="zh-TW" sz="6000" dirty="0" smtClean="0">
                <a:solidFill>
                  <a:schemeClr val="tx2">
                    <a:lumMod val="75000"/>
                  </a:schemeClr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!</a:t>
            </a:r>
            <a:endParaRPr lang="zh-TW" altLang="en-US" sz="6000" dirty="0">
              <a:solidFill>
                <a:schemeClr val="tx2">
                  <a:lumMod val="75000"/>
                </a:schemeClr>
              </a:solidFill>
              <a:latin typeface="華康采風體W3" panose="03000309000000000000" pitchFamily="65" charset="-120"/>
              <a:ea typeface="華康采風體W3" panose="03000309000000000000" pitchFamily="65" charset="-120"/>
            </a:endParaRPr>
          </a:p>
        </p:txBody>
      </p:sp>
      <p:pic>
        <p:nvPicPr>
          <p:cNvPr id="4" name="內容版面配置區 3" descr="&lt;strong&gt;Thank&lt;/strong&gt; You PNG Transparent Images | PNG Al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8" y="2743860"/>
            <a:ext cx="6655125" cy="3499435"/>
          </a:xfrm>
        </p:spPr>
      </p:pic>
    </p:spTree>
    <p:extLst>
      <p:ext uri="{BB962C8B-B14F-4D97-AF65-F5344CB8AC3E}">
        <p14:creationId xmlns:p14="http://schemas.microsoft.com/office/powerpoint/2010/main" val="1252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45719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6408" y="994241"/>
            <a:ext cx="10358204" cy="393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 smtClean="0">
                <a:solidFill>
                  <a:srgbClr val="FFFF00"/>
                </a:solidFill>
              </a:rPr>
              <a:t> </a:t>
            </a:r>
            <a:r>
              <a:rPr lang="zh-TW" altLang="en-US" sz="5400" dirty="0" smtClean="0">
                <a:solidFill>
                  <a:srgbClr val="FFFF00"/>
                </a:solidFill>
              </a:rPr>
              <a:t>報告的最後，我們有有獎徵答，</a:t>
            </a:r>
            <a:endParaRPr lang="en-US" altLang="zh-TW" sz="5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zh-TW" altLang="en-US" sz="5400" dirty="0" smtClean="0">
                <a:solidFill>
                  <a:srgbClr val="FFFF00"/>
                </a:solidFill>
              </a:rPr>
              <a:t> 請大家專心聆聽</a:t>
            </a:r>
            <a:r>
              <a:rPr lang="en-US" altLang="zh-TW" sz="5400" dirty="0" smtClean="0">
                <a:solidFill>
                  <a:srgbClr val="FFFF00"/>
                </a:solidFill>
              </a:rPr>
              <a:t>!!!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635" y="2960501"/>
            <a:ext cx="3879721" cy="38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4145" y="230915"/>
            <a:ext cx="10657668" cy="3318892"/>
          </a:xfrm>
        </p:spPr>
        <p:txBody>
          <a:bodyPr>
            <a:noAutofit/>
          </a:bodyPr>
          <a:lstStyle/>
          <a:p>
            <a:r>
              <a:rPr lang="en-US" altLang="zh-TW" sz="5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采風體W3(P)" panose="03000300000000000000" pitchFamily="66" charset="-120"/>
              </a:rPr>
              <a:t>1.</a:t>
            </a:r>
            <a:r>
              <a:rPr lang="zh-TW" altLang="en-US" sz="54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研究動機</a:t>
            </a:r>
            <a:r>
              <a:rPr lang="en-US" altLang="zh-TW" sz="54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/>
            </a:r>
            <a:br>
              <a:rPr lang="en-US" altLang="zh-TW" sz="54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</a:b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因為貓咪是一種討人喜歡的</a:t>
            </a: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動物，</a:t>
            </a:r>
            <a: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所以我們要一起研究牠的習性，</a:t>
            </a:r>
            <a: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/>
            </a:r>
            <a:b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我們希望可以和更多人分享這些知識</a:t>
            </a:r>
            <a: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!</a:t>
            </a:r>
            <a:b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</a:b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也讓大家一起喜歡貓咪</a:t>
            </a:r>
            <a: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!</a:t>
            </a:r>
            <a:endParaRPr lang="zh-TW" altLang="en-US" sz="4000" dirty="0">
              <a:solidFill>
                <a:schemeClr val="accent3">
                  <a:lumMod val="40000"/>
                  <a:lumOff val="60000"/>
                </a:schemeClr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  <p:pic>
        <p:nvPicPr>
          <p:cNvPr id="4" name="內容版面配置區 3" descr="File:Ragdoll from Gatil Ragbelas.jpg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867" y="3543743"/>
            <a:ext cx="2330069" cy="2206103"/>
          </a:xfrm>
        </p:spPr>
      </p:pic>
      <p:pic>
        <p:nvPicPr>
          <p:cNvPr id="5" name="圖片 4" descr="狂牛部落格: &lt;strong&gt;貓咪&lt;/strong&gt;旅館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16" y="3571605"/>
            <a:ext cx="3233651" cy="215037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344124" y="5870476"/>
            <a:ext cx="42017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圖</a:t>
            </a:r>
            <a:r>
              <a:rPr lang="en-US" altLang="zh-TW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r>
              <a:rPr lang="zh-TW" altLang="en-US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、圖</a:t>
            </a:r>
            <a:r>
              <a:rPr lang="en-US" altLang="zh-TW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zh-TW" altLang="en-US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布偶貓</a:t>
            </a:r>
            <a:endParaRPr lang="zh-TW" alt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4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6833" y="842486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采風體W3(P)" panose="03000300000000000000" pitchFamily="66" charset="-120"/>
              </a:rPr>
              <a:t>2.</a:t>
            </a:r>
            <a:r>
              <a:rPr lang="zh-TW" alt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研究方法</a:t>
            </a:r>
            <a:r>
              <a:rPr lang="en-US" altLang="zh-TW" sz="6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:</a:t>
            </a:r>
            <a:endParaRPr lang="zh-TW" altLang="en-US" sz="6600" dirty="0">
              <a:solidFill>
                <a:schemeClr val="accent3">
                  <a:lumMod val="40000"/>
                  <a:lumOff val="60000"/>
                </a:schemeClr>
              </a:solidFill>
              <a:latin typeface="華康采風體W3(P)" panose="03000300000000000000" pitchFamily="66" charset="-120"/>
              <a:ea typeface="華康采風體W3(P)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1864" y="2594241"/>
            <a:ext cx="6284137" cy="3336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談楷體W5(P)" panose="03000500000000000000" pitchFamily="66" charset="-120"/>
              </a:rPr>
              <a:t>(1)</a:t>
            </a:r>
            <a:r>
              <a:rPr lang="en-US" altLang="zh-TW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Google</a:t>
            </a:r>
            <a:r>
              <a:rPr lang="zh-TW" alt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搜尋</a:t>
            </a:r>
            <a:endParaRPr lang="en-US" altLang="zh-TW" sz="6000" dirty="0" smtClean="0">
              <a:solidFill>
                <a:schemeClr val="accent3">
                  <a:lumMod val="40000"/>
                  <a:lumOff val="60000"/>
                </a:schemeClr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sz="6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 </a:t>
            </a:r>
            <a:r>
              <a:rPr lang="en-US" altLang="zh-TW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                            </a:t>
            </a:r>
            <a:r>
              <a:rPr lang="zh-TW" alt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 </a:t>
            </a:r>
            <a:r>
              <a:rPr lang="en-US" altLang="zh-TW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談楷體W5(P)" panose="03000500000000000000" pitchFamily="66" charset="-120"/>
              </a:rPr>
              <a:t>(2)</a:t>
            </a:r>
            <a:r>
              <a:rPr lang="zh-TW" alt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相關書籍</a:t>
            </a:r>
            <a:endParaRPr lang="zh-TW" altLang="en-US" sz="6600" dirty="0">
              <a:solidFill>
                <a:schemeClr val="accent3">
                  <a:lumMod val="40000"/>
                  <a:lumOff val="60000"/>
                </a:schemeClr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  <p:pic>
        <p:nvPicPr>
          <p:cNvPr id="4" name="圖片 3" descr="Adventure Time &lt;strong&gt;Google&lt;/strong&gt; &lt;strong&gt;Logo&lt;/strong&gt; 3 (+installation guide) by Albusonita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483">
            <a:off x="6579038" y="796472"/>
            <a:ext cx="4653685" cy="1808756"/>
          </a:xfrm>
          <a:prstGeom prst="rect">
            <a:avLst/>
          </a:prstGeom>
        </p:spPr>
      </p:pic>
      <p:pic>
        <p:nvPicPr>
          <p:cNvPr id="5" name="圖片 4" descr="食記:9號貓巷~隱身巷弄中的可愛&lt;strong&gt;貓咪&lt;/strong&gt;餐廳 @ 阿mon世界趴趴走~美食、旅遊、攝影、外拍 :: 痞客邦 PIXNET ::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8977">
            <a:off x="7598045" y="3572318"/>
            <a:ext cx="3626768" cy="27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2253" y="494682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zh-TW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采風體W3(P)" panose="03000300000000000000" pitchFamily="66" charset="-120"/>
              </a:rPr>
              <a:t>3</a:t>
            </a:r>
            <a:r>
              <a:rPr lang="en-US" altLang="zh-TW" sz="6000" dirty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采風體W3(P)" panose="03000300000000000000" pitchFamily="66" charset="-120"/>
              </a:rPr>
              <a:t>.</a:t>
            </a:r>
            <a:r>
              <a:rPr lang="zh-TW" alt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我們</a:t>
            </a:r>
            <a:r>
              <a:rPr lang="zh-TW" altLang="en-US" sz="6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想研究的問題</a:t>
            </a:r>
            <a:r>
              <a:rPr lang="en-US" altLang="zh-TW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:</a:t>
            </a:r>
            <a:endParaRPr lang="zh-TW" altLang="en-US" sz="6000" dirty="0" smtClean="0">
              <a:solidFill>
                <a:schemeClr val="accent3">
                  <a:lumMod val="40000"/>
                  <a:lumOff val="60000"/>
                </a:schemeClr>
              </a:solidFill>
              <a:latin typeface="華康采風體W3(P)" panose="03000300000000000000" pitchFamily="66" charset="-120"/>
              <a:ea typeface="華康采風體W3(P)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49566" y="1868259"/>
            <a:ext cx="8915400" cy="3777622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談楷體W5(P)" panose="03000500000000000000" pitchFamily="66" charset="-120"/>
              </a:rPr>
              <a:t>(1)</a:t>
            </a: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貓咪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的品種有哪些</a:t>
            </a:r>
            <a:r>
              <a:rPr lang="en-US" altLang="zh-TW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?</a:t>
            </a:r>
          </a:p>
          <a:p>
            <a:r>
              <a:rPr lang="en-US" altLang="zh-TW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談楷體W5(P)" panose="03000500000000000000" pitchFamily="66" charset="-120"/>
              </a:rPr>
              <a:t>(2)</a:t>
            </a: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貓咪吃什麼食物</a:t>
            </a:r>
            <a: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?</a:t>
            </a:r>
          </a:p>
          <a:p>
            <a: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談楷體W5(P)" panose="03000500000000000000" pitchFamily="66" charset="-120"/>
              </a:rPr>
              <a:t>(3)</a:t>
            </a: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貓咪的身體構造</a:t>
            </a:r>
            <a: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?</a:t>
            </a:r>
          </a:p>
          <a:p>
            <a: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談楷體W5(P)" panose="03000500000000000000" pitchFamily="66" charset="-120"/>
              </a:rPr>
              <a:t>(4)</a:t>
            </a: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貓咪的毛色</a:t>
            </a:r>
            <a: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?</a:t>
            </a: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(P)" panose="03000500000000000000" pitchFamily="66" charset="-120"/>
                <a:ea typeface="華康談楷體W5(P)" panose="03000500000000000000" pitchFamily="66" charset="-120"/>
              </a:rPr>
              <a:t>　</a:t>
            </a:r>
            <a:endParaRPr lang="en-US" altLang="zh-TW" sz="4000" dirty="0" smtClean="0">
              <a:solidFill>
                <a:schemeClr val="accent3">
                  <a:lumMod val="40000"/>
                  <a:lumOff val="60000"/>
                </a:schemeClr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  <a:p>
            <a:pPr marL="0" indent="0">
              <a:buNone/>
            </a:pPr>
            <a:endParaRPr lang="en-US" altLang="zh-TW" sz="3200" dirty="0" smtClean="0">
              <a:solidFill>
                <a:schemeClr val="accent3">
                  <a:lumMod val="40000"/>
                  <a:lumOff val="60000"/>
                </a:schemeClr>
              </a:solidFill>
              <a:latin typeface="華康談楷體W5(P)" panose="03000500000000000000" pitchFamily="66" charset="-120"/>
              <a:ea typeface="華康談楷體W5(P)" panose="03000500000000000000" pitchFamily="66" charset="-120"/>
            </a:endParaRPr>
          </a:p>
        </p:txBody>
      </p:sp>
      <p:pic>
        <p:nvPicPr>
          <p:cNvPr id="4" name="圖片 3" descr="&lt;strong&gt;貓飼料&lt;/strong&gt;是很多顏色的字母餅乾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6303">
            <a:off x="8867962" y="754438"/>
            <a:ext cx="2784552" cy="2227642"/>
          </a:xfrm>
          <a:prstGeom prst="rect">
            <a:avLst/>
          </a:prstGeom>
        </p:spPr>
      </p:pic>
      <p:pic>
        <p:nvPicPr>
          <p:cNvPr id="8" name="圖片 7" descr="アメリカン・ショートヘア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230">
            <a:off x="7852877" y="4225987"/>
            <a:ext cx="2195067" cy="2304818"/>
          </a:xfrm>
          <a:prstGeom prst="rect">
            <a:avLst/>
          </a:prstGeom>
        </p:spPr>
      </p:pic>
      <p:pic>
        <p:nvPicPr>
          <p:cNvPr id="9" name="圖片 8" descr="狂牛部落格: Poppy Pasta貓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605">
            <a:off x="579652" y="4653015"/>
            <a:ext cx="2583617" cy="17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6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采風體W3(P)" panose="03000300000000000000" pitchFamily="66" charset="-120"/>
              </a:rPr>
              <a:t>4.</a:t>
            </a:r>
            <a:r>
              <a:rPr lang="zh-TW" alt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研究內容</a:t>
            </a:r>
            <a:endParaRPr lang="zh-TW" altLang="en-US" sz="6000" dirty="0">
              <a:solidFill>
                <a:schemeClr val="accent3">
                  <a:lumMod val="40000"/>
                  <a:lumOff val="60000"/>
                </a:schemeClr>
              </a:solidFill>
              <a:latin typeface="華康采風體W3(P)" panose="03000300000000000000" pitchFamily="66" charset="-120"/>
              <a:ea typeface="華康采風體W3(P)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4593" y="1905000"/>
            <a:ext cx="11367408" cy="4177393"/>
          </a:xfrm>
        </p:spPr>
        <p:txBody>
          <a:bodyPr>
            <a:normAutofit fontScale="92500"/>
          </a:bodyPr>
          <a:lstStyle/>
          <a:p>
            <a: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談楷體W5" panose="03000509000000000000" pitchFamily="65" charset="-120"/>
              </a:rPr>
              <a:t>(1)</a:t>
            </a: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貓咪的品種</a:t>
            </a:r>
            <a: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:</a:t>
            </a: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有</a:t>
            </a:r>
            <a:r>
              <a:rPr lang="zh-TW" altLang="en-US" sz="4300" dirty="0" smtClean="0">
                <a:solidFill>
                  <a:schemeClr val="accent2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藍貓、波斯貓、</a:t>
            </a:r>
            <a:r>
              <a:rPr lang="zh-TW" altLang="en-US" sz="4300" dirty="0">
                <a:solidFill>
                  <a:schemeClr val="accent2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折</a:t>
            </a:r>
            <a:r>
              <a:rPr lang="zh-TW" altLang="en-US" sz="4300" dirty="0" smtClean="0">
                <a:solidFill>
                  <a:schemeClr val="accent2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耳貓、布偶貓</a:t>
            </a: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等等</a:t>
            </a:r>
            <a:endParaRPr lang="en-US" altLang="zh-TW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我們在路上常見的貓大部分都是</a:t>
            </a:r>
            <a:r>
              <a:rPr lang="zh-TW" alt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米克</a:t>
            </a:r>
            <a:r>
              <a:rPr lang="zh-TW" alt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斯</a:t>
            </a:r>
            <a:r>
              <a:rPr lang="zh-TW" altLang="en-US" sz="4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。</a:t>
            </a:r>
            <a:r>
              <a:rPr lang="zh-TW" altLang="en-US" sz="39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他們</a:t>
            </a:r>
            <a:r>
              <a:rPr lang="zh-TW" altLang="en-US" sz="39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是</a:t>
            </a:r>
            <a:r>
              <a:rPr lang="zh-TW" alt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混血</a:t>
            </a:r>
            <a:r>
              <a:rPr lang="zh-TW" alt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雜種的貓犬</a:t>
            </a:r>
            <a:r>
              <a:rPr lang="zh-TW" alt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，牠</a:t>
            </a:r>
            <a:r>
              <a:rPr lang="zh-TW" alt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們擁有各種不同的</a:t>
            </a:r>
            <a:r>
              <a:rPr lang="zh-TW" alt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品種、來自</a:t>
            </a:r>
            <a:r>
              <a:rPr lang="zh-TW" alt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不同的地方，若套用到人類世界，其實就是受大眾歡迎的</a:t>
            </a:r>
            <a:r>
              <a:rPr lang="zh-TW" alt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混血寶寶</a:t>
            </a:r>
            <a:r>
              <a:rPr lang="zh-TW" alt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，</a:t>
            </a:r>
            <a:r>
              <a:rPr lang="zh-TW" alt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但</a:t>
            </a:r>
            <a:r>
              <a:rPr lang="zh-TW" alt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台灣的</a:t>
            </a:r>
            <a:r>
              <a:rPr lang="zh-TW" alt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米克斯</a:t>
            </a:r>
            <a:r>
              <a:rPr lang="zh-TW" altLang="en-US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大部分來自於街頭的</a:t>
            </a:r>
            <a:r>
              <a:rPr lang="zh-TW" alt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流浪</a:t>
            </a:r>
            <a:r>
              <a:rPr lang="zh-TW" alt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貓狗</a:t>
            </a:r>
            <a:r>
              <a:rPr lang="zh-TW" alt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。</a:t>
            </a:r>
            <a:endParaRPr lang="en-US" altLang="zh-TW" sz="8800" dirty="0" smtClean="0">
              <a:solidFill>
                <a:schemeClr val="accent3">
                  <a:lumMod val="40000"/>
                  <a:lumOff val="60000"/>
                </a:schemeClr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61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9328" y="2165405"/>
            <a:ext cx="9772153" cy="3702658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談楷體W5" panose="03000509000000000000" pitchFamily="65" charset="-120"/>
              </a:rPr>
              <a:t>(2)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貓咪的身體構造</a:t>
            </a:r>
            <a:r>
              <a:rPr lang="en-US" altLang="zh-TW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: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牠的身體構造和狗的構造是一樣的</a:t>
            </a:r>
            <a:r>
              <a:rPr lang="en-US" altLang="zh-TW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!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有頭、四肢、尾巴</a:t>
            </a:r>
            <a:r>
              <a:rPr lang="en-US" altLang="zh-TW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……</a:t>
            </a:r>
          </a:p>
          <a:p>
            <a:r>
              <a:rPr lang="zh-TW" alt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貓共有</a:t>
            </a:r>
            <a:r>
              <a:rPr lang="en-US" altLang="zh-TW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談楷體W5" panose="03000509000000000000" pitchFamily="65" charset="-120"/>
              </a:rPr>
              <a:t>30</a:t>
            </a:r>
            <a:r>
              <a:rPr lang="zh-TW" alt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個牙齒，包括</a:t>
            </a:r>
            <a:r>
              <a:rPr lang="en-US" altLang="zh-TW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談楷體W5" panose="03000509000000000000" pitchFamily="65" charset="-120"/>
              </a:rPr>
              <a:t>12</a:t>
            </a:r>
            <a:r>
              <a:rPr lang="zh-TW" alt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顆小</a:t>
            </a:r>
            <a:r>
              <a:rPr lang="zh-TW" altLang="en-US" sz="3200" dirty="0">
                <a:latin typeface="華康談楷體W5" panose="03000509000000000000" pitchFamily="65" charset="-120"/>
                <a:ea typeface="華康談楷體W5" panose="03000509000000000000" pitchFamily="65" charset="-120"/>
                <a:hlinkClick r:id="rId2" tooltip="門齒"/>
              </a:rPr>
              <a:t>門齒</a:t>
            </a:r>
            <a:r>
              <a:rPr lang="zh-TW" alt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（</a:t>
            </a:r>
            <a:r>
              <a:rPr lang="zh-TW" alt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上下</a:t>
            </a:r>
            <a:r>
              <a:rPr lang="zh-TW" altLang="en-US" sz="3200" dirty="0" smtClean="0">
                <a:latin typeface="華康談楷體W5" panose="03000509000000000000" pitchFamily="65" charset="-120"/>
                <a:ea typeface="華康談楷體W5" panose="03000509000000000000" pitchFamily="65" charset="-120"/>
                <a:hlinkClick r:id="rId3" tooltip="頜"/>
              </a:rPr>
              <a:t>頜</a:t>
            </a:r>
            <a:r>
              <a:rPr lang="zh-TW" alt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各</a:t>
            </a:r>
            <a:r>
              <a:rPr lang="en-US" altLang="zh-TW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6</a:t>
            </a:r>
            <a:r>
              <a:rPr lang="zh-TW" alt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個）</a:t>
            </a:r>
            <a:r>
              <a:rPr lang="zh-TW" altLang="en-US" sz="3200" dirty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，</a:t>
            </a:r>
            <a:r>
              <a:rPr lang="en-US" altLang="zh-TW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4</a:t>
            </a:r>
            <a:r>
              <a:rPr lang="zh-TW" alt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顆</a:t>
            </a:r>
            <a:r>
              <a:rPr lang="zh-TW" altLang="en-US" sz="3200" dirty="0">
                <a:latin typeface="華康談楷體W5" panose="03000509000000000000" pitchFamily="65" charset="-120"/>
                <a:ea typeface="華康談楷體W5" panose="03000509000000000000" pitchFamily="65" charset="-120"/>
                <a:hlinkClick r:id="rId4" tooltip="犬齒"/>
              </a:rPr>
              <a:t>犬齒</a:t>
            </a:r>
            <a:r>
              <a:rPr lang="zh-TW" altLang="en-US" sz="3200" dirty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，</a:t>
            </a:r>
            <a:r>
              <a:rPr lang="zh-TW" alt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和</a:t>
            </a:r>
            <a:r>
              <a:rPr lang="en-US" altLang="zh-TW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14</a:t>
            </a:r>
            <a:r>
              <a:rPr lang="zh-TW" alt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顆</a:t>
            </a:r>
            <a:r>
              <a:rPr lang="zh-TW" altLang="en-US" sz="3200" dirty="0">
                <a:latin typeface="華康談楷體W5" panose="03000509000000000000" pitchFamily="65" charset="-120"/>
                <a:ea typeface="華康談楷體W5" panose="03000509000000000000" pitchFamily="65" charset="-120"/>
                <a:hlinkClick r:id="rId5" tooltip="臼齒"/>
              </a:rPr>
              <a:t>臼齒</a:t>
            </a:r>
            <a:r>
              <a:rPr lang="zh-TW" altLang="en-US" sz="3200" dirty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。</a:t>
            </a:r>
            <a:endParaRPr lang="zh-TW" altLang="en-US" sz="6000" dirty="0"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  <a:p>
            <a:r>
              <a:rPr lang="zh-TW" altLang="en-US" sz="3200" dirty="0" smtClean="0">
                <a:latin typeface="華康談楷體W5" panose="03000509000000000000" pitchFamily="65" charset="-120"/>
                <a:ea typeface="華康談楷體W5" panose="03000509000000000000" pitchFamily="65" charset="-120"/>
                <a:hlinkClick r:id="rId6"/>
              </a:rPr>
              <a:t>消化系統</a:t>
            </a:r>
            <a:r>
              <a:rPr lang="zh-TW" altLang="en-US" sz="3200" dirty="0" smtClean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、</a:t>
            </a:r>
            <a:r>
              <a:rPr lang="zh-TW" altLang="en-US" sz="3200" dirty="0" smtClean="0">
                <a:latin typeface="華康談楷體W5" panose="03000509000000000000" pitchFamily="65" charset="-120"/>
                <a:ea typeface="華康談楷體W5" panose="03000509000000000000" pitchFamily="65" charset="-120"/>
                <a:hlinkClick r:id="rId7"/>
              </a:rPr>
              <a:t>循環系統</a:t>
            </a:r>
            <a:r>
              <a:rPr lang="zh-TW" altLang="en-US" sz="3200" dirty="0" smtClean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、</a:t>
            </a:r>
            <a:r>
              <a:rPr lang="zh-TW" altLang="en-US" sz="3200" dirty="0" smtClean="0">
                <a:latin typeface="華康談楷體W5" panose="03000509000000000000" pitchFamily="65" charset="-120"/>
                <a:ea typeface="華康談楷體W5" panose="03000509000000000000" pitchFamily="65" charset="-120"/>
                <a:hlinkClick r:id="rId8"/>
              </a:rPr>
              <a:t>呼吸系統</a:t>
            </a:r>
            <a:r>
              <a:rPr lang="zh-TW" altLang="en-US" sz="3200" dirty="0" smtClean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、</a:t>
            </a:r>
            <a:r>
              <a:rPr lang="zh-TW" altLang="en-US" sz="3200" dirty="0" smtClean="0">
                <a:latin typeface="華康談楷體W5" panose="03000509000000000000" pitchFamily="65" charset="-120"/>
                <a:ea typeface="華康談楷體W5" panose="03000509000000000000" pitchFamily="65" charset="-120"/>
                <a:hlinkClick r:id="rId9"/>
              </a:rPr>
              <a:t>生殖系統</a:t>
            </a:r>
            <a:r>
              <a:rPr lang="zh-TW" altLang="en-US" sz="3200" dirty="0" smtClean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、</a:t>
            </a:r>
            <a:r>
              <a:rPr lang="zh-TW" altLang="en-US" sz="3200" dirty="0" smtClean="0">
                <a:latin typeface="華康談楷體W5" panose="03000509000000000000" pitchFamily="65" charset="-120"/>
                <a:ea typeface="華康談楷體W5" panose="03000509000000000000" pitchFamily="65" charset="-120"/>
                <a:hlinkClick r:id="rId10"/>
              </a:rPr>
              <a:t>中樞神經系統</a:t>
            </a:r>
            <a:r>
              <a:rPr lang="zh-TW" altLang="en-US" sz="3200" dirty="0" smtClean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、</a:t>
            </a:r>
            <a:r>
              <a:rPr lang="zh-TW" altLang="en-US" sz="3200" dirty="0" smtClean="0">
                <a:latin typeface="華康談楷體W5" panose="03000509000000000000" pitchFamily="65" charset="-120"/>
                <a:ea typeface="華康談楷體W5" panose="03000509000000000000" pitchFamily="65" charset="-120"/>
                <a:hlinkClick r:id="rId11"/>
              </a:rPr>
              <a:t>骨骼</a:t>
            </a:r>
            <a:r>
              <a:rPr lang="zh-TW" altLang="en-US" sz="3200" dirty="0" smtClean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、</a:t>
            </a:r>
            <a:r>
              <a:rPr lang="zh-TW" altLang="en-US" sz="3200" dirty="0" smtClean="0">
                <a:latin typeface="華康談楷體W5" panose="03000509000000000000" pitchFamily="65" charset="-120"/>
                <a:ea typeface="華康談楷體W5" panose="03000509000000000000" pitchFamily="65" charset="-120"/>
                <a:hlinkClick r:id="rId12"/>
              </a:rPr>
              <a:t>貓爪</a:t>
            </a:r>
            <a:r>
              <a:rPr lang="zh-TW" altLang="en-US" sz="3200" dirty="0" smtClean="0">
                <a:latin typeface="華康談楷體W5" panose="03000509000000000000" pitchFamily="65" charset="-120"/>
                <a:ea typeface="華康談楷體W5" panose="03000509000000000000" pitchFamily="65" charset="-120"/>
              </a:rPr>
              <a:t>、</a:t>
            </a:r>
            <a:r>
              <a:rPr lang="zh-TW" altLang="en-US" sz="3200" dirty="0" smtClean="0">
                <a:latin typeface="華康談楷體W5" panose="03000509000000000000" pitchFamily="65" charset="-120"/>
                <a:ea typeface="華康談楷體W5" panose="03000509000000000000" pitchFamily="65" charset="-120"/>
                <a:hlinkClick r:id="rId13"/>
              </a:rPr>
              <a:t>感官</a:t>
            </a:r>
            <a:endParaRPr lang="zh-TW" altLang="en-US" sz="3200" dirty="0"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24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65908" y="115878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          貓的身體構造</a:t>
            </a:r>
            <a:r>
              <a:rPr lang="en-US" altLang="zh-TW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(</a:t>
            </a:r>
            <a:r>
              <a:rPr lang="zh-TW" altLang="en-US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雄</a:t>
            </a:r>
            <a:r>
              <a:rPr lang="en-US" altLang="zh-TW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華康采風體W3(P)" panose="03000300000000000000" pitchFamily="66" charset="-120"/>
                <a:ea typeface="華康采風體W3(P)" panose="03000300000000000000" pitchFamily="66" charset="-120"/>
              </a:rPr>
              <a:t>)</a:t>
            </a:r>
            <a:endParaRPr lang="zh-TW" altLang="en-US" sz="6000" dirty="0">
              <a:solidFill>
                <a:schemeClr val="accent4">
                  <a:lumMod val="40000"/>
                  <a:lumOff val="60000"/>
                </a:schemeClr>
              </a:solidFill>
              <a:latin typeface="華康采風體W3(P)" panose="03000300000000000000" pitchFamily="66" charset="-120"/>
              <a:ea typeface="華康采風體W3(P)" panose="03000300000000000000" pitchFamily="66" charset="-120"/>
            </a:endParaRPr>
          </a:p>
        </p:txBody>
      </p:sp>
      <p:pic>
        <p:nvPicPr>
          <p:cNvPr id="1026" name="Picture 2" descr="https://upload.wikimedia.org/wikipedia/commons/thumb/5/59/Scheme_cat_anatomy-zh.svg/775px-Scheme_cat_anatomy-zh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" y="1086417"/>
            <a:ext cx="11262306" cy="5657201"/>
          </a:xfrm>
          <a:prstGeom prst="rect">
            <a:avLst/>
          </a:prstGeom>
          <a:solidFill>
            <a:schemeClr val="tx1">
              <a:lumMod val="95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21908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13697" y="377620"/>
            <a:ext cx="8911687" cy="665044"/>
          </a:xfrm>
        </p:spPr>
        <p:txBody>
          <a:bodyPr/>
          <a:lstStyle/>
          <a:p>
            <a:endParaRPr lang="zh-TW" altLang="en-US" dirty="0">
              <a:solidFill>
                <a:schemeClr val="tx2">
                  <a:lumMod val="75000"/>
                </a:schemeClr>
              </a:solidFill>
              <a:latin typeface="華康采風體W3(P)" panose="03000300000000000000" pitchFamily="66" charset="-120"/>
              <a:ea typeface="華康采風體W3(P)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6104" y="1484027"/>
            <a:ext cx="10876733" cy="4749535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談楷體W5" panose="03000509000000000000" pitchFamily="65" charset="-120"/>
              </a:rPr>
              <a:t>(3)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貓咪的食物</a:t>
            </a:r>
            <a:r>
              <a:rPr lang="en-US" altLang="zh-TW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: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有</a:t>
            </a:r>
            <a:r>
              <a:rPr lang="zh-TW" altLang="en-US" sz="4400" dirty="0">
                <a:solidFill>
                  <a:schemeClr val="accent2"/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乾乾、罐頭、鮮食</a:t>
            </a: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，</a:t>
            </a:r>
            <a:endParaRPr lang="en-US" altLang="zh-TW" sz="4000" dirty="0" smtClean="0">
              <a:solidFill>
                <a:schemeClr val="accent3">
                  <a:lumMod val="40000"/>
                  <a:lumOff val="60000"/>
                </a:schemeClr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  <a:p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牠們也有一些小零嘴，有夾心餅乾、小魚乾</a:t>
            </a: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華康談楷體W5" panose="03000509000000000000" pitchFamily="65" charset="-120"/>
                <a:ea typeface="華康談楷體W5" panose="03000509000000000000" pitchFamily="65" charset="-120"/>
              </a:rPr>
              <a:t>等</a:t>
            </a:r>
            <a:endParaRPr lang="en-US" altLang="zh-TW" sz="4000" dirty="0" smtClean="0">
              <a:solidFill>
                <a:schemeClr val="accent3">
                  <a:lumMod val="40000"/>
                  <a:lumOff val="60000"/>
                </a:schemeClr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  <a:p>
            <a:r>
              <a:rPr lang="en-US" altLang="zh-TW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談楷體W5" panose="03000509000000000000"/>
              </a:rPr>
              <a:t>10</a:t>
            </a:r>
            <a:r>
              <a:rPr lang="en-US" altLang="zh-TW" sz="4000" dirty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 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種貓咪</a:t>
            </a: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可以安心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吃的食</a:t>
            </a:r>
            <a:r>
              <a:rPr lang="zh-TW" altLang="en-US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材</a:t>
            </a:r>
            <a: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:</a:t>
            </a:r>
          </a:p>
          <a:p>
            <a:pPr marL="0" indent="0">
              <a:buNone/>
            </a:pPr>
            <a:r>
              <a:rPr lang="en-US" altLang="zh-TW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</a:rPr>
              <a:t>1.</a:t>
            </a:r>
            <a:r>
              <a:rPr lang="en-US" altLang="zh-TW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zh-TW" alt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鮭魚</a:t>
            </a:r>
            <a:r>
              <a:rPr lang="zh-TW" altLang="en-US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TW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</a:rPr>
              <a:t>2.</a:t>
            </a:r>
            <a:r>
              <a:rPr lang="zh-TW" alt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雞胸肉</a:t>
            </a:r>
            <a:r>
              <a:rPr lang="zh-TW" altLang="en-US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TW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</a:rPr>
              <a:t>3.</a:t>
            </a:r>
            <a:r>
              <a:rPr lang="zh-TW" alt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木瓜</a:t>
            </a:r>
            <a:r>
              <a:rPr lang="zh-TW" alt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TW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</a:rPr>
              <a:t>4.</a:t>
            </a:r>
            <a:r>
              <a:rPr lang="zh-TW" alt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花椰菜</a:t>
            </a:r>
            <a:r>
              <a:rPr lang="zh-TW" alt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TW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</a:rPr>
              <a:t>5.</a:t>
            </a:r>
            <a:r>
              <a:rPr lang="zh-TW" alt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南瓜</a:t>
            </a:r>
            <a: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zh-TW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altLang="zh-TW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</a:rPr>
              <a:t>6.</a:t>
            </a:r>
            <a:r>
              <a:rPr lang="zh-TW" alt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西瓜</a:t>
            </a:r>
            <a:r>
              <a:rPr lang="zh-TW" alt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TW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</a:rPr>
              <a:t>7.</a:t>
            </a:r>
            <a:r>
              <a:rPr lang="zh-TW" alt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無調味優</a:t>
            </a:r>
            <a:r>
              <a:rPr lang="zh-TW" alt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格 </a:t>
            </a:r>
            <a:r>
              <a:rPr lang="en-US" altLang="zh-TW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</a:rPr>
              <a:t>8</a:t>
            </a:r>
            <a:r>
              <a:rPr lang="en-US" altLang="zh-TW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</a:rPr>
              <a:t>.</a:t>
            </a:r>
            <a:r>
              <a:rPr lang="zh-TW" alt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無鹽</a:t>
            </a:r>
            <a:r>
              <a:rPr lang="zh-TW" alt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起司 </a:t>
            </a:r>
            <a:r>
              <a:rPr lang="en-US" altLang="zh-TW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談楷體W5" panose="03000509000000000000"/>
              </a:rPr>
              <a:t>9.</a:t>
            </a:r>
            <a:r>
              <a:rPr lang="zh-TW" alt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胡蘿蔔 </a:t>
            </a:r>
            <a:r>
              <a:rPr lang="en-US" altLang="zh-TW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cademy Engraved LET" pitchFamily="2" charset="0"/>
                <a:ea typeface="華康談楷體W5" panose="03000509000000000000"/>
              </a:rPr>
              <a:t>10.</a:t>
            </a:r>
            <a:r>
              <a:rPr lang="zh-TW" alt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華康談楷體W5" panose="03000509000000000000"/>
              </a:rPr>
              <a:t>熟雞蛋</a:t>
            </a:r>
            <a:endParaRPr lang="zh-TW" altLang="en-US" sz="3600" dirty="0">
              <a:solidFill>
                <a:schemeClr val="accent3">
                  <a:lumMod val="40000"/>
                  <a:lumOff val="60000"/>
                </a:schemeClr>
              </a:solidFill>
              <a:ea typeface="華康談楷體W5" panose="03000509000000000000"/>
            </a:endParaRPr>
          </a:p>
          <a:p>
            <a:endParaRPr lang="zh-TW" altLang="en-US" sz="3200" dirty="0">
              <a:solidFill>
                <a:schemeClr val="accent3">
                  <a:lumMod val="40000"/>
                  <a:lumOff val="60000"/>
                </a:schemeClr>
              </a:solidFill>
              <a:ea typeface="華康談楷體W5" panose="03000509000000000000"/>
            </a:endParaRPr>
          </a:p>
          <a:p>
            <a:endParaRPr lang="zh-TW" alt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Academy Engraved LET" pitchFamily="2" charset="0"/>
              <a:ea typeface="華康談楷體W5" panose="03000509000000000000"/>
            </a:endParaRPr>
          </a:p>
          <a:p>
            <a:endParaRPr lang="zh-TW" altLang="en-US" sz="3200" dirty="0">
              <a:latin typeface="Academy Engraved LET" pitchFamily="2" charset="0"/>
            </a:endParaRPr>
          </a:p>
          <a:p>
            <a:endParaRPr lang="zh-TW" altLang="en-US" sz="3200" dirty="0"/>
          </a:p>
          <a:p>
            <a:endParaRPr lang="zh-TW" altLang="en-US" sz="3600" dirty="0">
              <a:latin typeface="Academy Engraved LET" pitchFamily="2" charset="0"/>
            </a:endParaRPr>
          </a:p>
          <a:p>
            <a:endParaRPr lang="zh-TW" altLang="en-US" sz="3600" dirty="0"/>
          </a:p>
          <a:p>
            <a:endParaRPr lang="en-US" altLang="zh-TW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華康談楷體W5" panose="03000509000000000000" pitchFamily="65" charset="-120"/>
              <a:ea typeface="華康談楷體W5" panose="03000509000000000000" pitchFamily="65" charset="-120"/>
            </a:endParaRPr>
          </a:p>
        </p:txBody>
      </p:sp>
      <p:pic>
        <p:nvPicPr>
          <p:cNvPr id="4" name="圖片 3" descr="香港動物政策網誌: 忌廉哥&lt;strong&gt;貓罐頭&lt;/strong&gt; 周六樂富一小時義賣籌款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604">
            <a:off x="9576055" y="5088123"/>
            <a:ext cx="2099979" cy="15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590</Words>
  <Application>Microsoft Office PowerPoint</Application>
  <PresentationFormat>寬螢幕</PresentationFormat>
  <Paragraphs>54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8" baseType="lpstr">
      <vt:lpstr>娃娃體</vt:lpstr>
      <vt:lpstr>華康采風體W3</vt:lpstr>
      <vt:lpstr>華康采風體W3(P)</vt:lpstr>
      <vt:lpstr>華康談楷體W5</vt:lpstr>
      <vt:lpstr>華康談楷體W5(P)</vt:lpstr>
      <vt:lpstr>微軟正黑體</vt:lpstr>
      <vt:lpstr>新細明體</vt:lpstr>
      <vt:lpstr>Academy Engraved LET</vt:lpstr>
      <vt:lpstr>Arial</vt:lpstr>
      <vt:lpstr>Calibri</vt:lpstr>
      <vt:lpstr>Century Gothic</vt:lpstr>
      <vt:lpstr>Wingdings 3</vt:lpstr>
      <vt:lpstr>絲縷</vt:lpstr>
      <vt:lpstr>            </vt:lpstr>
      <vt:lpstr>PowerPoint 簡報</vt:lpstr>
      <vt:lpstr>1.研究動機 因為貓咪是一種討人喜歡的動物， 所以我們要一起研究牠的習性， 我們希望可以和更多人分享這些知識! 也讓大家一起喜歡貓咪!</vt:lpstr>
      <vt:lpstr>2.研究方法:</vt:lpstr>
      <vt:lpstr>3.我們想研究的問題:</vt:lpstr>
      <vt:lpstr>4.研究內容</vt:lpstr>
      <vt:lpstr>PowerPoint 簡報</vt:lpstr>
      <vt:lpstr>          貓的身體構造(雄)</vt:lpstr>
      <vt:lpstr>PowerPoint 簡報</vt:lpstr>
      <vt:lpstr> </vt:lpstr>
      <vt:lpstr>(補充說明)</vt:lpstr>
      <vt:lpstr>5.心得</vt:lpstr>
      <vt:lpstr>影片介紹</vt:lpstr>
      <vt:lpstr>有獎徵答:</vt:lpstr>
      <vt:lpstr>謝謝大家的聆聽!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貓咪的習性</dc:title>
  <dc:creator>win</dc:creator>
  <cp:lastModifiedBy>user</cp:lastModifiedBy>
  <cp:revision>44</cp:revision>
  <dcterms:created xsi:type="dcterms:W3CDTF">2018-09-19T11:12:14Z</dcterms:created>
  <dcterms:modified xsi:type="dcterms:W3CDTF">2018-12-10T06:20:21Z</dcterms:modified>
</cp:coreProperties>
</file>