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8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9CAFC-268D-44FD-9655-047A443F7B62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6D986-0B45-408D-909A-461FD8A5D3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3654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回想模組的匯入與使用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動作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屬性</a:t>
            </a:r>
          </a:p>
        </p:txBody>
      </p:sp>
      <p:sp>
        <p:nvSpPr>
          <p:cNvPr id="1208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BBFF45EB-30CB-4E50-881A-E4835AC56C47}" type="slidenum">
              <a:rPr lang="zh-TW" altLang="en-US" sz="1200" smtClean="0"/>
              <a:pPr/>
              <a:t>1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521287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回想模組的匯入與使用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動作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屬性</a:t>
            </a:r>
          </a:p>
        </p:txBody>
      </p:sp>
      <p:sp>
        <p:nvSpPr>
          <p:cNvPr id="1228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4FC6AB96-8597-4C6C-8A46-074276738C56}" type="slidenum">
              <a:rPr lang="zh-TW" altLang="en-US" sz="1200" smtClean="0"/>
              <a:pPr/>
              <a:t>2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791554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76A0-B3EA-4693-8822-E848EEAC9A30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2A10-FE81-4722-8A25-BFE1EF5E4E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939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76A0-B3EA-4693-8822-E848EEAC9A30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2A10-FE81-4722-8A25-BFE1EF5E4E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142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76A0-B3EA-4693-8822-E848EEAC9A30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2A10-FE81-4722-8A25-BFE1EF5E4E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129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76A0-B3EA-4693-8822-E848EEAC9A30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2A10-FE81-4722-8A25-BFE1EF5E4E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037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76A0-B3EA-4693-8822-E848EEAC9A30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2A10-FE81-4722-8A25-BFE1EF5E4E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61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76A0-B3EA-4693-8822-E848EEAC9A30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2A10-FE81-4722-8A25-BFE1EF5E4E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763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76A0-B3EA-4693-8822-E848EEAC9A30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2A10-FE81-4722-8A25-BFE1EF5E4E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069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76A0-B3EA-4693-8822-E848EEAC9A30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2A10-FE81-4722-8A25-BFE1EF5E4E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699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76A0-B3EA-4693-8822-E848EEAC9A30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2A10-FE81-4722-8A25-BFE1EF5E4E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65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76A0-B3EA-4693-8822-E848EEAC9A30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2A10-FE81-4722-8A25-BFE1EF5E4E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306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76A0-B3EA-4693-8822-E848EEAC9A30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2A10-FE81-4722-8A25-BFE1EF5E4E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733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A76A0-B3EA-4693-8822-E848EEAC9A30}" type="datetimeFigureOut">
              <a:rPr lang="zh-TW" altLang="en-US" smtClean="0"/>
              <a:t>2018/1/2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72A10-FE81-4722-8A25-BFE1EF5E4E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113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"/>
          <p:cNvSpPr>
            <a:spLocks/>
          </p:cNvSpPr>
          <p:nvPr/>
        </p:nvSpPr>
        <p:spPr bwMode="auto">
          <a:xfrm>
            <a:off x="2814340" y="654100"/>
            <a:ext cx="6554391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TW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function </a:t>
            </a:r>
            <a:r>
              <a:rPr lang="zh-TW" altLang="en-US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函式</a:t>
            </a:r>
            <a:endParaRPr lang="en-US" altLang="zh-TW" sz="3375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119811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119812" name="文字方塊 1"/>
          <p:cNvSpPr txBox="1">
            <a:spLocks noChangeArrowheads="1"/>
          </p:cNvSpPr>
          <p:nvPr/>
        </p:nvSpPr>
        <p:spPr bwMode="auto">
          <a:xfrm>
            <a:off x="1791891" y="1518047"/>
            <a:ext cx="6582296" cy="372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>
                <a:solidFill>
                  <a:srgbClr val="FF0000"/>
                </a:solidFill>
              </a:rPr>
              <a:t>是什麼？</a:t>
            </a:r>
            <a:endParaRPr lang="en-US" altLang="zh-TW" sz="2953">
              <a:solidFill>
                <a:srgbClr val="FF0000"/>
              </a:solidFill>
            </a:endParaRPr>
          </a:p>
          <a:p>
            <a:r>
              <a:rPr lang="zh-TW" altLang="en-US" sz="2953"/>
              <a:t>有組織、可重複使用的程式碼</a:t>
            </a:r>
            <a:endParaRPr lang="en-US" altLang="zh-TW" sz="2953"/>
          </a:p>
          <a:p>
            <a:endParaRPr lang="en-US" altLang="zh-TW" sz="2953"/>
          </a:p>
          <a:p>
            <a:r>
              <a:rPr lang="zh-TW" altLang="en-US" sz="2953">
                <a:solidFill>
                  <a:srgbClr val="FF0000"/>
                </a:solidFill>
              </a:rPr>
              <a:t>怎麼定義？</a:t>
            </a:r>
            <a:endParaRPr lang="en-US" altLang="zh-TW" sz="2953">
              <a:solidFill>
                <a:srgbClr val="FF0000"/>
              </a:solidFill>
            </a:endParaRPr>
          </a:p>
          <a:p>
            <a:endParaRPr lang="en-US" altLang="zh-TW" sz="2953"/>
          </a:p>
          <a:p>
            <a:r>
              <a:rPr lang="en-US" altLang="zh-TW" sz="2953">
                <a:solidFill>
                  <a:srgbClr val="FF0000"/>
                </a:solidFill>
              </a:rPr>
              <a:t>def</a:t>
            </a:r>
            <a:r>
              <a:rPr lang="en-US" altLang="zh-TW" sz="2953"/>
              <a:t>  functionname</a:t>
            </a:r>
            <a:r>
              <a:rPr lang="en-US" altLang="zh-TW" sz="2953">
                <a:solidFill>
                  <a:srgbClr val="FF0000"/>
                </a:solidFill>
              </a:rPr>
              <a:t>(</a:t>
            </a:r>
            <a:r>
              <a:rPr lang="en-US" altLang="zh-TW" sz="2953"/>
              <a:t>parameters</a:t>
            </a:r>
            <a:r>
              <a:rPr lang="en-US" altLang="zh-TW" sz="2953">
                <a:solidFill>
                  <a:srgbClr val="FF0000"/>
                </a:solidFill>
              </a:rPr>
              <a:t>):</a:t>
            </a:r>
          </a:p>
          <a:p>
            <a:r>
              <a:rPr lang="en-US" altLang="zh-TW" sz="2953"/>
              <a:t>	</a:t>
            </a:r>
            <a:r>
              <a:rPr lang="zh-TW" altLang="en-US" sz="2953"/>
              <a:t>程式碼</a:t>
            </a:r>
            <a:endParaRPr lang="en-US" altLang="zh-TW" sz="2953"/>
          </a:p>
          <a:p>
            <a:r>
              <a:rPr lang="en-US" altLang="zh-TW" sz="2953"/>
              <a:t>	</a:t>
            </a:r>
            <a:r>
              <a:rPr lang="en-US" altLang="zh-TW" sz="2953">
                <a:solidFill>
                  <a:srgbClr val="FF0000"/>
                </a:solidFill>
              </a:rPr>
              <a:t>return</a:t>
            </a:r>
            <a:r>
              <a:rPr lang="en-US" altLang="zh-TW" sz="2953"/>
              <a:t> [expression]</a:t>
            </a:r>
            <a:endParaRPr lang="zh-TW" altLang="en-US" sz="2953"/>
          </a:p>
        </p:txBody>
      </p:sp>
      <p:sp>
        <p:nvSpPr>
          <p:cNvPr id="119813" name="圓角矩形 2"/>
          <p:cNvSpPr>
            <a:spLocks noChangeArrowheads="1"/>
          </p:cNvSpPr>
          <p:nvPr/>
        </p:nvSpPr>
        <p:spPr bwMode="auto">
          <a:xfrm>
            <a:off x="1791891" y="3631035"/>
            <a:ext cx="5923732" cy="1722313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endParaRPr lang="zh-TW" altLang="en-US" sz="2953"/>
          </a:p>
        </p:txBody>
      </p:sp>
      <p:cxnSp>
        <p:nvCxnSpPr>
          <p:cNvPr id="119814" name="直線單箭頭接點 4"/>
          <p:cNvCxnSpPr>
            <a:cxnSpLocks noChangeShapeType="1"/>
          </p:cNvCxnSpPr>
          <p:nvPr/>
        </p:nvCxnSpPr>
        <p:spPr bwMode="auto">
          <a:xfrm flipV="1">
            <a:off x="4071194" y="3175621"/>
            <a:ext cx="1164208" cy="608335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9815" name="直線單箭頭接點 6"/>
          <p:cNvCxnSpPr>
            <a:cxnSpLocks noChangeShapeType="1"/>
          </p:cNvCxnSpPr>
          <p:nvPr/>
        </p:nvCxnSpPr>
        <p:spPr bwMode="auto">
          <a:xfrm flipV="1">
            <a:off x="7513588" y="3783955"/>
            <a:ext cx="556990" cy="252264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9816" name="文字方塊 7"/>
          <p:cNvSpPr txBox="1">
            <a:spLocks noChangeArrowheads="1"/>
          </p:cNvSpPr>
          <p:nvPr/>
        </p:nvSpPr>
        <p:spPr bwMode="auto">
          <a:xfrm>
            <a:off x="5235402" y="2821781"/>
            <a:ext cx="2835176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 b="1">
                <a:solidFill>
                  <a:srgbClr val="0070C0"/>
                </a:solidFill>
              </a:rPr>
              <a:t>名稱自己取</a:t>
            </a:r>
          </a:p>
        </p:txBody>
      </p:sp>
      <p:sp>
        <p:nvSpPr>
          <p:cNvPr id="119817" name="文字方塊 14"/>
          <p:cNvSpPr txBox="1">
            <a:spLocks noChangeArrowheads="1"/>
          </p:cNvSpPr>
          <p:nvPr/>
        </p:nvSpPr>
        <p:spPr bwMode="auto">
          <a:xfrm>
            <a:off x="8172152" y="3631034"/>
            <a:ext cx="2835176" cy="871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531" b="1">
                <a:solidFill>
                  <a:srgbClr val="0070C0"/>
                </a:solidFill>
              </a:rPr>
              <a:t>可以沒有參數</a:t>
            </a:r>
            <a:endParaRPr lang="en-US" altLang="zh-TW" sz="2531" b="1">
              <a:solidFill>
                <a:srgbClr val="0070C0"/>
              </a:solidFill>
            </a:endParaRPr>
          </a:p>
          <a:p>
            <a:r>
              <a:rPr lang="zh-TW" altLang="en-US" sz="2531" b="1">
                <a:solidFill>
                  <a:srgbClr val="0070C0"/>
                </a:solidFill>
              </a:rPr>
              <a:t>也可以有很多個</a:t>
            </a:r>
            <a:endParaRPr lang="zh-TW" altLang="en-US" sz="2953" b="1">
              <a:solidFill>
                <a:srgbClr val="0070C0"/>
              </a:solidFill>
            </a:endParaRPr>
          </a:p>
        </p:txBody>
      </p:sp>
      <p:cxnSp>
        <p:nvCxnSpPr>
          <p:cNvPr id="119818" name="直線單箭頭接點 13"/>
          <p:cNvCxnSpPr>
            <a:cxnSpLocks noChangeShapeType="1"/>
          </p:cNvCxnSpPr>
          <p:nvPr/>
        </p:nvCxnSpPr>
        <p:spPr bwMode="auto">
          <a:xfrm>
            <a:off x="3362400" y="5099969"/>
            <a:ext cx="860598" cy="658564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9819" name="文字方塊 19"/>
          <p:cNvSpPr txBox="1">
            <a:spLocks noChangeArrowheads="1"/>
          </p:cNvSpPr>
          <p:nvPr/>
        </p:nvSpPr>
        <p:spPr bwMode="auto">
          <a:xfrm>
            <a:off x="4374803" y="5643563"/>
            <a:ext cx="2835176" cy="100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 b="1">
                <a:solidFill>
                  <a:srgbClr val="0070C0"/>
                </a:solidFill>
              </a:rPr>
              <a:t>如果要回傳值就需要這個</a:t>
            </a:r>
          </a:p>
        </p:txBody>
      </p:sp>
    </p:spTree>
    <p:extLst>
      <p:ext uri="{BB962C8B-B14F-4D97-AF65-F5344CB8AC3E}">
        <p14:creationId xmlns:p14="http://schemas.microsoft.com/office/powerpoint/2010/main" val="3093243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"/>
          <p:cNvSpPr>
            <a:spLocks/>
          </p:cNvSpPr>
          <p:nvPr/>
        </p:nvSpPr>
        <p:spPr bwMode="auto">
          <a:xfrm>
            <a:off x="2814340" y="654100"/>
            <a:ext cx="6554391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TW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function </a:t>
            </a:r>
            <a:r>
              <a:rPr lang="zh-TW" altLang="en-US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函式的呼叫</a:t>
            </a:r>
            <a:endParaRPr lang="en-US" altLang="zh-TW" sz="3375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121859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18436" name="文字方塊 1"/>
          <p:cNvSpPr txBox="1">
            <a:spLocks noChangeArrowheads="1"/>
          </p:cNvSpPr>
          <p:nvPr/>
        </p:nvSpPr>
        <p:spPr bwMode="auto">
          <a:xfrm>
            <a:off x="1791891" y="1518047"/>
            <a:ext cx="6582296" cy="2818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marL="401822" indent="-401822">
              <a:buFont typeface="Arial" panose="020B0604020202020204" pitchFamily="34" charset="0"/>
              <a:buChar char="•"/>
              <a:defRPr/>
            </a:pPr>
            <a:r>
              <a:rPr lang="zh-TW" altLang="en-US" sz="2953" dirty="0"/>
              <a:t>直接用</a:t>
            </a:r>
            <a:r>
              <a:rPr lang="en-US" altLang="zh-TW" sz="2953" dirty="0"/>
              <a:t>function</a:t>
            </a:r>
            <a:r>
              <a:rPr lang="zh-TW" altLang="en-US" sz="2953" dirty="0"/>
              <a:t>名稱</a:t>
            </a:r>
            <a:endParaRPr lang="en-US" altLang="zh-TW" sz="2953" dirty="0"/>
          </a:p>
          <a:p>
            <a:pPr marL="401822" indent="-401822">
              <a:buFont typeface="Arial" panose="020B0604020202020204" pitchFamily="34" charset="0"/>
              <a:buChar char="•"/>
              <a:defRPr/>
            </a:pPr>
            <a:r>
              <a:rPr lang="zh-TW" altLang="en-US" sz="2953" dirty="0"/>
              <a:t>傳入實際的參數值</a:t>
            </a:r>
            <a:endParaRPr lang="en-US" altLang="zh-TW" sz="2953" dirty="0"/>
          </a:p>
          <a:p>
            <a:pPr>
              <a:defRPr/>
            </a:pPr>
            <a:endParaRPr lang="en-US" altLang="zh-TW" sz="2953" dirty="0"/>
          </a:p>
          <a:p>
            <a:pPr>
              <a:defRPr/>
            </a:pPr>
            <a:r>
              <a:rPr lang="zh-TW" altLang="en-US" sz="2953" dirty="0">
                <a:solidFill>
                  <a:srgbClr val="FF0000"/>
                </a:solidFill>
              </a:rPr>
              <a:t>怎麼呼叫？</a:t>
            </a:r>
            <a:endParaRPr lang="en-US" altLang="zh-TW" sz="2953" dirty="0">
              <a:solidFill>
                <a:srgbClr val="FF0000"/>
              </a:solidFill>
            </a:endParaRPr>
          </a:p>
          <a:p>
            <a:pPr>
              <a:defRPr/>
            </a:pPr>
            <a:endParaRPr lang="en-US" altLang="zh-TW" sz="2953" dirty="0"/>
          </a:p>
          <a:p>
            <a:pPr>
              <a:defRPr/>
            </a:pPr>
            <a:r>
              <a:rPr lang="en-US" altLang="zh-TW" sz="2953" dirty="0" err="1"/>
              <a:t>functionname</a:t>
            </a:r>
            <a:r>
              <a:rPr lang="en-US" altLang="zh-TW" sz="2953" dirty="0">
                <a:solidFill>
                  <a:srgbClr val="FF0000"/>
                </a:solidFill>
              </a:rPr>
              <a:t>(</a:t>
            </a:r>
            <a:r>
              <a:rPr lang="en-US" altLang="zh-TW" sz="2953" dirty="0"/>
              <a:t>parameters</a:t>
            </a:r>
            <a:r>
              <a:rPr lang="en-US" altLang="zh-TW" sz="2953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21861" name="圓角矩形 2"/>
          <p:cNvSpPr>
            <a:spLocks noChangeArrowheads="1"/>
          </p:cNvSpPr>
          <p:nvPr/>
        </p:nvSpPr>
        <p:spPr bwMode="auto">
          <a:xfrm>
            <a:off x="1791891" y="3631035"/>
            <a:ext cx="5923732" cy="1032495"/>
          </a:xfrm>
          <a:prstGeom prst="roundRect">
            <a:avLst>
              <a:gd name="adj" fmla="val 16667"/>
            </a:avLst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endParaRPr lang="zh-TW" altLang="en-US" sz="2953"/>
          </a:p>
        </p:txBody>
      </p:sp>
      <p:cxnSp>
        <p:nvCxnSpPr>
          <p:cNvPr id="121862" name="直線單箭頭接點 4"/>
          <p:cNvCxnSpPr>
            <a:cxnSpLocks noChangeShapeType="1"/>
          </p:cNvCxnSpPr>
          <p:nvPr/>
        </p:nvCxnSpPr>
        <p:spPr bwMode="auto">
          <a:xfrm flipV="1">
            <a:off x="4071194" y="3175621"/>
            <a:ext cx="1164208" cy="608335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863" name="文字方塊 7"/>
          <p:cNvSpPr txBox="1">
            <a:spLocks noChangeArrowheads="1"/>
          </p:cNvSpPr>
          <p:nvPr/>
        </p:nvSpPr>
        <p:spPr bwMode="auto">
          <a:xfrm>
            <a:off x="5235402" y="2821781"/>
            <a:ext cx="3797350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 b="1">
                <a:solidFill>
                  <a:srgbClr val="0070C0"/>
                </a:solidFill>
              </a:rPr>
              <a:t>直接用</a:t>
            </a:r>
            <a:r>
              <a:rPr lang="en-US" altLang="zh-TW" sz="2953" b="1">
                <a:solidFill>
                  <a:srgbClr val="0070C0"/>
                </a:solidFill>
              </a:rPr>
              <a:t>function</a:t>
            </a:r>
            <a:r>
              <a:rPr lang="zh-TW" altLang="en-US" sz="2953" b="1">
                <a:solidFill>
                  <a:srgbClr val="0070C0"/>
                </a:solidFill>
              </a:rPr>
              <a:t>名稱</a:t>
            </a:r>
          </a:p>
        </p:txBody>
      </p:sp>
      <p:cxnSp>
        <p:nvCxnSpPr>
          <p:cNvPr id="121864" name="直線單箭頭接點 2"/>
          <p:cNvCxnSpPr>
            <a:cxnSpLocks noChangeShapeType="1"/>
          </p:cNvCxnSpPr>
          <p:nvPr/>
        </p:nvCxnSpPr>
        <p:spPr bwMode="auto">
          <a:xfrm>
            <a:off x="5336977" y="4309691"/>
            <a:ext cx="860599" cy="84050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865" name="文字方塊 3"/>
          <p:cNvSpPr txBox="1">
            <a:spLocks noChangeArrowheads="1"/>
          </p:cNvSpPr>
          <p:nvPr/>
        </p:nvSpPr>
        <p:spPr bwMode="auto">
          <a:xfrm>
            <a:off x="6079257" y="5193730"/>
            <a:ext cx="3696891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>
                <a:solidFill>
                  <a:srgbClr val="0070C0"/>
                </a:solidFill>
              </a:rPr>
              <a:t>參數要帶入實際的值</a:t>
            </a:r>
          </a:p>
        </p:txBody>
      </p:sp>
    </p:spTree>
    <p:extLst>
      <p:ext uri="{BB962C8B-B14F-4D97-AF65-F5344CB8AC3E}">
        <p14:creationId xmlns:p14="http://schemas.microsoft.com/office/powerpoint/2010/main" val="1147047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文字方塊 2"/>
          <p:cNvSpPr txBox="1">
            <a:spLocks noChangeArrowheads="1"/>
          </p:cNvSpPr>
          <p:nvPr/>
        </p:nvSpPr>
        <p:spPr bwMode="auto">
          <a:xfrm>
            <a:off x="1893466" y="442020"/>
            <a:ext cx="5200463" cy="7689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en-US" altLang="zh-TW" sz="3094"/>
              <a:t>import turtle</a:t>
            </a:r>
          </a:p>
          <a:p>
            <a:r>
              <a:rPr lang="en-US" altLang="zh-TW" sz="3094"/>
              <a:t>alex = turtle.Turtle()</a:t>
            </a:r>
          </a:p>
          <a:p>
            <a:endParaRPr lang="en-US" altLang="zh-TW" sz="3094"/>
          </a:p>
          <a:p>
            <a:r>
              <a:rPr lang="en-US" altLang="zh-TW" sz="3094"/>
              <a:t>def draw_square(unit): </a:t>
            </a:r>
          </a:p>
          <a:p>
            <a:r>
              <a:rPr lang="en-US" altLang="zh-TW" sz="3094"/>
              <a:t>   for i in range(4):    </a:t>
            </a:r>
            <a:r>
              <a:rPr lang="zh-TW" altLang="en-US" sz="3094"/>
              <a:t>             </a:t>
            </a:r>
            <a:endParaRPr lang="en-US" altLang="zh-TW" sz="3094"/>
          </a:p>
          <a:p>
            <a:r>
              <a:rPr lang="zh-TW" altLang="en-US" sz="3094"/>
              <a:t>       </a:t>
            </a:r>
            <a:r>
              <a:rPr lang="en-US" altLang="zh-TW" sz="3094"/>
              <a:t>alex.forward(</a:t>
            </a:r>
            <a:r>
              <a:rPr lang="en-US" altLang="zh-TW" sz="3094">
                <a:solidFill>
                  <a:srgbClr val="FF0000"/>
                </a:solidFill>
              </a:rPr>
              <a:t>unit</a:t>
            </a:r>
            <a:r>
              <a:rPr lang="en-US" altLang="zh-TW" sz="3094"/>
              <a:t>)</a:t>
            </a:r>
          </a:p>
          <a:p>
            <a:r>
              <a:rPr lang="en-US" altLang="zh-TW" sz="3094"/>
              <a:t>       alex.left(90)</a:t>
            </a:r>
          </a:p>
          <a:p>
            <a:endParaRPr lang="zh-TW" altLang="en-US" sz="3094">
              <a:solidFill>
                <a:srgbClr val="FF0000"/>
              </a:solidFill>
            </a:endParaRPr>
          </a:p>
          <a:p>
            <a:r>
              <a:rPr lang="en-US" altLang="zh-TW" sz="3094"/>
              <a:t>draw_square(</a:t>
            </a:r>
            <a:r>
              <a:rPr lang="en-US" altLang="zh-TW" sz="3094">
                <a:solidFill>
                  <a:srgbClr val="FF0000"/>
                </a:solidFill>
              </a:rPr>
              <a:t>10</a:t>
            </a:r>
            <a:r>
              <a:rPr lang="en-US" altLang="zh-TW" sz="3094"/>
              <a:t>)</a:t>
            </a:r>
          </a:p>
          <a:p>
            <a:r>
              <a:rPr lang="en-US" altLang="zh-TW" sz="3094"/>
              <a:t>draw_square(</a:t>
            </a:r>
            <a:r>
              <a:rPr lang="en-US" altLang="zh-TW" sz="3094">
                <a:solidFill>
                  <a:srgbClr val="FF0000"/>
                </a:solidFill>
              </a:rPr>
              <a:t>15</a:t>
            </a:r>
            <a:r>
              <a:rPr lang="en-US" altLang="zh-TW" sz="3094"/>
              <a:t>)</a:t>
            </a:r>
          </a:p>
          <a:p>
            <a:r>
              <a:rPr lang="en-US" altLang="zh-TW" sz="3094"/>
              <a:t>draw_square(</a:t>
            </a:r>
            <a:r>
              <a:rPr lang="en-US" altLang="zh-TW" sz="3094">
                <a:solidFill>
                  <a:srgbClr val="FF0000"/>
                </a:solidFill>
              </a:rPr>
              <a:t>30</a:t>
            </a:r>
            <a:r>
              <a:rPr lang="en-US" altLang="zh-TW" sz="3094"/>
              <a:t>)</a:t>
            </a:r>
          </a:p>
          <a:p>
            <a:endParaRPr lang="en-US" altLang="zh-TW" sz="3094"/>
          </a:p>
          <a:p>
            <a:endParaRPr lang="en-US" altLang="zh-TW" sz="3094"/>
          </a:p>
          <a:p>
            <a:endParaRPr lang="en-US" altLang="zh-TW" sz="3094"/>
          </a:p>
          <a:p>
            <a:endParaRPr lang="en-US" altLang="zh-TW" sz="3094"/>
          </a:p>
          <a:p>
            <a:endParaRPr lang="zh-TW" altLang="en-US" sz="2953"/>
          </a:p>
        </p:txBody>
      </p:sp>
      <p:sp>
        <p:nvSpPr>
          <p:cNvPr id="123907" name="圓角矩形 5"/>
          <p:cNvSpPr>
            <a:spLocks noChangeArrowheads="1"/>
          </p:cNvSpPr>
          <p:nvPr/>
        </p:nvSpPr>
        <p:spPr bwMode="auto">
          <a:xfrm>
            <a:off x="1843236" y="1656457"/>
            <a:ext cx="4607719" cy="227930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endParaRPr lang="zh-TW" altLang="en-US" sz="2953"/>
          </a:p>
        </p:txBody>
      </p:sp>
      <p:cxnSp>
        <p:nvCxnSpPr>
          <p:cNvPr id="123908" name="直線單箭頭接點 7"/>
          <p:cNvCxnSpPr>
            <a:cxnSpLocks noChangeShapeType="1"/>
          </p:cNvCxnSpPr>
          <p:nvPr/>
        </p:nvCxnSpPr>
        <p:spPr bwMode="auto">
          <a:xfrm flipV="1">
            <a:off x="6450955" y="2264793"/>
            <a:ext cx="1417588" cy="53131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909" name="直線單箭頭接點 9"/>
          <p:cNvCxnSpPr>
            <a:cxnSpLocks noChangeShapeType="1"/>
          </p:cNvCxnSpPr>
          <p:nvPr/>
        </p:nvCxnSpPr>
        <p:spPr bwMode="auto">
          <a:xfrm flipV="1">
            <a:off x="5185172" y="4441404"/>
            <a:ext cx="1316013" cy="5134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910" name="直線單箭頭接點 13"/>
          <p:cNvCxnSpPr>
            <a:cxnSpLocks noChangeShapeType="1"/>
          </p:cNvCxnSpPr>
          <p:nvPr/>
        </p:nvCxnSpPr>
        <p:spPr bwMode="auto">
          <a:xfrm flipV="1">
            <a:off x="5224240" y="4890121"/>
            <a:ext cx="1316012" cy="51346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911" name="直線單箭頭接點 14"/>
          <p:cNvCxnSpPr>
            <a:cxnSpLocks noChangeShapeType="1"/>
          </p:cNvCxnSpPr>
          <p:nvPr/>
        </p:nvCxnSpPr>
        <p:spPr bwMode="auto">
          <a:xfrm flipV="1">
            <a:off x="5310188" y="5390183"/>
            <a:ext cx="1316013" cy="50229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912" name="文字方塊 12"/>
          <p:cNvSpPr txBox="1">
            <a:spLocks noChangeArrowheads="1"/>
          </p:cNvSpPr>
          <p:nvPr/>
        </p:nvSpPr>
        <p:spPr bwMode="auto">
          <a:xfrm>
            <a:off x="7868543" y="1985740"/>
            <a:ext cx="2278187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>
                <a:solidFill>
                  <a:srgbClr val="FF0000"/>
                </a:solidFill>
              </a:rPr>
              <a:t>定義</a:t>
            </a:r>
            <a:r>
              <a:rPr lang="en-US" altLang="zh-TW" sz="2953">
                <a:solidFill>
                  <a:srgbClr val="FF0000"/>
                </a:solidFill>
              </a:rPr>
              <a:t>function</a:t>
            </a:r>
            <a:endParaRPr lang="zh-TW" altLang="en-US" sz="2953">
              <a:solidFill>
                <a:srgbClr val="FF0000"/>
              </a:solidFill>
            </a:endParaRPr>
          </a:p>
        </p:txBody>
      </p:sp>
      <p:sp>
        <p:nvSpPr>
          <p:cNvPr id="123913" name="文字方塊 16"/>
          <p:cNvSpPr txBox="1">
            <a:spLocks noChangeArrowheads="1"/>
          </p:cNvSpPr>
          <p:nvPr/>
        </p:nvSpPr>
        <p:spPr bwMode="auto">
          <a:xfrm>
            <a:off x="7167563" y="4271740"/>
            <a:ext cx="2979167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>
                <a:solidFill>
                  <a:srgbClr val="FF0000"/>
                </a:solidFill>
              </a:rPr>
              <a:t>呼叫 </a:t>
            </a:r>
            <a:r>
              <a:rPr lang="en-US" altLang="zh-TW" sz="2953">
                <a:solidFill>
                  <a:srgbClr val="FF0000"/>
                </a:solidFill>
              </a:rPr>
              <a:t>function</a:t>
            </a:r>
            <a:endParaRPr lang="zh-TW" altLang="en-US" sz="2953">
              <a:solidFill>
                <a:srgbClr val="FF0000"/>
              </a:solidFill>
            </a:endParaRPr>
          </a:p>
        </p:txBody>
      </p:sp>
      <p:sp>
        <p:nvSpPr>
          <p:cNvPr id="123914" name="文字方塊 1"/>
          <p:cNvSpPr txBox="1">
            <a:spLocks noChangeArrowheads="1"/>
          </p:cNvSpPr>
          <p:nvPr/>
        </p:nvSpPr>
        <p:spPr bwMode="auto">
          <a:xfrm>
            <a:off x="6045771" y="188640"/>
            <a:ext cx="4506143" cy="100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>
                <a:solidFill>
                  <a:srgbClr val="0070C0"/>
                </a:solidFill>
              </a:rPr>
              <a:t>定義的</a:t>
            </a:r>
            <a:r>
              <a:rPr lang="en-US" altLang="zh-TW" sz="2953">
                <a:solidFill>
                  <a:srgbClr val="0070C0"/>
                </a:solidFill>
              </a:rPr>
              <a:t>function</a:t>
            </a:r>
          </a:p>
          <a:p>
            <a:r>
              <a:rPr lang="zh-TW" altLang="en-US" sz="2953">
                <a:solidFill>
                  <a:srgbClr val="0070C0"/>
                </a:solidFill>
              </a:rPr>
              <a:t>在</a:t>
            </a:r>
            <a:r>
              <a:rPr lang="zh-TW" altLang="en-US" sz="2953">
                <a:solidFill>
                  <a:srgbClr val="FF0000"/>
                </a:solidFill>
              </a:rPr>
              <a:t>被呼叫</a:t>
            </a:r>
            <a:r>
              <a:rPr lang="zh-TW" altLang="en-US" sz="2953">
                <a:solidFill>
                  <a:srgbClr val="0070C0"/>
                </a:solidFill>
              </a:rPr>
              <a:t>時才會執行</a:t>
            </a:r>
          </a:p>
        </p:txBody>
      </p:sp>
      <p:cxnSp>
        <p:nvCxnSpPr>
          <p:cNvPr id="123915" name="直線單箭頭接點 3"/>
          <p:cNvCxnSpPr>
            <a:cxnSpLocks noChangeShapeType="1"/>
          </p:cNvCxnSpPr>
          <p:nvPr/>
        </p:nvCxnSpPr>
        <p:spPr bwMode="auto">
          <a:xfrm>
            <a:off x="4628183" y="5605612"/>
            <a:ext cx="961057" cy="405185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916" name="文字方塊 12"/>
          <p:cNvSpPr txBox="1">
            <a:spLocks noChangeArrowheads="1"/>
          </p:cNvSpPr>
          <p:nvPr/>
        </p:nvSpPr>
        <p:spPr bwMode="auto">
          <a:xfrm>
            <a:off x="5882805" y="5688211"/>
            <a:ext cx="2278186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>
                <a:solidFill>
                  <a:srgbClr val="FF0000"/>
                </a:solidFill>
              </a:rPr>
              <a:t>參數</a:t>
            </a:r>
          </a:p>
        </p:txBody>
      </p:sp>
      <p:cxnSp>
        <p:nvCxnSpPr>
          <p:cNvPr id="123917" name="直線單箭頭接點 13"/>
          <p:cNvCxnSpPr>
            <a:cxnSpLocks noChangeShapeType="1"/>
          </p:cNvCxnSpPr>
          <p:nvPr/>
        </p:nvCxnSpPr>
        <p:spPr bwMode="auto">
          <a:xfrm>
            <a:off x="5957590" y="3225850"/>
            <a:ext cx="962174" cy="405185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918" name="文字方塊 14"/>
          <p:cNvSpPr txBox="1">
            <a:spLocks noChangeArrowheads="1"/>
          </p:cNvSpPr>
          <p:nvPr/>
        </p:nvSpPr>
        <p:spPr bwMode="auto">
          <a:xfrm>
            <a:off x="7159750" y="3356447"/>
            <a:ext cx="2278186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>
                <a:solidFill>
                  <a:srgbClr val="FF0000"/>
                </a:solidFill>
              </a:rPr>
              <a:t>參數</a:t>
            </a:r>
          </a:p>
        </p:txBody>
      </p:sp>
    </p:spTree>
    <p:extLst>
      <p:ext uri="{BB962C8B-B14F-4D97-AF65-F5344CB8AC3E}">
        <p14:creationId xmlns:p14="http://schemas.microsoft.com/office/powerpoint/2010/main" val="779678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0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457" y="2061642"/>
            <a:ext cx="4189139" cy="2329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1" name="文字方塊 2"/>
          <p:cNvSpPr txBox="1">
            <a:spLocks noChangeArrowheads="1"/>
          </p:cNvSpPr>
          <p:nvPr/>
        </p:nvSpPr>
        <p:spPr bwMode="auto">
          <a:xfrm>
            <a:off x="3937248" y="340445"/>
            <a:ext cx="3848695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/>
            <a:r>
              <a:rPr lang="en-US" altLang="zh-TW" sz="2953">
                <a:solidFill>
                  <a:srgbClr val="C00000"/>
                </a:solidFill>
              </a:rPr>
              <a:t>function </a:t>
            </a:r>
            <a:r>
              <a:rPr lang="zh-TW" altLang="en-US" sz="2953">
                <a:solidFill>
                  <a:srgbClr val="C00000"/>
                </a:solidFill>
              </a:rPr>
              <a:t>函式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6096000" y="1809378"/>
            <a:ext cx="4100959" cy="18455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1266" dirty="0">
                <a:latin typeface="Gill Sans"/>
                <a:ea typeface="ヒラギノ角ゴ ProN W3"/>
                <a:sym typeface="Gill Sans"/>
              </a:rPr>
              <a:t>定義</a:t>
            </a:r>
            <a:r>
              <a:rPr lang="en-US" altLang="zh-TW" sz="1266" dirty="0">
                <a:latin typeface="Gill Sans"/>
                <a:ea typeface="ヒラギノ角ゴ ProN W3"/>
                <a:sym typeface="Gill Sans"/>
              </a:rPr>
              <a:t>function</a:t>
            </a:r>
            <a:r>
              <a:rPr lang="zh-TW" altLang="en-US" sz="1266" dirty="0">
                <a:latin typeface="Gill Sans"/>
                <a:ea typeface="ヒラギノ角ゴ ProN W3"/>
                <a:sym typeface="Gill Sans"/>
              </a:rPr>
              <a:t>前先想好</a:t>
            </a:r>
            <a:r>
              <a:rPr lang="en-US" altLang="zh-TW" sz="1266" dirty="0">
                <a:latin typeface="Gill Sans"/>
                <a:ea typeface="ヒラギノ角ゴ ProN W3"/>
                <a:sym typeface="Gill Sans"/>
              </a:rPr>
              <a:t>:</a:t>
            </a:r>
          </a:p>
          <a:p>
            <a:pPr>
              <a:defRPr/>
            </a:pPr>
            <a:endParaRPr lang="en-US" altLang="zh-TW" sz="1266" dirty="0">
              <a:latin typeface="Gill Sans"/>
              <a:ea typeface="ヒラギノ角ゴ ProN W3"/>
              <a:sym typeface="Gill Sans"/>
            </a:endParaRPr>
          </a:p>
          <a:p>
            <a:pPr marL="522368" indent="-522368">
              <a:buFontTx/>
              <a:buAutoNum type="arabicPeriod"/>
              <a:defRPr/>
            </a:pPr>
            <a:r>
              <a:rPr lang="zh-TW" altLang="en-US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  <a:t>輸入是什麼？</a:t>
            </a:r>
            <a:r>
              <a:rPr lang="en-US" altLang="zh-TW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  <a:t/>
            </a:r>
            <a:br>
              <a:rPr lang="en-US" altLang="zh-TW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</a:br>
            <a:r>
              <a:rPr lang="zh-TW" altLang="en-US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  <a:t>需不需要參數？</a:t>
            </a:r>
            <a:r>
              <a:rPr lang="en-US" altLang="zh-TW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  <a:t/>
            </a:r>
            <a:br>
              <a:rPr lang="en-US" altLang="zh-TW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</a:br>
            <a:r>
              <a:rPr lang="zh-TW" altLang="en-US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  <a:t>幾個參數？</a:t>
            </a:r>
            <a:r>
              <a:rPr lang="en-US" altLang="zh-TW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  <a:t/>
            </a:r>
            <a:br>
              <a:rPr lang="en-US" altLang="zh-TW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</a:br>
            <a:r>
              <a:rPr lang="zh-TW" altLang="en-US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  <a:t>哪一種資料形態？</a:t>
            </a:r>
            <a:endParaRPr lang="en-US" altLang="zh-TW" sz="1266" dirty="0">
              <a:solidFill>
                <a:srgbClr val="FF0000"/>
              </a:solidFill>
              <a:latin typeface="Gill Sans"/>
              <a:ea typeface="ヒラギノ角ゴ ProN W3"/>
              <a:sym typeface="Gill Sans"/>
            </a:endParaRPr>
          </a:p>
          <a:p>
            <a:pPr marL="522368" indent="-522368">
              <a:buFontTx/>
              <a:buAutoNum type="arabicPeriod"/>
              <a:defRPr/>
            </a:pPr>
            <a:endParaRPr lang="en-US" altLang="zh-TW" sz="1266" dirty="0">
              <a:solidFill>
                <a:srgbClr val="FF0000"/>
              </a:solidFill>
              <a:latin typeface="Gill Sans"/>
              <a:ea typeface="ヒラギノ角ゴ ProN W3"/>
              <a:sym typeface="Gill Sans"/>
            </a:endParaRPr>
          </a:p>
          <a:p>
            <a:pPr marL="522368" indent="-522368">
              <a:buFontTx/>
              <a:buAutoNum type="arabicPeriod"/>
              <a:defRPr/>
            </a:pPr>
            <a:r>
              <a:rPr lang="zh-TW" altLang="en-US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  <a:t>輸出是什麼？</a:t>
            </a:r>
            <a:r>
              <a:rPr lang="en-US" altLang="zh-TW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  <a:t/>
            </a:r>
            <a:br>
              <a:rPr lang="en-US" altLang="zh-TW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</a:br>
            <a:r>
              <a:rPr lang="zh-TW" altLang="en-US" sz="1266" dirty="0">
                <a:solidFill>
                  <a:srgbClr val="FF0000"/>
                </a:solidFill>
                <a:latin typeface="Gill Sans"/>
                <a:ea typeface="ヒラギノ角ゴ ProN W3"/>
                <a:sym typeface="Gill Sans"/>
              </a:rPr>
              <a:t>需不需要回傳值？</a:t>
            </a:r>
          </a:p>
        </p:txBody>
      </p:sp>
    </p:spTree>
    <p:extLst>
      <p:ext uri="{BB962C8B-B14F-4D97-AF65-F5344CB8AC3E}">
        <p14:creationId xmlns:p14="http://schemas.microsoft.com/office/powerpoint/2010/main" val="109004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文字方塊 2"/>
          <p:cNvSpPr txBox="1">
            <a:spLocks noChangeArrowheads="1"/>
          </p:cNvSpPr>
          <p:nvPr/>
        </p:nvSpPr>
        <p:spPr bwMode="auto">
          <a:xfrm>
            <a:off x="3817814" y="340445"/>
            <a:ext cx="3847579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/>
            <a:r>
              <a:rPr lang="en-US" altLang="zh-TW" sz="2953">
                <a:solidFill>
                  <a:srgbClr val="C00000"/>
                </a:solidFill>
              </a:rPr>
              <a:t>function </a:t>
            </a:r>
            <a:r>
              <a:rPr lang="zh-TW" altLang="en-US" sz="2953">
                <a:solidFill>
                  <a:srgbClr val="C00000"/>
                </a:solidFill>
              </a:rPr>
              <a:t>函式</a:t>
            </a:r>
          </a:p>
        </p:txBody>
      </p:sp>
      <p:pic>
        <p:nvPicPr>
          <p:cNvPr id="125955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271" y="2264793"/>
            <a:ext cx="3125391" cy="227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56" name="矩形 4"/>
          <p:cNvSpPr>
            <a:spLocks noChangeArrowheads="1"/>
          </p:cNvSpPr>
          <p:nvPr/>
        </p:nvSpPr>
        <p:spPr bwMode="auto">
          <a:xfrm>
            <a:off x="5842620" y="1150814"/>
            <a:ext cx="4572000" cy="703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en-US" altLang="zh-TW" sz="2812"/>
              <a:t>import turtle</a:t>
            </a:r>
          </a:p>
          <a:p>
            <a:r>
              <a:rPr lang="en-US" altLang="zh-TW" sz="2812"/>
              <a:t>alex = turtle.Turtle()</a:t>
            </a:r>
          </a:p>
          <a:p>
            <a:endParaRPr lang="en-US" altLang="zh-TW" sz="2812"/>
          </a:p>
          <a:p>
            <a:r>
              <a:rPr lang="en-US" altLang="zh-TW" sz="2812"/>
              <a:t>def draw_square(unit): </a:t>
            </a:r>
          </a:p>
          <a:p>
            <a:r>
              <a:rPr lang="en-US" altLang="zh-TW" sz="2812"/>
              <a:t>   for i in range(4):    </a:t>
            </a:r>
            <a:r>
              <a:rPr lang="zh-TW" altLang="en-US" sz="2812"/>
              <a:t>             </a:t>
            </a:r>
            <a:endParaRPr lang="en-US" altLang="zh-TW" sz="2812"/>
          </a:p>
          <a:p>
            <a:r>
              <a:rPr lang="zh-TW" altLang="en-US" sz="2812"/>
              <a:t>       </a:t>
            </a:r>
            <a:r>
              <a:rPr lang="en-US" altLang="zh-TW" sz="2812"/>
              <a:t>alex.forward(</a:t>
            </a:r>
            <a:r>
              <a:rPr lang="en-US" altLang="zh-TW" sz="2812">
                <a:solidFill>
                  <a:srgbClr val="FF0000"/>
                </a:solidFill>
              </a:rPr>
              <a:t>unit</a:t>
            </a:r>
            <a:r>
              <a:rPr lang="en-US" altLang="zh-TW" sz="2812"/>
              <a:t>)</a:t>
            </a:r>
          </a:p>
          <a:p>
            <a:r>
              <a:rPr lang="en-US" altLang="zh-TW" sz="2812"/>
              <a:t>       alex.left(90)</a:t>
            </a:r>
          </a:p>
          <a:p>
            <a:endParaRPr lang="zh-TW" altLang="en-US" sz="2812">
              <a:solidFill>
                <a:srgbClr val="FF0000"/>
              </a:solidFill>
            </a:endParaRPr>
          </a:p>
          <a:p>
            <a:r>
              <a:rPr lang="en-US" altLang="zh-TW" sz="2812"/>
              <a:t>draw_square(</a:t>
            </a:r>
            <a:r>
              <a:rPr lang="en-US" altLang="zh-TW" sz="2812">
                <a:solidFill>
                  <a:srgbClr val="FF0000"/>
                </a:solidFill>
              </a:rPr>
              <a:t>10</a:t>
            </a:r>
            <a:r>
              <a:rPr lang="en-US" altLang="zh-TW" sz="2812"/>
              <a:t>)</a:t>
            </a:r>
          </a:p>
          <a:p>
            <a:r>
              <a:rPr lang="en-US" altLang="zh-TW" sz="2812"/>
              <a:t>draw_square(</a:t>
            </a:r>
            <a:r>
              <a:rPr lang="en-US" altLang="zh-TW" sz="2812">
                <a:solidFill>
                  <a:srgbClr val="FF0000"/>
                </a:solidFill>
              </a:rPr>
              <a:t>15</a:t>
            </a:r>
            <a:r>
              <a:rPr lang="en-US" altLang="zh-TW" sz="2812"/>
              <a:t>)</a:t>
            </a:r>
          </a:p>
          <a:p>
            <a:r>
              <a:rPr lang="en-US" altLang="zh-TW" sz="2812"/>
              <a:t>draw_square(</a:t>
            </a:r>
            <a:r>
              <a:rPr lang="en-US" altLang="zh-TW" sz="2812">
                <a:solidFill>
                  <a:srgbClr val="FF0000"/>
                </a:solidFill>
              </a:rPr>
              <a:t>30</a:t>
            </a:r>
            <a:r>
              <a:rPr lang="en-US" altLang="zh-TW" sz="2812"/>
              <a:t>)</a:t>
            </a:r>
          </a:p>
          <a:p>
            <a:endParaRPr lang="en-US" altLang="zh-TW" sz="2812"/>
          </a:p>
          <a:p>
            <a:endParaRPr lang="en-US" altLang="zh-TW" sz="2812"/>
          </a:p>
          <a:p>
            <a:endParaRPr lang="en-US" altLang="zh-TW" sz="2812"/>
          </a:p>
          <a:p>
            <a:endParaRPr lang="en-US" altLang="zh-TW" sz="2812"/>
          </a:p>
          <a:p>
            <a:endParaRPr lang="zh-TW" altLang="en-US" sz="2953"/>
          </a:p>
        </p:txBody>
      </p:sp>
      <p:sp>
        <p:nvSpPr>
          <p:cNvPr id="125957" name="圓角矩形 5"/>
          <p:cNvSpPr>
            <a:spLocks noChangeArrowheads="1"/>
          </p:cNvSpPr>
          <p:nvPr/>
        </p:nvSpPr>
        <p:spPr bwMode="auto">
          <a:xfrm>
            <a:off x="5741045" y="2270373"/>
            <a:ext cx="4405685" cy="207615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endParaRPr lang="zh-TW" altLang="en-US" sz="2953"/>
          </a:p>
        </p:txBody>
      </p:sp>
      <p:cxnSp>
        <p:nvCxnSpPr>
          <p:cNvPr id="125958" name="直線單箭頭接點 7"/>
          <p:cNvCxnSpPr>
            <a:cxnSpLocks noChangeShapeType="1"/>
          </p:cNvCxnSpPr>
          <p:nvPr/>
        </p:nvCxnSpPr>
        <p:spPr bwMode="auto">
          <a:xfrm flipH="1">
            <a:off x="4526607" y="4087565"/>
            <a:ext cx="1214438" cy="860599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5959" name="文字方塊 8"/>
          <p:cNvSpPr txBox="1">
            <a:spLocks noChangeArrowheads="1"/>
          </p:cNvSpPr>
          <p:nvPr/>
        </p:nvSpPr>
        <p:spPr bwMode="auto">
          <a:xfrm>
            <a:off x="2298650" y="4948163"/>
            <a:ext cx="2835176" cy="100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 b="1">
                <a:solidFill>
                  <a:srgbClr val="FF0000"/>
                </a:solidFill>
              </a:rPr>
              <a:t>被呼叫時才會</a:t>
            </a:r>
            <a:endParaRPr lang="en-US" altLang="zh-TW" sz="2953" b="1">
              <a:solidFill>
                <a:srgbClr val="FF0000"/>
              </a:solidFill>
            </a:endParaRPr>
          </a:p>
          <a:p>
            <a:r>
              <a:rPr lang="zh-TW" altLang="en-US" sz="2953" b="1">
                <a:solidFill>
                  <a:srgbClr val="FF0000"/>
                </a:solidFill>
              </a:rPr>
              <a:t>執行</a:t>
            </a:r>
            <a:r>
              <a:rPr lang="en-US" altLang="zh-TW" sz="2953" b="1">
                <a:solidFill>
                  <a:srgbClr val="FF0000"/>
                </a:solidFill>
              </a:rPr>
              <a:t>!!!</a:t>
            </a:r>
            <a:endParaRPr lang="zh-TW" altLang="en-US" sz="2953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68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寬螢幕</PresentationFormat>
  <Paragraphs>73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5" baseType="lpstr">
      <vt:lpstr>MS PGothic</vt:lpstr>
      <vt:lpstr>ヒラギノ角ゴ ProN W3</vt:lpstr>
      <vt:lpstr>新細明體</vt:lpstr>
      <vt:lpstr>Arial</vt:lpstr>
      <vt:lpstr>Calibri</vt:lpstr>
      <vt:lpstr>Calibri Light</vt:lpstr>
      <vt:lpstr>Gill Sans</vt:lpstr>
      <vt:lpstr>Helvetica Light</vt:lpstr>
      <vt:lpstr>Trebuchet MS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jinmou</dc:creator>
  <cp:lastModifiedBy>jinmou</cp:lastModifiedBy>
  <cp:revision>1</cp:revision>
  <dcterms:created xsi:type="dcterms:W3CDTF">2018-01-02T14:42:22Z</dcterms:created>
  <dcterms:modified xsi:type="dcterms:W3CDTF">2018-01-02T14:42:59Z</dcterms:modified>
</cp:coreProperties>
</file>