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mS57vSLJS2lJVIDDttomDc9eW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F411C5-63E3-4BE3-93AF-CF535626A711}">
  <a:tblStyle styleId="{2CF411C5-63E3-4BE3-93AF-CF535626A71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6E6"/>
          </a:solidFill>
        </a:fill>
      </a:tcStyle>
    </a:wholeTbl>
    <a:band1H>
      <a:tcTxStyle/>
      <a:tcStyle>
        <a:fill>
          <a:solidFill>
            <a:srgbClr val="D5CACA"/>
          </a:solidFill>
        </a:fill>
      </a:tcStyle>
    </a:band1H>
    <a:band2H>
      <a:tcTxStyle/>
    </a:band2H>
    <a:band1V>
      <a:tcTxStyle/>
      <a:tcStyle>
        <a:fill>
          <a:solidFill>
            <a:srgbClr val="D5CA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enturyGothic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13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23" name="Google Shape;23;p13"/>
            <p:cNvCxnSpPr/>
            <p:nvPr/>
          </p:nvCxnSpPr>
          <p:spPr>
            <a:xfrm flipH="1">
              <a:off x="6009259" y="1169931"/>
              <a:ext cx="3134741" cy="3134741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13"/>
            <p:cNvCxnSpPr/>
            <p:nvPr/>
          </p:nvCxnSpPr>
          <p:spPr>
            <a:xfrm flipH="1">
              <a:off x="4334933" y="1348898"/>
              <a:ext cx="4814835" cy="4814835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3"/>
            <p:cNvCxnSpPr/>
            <p:nvPr/>
          </p:nvCxnSpPr>
          <p:spPr>
            <a:xfrm flipH="1">
              <a:off x="5225595" y="1469269"/>
              <a:ext cx="3912054" cy="3912054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13"/>
            <p:cNvCxnSpPr/>
            <p:nvPr/>
          </p:nvCxnSpPr>
          <p:spPr>
            <a:xfrm flipH="1">
              <a:off x="5304588" y="1307856"/>
              <a:ext cx="3839412" cy="3839412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13"/>
            <p:cNvCxnSpPr/>
            <p:nvPr/>
          </p:nvCxnSpPr>
          <p:spPr>
            <a:xfrm flipH="1">
              <a:off x="5707078" y="1770196"/>
              <a:ext cx="3430571" cy="3430570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13"/>
          <p:cNvSpPr txBox="1"/>
          <p:nvPr>
            <p:ph type="ctrTitle"/>
          </p:nvPr>
        </p:nvSpPr>
        <p:spPr>
          <a:xfrm>
            <a:off x="533400" y="533400"/>
            <a:ext cx="6154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533400" y="3843868"/>
            <a:ext cx="4954250" cy="191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68370E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/>
          <p:nvPr>
            <p:ph idx="2" type="pic"/>
          </p:nvPr>
        </p:nvSpPr>
        <p:spPr>
          <a:xfrm>
            <a:off x="533400" y="533400"/>
            <a:ext cx="8077200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762002" y="3843867"/>
            <a:ext cx="72813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533400" y="533400"/>
            <a:ext cx="80772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533400" y="4114800"/>
            <a:ext cx="638355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8370E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856283" y="533400"/>
            <a:ext cx="6859787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1066800" y="3429000"/>
            <a:ext cx="6402467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533400" y="4301070"/>
            <a:ext cx="6382361" cy="1718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68370E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5" name="Google Shape;105;p2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title"/>
          </p:nvPr>
        </p:nvSpPr>
        <p:spPr>
          <a:xfrm>
            <a:off x="533400" y="3429000"/>
            <a:ext cx="6382361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533400" y="5132980"/>
            <a:ext cx="6383552" cy="886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8370E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856284" y="533400"/>
            <a:ext cx="685978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533400" y="3886200"/>
            <a:ext cx="638236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0" sz="20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2" type="body"/>
          </p:nvPr>
        </p:nvSpPr>
        <p:spPr>
          <a:xfrm>
            <a:off x="533400" y="4953000"/>
            <a:ext cx="63823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8370E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6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533400" y="533400"/>
            <a:ext cx="752565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533400" y="3928534"/>
            <a:ext cx="638236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0" sz="20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2" type="body"/>
          </p:nvPr>
        </p:nvSpPr>
        <p:spPr>
          <a:xfrm>
            <a:off x="533400" y="4766735"/>
            <a:ext cx="6382360" cy="1253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8370E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 rot="5400000">
            <a:off x="1926999" y="-860197"/>
            <a:ext cx="3767670" cy="655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 rot="5400000">
            <a:off x="5378703" y="1721103"/>
            <a:ext cx="4419600" cy="204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 rot="5400000">
            <a:off x="715206" y="351594"/>
            <a:ext cx="5486400" cy="585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762001" y="533400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33399" y="1143000"/>
            <a:ext cx="3945467" cy="315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4855016" y="566738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4662362" y="1143000"/>
            <a:ext cx="3956705" cy="3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533400" y="1981199"/>
            <a:ext cx="6402468" cy="2319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533400" y="4487333"/>
            <a:ext cx="6402467" cy="1532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68370E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33400" y="533400"/>
            <a:ext cx="3949967" cy="3767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662362" y="533400"/>
            <a:ext cx="3948238" cy="37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5418667" y="533400"/>
            <a:ext cx="3200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533399" y="533400"/>
            <a:ext cx="443875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2" type="body"/>
          </p:nvPr>
        </p:nvSpPr>
        <p:spPr>
          <a:xfrm>
            <a:off x="5418667" y="2209802"/>
            <a:ext cx="32004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4495800" y="1447800"/>
            <a:ext cx="35632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/>
          <p:nvPr>
            <p:ph idx="2" type="pic"/>
          </p:nvPr>
        </p:nvSpPr>
        <p:spPr>
          <a:xfrm>
            <a:off x="762000" y="914400"/>
            <a:ext cx="3280974" cy="48006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496027" y="2743200"/>
            <a:ext cx="3564223" cy="2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CF8EF"/>
            </a:gs>
            <a:gs pos="74000">
              <a:srgbClr val="EBCA7F"/>
            </a:gs>
            <a:gs pos="83000">
              <a:srgbClr val="EBCA7F"/>
            </a:gs>
            <a:gs pos="100000">
              <a:srgbClr val="F2DCA8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1" name="Google Shape;11;p12"/>
            <p:cNvCxnSpPr/>
            <p:nvPr/>
          </p:nvCxnSpPr>
          <p:spPr>
            <a:xfrm flipH="1">
              <a:off x="8756120" y="3259666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2"/>
            <p:cNvCxnSpPr/>
            <p:nvPr/>
          </p:nvCxnSpPr>
          <p:spPr>
            <a:xfrm flipH="1">
              <a:off x="6687077" y="3486677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12"/>
            <p:cNvCxnSpPr/>
            <p:nvPr/>
          </p:nvCxnSpPr>
          <p:spPr>
            <a:xfrm flipH="1">
              <a:off x="7772400" y="3581400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2"/>
            <p:cNvCxnSpPr/>
            <p:nvPr/>
          </p:nvCxnSpPr>
          <p:spPr>
            <a:xfrm flipH="1">
              <a:off x="7923214" y="3433394"/>
              <a:ext cx="1739738" cy="173974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12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" name="Google Shape;16;p12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68370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31640" y="580616"/>
            <a:ext cx="6768752" cy="108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6000"/>
              <a:buFont typeface="DFKai-SB"/>
              <a:buNone/>
            </a:pPr>
            <a:r>
              <a:rPr b="1" lang="zh-TW" sz="6000">
                <a:solidFill>
                  <a:srgbClr val="A50021"/>
                </a:solidFill>
                <a:latin typeface="DFKai-SB"/>
                <a:ea typeface="DFKai-SB"/>
                <a:cs typeface="DFKai-SB"/>
                <a:sym typeface="DFKai-SB"/>
              </a:rPr>
              <a:t>永順總務宣導事項</a:t>
            </a:r>
            <a:endParaRPr b="1">
              <a:solidFill>
                <a:srgbClr val="A5002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5767627" y="2274838"/>
            <a:ext cx="337637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24502B"/>
                </a:solidFill>
                <a:latin typeface="DFKai-SB"/>
                <a:ea typeface="DFKai-SB"/>
                <a:cs typeface="DFKai-SB"/>
                <a:sym typeface="DFKai-SB"/>
              </a:rPr>
              <a:t>安全校園</a:t>
            </a:r>
            <a:endParaRPr b="1" sz="4000">
              <a:solidFill>
                <a:srgbClr val="24502B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24502B"/>
                </a:solidFill>
                <a:latin typeface="DFKai-SB"/>
                <a:ea typeface="DFKai-SB"/>
                <a:cs typeface="DFKai-SB"/>
                <a:sym typeface="DFKai-SB"/>
              </a:rPr>
              <a:t>  友善校園</a:t>
            </a:r>
            <a:endParaRPr b="1" sz="4000">
              <a:solidFill>
                <a:srgbClr val="24502B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24502B"/>
                </a:solidFill>
                <a:latin typeface="DFKai-SB"/>
                <a:ea typeface="DFKai-SB"/>
                <a:cs typeface="DFKai-SB"/>
                <a:sym typeface="DFKai-SB"/>
              </a:rPr>
              <a:t>    溫暖校園</a:t>
            </a:r>
            <a:endParaRPr b="1" sz="3000">
              <a:solidFill>
                <a:srgbClr val="24502B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2771800" y="5480940"/>
            <a:ext cx="360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總務主任 翁宏裕</a:t>
            </a:r>
            <a:endParaRPr/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885" y="1995217"/>
            <a:ext cx="4252978" cy="318973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/>
          <p:nvPr/>
        </p:nvSpPr>
        <p:spPr>
          <a:xfrm>
            <a:off x="1043608" y="4581128"/>
            <a:ext cx="6840760" cy="1851422"/>
          </a:xfrm>
          <a:prstGeom prst="upArrow">
            <a:avLst>
              <a:gd fmla="val 71164" name="adj1"/>
              <a:gd fmla="val 41768" name="adj2"/>
            </a:avLst>
          </a:prstGeom>
          <a:solidFill>
            <a:srgbClr val="F8FEB9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 txBox="1"/>
          <p:nvPr>
            <p:ph type="title"/>
          </p:nvPr>
        </p:nvSpPr>
        <p:spPr>
          <a:xfrm>
            <a:off x="418306" y="425450"/>
            <a:ext cx="8229600" cy="74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DFKai-SB"/>
              <a:buNone/>
            </a:pPr>
            <a:r>
              <a:rPr b="1" lang="zh-TW" sz="60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家長代表大會</a:t>
            </a:r>
            <a:endParaRPr b="1" sz="36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2145953" y="5003800"/>
            <a:ext cx="4680520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Noto Sans Symbols"/>
              <a:buNone/>
            </a:pPr>
            <a:r>
              <a:rPr b="1" i="0" lang="zh-TW" sz="40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請各班家長代表</a:t>
            </a:r>
            <a:endParaRPr b="1" i="0" sz="40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Noto Sans Symbols"/>
              <a:buNone/>
            </a:pPr>
            <a:r>
              <a:rPr b="1" i="0" lang="zh-TW" sz="40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準時與會</a:t>
            </a:r>
            <a:endParaRPr b="1" i="0" sz="40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611560" y="1173766"/>
            <a:ext cx="8229600" cy="311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zh-TW" sz="4000" cap="none">
                <a:solidFill>
                  <a:srgbClr val="003366"/>
                </a:solidFill>
                <a:latin typeface="DFKai-SB"/>
                <a:ea typeface="DFKai-SB"/>
                <a:cs typeface="DFKai-SB"/>
                <a:sym typeface="DFKai-SB"/>
              </a:rPr>
              <a:t>日期：111年09月14日（星期三）</a:t>
            </a:r>
            <a:endParaRPr b="1" sz="4000" cap="none">
              <a:solidFill>
                <a:srgbClr val="0033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032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zh-TW" sz="4000" cap="none">
                <a:solidFill>
                  <a:srgbClr val="003366"/>
                </a:solidFill>
                <a:latin typeface="DFKai-SB"/>
                <a:ea typeface="DFKai-SB"/>
                <a:cs typeface="DFKai-SB"/>
                <a:sym typeface="DFKai-SB"/>
              </a:rPr>
              <a:t>時間：晚上08時00分</a:t>
            </a:r>
            <a:endParaRPr b="1" sz="4000" cap="none">
              <a:solidFill>
                <a:srgbClr val="0033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032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zh-TW" sz="4000" cap="none">
                <a:solidFill>
                  <a:srgbClr val="003366"/>
                </a:solidFill>
                <a:latin typeface="DFKai-SB"/>
                <a:ea typeface="DFKai-SB"/>
                <a:cs typeface="DFKai-SB"/>
                <a:sym typeface="DFKai-SB"/>
              </a:rPr>
              <a:t>地點：快樂樓四樓視聽教室</a:t>
            </a:r>
            <a:endParaRPr b="1" sz="4000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/>
          <p:nvPr>
            <p:ph type="title"/>
          </p:nvPr>
        </p:nvSpPr>
        <p:spPr>
          <a:xfrm>
            <a:off x="877280" y="259997"/>
            <a:ext cx="7389440" cy="3312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B1D17"/>
              </a:buClr>
              <a:buSzPts val="6000"/>
              <a:buFont typeface="DFKai-SB"/>
              <a:buNone/>
            </a:pPr>
            <a:r>
              <a:rPr b="1" lang="zh-TW" sz="6000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創  造</a:t>
            </a:r>
            <a:br>
              <a:rPr b="1" lang="zh-TW" sz="6000">
                <a:latin typeface="DFKai-SB"/>
                <a:ea typeface="DFKai-SB"/>
                <a:cs typeface="DFKai-SB"/>
                <a:sym typeface="DFKai-SB"/>
              </a:rPr>
            </a:br>
            <a:r>
              <a:rPr b="1" lang="zh-TW" sz="6000">
                <a:solidFill>
                  <a:srgbClr val="00B050"/>
                </a:solidFill>
                <a:latin typeface="DFKai-SB"/>
                <a:ea typeface="DFKai-SB"/>
                <a:cs typeface="DFKai-SB"/>
                <a:sym typeface="DFKai-SB"/>
              </a:rPr>
              <a:t>安全</a:t>
            </a:r>
            <a:r>
              <a:rPr b="1" lang="zh-TW" sz="600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b="1" lang="zh-TW" sz="60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友善</a:t>
            </a:r>
            <a:r>
              <a:rPr b="1" lang="zh-TW" sz="600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b="1" lang="zh-TW" sz="6000">
                <a:solidFill>
                  <a:srgbClr val="FEB3B0"/>
                </a:solidFill>
                <a:latin typeface="DFKai-SB"/>
                <a:ea typeface="DFKai-SB"/>
                <a:cs typeface="DFKai-SB"/>
                <a:sym typeface="DFKai-SB"/>
              </a:rPr>
              <a:t>溫馨</a:t>
            </a:r>
            <a:br>
              <a:rPr b="1" lang="zh-TW" sz="6000">
                <a:latin typeface="DFKai-SB"/>
                <a:ea typeface="DFKai-SB"/>
                <a:cs typeface="DFKai-SB"/>
                <a:sym typeface="DFKai-SB"/>
              </a:rPr>
            </a:br>
            <a:r>
              <a:rPr b="1" lang="zh-TW" sz="600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優質校園學習園地</a:t>
            </a:r>
            <a:endParaRPr/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3337548"/>
            <a:ext cx="5976664" cy="344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1962958" y="154631"/>
            <a:ext cx="56126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A50021"/>
                </a:solidFill>
                <a:latin typeface="DFKai-SB"/>
                <a:ea typeface="DFKai-SB"/>
                <a:cs typeface="DFKai-SB"/>
                <a:sym typeface="DFKai-SB"/>
              </a:rPr>
              <a:t>總務處成員</a:t>
            </a:r>
            <a:endParaRPr b="1" sz="4400">
              <a:solidFill>
                <a:srgbClr val="A5002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6494" y="940010"/>
            <a:ext cx="3149592" cy="209972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650" y="3165905"/>
            <a:ext cx="1933582" cy="2520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9786" y="3210497"/>
            <a:ext cx="1889147" cy="2520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s://scontent.ftpe7-1.fna.fbcdn.net/v/t31.0-8/1402888_750389658321485_1871143256_o.jpg?_nc_cat=110&amp;_nc_sid=09cbfe&amp;_nc_ohc=dHOMe-UepFEAX-cECef&amp;_nc_ht=scontent.ftpe7-1.fna&amp;oh=ef18b7a5fb2b5e7ae992202cfb23fa9f&amp;oe=5F6ECEF5" id="156" name="Google Shape;15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87" y="3214267"/>
            <a:ext cx="1889147" cy="2520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57" name="Google Shape;157;p2"/>
          <p:cNvSpPr txBox="1"/>
          <p:nvPr/>
        </p:nvSpPr>
        <p:spPr>
          <a:xfrm>
            <a:off x="5488932" y="1340768"/>
            <a:ext cx="23954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600">
                <a:solidFill>
                  <a:srgbClr val="006699"/>
                </a:solidFill>
                <a:latin typeface="DFKai-SB"/>
                <a:ea typeface="DFKai-SB"/>
                <a:cs typeface="DFKai-SB"/>
                <a:sym typeface="DFKai-SB"/>
              </a:rPr>
              <a:t>總務主任</a:t>
            </a:r>
            <a:endParaRPr b="0" sz="3600">
              <a:solidFill>
                <a:srgbClr val="006699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600">
                <a:solidFill>
                  <a:srgbClr val="006699"/>
                </a:solidFill>
                <a:latin typeface="DFKai-SB"/>
                <a:ea typeface="DFKai-SB"/>
                <a:cs typeface="DFKai-SB"/>
                <a:sym typeface="DFKai-SB"/>
              </a:rPr>
              <a:t>翁宏裕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1165746" y="5684058"/>
            <a:ext cx="18891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事務組長</a:t>
            </a:r>
            <a:endParaRPr b="0" sz="2800">
              <a:solidFill>
                <a:srgbClr val="9C531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林淑如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3587014" y="5728079"/>
            <a:ext cx="18891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文書組長</a:t>
            </a:r>
            <a:endParaRPr b="0" sz="2800">
              <a:solidFill>
                <a:srgbClr val="9C531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徐榕鎂</a:t>
            </a:r>
            <a:endParaRPr/>
          </a:p>
        </p:txBody>
      </p:sp>
      <p:sp>
        <p:nvSpPr>
          <p:cNvPr id="160" name="Google Shape;160;p2"/>
          <p:cNvSpPr txBox="1"/>
          <p:nvPr/>
        </p:nvSpPr>
        <p:spPr>
          <a:xfrm>
            <a:off x="6110487" y="5728079"/>
            <a:ext cx="18891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出納組長</a:t>
            </a:r>
            <a:endParaRPr b="0" sz="2800">
              <a:solidFill>
                <a:srgbClr val="9C531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陳詩韻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DFKai-SB"/>
              <a:buNone/>
            </a:pPr>
            <a:r>
              <a:rPr lang="zh-TW" sz="5400">
                <a:latin typeface="DFKai-SB"/>
                <a:ea typeface="DFKai-SB"/>
                <a:cs typeface="DFKai-SB"/>
                <a:sym typeface="DFKai-SB"/>
              </a:rPr>
              <a:t>總務團隊</a:t>
            </a:r>
            <a:endParaRPr/>
          </a:p>
        </p:txBody>
      </p:sp>
      <p:graphicFrame>
        <p:nvGraphicFramePr>
          <p:cNvPr id="166" name="Google Shape;166;p3"/>
          <p:cNvGraphicFramePr/>
          <p:nvPr/>
        </p:nvGraphicFramePr>
        <p:xfrm>
          <a:off x="395536" y="16557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{2CF411C5-63E3-4BE3-93AF-CF535626A711}</a:tableStyleId>
              </a:tblPr>
              <a:tblGrid>
                <a:gridCol w="2272075"/>
                <a:gridCol w="2780975"/>
                <a:gridCol w="3515900"/>
              </a:tblGrid>
              <a:tr h="62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職    稱</a:t>
                      </a:r>
                      <a:endParaRPr/>
                    </a:p>
                  </a:txBody>
                  <a:tcPr marT="45725" marB="45725" marR="91425" marL="91425" anchor="ctr">
                    <a:solidFill>
                      <a:srgbClr val="FEB3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分機</a:t>
                      </a:r>
                      <a:endParaRPr/>
                    </a:p>
                  </a:txBody>
                  <a:tcPr marT="45725" marB="45725" marR="91425" marL="91425" anchor="ctr">
                    <a:solidFill>
                      <a:srgbClr val="FEB3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服務事項</a:t>
                      </a:r>
                      <a:endParaRPr/>
                    </a:p>
                  </a:txBody>
                  <a:tcPr marT="45725" marB="45725" marR="91425" marL="91425" anchor="ctr">
                    <a:solidFill>
                      <a:srgbClr val="FEB3B0"/>
                    </a:solidFill>
                  </a:tcPr>
                </a:tc>
              </a:tr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總務主任</a:t>
                      </a:r>
                      <a:endParaRPr/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翁宏裕(510)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800"/>
                        <a:buFont typeface="DFKai-SB"/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綜理總務事務</a:t>
                      </a:r>
                      <a:endParaRPr/>
                    </a:p>
                  </a:txBody>
                  <a:tcPr marT="45725" marB="45725" marR="91425" marL="91425" anchor="ctr"/>
                </a:tc>
              </a:tr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事務組長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林淑如(511)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庶務、財產等</a:t>
                      </a:r>
                      <a:endParaRPr/>
                    </a:p>
                  </a:txBody>
                  <a:tcPr marT="45725" marB="45725" marR="91425" marL="91425" anchor="ctr"/>
                </a:tc>
              </a:tr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文書組長</a:t>
                      </a:r>
                      <a:endParaRPr/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徐榕鎂(512)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文書、家長會等</a:t>
                      </a:r>
                      <a:endParaRPr/>
                    </a:p>
                  </a:txBody>
                  <a:tcPr marT="45725" marB="45725" marR="91425" marL="91425" anchor="ctr"/>
                </a:tc>
              </a:tr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出納組長</a:t>
                      </a:r>
                      <a:endParaRPr/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陳詩韻(513)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各項代收代辧費等</a:t>
                      </a:r>
                      <a:endParaRPr/>
                    </a:p>
                  </a:txBody>
                  <a:tcPr marT="45725" marB="45725" marR="91425" marL="91425" anchor="ctr"/>
                </a:tc>
              </a:tr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幹    事</a:t>
                      </a:r>
                      <a:endParaRPr/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馮愛媛(514)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午餐、公函等</a:t>
                      </a:r>
                      <a:endParaRPr/>
                    </a:p>
                  </a:txBody>
                  <a:tcPr marT="45725" marB="45725" marR="91425" marL="91425" anchor="ctr"/>
                </a:tc>
              </a:tr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幹    事</a:t>
                      </a:r>
                      <a:endParaRPr/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馬繹筑(517)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冷氣、郵務等</a:t>
                      </a:r>
                      <a:endParaRPr/>
                    </a:p>
                  </a:txBody>
                  <a:tcPr marT="45725" marB="45725" marR="91425" marL="91425" anchor="ctr"/>
                </a:tc>
              </a:tr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職    工</a:t>
                      </a:r>
                      <a:endParaRPr/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蔡金枝(515)</a:t>
                      </a:r>
                      <a:endParaRPr sz="2800" u="none" cap="none" strike="noStrike">
                        <a:solidFill>
                          <a:srgbClr val="0070C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solidFill>
                            <a:srgbClr val="0070C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校園環境整理等</a:t>
                      </a:r>
                      <a:endParaRPr/>
                    </a:p>
                  </a:txBody>
                  <a:tcPr marT="45725" marB="45725" marR="91425" marL="91425" anchor="ctr"/>
                </a:tc>
              </a:tr>
            </a:tbl>
          </a:graphicData>
        </a:graphic>
      </p:graphicFrame>
      <p:sp>
        <p:nvSpPr>
          <p:cNvPr id="167" name="Google Shape;167;p3"/>
          <p:cNvSpPr txBox="1"/>
          <p:nvPr/>
        </p:nvSpPr>
        <p:spPr>
          <a:xfrm>
            <a:off x="2032393" y="453479"/>
            <a:ext cx="56126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44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處室聯絡分機及服務</a:t>
            </a:r>
            <a:endParaRPr b="0" sz="44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>
                <a:solidFill>
                  <a:srgbClr val="68370E"/>
                </a:solidFill>
                <a:latin typeface="DFKai-SB"/>
                <a:ea typeface="DFKai-SB"/>
                <a:cs typeface="DFKai-SB"/>
                <a:sym typeface="DFKai-SB"/>
              </a:rPr>
              <a:t>學校總機電話(03)3024221</a:t>
            </a:r>
            <a:endParaRPr b="0" sz="2800">
              <a:solidFill>
                <a:srgbClr val="68370E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>
            <p:ph type="title"/>
          </p:nvPr>
        </p:nvSpPr>
        <p:spPr>
          <a:xfrm>
            <a:off x="418306" y="425450"/>
            <a:ext cx="8229600" cy="74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DFKai-SB"/>
              <a:buNone/>
            </a:pPr>
            <a:r>
              <a:rPr b="1" lang="zh-TW" sz="40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學生繳費注意事項</a:t>
            </a:r>
            <a:endParaRPr b="1" sz="20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3" name="Google Shape;173;p4"/>
          <p:cNvSpPr txBox="1"/>
          <p:nvPr>
            <p:ph idx="2" type="body"/>
          </p:nvPr>
        </p:nvSpPr>
        <p:spPr>
          <a:xfrm>
            <a:off x="1440633" y="2508329"/>
            <a:ext cx="6624736" cy="2160240"/>
          </a:xfrm>
          <a:prstGeom prst="rect">
            <a:avLst/>
          </a:prstGeom>
          <a:solidFill>
            <a:srgbClr val="D5E5E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14349" lvl="1" marL="120015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Char char="⮚"/>
            </a:pPr>
            <a:r>
              <a:rPr b="1" lang="zh-TW" sz="3200">
                <a:solidFill>
                  <a:srgbClr val="000099"/>
                </a:solidFill>
                <a:latin typeface="DFKai-SB"/>
                <a:ea typeface="DFKai-SB"/>
                <a:cs typeface="DFKai-SB"/>
                <a:sym typeface="DFKai-SB"/>
              </a:rPr>
              <a:t>金融機構</a:t>
            </a:r>
            <a:endParaRPr b="1" sz="3200">
              <a:solidFill>
                <a:srgbClr val="000099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49" lvl="1" marL="1200150" rtl="0" algn="l">
              <a:spcBef>
                <a:spcPts val="64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Char char="⮚"/>
            </a:pPr>
            <a:r>
              <a:rPr b="1" lang="zh-TW" sz="3200">
                <a:solidFill>
                  <a:srgbClr val="000099"/>
                </a:solidFill>
                <a:latin typeface="DFKai-SB"/>
                <a:ea typeface="DFKai-SB"/>
                <a:cs typeface="DFKai-SB"/>
                <a:sym typeface="DFKai-SB"/>
              </a:rPr>
              <a:t>便利超商(7-11、全家等等)</a:t>
            </a:r>
            <a:endParaRPr/>
          </a:p>
          <a:p>
            <a:pPr indent="-514349" lvl="1" marL="1200150" rtl="0" algn="l">
              <a:spcBef>
                <a:spcPts val="64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Char char="⮚"/>
            </a:pPr>
            <a:r>
              <a:rPr b="1" lang="zh-TW" sz="3200">
                <a:solidFill>
                  <a:srgbClr val="000099"/>
                </a:solidFill>
                <a:latin typeface="DFKai-SB"/>
                <a:ea typeface="DFKai-SB"/>
                <a:cs typeface="DFKai-SB"/>
                <a:sym typeface="DFKai-SB"/>
              </a:rPr>
              <a:t>ATM／網路ATM轉帳</a:t>
            </a:r>
            <a:endParaRPr b="1" sz="3200">
              <a:solidFill>
                <a:srgbClr val="0000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990439" y="1230520"/>
            <a:ext cx="708533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86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學校學生人數眾多收費項目繁雜</a:t>
            </a:r>
            <a:endParaRPr b="1" sz="3200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2286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敬請各位家長善加運用代收機構繳費</a:t>
            </a:r>
            <a:endParaRPr b="1" sz="1600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418306" y="4869160"/>
            <a:ext cx="8474174" cy="1800200"/>
          </a:xfrm>
          <a:prstGeom prst="ribbon">
            <a:avLst>
              <a:gd fmla="val 16667" name="adj1"/>
              <a:gd fmla="val 67843" name="adj2"/>
            </a:avLst>
          </a:prstGeom>
          <a:solidFill>
            <a:srgbClr val="F8FEB9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835695" y="5229200"/>
            <a:ext cx="5616625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0000"/>
              <a:buFont typeface="Noto Sans Symbols"/>
              <a:buNone/>
            </a:pPr>
            <a:r>
              <a:rPr b="0" i="0" lang="zh-TW" sz="3200" u="none" cap="none" strike="noStrike">
                <a:solidFill>
                  <a:srgbClr val="339933"/>
                </a:solidFill>
                <a:latin typeface="DFKai-SB"/>
                <a:ea typeface="DFKai-SB"/>
                <a:cs typeface="DFKai-SB"/>
                <a:sym typeface="DFKai-SB"/>
              </a:rPr>
              <a:t>為加速學生日後各項費用退費</a:t>
            </a:r>
            <a:endParaRPr b="0" i="0" sz="3200" u="none" cap="none" strike="noStrike">
              <a:solidFill>
                <a:srgbClr val="33993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0000"/>
              <a:buFont typeface="Noto Sans Symbols"/>
              <a:buNone/>
            </a:pPr>
            <a:r>
              <a:rPr b="0" i="0" lang="zh-TW" sz="3200" u="none" cap="none" strike="noStrike">
                <a:solidFill>
                  <a:srgbClr val="339933"/>
                </a:solidFill>
                <a:latin typeface="DFKai-SB"/>
                <a:ea typeface="DFKai-SB"/>
                <a:cs typeface="DFKai-SB"/>
                <a:sym typeface="DFKai-SB"/>
              </a:rPr>
              <a:t>請為學生申請個人金融帳戶</a:t>
            </a:r>
            <a:endParaRPr b="0" i="0" sz="3200" u="none" cap="none" strike="noStrike">
              <a:solidFill>
                <a:srgbClr val="33993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000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◎郵局帳戶(免手續費)◎</a:t>
            </a:r>
            <a:endParaRPr b="1" i="0" sz="32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title"/>
          </p:nvPr>
        </p:nvSpPr>
        <p:spPr>
          <a:xfrm>
            <a:off x="418306" y="425450"/>
            <a:ext cx="8229600" cy="74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DFKai-SB"/>
              <a:buNone/>
            </a:pPr>
            <a:r>
              <a:rPr b="1" lang="zh-TW" sz="40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校園(對外)開放時間</a:t>
            </a:r>
            <a:endParaRPr b="1" sz="20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2" name="Google Shape;182;p5"/>
          <p:cNvSpPr txBox="1"/>
          <p:nvPr>
            <p:ph idx="1" type="body"/>
          </p:nvPr>
        </p:nvSpPr>
        <p:spPr>
          <a:xfrm>
            <a:off x="1187624" y="1791079"/>
            <a:ext cx="2520280" cy="6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zh-TW" sz="3600">
                <a:solidFill>
                  <a:srgbClr val="00B0F0"/>
                </a:solidFill>
                <a:latin typeface="DFKai-SB"/>
                <a:ea typeface="DFKai-SB"/>
                <a:cs typeface="DFKai-SB"/>
                <a:sym typeface="DFKai-SB"/>
              </a:rPr>
              <a:t>平      日</a:t>
            </a:r>
            <a:endParaRPr/>
          </a:p>
        </p:txBody>
      </p:sp>
      <p:sp>
        <p:nvSpPr>
          <p:cNvPr id="183" name="Google Shape;183;p5"/>
          <p:cNvSpPr txBox="1"/>
          <p:nvPr>
            <p:ph idx="2" type="body"/>
          </p:nvPr>
        </p:nvSpPr>
        <p:spPr>
          <a:xfrm>
            <a:off x="4081951" y="1634849"/>
            <a:ext cx="40401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79999"/>
              <a:buChar char="▶"/>
            </a:pPr>
            <a:r>
              <a:rPr lang="zh-TW" sz="3600">
                <a:solidFill>
                  <a:srgbClr val="00B0F0"/>
                </a:solidFill>
                <a:latin typeface="DFKai-SB"/>
                <a:ea typeface="DFKai-SB"/>
                <a:cs typeface="DFKai-SB"/>
                <a:sym typeface="DFKai-SB"/>
              </a:rPr>
              <a:t>早上 </a:t>
            </a:r>
            <a:r>
              <a:rPr b="1" lang="zh-TW" sz="3600">
                <a:solidFill>
                  <a:srgbClr val="00B0F0"/>
                </a:solidFill>
                <a:latin typeface="DFKai-SB"/>
                <a:ea typeface="DFKai-SB"/>
                <a:cs typeface="DFKai-SB"/>
                <a:sym typeface="DFKai-SB"/>
              </a:rPr>
              <a:t>05:00~07:00</a:t>
            </a:r>
            <a:endParaRPr/>
          </a:p>
          <a:p>
            <a:pPr indent="-285750" lvl="0" marL="285750" rtl="0" algn="l">
              <a:spcBef>
                <a:spcPts val="1266"/>
              </a:spcBef>
              <a:spcAft>
                <a:spcPts val="0"/>
              </a:spcAft>
              <a:buSzPct val="79999"/>
              <a:buChar char="▶"/>
            </a:pPr>
            <a:r>
              <a:rPr lang="zh-TW" sz="3600">
                <a:solidFill>
                  <a:srgbClr val="00B0F0"/>
                </a:solidFill>
                <a:latin typeface="DFKai-SB"/>
                <a:ea typeface="DFKai-SB"/>
                <a:cs typeface="DFKai-SB"/>
                <a:sym typeface="DFKai-SB"/>
              </a:rPr>
              <a:t>下午 </a:t>
            </a:r>
            <a:r>
              <a:rPr b="1" lang="zh-TW" sz="3600">
                <a:solidFill>
                  <a:srgbClr val="00B0F0"/>
                </a:solidFill>
                <a:latin typeface="DFKai-SB"/>
                <a:ea typeface="DFKai-SB"/>
                <a:cs typeface="DFKai-SB"/>
                <a:sym typeface="DFKai-SB"/>
              </a:rPr>
              <a:t>17:30~19:00</a:t>
            </a:r>
            <a:endParaRPr b="1" sz="3600">
              <a:solidFill>
                <a:srgbClr val="00B0F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4" name="Google Shape;184;p5"/>
          <p:cNvSpPr txBox="1"/>
          <p:nvPr>
            <p:ph idx="3" type="body"/>
          </p:nvPr>
        </p:nvSpPr>
        <p:spPr>
          <a:xfrm>
            <a:off x="1187624" y="3126202"/>
            <a:ext cx="2520280" cy="13162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zh-TW" sz="3600">
                <a:solidFill>
                  <a:srgbClr val="377841"/>
                </a:solidFill>
                <a:latin typeface="DFKai-SB"/>
                <a:ea typeface="DFKai-SB"/>
                <a:cs typeface="DFKai-SB"/>
                <a:sym typeface="DFKai-SB"/>
              </a:rPr>
              <a:t>假      日 </a:t>
            </a:r>
            <a:endParaRPr b="1" sz="3600">
              <a:solidFill>
                <a:srgbClr val="37784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1320"/>
              </a:spcBef>
              <a:spcAft>
                <a:spcPts val="0"/>
              </a:spcAft>
              <a:buSzPts val="2880"/>
              <a:buNone/>
            </a:pPr>
            <a:r>
              <a:rPr b="1" lang="zh-TW" sz="3600">
                <a:solidFill>
                  <a:srgbClr val="377841"/>
                </a:solidFill>
                <a:latin typeface="DFKai-SB"/>
                <a:ea typeface="DFKai-SB"/>
                <a:cs typeface="DFKai-SB"/>
                <a:sym typeface="DFKai-SB"/>
              </a:rPr>
              <a:t>寒暑假期間</a:t>
            </a:r>
            <a:endParaRPr/>
          </a:p>
        </p:txBody>
      </p:sp>
      <p:sp>
        <p:nvSpPr>
          <p:cNvPr id="185" name="Google Shape;185;p5"/>
          <p:cNvSpPr txBox="1"/>
          <p:nvPr>
            <p:ph idx="4" type="body"/>
          </p:nvPr>
        </p:nvSpPr>
        <p:spPr>
          <a:xfrm>
            <a:off x="4081951" y="3238933"/>
            <a:ext cx="4189413" cy="1215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79999"/>
              <a:buChar char="▶"/>
            </a:pPr>
            <a:r>
              <a:rPr lang="zh-TW" sz="3600">
                <a:solidFill>
                  <a:srgbClr val="377841"/>
                </a:solidFill>
                <a:latin typeface="DFKai-SB"/>
                <a:ea typeface="DFKai-SB"/>
                <a:cs typeface="DFKai-SB"/>
                <a:sym typeface="DFKai-SB"/>
              </a:rPr>
              <a:t>早上 </a:t>
            </a:r>
            <a:r>
              <a:rPr b="1" lang="zh-TW" sz="3600">
                <a:solidFill>
                  <a:srgbClr val="377841"/>
                </a:solidFill>
                <a:latin typeface="DFKai-SB"/>
                <a:ea typeface="DFKai-SB"/>
                <a:cs typeface="DFKai-SB"/>
                <a:sym typeface="DFKai-SB"/>
              </a:rPr>
              <a:t>05:00~07:00</a:t>
            </a:r>
            <a:endParaRPr/>
          </a:p>
          <a:p>
            <a:pPr indent="-285750" lvl="0" marL="285750" rtl="0" algn="l">
              <a:spcBef>
                <a:spcPts val="1266"/>
              </a:spcBef>
              <a:spcAft>
                <a:spcPts val="0"/>
              </a:spcAft>
              <a:buSzPct val="79999"/>
              <a:buChar char="▶"/>
            </a:pPr>
            <a:r>
              <a:rPr lang="zh-TW" sz="3600">
                <a:solidFill>
                  <a:srgbClr val="377841"/>
                </a:solidFill>
                <a:latin typeface="DFKai-SB"/>
                <a:ea typeface="DFKai-SB"/>
                <a:cs typeface="DFKai-SB"/>
                <a:sym typeface="DFKai-SB"/>
              </a:rPr>
              <a:t>下午 </a:t>
            </a:r>
            <a:r>
              <a:rPr b="1" lang="zh-TW" sz="3600">
                <a:solidFill>
                  <a:srgbClr val="377841"/>
                </a:solidFill>
                <a:latin typeface="DFKai-SB"/>
                <a:ea typeface="DFKai-SB"/>
                <a:cs typeface="DFKai-SB"/>
                <a:sym typeface="DFKai-SB"/>
              </a:rPr>
              <a:t>14:00~17:00</a:t>
            </a:r>
            <a:endParaRPr b="1" sz="3600">
              <a:solidFill>
                <a:srgbClr val="37784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187624" y="5102624"/>
            <a:ext cx="709324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●校園內不開放腳踏車進入</a:t>
            </a:r>
            <a:endParaRPr b="1" sz="28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●為維護場域內安全，禁止從事棒壘球運動</a:t>
            </a:r>
            <a:endParaRPr b="1" sz="28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●</a:t>
            </a:r>
            <a:r>
              <a:rPr b="1" lang="zh-TW" sz="2800">
                <a:solidFill>
                  <a:srgbClr val="C00000"/>
                </a:solidFill>
                <a:highlight>
                  <a:srgbClr val="FFFF00"/>
                </a:highlight>
                <a:latin typeface="DFKai-SB"/>
                <a:ea typeface="DFKai-SB"/>
                <a:cs typeface="DFKai-SB"/>
                <a:sym typeface="DFKai-SB"/>
              </a:rPr>
              <a:t>校園開放配合疫情政策滾動式修正</a:t>
            </a:r>
            <a:endParaRPr b="1" sz="2800">
              <a:solidFill>
                <a:srgbClr val="C00000"/>
              </a:solidFill>
              <a:highlight>
                <a:srgbClr val="FFFF00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type="title"/>
          </p:nvPr>
        </p:nvSpPr>
        <p:spPr>
          <a:xfrm>
            <a:off x="457200" y="228600"/>
            <a:ext cx="82296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DFKai-SB"/>
              <a:buNone/>
            </a:pPr>
            <a:r>
              <a:rPr b="1" lang="zh-TW" sz="36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校園非上課期間開放區域</a:t>
            </a:r>
            <a:endParaRPr/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76699"/>
            <a:ext cx="8640960" cy="560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 flipH="1">
            <a:off x="2843807" y="1315414"/>
            <a:ext cx="5842992" cy="1681538"/>
          </a:xfrm>
          <a:custGeom>
            <a:rect b="b" l="l" r="r" t="t"/>
            <a:pathLst>
              <a:path extrusionOk="0" h="1408660" w="5472608">
                <a:moveTo>
                  <a:pt x="8848" y="1165"/>
                </a:moveTo>
                <a:lnTo>
                  <a:pt x="2864191" y="0"/>
                </a:lnTo>
                <a:lnTo>
                  <a:pt x="5463759" y="557922"/>
                </a:lnTo>
                <a:cubicBezTo>
                  <a:pt x="5466709" y="841501"/>
                  <a:pt x="5469658" y="1125081"/>
                  <a:pt x="5472608" y="1408660"/>
                </a:cubicBezTo>
                <a:lnTo>
                  <a:pt x="0" y="1408660"/>
                </a:lnTo>
                <a:cubicBezTo>
                  <a:pt x="2949" y="944939"/>
                  <a:pt x="5899" y="464886"/>
                  <a:pt x="8848" y="1165"/>
                </a:cubicBezTo>
                <a:close/>
              </a:path>
            </a:pathLst>
          </a:custGeom>
          <a:solidFill>
            <a:srgbClr val="339933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 flipH="1">
            <a:off x="627583" y="2542388"/>
            <a:ext cx="1937944" cy="3560238"/>
          </a:xfrm>
          <a:custGeom>
            <a:rect b="b" l="l" r="r" t="t"/>
            <a:pathLst>
              <a:path extrusionOk="0" h="3486884" w="1937944">
                <a:moveTo>
                  <a:pt x="421" y="3486884"/>
                </a:moveTo>
                <a:cubicBezTo>
                  <a:pt x="-2689" y="2327635"/>
                  <a:pt x="12862" y="1159249"/>
                  <a:pt x="422" y="0"/>
                </a:cubicBezTo>
                <a:lnTo>
                  <a:pt x="1937944" y="3486884"/>
                </a:lnTo>
                <a:lnTo>
                  <a:pt x="421" y="3486884"/>
                </a:lnTo>
                <a:close/>
              </a:path>
            </a:pathLst>
          </a:custGeom>
          <a:solidFill>
            <a:srgbClr val="339933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2539143" y="5542586"/>
            <a:ext cx="1937944" cy="550710"/>
          </a:xfrm>
          <a:prstGeom prst="rect">
            <a:avLst/>
          </a:prstGeom>
          <a:solidFill>
            <a:srgbClr val="339933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2546866" y="1988840"/>
            <a:ext cx="315601" cy="1008112"/>
          </a:xfrm>
          <a:custGeom>
            <a:rect b="b" l="l" r="r" t="t"/>
            <a:pathLst>
              <a:path extrusionOk="0" h="1008112" w="315602">
                <a:moveTo>
                  <a:pt x="0" y="597159"/>
                </a:moveTo>
                <a:lnTo>
                  <a:pt x="315602" y="0"/>
                </a:lnTo>
                <a:lnTo>
                  <a:pt x="315602" y="1008112"/>
                </a:lnTo>
                <a:lnTo>
                  <a:pt x="0" y="1008112"/>
                </a:lnTo>
                <a:lnTo>
                  <a:pt x="0" y="597159"/>
                </a:lnTo>
                <a:close/>
              </a:path>
            </a:pathLst>
          </a:custGeom>
          <a:solidFill>
            <a:srgbClr val="339933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2565527" y="2996952"/>
            <a:ext cx="6121272" cy="2536304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4477087" y="5533256"/>
            <a:ext cx="4209712" cy="560040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4139952" y="6102626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/>
          <p:nvPr/>
        </p:nvSpPr>
        <p:spPr>
          <a:xfrm rot="-5400000">
            <a:off x="3793785" y="5639218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 rot="-5400000">
            <a:off x="3175221" y="5639218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907704" y="4322507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 rot="1300721">
            <a:off x="2076272" y="3339902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 rot="3012803">
            <a:off x="2569838" y="2530813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 rot="5400000">
            <a:off x="3056450" y="2362245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253952" y="2168276"/>
            <a:ext cx="1365720" cy="395842"/>
          </a:xfrm>
          <a:prstGeom prst="rect">
            <a:avLst/>
          </a:prstGeom>
          <a:solidFill>
            <a:srgbClr val="339933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251520" y="2623065"/>
            <a:ext cx="1365720" cy="395842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272817" y="3135200"/>
            <a:ext cx="1365720" cy="46166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272818" y="2124938"/>
            <a:ext cx="15289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開  放  區 </a:t>
            </a:r>
            <a:endParaRPr/>
          </a:p>
        </p:txBody>
      </p:sp>
      <p:sp>
        <p:nvSpPr>
          <p:cNvPr id="210" name="Google Shape;210;p6"/>
          <p:cNvSpPr txBox="1"/>
          <p:nvPr/>
        </p:nvSpPr>
        <p:spPr>
          <a:xfrm>
            <a:off x="272817" y="2596602"/>
            <a:ext cx="14671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非開放區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539553" y="3191646"/>
            <a:ext cx="8897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動線</a:t>
            </a:r>
            <a:endParaRPr/>
          </a:p>
        </p:txBody>
      </p:sp>
      <p:sp>
        <p:nvSpPr>
          <p:cNvPr id="212" name="Google Shape;212;p6"/>
          <p:cNvSpPr/>
          <p:nvPr/>
        </p:nvSpPr>
        <p:spPr>
          <a:xfrm rot="5400000">
            <a:off x="7257093" y="1379695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7956376" y="1880912"/>
            <a:ext cx="337135" cy="3787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3772988" y="3945051"/>
            <a:ext cx="37513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 學 區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>
            <a:off x="1929929" y="5157192"/>
            <a:ext cx="5328592" cy="1584176"/>
          </a:xfrm>
          <a:prstGeom prst="leftRightArrow">
            <a:avLst>
              <a:gd fmla="val 74692" name="adj1"/>
              <a:gd fmla="val 50000" name="adj2"/>
            </a:avLst>
          </a:prstGeom>
          <a:solidFill>
            <a:srgbClr val="D5E5EB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/>
          <p:nvPr>
            <p:ph type="title"/>
          </p:nvPr>
        </p:nvSpPr>
        <p:spPr>
          <a:xfrm>
            <a:off x="418306" y="425450"/>
            <a:ext cx="8229600" cy="74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DFKai-SB"/>
              <a:buNone/>
            </a:pPr>
            <a:r>
              <a:rPr b="1" lang="zh-TW" sz="40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學校冷氣政策</a:t>
            </a:r>
            <a:endParaRPr b="1" sz="20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2145953" y="5373216"/>
            <a:ext cx="46805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班級教室</a:t>
            </a:r>
            <a:endParaRPr b="1" i="0" sz="3200" u="none" cap="none" strike="noStrike">
              <a:solidFill>
                <a:srgbClr val="9C531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室內溫度達</a:t>
            </a:r>
            <a:r>
              <a:rPr b="1" i="0" lang="zh-TW" sz="32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28度</a:t>
            </a:r>
            <a:r>
              <a:rPr b="1" i="0" lang="zh-TW" sz="3200" u="none" cap="none" strike="noStrike">
                <a:solidFill>
                  <a:srgbClr val="9C5316"/>
                </a:solidFill>
                <a:latin typeface="DFKai-SB"/>
                <a:ea typeface="DFKai-SB"/>
                <a:cs typeface="DFKai-SB"/>
                <a:sym typeface="DFKai-SB"/>
              </a:rPr>
              <a:t>以上</a:t>
            </a:r>
            <a:endParaRPr b="1" i="0" sz="3200" u="none" cap="none" strike="noStrike">
              <a:solidFill>
                <a:srgbClr val="9C531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479425" y="1173767"/>
            <a:ext cx="8229600" cy="4125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配合冷氣補助費用（</a:t>
            </a:r>
            <a:r>
              <a:rPr b="1" lang="zh-TW" sz="24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每年四個月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）由學校統一控管</a:t>
            </a:r>
            <a:r>
              <a:rPr b="1" lang="zh-TW" sz="24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契約容量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分二階段啟用，</a:t>
            </a:r>
            <a:r>
              <a:rPr b="1" lang="zh-TW" sz="2400" cap="none">
                <a:solidFill>
                  <a:srgbClr val="339933"/>
                </a:solidFill>
                <a:latin typeface="DFKai-SB"/>
                <a:ea typeface="DFKai-SB"/>
                <a:cs typeface="DFKai-SB"/>
                <a:sym typeface="DFKai-SB"/>
              </a:rPr>
              <a:t>第一階段08時20分三、四樓教室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b="1" lang="zh-TW" sz="2400" cap="none">
                <a:solidFill>
                  <a:srgbClr val="7E367E"/>
                </a:solidFill>
                <a:latin typeface="DFKai-SB"/>
                <a:ea typeface="DFKai-SB"/>
                <a:cs typeface="DFKai-SB"/>
                <a:sym typeface="DFKai-SB"/>
              </a:rPr>
              <a:t>第二階段08時40分一、二樓教室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b="0" sz="2400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just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各班冷氣卡由</a:t>
            </a:r>
            <a:r>
              <a:rPr b="1" lang="zh-TW" sz="24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總務處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統一</a:t>
            </a:r>
            <a:r>
              <a:rPr b="1" lang="zh-TW" sz="24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儲值配發管理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，啟用時機由各班導師依據班級冷氣溫度顯示判定是否開啟。</a:t>
            </a:r>
            <a:endParaRPr b="0" sz="2400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just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配合國教署與教育局政策，</a:t>
            </a:r>
            <a:r>
              <a:rPr b="1" lang="zh-TW" sz="24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學生一般上課期間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，冷氣電費由上級單位編列預算支應，</a:t>
            </a:r>
            <a:r>
              <a:rPr b="1" lang="zh-TW" sz="24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不得向學生收費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b="0" sz="2400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just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學生課後輔導或寒（暑)期學習扶助（補救）教學活動等，</a:t>
            </a:r>
            <a:r>
              <a:rPr b="1" lang="zh-TW" sz="24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非專案補助項目</a:t>
            </a:r>
            <a:r>
              <a:rPr b="0" lang="zh-TW" sz="24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，不予補助冷氣電費則需自費處理。</a:t>
            </a:r>
            <a:endParaRPr b="0" sz="2400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t/>
            </a:r>
            <a:endParaRPr b="0" sz="2600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561777" y="5299361"/>
            <a:ext cx="1368152" cy="1296144"/>
          </a:xfrm>
          <a:prstGeom prst="ellipse">
            <a:avLst/>
          </a:prstGeom>
          <a:solidFill>
            <a:srgbClr val="FEB3B0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7258521" y="5337212"/>
            <a:ext cx="1368152" cy="1296144"/>
          </a:xfrm>
          <a:prstGeom prst="ellipse">
            <a:avLst/>
          </a:prstGeom>
          <a:solidFill>
            <a:srgbClr val="F1FF73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633785" y="5617476"/>
            <a:ext cx="1080120" cy="69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教室</a:t>
            </a:r>
            <a:endParaRPr b="1" i="0" sz="32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7402537" y="5639362"/>
            <a:ext cx="1080120" cy="69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冷氣</a:t>
            </a:r>
            <a:endParaRPr b="1" i="0" sz="32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/>
          <p:nvPr/>
        </p:nvSpPr>
        <p:spPr>
          <a:xfrm>
            <a:off x="1929929" y="5157192"/>
            <a:ext cx="5328592" cy="1584176"/>
          </a:xfrm>
          <a:prstGeom prst="leftRightArrow">
            <a:avLst>
              <a:gd fmla="val 74692" name="adj1"/>
              <a:gd fmla="val 50000" name="adj2"/>
            </a:avLst>
          </a:prstGeom>
          <a:solidFill>
            <a:srgbClr val="F6D778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 txBox="1"/>
          <p:nvPr>
            <p:ph type="title"/>
          </p:nvPr>
        </p:nvSpPr>
        <p:spPr>
          <a:xfrm>
            <a:off x="418306" y="425450"/>
            <a:ext cx="8229600" cy="74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DFKai-SB"/>
              <a:buNone/>
            </a:pPr>
            <a:r>
              <a:rPr b="1" lang="zh-TW" sz="40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警衛值勤相關規定</a:t>
            </a:r>
            <a:endParaRPr b="1" sz="20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2145953" y="5373216"/>
            <a:ext cx="468052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洽詢班級學生事項</a:t>
            </a:r>
            <a:endParaRPr b="1" i="0" sz="32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請務必與老師事先聯繫</a:t>
            </a:r>
            <a:endParaRPr b="1" i="0" sz="32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479425" y="1173766"/>
            <a:ext cx="8229600" cy="36953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請提醒小朋友</a:t>
            </a:r>
            <a:r>
              <a:rPr b="1" lang="zh-TW" sz="26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放學前務必清點個人物品</a:t>
            </a: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，警衛</a:t>
            </a:r>
            <a:r>
              <a:rPr b="1" lang="zh-TW" sz="26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不能</a:t>
            </a: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幫忙開門拿作業、聯絡簿、便當袋等。</a:t>
            </a:r>
            <a:endParaRPr/>
          </a:p>
          <a:p>
            <a:pPr indent="0" lvl="0" marL="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上課時間警衛室</a:t>
            </a:r>
            <a:r>
              <a:rPr b="1" lang="zh-TW" sz="26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不得撥打電話至教室內</a:t>
            </a: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，以免影響課程進行。</a:t>
            </a:r>
            <a:endParaRPr/>
          </a:p>
          <a:p>
            <a:pPr indent="0" lvl="0" marL="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請家長</a:t>
            </a:r>
            <a:r>
              <a:rPr b="1" lang="zh-TW" sz="2600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勿要求警衛幫忙傳話</a:t>
            </a: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，若家長有事告知老師請自行與老師聯絡。</a:t>
            </a:r>
            <a:endParaRPr b="0" sz="2600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lang="zh-TW" sz="2600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警衛值勤依學校指示進行，對於各項規定家長若有建議請與總務處聯絡，警衛不得擅自變更值勤相關規定。</a:t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489769" y="5301208"/>
            <a:ext cx="1368152" cy="1296144"/>
          </a:xfrm>
          <a:prstGeom prst="ellipse">
            <a:avLst/>
          </a:prstGeom>
          <a:solidFill>
            <a:srgbClr val="FFFF00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7258521" y="5337212"/>
            <a:ext cx="1368152" cy="1296144"/>
          </a:xfrm>
          <a:prstGeom prst="ellipse">
            <a:avLst/>
          </a:prstGeom>
          <a:solidFill>
            <a:srgbClr val="FFFF00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633785" y="5617476"/>
            <a:ext cx="1080120" cy="69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家長</a:t>
            </a:r>
            <a:endParaRPr b="1" i="0" sz="32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7402537" y="5639362"/>
            <a:ext cx="1080120" cy="69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6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FB1D17"/>
                </a:solidFill>
                <a:latin typeface="DFKai-SB"/>
                <a:ea typeface="DFKai-SB"/>
                <a:cs typeface="DFKai-SB"/>
                <a:sym typeface="DFKai-SB"/>
              </a:rPr>
              <a:t>師長</a:t>
            </a:r>
            <a:endParaRPr b="1" i="0" sz="3200" u="none" cap="none" strike="noStrike">
              <a:solidFill>
                <a:srgbClr val="FB1D1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>
            <a:off x="1151620" y="4149080"/>
            <a:ext cx="6840760" cy="2499494"/>
          </a:xfrm>
          <a:prstGeom prst="upArrow">
            <a:avLst>
              <a:gd fmla="val 71164" name="adj1"/>
              <a:gd fmla="val 41768" name="adj2"/>
            </a:avLst>
          </a:prstGeom>
          <a:solidFill>
            <a:srgbClr val="85B2C3"/>
          </a:solidFill>
          <a:ln cap="rnd" cmpd="sng" w="12700">
            <a:solidFill>
              <a:srgbClr val="5603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 txBox="1"/>
          <p:nvPr>
            <p:ph type="title"/>
          </p:nvPr>
        </p:nvSpPr>
        <p:spPr>
          <a:xfrm>
            <a:off x="418306" y="425450"/>
            <a:ext cx="8229600" cy="748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DFKai-SB"/>
              <a:buNone/>
            </a:pPr>
            <a:r>
              <a:rPr b="1" lang="zh-TW" sz="40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總務處志工召幕</a:t>
            </a:r>
            <a:endParaRPr b="1" sz="20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2253965" y="4509120"/>
            <a:ext cx="4680520" cy="2139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Noto Sans Symbols"/>
              <a:buNone/>
            </a:pPr>
            <a:r>
              <a:rPr b="1" i="0" lang="zh-TW" sz="40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意者請洽</a:t>
            </a:r>
            <a:endParaRPr b="1" i="0" sz="40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Noto Sans Symbols"/>
              <a:buNone/>
            </a:pPr>
            <a:r>
              <a:rPr b="1" i="0" lang="zh-TW" sz="40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總務處翁主任</a:t>
            </a:r>
            <a:endParaRPr b="1" i="0" sz="40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Noto Sans Symbols"/>
              <a:buNone/>
            </a:pPr>
            <a:r>
              <a:rPr b="1" i="0" lang="zh-TW" sz="40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3024221#510</a:t>
            </a:r>
            <a:endParaRPr b="1" i="0" sz="40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2555776" y="1072806"/>
            <a:ext cx="4536504" cy="311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384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Noto Sans Symbols"/>
              <a:buChar char="⮚"/>
            </a:pPr>
            <a:r>
              <a:rPr b="1" lang="zh-TW" sz="4800" cap="none">
                <a:solidFill>
                  <a:srgbClr val="003366"/>
                </a:solidFill>
                <a:latin typeface="DFKai-SB"/>
                <a:ea typeface="DFKai-SB"/>
                <a:cs typeface="DFKai-SB"/>
                <a:sym typeface="DFKai-SB"/>
              </a:rPr>
              <a:t>水電志工</a:t>
            </a:r>
            <a:endParaRPr b="1" sz="4800" cap="none">
              <a:solidFill>
                <a:srgbClr val="0033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43840" lvl="1" marL="457200" marR="0" rtl="0" algn="l">
              <a:spcBef>
                <a:spcPts val="156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Noto Sans Symbols"/>
              <a:buChar char="⮚"/>
            </a:pPr>
            <a:r>
              <a:rPr b="1" i="0" lang="zh-TW" sz="4800" u="none" cap="none" strike="noStrike">
                <a:solidFill>
                  <a:srgbClr val="003366"/>
                </a:solidFill>
                <a:latin typeface="DFKai-SB"/>
                <a:ea typeface="DFKai-SB"/>
                <a:cs typeface="DFKai-SB"/>
                <a:sym typeface="DFKai-SB"/>
              </a:rPr>
              <a:t>園藝志工</a:t>
            </a:r>
            <a:endParaRPr b="1" i="0" sz="4800" u="none" cap="none" strike="noStrike">
              <a:solidFill>
                <a:srgbClr val="0033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43840" lvl="2" marL="914400" marR="0" rtl="0" algn="l">
              <a:spcBef>
                <a:spcPts val="156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Noto Sans Symbols"/>
              <a:buChar char="⮚"/>
            </a:pPr>
            <a:r>
              <a:rPr b="1" i="0" lang="zh-TW" sz="4800" u="none" cap="none" strike="noStrike">
                <a:solidFill>
                  <a:srgbClr val="003366"/>
                </a:solidFill>
                <a:latin typeface="DFKai-SB"/>
                <a:ea typeface="DFKai-SB"/>
                <a:cs typeface="DFKai-SB"/>
                <a:sym typeface="DFKai-SB"/>
              </a:rPr>
              <a:t>木作志工</a:t>
            </a:r>
            <a:endParaRPr b="1" i="0" sz="4800" u="none" cap="none" strike="noStrik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 p14:dur="1500">
    <p:wipe dir="d"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切割線">
  <a:themeElements>
    <a:clrScheme name="切割線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2009-09-16T12:46:25Z</dcterms:created>
  <dc:creator>dt</dc:creator>
</cp:coreProperties>
</file>