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6" r:id="rId2"/>
  </p:sldMasterIdLst>
  <p:notesMasterIdLst>
    <p:notesMasterId r:id="rId36"/>
  </p:notesMasterIdLst>
  <p:sldIdLst>
    <p:sldId id="308" r:id="rId3"/>
    <p:sldId id="309" r:id="rId4"/>
    <p:sldId id="311" r:id="rId5"/>
    <p:sldId id="306" r:id="rId6"/>
    <p:sldId id="257" r:id="rId7"/>
    <p:sldId id="258" r:id="rId8"/>
    <p:sldId id="259" r:id="rId9"/>
    <p:sldId id="312" r:id="rId10"/>
    <p:sldId id="321" r:id="rId11"/>
    <p:sldId id="307" r:id="rId12"/>
    <p:sldId id="320" r:id="rId13"/>
    <p:sldId id="268" r:id="rId14"/>
    <p:sldId id="270" r:id="rId15"/>
    <p:sldId id="319" r:id="rId16"/>
    <p:sldId id="317" r:id="rId17"/>
    <p:sldId id="275" r:id="rId18"/>
    <p:sldId id="260" r:id="rId19"/>
    <p:sldId id="313" r:id="rId20"/>
    <p:sldId id="262" r:id="rId21"/>
    <p:sldId id="263" r:id="rId22"/>
    <p:sldId id="264" r:id="rId23"/>
    <p:sldId id="281" r:id="rId24"/>
    <p:sldId id="283" r:id="rId25"/>
    <p:sldId id="314" r:id="rId26"/>
    <p:sldId id="299" r:id="rId27"/>
    <p:sldId id="300" r:id="rId28"/>
    <p:sldId id="315" r:id="rId29"/>
    <p:sldId id="290" r:id="rId30"/>
    <p:sldId id="292" r:id="rId31"/>
    <p:sldId id="293" r:id="rId32"/>
    <p:sldId id="296" r:id="rId33"/>
    <p:sldId id="295" r:id="rId34"/>
    <p:sldId id="29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72B43-316F-4414-81DA-36A77956B93D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A39D482C-3E02-48F9-9AE5-DD9612436F6F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</a:p>
      </dgm:t>
    </dgm:pt>
    <dgm:pt modelId="{60C22446-9141-4D36-BBC8-FD32C26301B6}" type="parTrans" cxnId="{C910181C-D066-4B64-AA17-DD09A423D02C}">
      <dgm:prSet/>
      <dgm:spPr/>
      <dgm:t>
        <a:bodyPr/>
        <a:lstStyle/>
        <a:p>
          <a:endParaRPr lang="zh-TW" altLang="en-US"/>
        </a:p>
      </dgm:t>
    </dgm:pt>
    <dgm:pt modelId="{3587687D-270D-48BA-8ABF-A1BB6AB4D8E6}" type="sibTrans" cxnId="{C910181C-D066-4B64-AA17-DD09A423D02C}">
      <dgm:prSet/>
      <dgm:spPr/>
      <dgm:t>
        <a:bodyPr/>
        <a:lstStyle/>
        <a:p>
          <a:endParaRPr lang="zh-TW" altLang="en-US"/>
        </a:p>
      </dgm:t>
    </dgm:pt>
    <dgm:pt modelId="{B92701F9-C058-49A1-9435-AD51DFDD851E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簡訊</a:t>
          </a:r>
        </a:p>
      </dgm:t>
    </dgm:pt>
    <dgm:pt modelId="{F0F6F15A-586B-417D-AE7A-7BEB977DFCCF}" type="parTrans" cxnId="{4E45DC33-9389-4DCD-9534-3AF98F6D894F}">
      <dgm:prSet/>
      <dgm:spPr/>
      <dgm:t>
        <a:bodyPr/>
        <a:lstStyle/>
        <a:p>
          <a:endParaRPr lang="zh-TW" altLang="en-US"/>
        </a:p>
      </dgm:t>
    </dgm:pt>
    <dgm:pt modelId="{F70094AE-1BC4-4719-BCFD-130F3AC62EE0}" type="sibTrans" cxnId="{4E45DC33-9389-4DCD-9534-3AF98F6D894F}">
      <dgm:prSet/>
      <dgm:spPr/>
      <dgm:t>
        <a:bodyPr/>
        <a:lstStyle/>
        <a:p>
          <a:endParaRPr lang="zh-TW" altLang="en-US"/>
        </a:p>
      </dgm:t>
    </dgm:pt>
    <dgm:pt modelId="{51871DC8-671A-4515-98C5-55AFD8EF9C26}">
      <dgm:prSet phldrT="[文字]" custT="1"/>
      <dgm:spPr/>
      <dgm:t>
        <a:bodyPr/>
        <a:lstStyle/>
        <a:p>
          <a:r>
            <a: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Email </a:t>
          </a:r>
          <a:endParaRPr lang="zh-TW" altLang="en-US" sz="3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gm:t>
    </dgm:pt>
    <dgm:pt modelId="{B3D463C4-2E2D-40E6-93A0-4F7E1176A11E}" type="parTrans" cxnId="{F10AA450-AFEB-4BD3-83F1-3B4818A37A1A}">
      <dgm:prSet/>
      <dgm:spPr/>
      <dgm:t>
        <a:bodyPr/>
        <a:lstStyle/>
        <a:p>
          <a:endParaRPr lang="zh-TW" altLang="en-US"/>
        </a:p>
      </dgm:t>
    </dgm:pt>
    <dgm:pt modelId="{7F02D238-69F5-4D0B-AF2D-06AB17437C5E}" type="sibTrans" cxnId="{F10AA450-AFEB-4BD3-83F1-3B4818A37A1A}">
      <dgm:prSet/>
      <dgm:spPr/>
      <dgm:t>
        <a:bodyPr/>
        <a:lstStyle/>
        <a:p>
          <a:endParaRPr lang="zh-TW" altLang="en-US"/>
        </a:p>
      </dgm:t>
    </dgm:pt>
    <dgm:pt modelId="{B2F24A5E-66FA-46B8-8A5E-17189148714E}">
      <dgm:prSet phldrT="[文字]" custT="1"/>
      <dgm:spPr/>
      <dgm:t>
        <a:bodyPr/>
        <a:lstStyle/>
        <a:p>
          <a:r>
            <a: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Line</a:t>
          </a:r>
          <a:br>
            <a: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官方帳號</a:t>
          </a:r>
        </a:p>
      </dgm:t>
    </dgm:pt>
    <dgm:pt modelId="{61FC3CF0-9D36-4A57-9282-EB6132D121A7}" type="parTrans" cxnId="{3881C60E-B96A-445F-809A-9A203F792B46}">
      <dgm:prSet/>
      <dgm:spPr/>
      <dgm:t>
        <a:bodyPr/>
        <a:lstStyle/>
        <a:p>
          <a:endParaRPr lang="zh-TW" altLang="en-US"/>
        </a:p>
      </dgm:t>
    </dgm:pt>
    <dgm:pt modelId="{DDD4D564-1BB4-4614-9BCD-C9F42F2E0835}" type="sibTrans" cxnId="{3881C60E-B96A-445F-809A-9A203F792B46}">
      <dgm:prSet/>
      <dgm:spPr/>
      <dgm:t>
        <a:bodyPr/>
        <a:lstStyle/>
        <a:p>
          <a:endParaRPr lang="zh-TW" altLang="en-US"/>
        </a:p>
      </dgm:t>
    </dgm:pt>
    <dgm:pt modelId="{F5DC76AF-0D7C-4F41-8469-FDFC0A7AAE3A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聯絡本</a:t>
          </a:r>
        </a:p>
      </dgm:t>
    </dgm:pt>
    <dgm:pt modelId="{087705B1-AEA0-4E70-AED9-C8295D2E9E51}" type="parTrans" cxnId="{A63D7429-2D27-454C-A1A4-31FE24B81882}">
      <dgm:prSet/>
      <dgm:spPr/>
      <dgm:t>
        <a:bodyPr/>
        <a:lstStyle/>
        <a:p>
          <a:endParaRPr lang="zh-TW" altLang="en-US"/>
        </a:p>
      </dgm:t>
    </dgm:pt>
    <dgm:pt modelId="{AEC08D27-277D-4305-958D-E3A6F53C2ABD}" type="sibTrans" cxnId="{A63D7429-2D27-454C-A1A4-31FE24B81882}">
      <dgm:prSet/>
      <dgm:spPr/>
      <dgm:t>
        <a:bodyPr/>
        <a:lstStyle/>
        <a:p>
          <a:endParaRPr lang="zh-TW" altLang="en-US"/>
        </a:p>
      </dgm:t>
    </dgm:pt>
    <dgm:pt modelId="{379128C1-A345-4809-8B18-9BA5F43935AB}">
      <dgm:prSet phldrT="[文字]" custT="1"/>
      <dgm:spPr/>
      <dgm:t>
        <a:bodyPr/>
        <a:lstStyle/>
        <a:p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預約</a:t>
          </a:r>
          <a:br>
            <a: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當面談</a:t>
          </a:r>
        </a:p>
      </dgm:t>
    </dgm:pt>
    <dgm:pt modelId="{9124C62C-5DC1-432E-B042-CB83B3323D76}" type="parTrans" cxnId="{C3A7E0D9-45E5-42D8-A373-14C518CBF85D}">
      <dgm:prSet/>
      <dgm:spPr/>
      <dgm:t>
        <a:bodyPr/>
        <a:lstStyle/>
        <a:p>
          <a:endParaRPr lang="zh-TW" altLang="en-US"/>
        </a:p>
      </dgm:t>
    </dgm:pt>
    <dgm:pt modelId="{076913FF-636A-4985-B690-38A30424C309}" type="sibTrans" cxnId="{C3A7E0D9-45E5-42D8-A373-14C518CBF85D}">
      <dgm:prSet/>
      <dgm:spPr/>
      <dgm:t>
        <a:bodyPr/>
        <a:lstStyle/>
        <a:p>
          <a:endParaRPr lang="zh-TW" altLang="en-US"/>
        </a:p>
      </dgm:t>
    </dgm:pt>
    <dgm:pt modelId="{5D8B41E9-1AFB-4021-A3BF-3DE4CCC7A763}" type="pres">
      <dgm:prSet presAssocID="{0F572B43-316F-4414-81DA-36A77956B93D}" presName="diagram" presStyleCnt="0">
        <dgm:presLayoutVars>
          <dgm:dir/>
          <dgm:resizeHandles val="exact"/>
        </dgm:presLayoutVars>
      </dgm:prSet>
      <dgm:spPr/>
    </dgm:pt>
    <dgm:pt modelId="{6E41A1C4-67FD-4C5B-879A-4ED1CF312D49}" type="pres">
      <dgm:prSet presAssocID="{A39D482C-3E02-48F9-9AE5-DD9612436F6F}" presName="node" presStyleLbl="node1" presStyleIdx="0" presStyleCnt="6">
        <dgm:presLayoutVars>
          <dgm:bulletEnabled val="1"/>
        </dgm:presLayoutVars>
      </dgm:prSet>
      <dgm:spPr/>
    </dgm:pt>
    <dgm:pt modelId="{265D02AC-DBAE-46FD-B2EC-672F69E550B3}" type="pres">
      <dgm:prSet presAssocID="{3587687D-270D-48BA-8ABF-A1BB6AB4D8E6}" presName="sibTrans" presStyleCnt="0"/>
      <dgm:spPr/>
    </dgm:pt>
    <dgm:pt modelId="{CD29FE39-CAED-4702-9EC5-1198EC94B537}" type="pres">
      <dgm:prSet presAssocID="{B92701F9-C058-49A1-9435-AD51DFDD851E}" presName="node" presStyleLbl="node1" presStyleIdx="1" presStyleCnt="6">
        <dgm:presLayoutVars>
          <dgm:bulletEnabled val="1"/>
        </dgm:presLayoutVars>
      </dgm:prSet>
      <dgm:spPr/>
    </dgm:pt>
    <dgm:pt modelId="{DA7F1355-F090-4D1F-A699-909450766530}" type="pres">
      <dgm:prSet presAssocID="{F70094AE-1BC4-4719-BCFD-130F3AC62EE0}" presName="sibTrans" presStyleCnt="0"/>
      <dgm:spPr/>
    </dgm:pt>
    <dgm:pt modelId="{3A02262A-4C56-4B15-8803-27FA99532443}" type="pres">
      <dgm:prSet presAssocID="{51871DC8-671A-4515-98C5-55AFD8EF9C26}" presName="node" presStyleLbl="node1" presStyleIdx="2" presStyleCnt="6">
        <dgm:presLayoutVars>
          <dgm:bulletEnabled val="1"/>
        </dgm:presLayoutVars>
      </dgm:prSet>
      <dgm:spPr/>
    </dgm:pt>
    <dgm:pt modelId="{F15EC06C-4059-4ED3-9B91-854A7FE0A9F3}" type="pres">
      <dgm:prSet presAssocID="{7F02D238-69F5-4D0B-AF2D-06AB17437C5E}" presName="sibTrans" presStyleCnt="0"/>
      <dgm:spPr/>
    </dgm:pt>
    <dgm:pt modelId="{FBD2A5DA-8055-48D4-9159-2A100DAD3B23}" type="pres">
      <dgm:prSet presAssocID="{B2F24A5E-66FA-46B8-8A5E-17189148714E}" presName="node" presStyleLbl="node1" presStyleIdx="3" presStyleCnt="6">
        <dgm:presLayoutVars>
          <dgm:bulletEnabled val="1"/>
        </dgm:presLayoutVars>
      </dgm:prSet>
      <dgm:spPr/>
    </dgm:pt>
    <dgm:pt modelId="{B171515D-89DA-4CC7-ABD7-A2EE861B24BB}" type="pres">
      <dgm:prSet presAssocID="{DDD4D564-1BB4-4614-9BCD-C9F42F2E0835}" presName="sibTrans" presStyleCnt="0"/>
      <dgm:spPr/>
    </dgm:pt>
    <dgm:pt modelId="{23299A82-E9D5-43A3-B0FB-E7AC81826F28}" type="pres">
      <dgm:prSet presAssocID="{F5DC76AF-0D7C-4F41-8469-FDFC0A7AAE3A}" presName="node" presStyleLbl="node1" presStyleIdx="4" presStyleCnt="6">
        <dgm:presLayoutVars>
          <dgm:bulletEnabled val="1"/>
        </dgm:presLayoutVars>
      </dgm:prSet>
      <dgm:spPr/>
    </dgm:pt>
    <dgm:pt modelId="{4587DC7D-5C58-45FE-A920-B12848717BC8}" type="pres">
      <dgm:prSet presAssocID="{AEC08D27-277D-4305-958D-E3A6F53C2ABD}" presName="sibTrans" presStyleCnt="0"/>
      <dgm:spPr/>
    </dgm:pt>
    <dgm:pt modelId="{2225350B-6153-4003-A605-452A1B3C5B30}" type="pres">
      <dgm:prSet presAssocID="{379128C1-A345-4809-8B18-9BA5F43935AB}" presName="node" presStyleLbl="node1" presStyleIdx="5" presStyleCnt="6">
        <dgm:presLayoutVars>
          <dgm:bulletEnabled val="1"/>
        </dgm:presLayoutVars>
      </dgm:prSet>
      <dgm:spPr/>
    </dgm:pt>
  </dgm:ptLst>
  <dgm:cxnLst>
    <dgm:cxn modelId="{3881C60E-B96A-445F-809A-9A203F792B46}" srcId="{0F572B43-316F-4414-81DA-36A77956B93D}" destId="{B2F24A5E-66FA-46B8-8A5E-17189148714E}" srcOrd="3" destOrd="0" parTransId="{61FC3CF0-9D36-4A57-9282-EB6132D121A7}" sibTransId="{DDD4D564-1BB4-4614-9BCD-C9F42F2E0835}"/>
    <dgm:cxn modelId="{C910181C-D066-4B64-AA17-DD09A423D02C}" srcId="{0F572B43-316F-4414-81DA-36A77956B93D}" destId="{A39D482C-3E02-48F9-9AE5-DD9612436F6F}" srcOrd="0" destOrd="0" parTransId="{60C22446-9141-4D36-BBC8-FD32C26301B6}" sibTransId="{3587687D-270D-48BA-8ABF-A1BB6AB4D8E6}"/>
    <dgm:cxn modelId="{A63D7429-2D27-454C-A1A4-31FE24B81882}" srcId="{0F572B43-316F-4414-81DA-36A77956B93D}" destId="{F5DC76AF-0D7C-4F41-8469-FDFC0A7AAE3A}" srcOrd="4" destOrd="0" parTransId="{087705B1-AEA0-4E70-AED9-C8295D2E9E51}" sibTransId="{AEC08D27-277D-4305-958D-E3A6F53C2ABD}"/>
    <dgm:cxn modelId="{4E45DC33-9389-4DCD-9534-3AF98F6D894F}" srcId="{0F572B43-316F-4414-81DA-36A77956B93D}" destId="{B92701F9-C058-49A1-9435-AD51DFDD851E}" srcOrd="1" destOrd="0" parTransId="{F0F6F15A-586B-417D-AE7A-7BEB977DFCCF}" sibTransId="{F70094AE-1BC4-4719-BCFD-130F3AC62EE0}"/>
    <dgm:cxn modelId="{F10AA450-AFEB-4BD3-83F1-3B4818A37A1A}" srcId="{0F572B43-316F-4414-81DA-36A77956B93D}" destId="{51871DC8-671A-4515-98C5-55AFD8EF9C26}" srcOrd="2" destOrd="0" parTransId="{B3D463C4-2E2D-40E6-93A0-4F7E1176A11E}" sibTransId="{7F02D238-69F5-4D0B-AF2D-06AB17437C5E}"/>
    <dgm:cxn modelId="{FD88F094-7018-4D0E-9307-EDF013CAD745}" type="presOf" srcId="{379128C1-A345-4809-8B18-9BA5F43935AB}" destId="{2225350B-6153-4003-A605-452A1B3C5B30}" srcOrd="0" destOrd="0" presId="urn:microsoft.com/office/officeart/2005/8/layout/default#1"/>
    <dgm:cxn modelId="{E3D2E199-2C01-4D8C-9A44-045EAEE5D144}" type="presOf" srcId="{51871DC8-671A-4515-98C5-55AFD8EF9C26}" destId="{3A02262A-4C56-4B15-8803-27FA99532443}" srcOrd="0" destOrd="0" presId="urn:microsoft.com/office/officeart/2005/8/layout/default#1"/>
    <dgm:cxn modelId="{4EDBBAA5-0ECF-48C4-8798-310105E6D18E}" type="presOf" srcId="{A39D482C-3E02-48F9-9AE5-DD9612436F6F}" destId="{6E41A1C4-67FD-4C5B-879A-4ED1CF312D49}" srcOrd="0" destOrd="0" presId="urn:microsoft.com/office/officeart/2005/8/layout/default#1"/>
    <dgm:cxn modelId="{1BC00BBE-9A25-413C-9847-3E9B17420676}" type="presOf" srcId="{B92701F9-C058-49A1-9435-AD51DFDD851E}" destId="{CD29FE39-CAED-4702-9EC5-1198EC94B537}" srcOrd="0" destOrd="0" presId="urn:microsoft.com/office/officeart/2005/8/layout/default#1"/>
    <dgm:cxn modelId="{C3A7E0D9-45E5-42D8-A373-14C518CBF85D}" srcId="{0F572B43-316F-4414-81DA-36A77956B93D}" destId="{379128C1-A345-4809-8B18-9BA5F43935AB}" srcOrd="5" destOrd="0" parTransId="{9124C62C-5DC1-432E-B042-CB83B3323D76}" sibTransId="{076913FF-636A-4985-B690-38A30424C309}"/>
    <dgm:cxn modelId="{9F7BBEE3-CA77-4F7C-88E7-48B4BDA1D048}" type="presOf" srcId="{F5DC76AF-0D7C-4F41-8469-FDFC0A7AAE3A}" destId="{23299A82-E9D5-43A3-B0FB-E7AC81826F28}" srcOrd="0" destOrd="0" presId="urn:microsoft.com/office/officeart/2005/8/layout/default#1"/>
    <dgm:cxn modelId="{FE450CE7-4C1A-486D-AB7B-DC2B5CEC19AA}" type="presOf" srcId="{B2F24A5E-66FA-46B8-8A5E-17189148714E}" destId="{FBD2A5DA-8055-48D4-9159-2A100DAD3B23}" srcOrd="0" destOrd="0" presId="urn:microsoft.com/office/officeart/2005/8/layout/default#1"/>
    <dgm:cxn modelId="{95FBFFE7-87F5-497D-BCCD-B6DB20F541FE}" type="presOf" srcId="{0F572B43-316F-4414-81DA-36A77956B93D}" destId="{5D8B41E9-1AFB-4021-A3BF-3DE4CCC7A763}" srcOrd="0" destOrd="0" presId="urn:microsoft.com/office/officeart/2005/8/layout/default#1"/>
    <dgm:cxn modelId="{82B2C4F7-FFEA-4369-B015-D1009F45B123}" type="presParOf" srcId="{5D8B41E9-1AFB-4021-A3BF-3DE4CCC7A763}" destId="{6E41A1C4-67FD-4C5B-879A-4ED1CF312D49}" srcOrd="0" destOrd="0" presId="urn:microsoft.com/office/officeart/2005/8/layout/default#1"/>
    <dgm:cxn modelId="{0B31EC3C-C38B-4051-B0BF-A841A5610B84}" type="presParOf" srcId="{5D8B41E9-1AFB-4021-A3BF-3DE4CCC7A763}" destId="{265D02AC-DBAE-46FD-B2EC-672F69E550B3}" srcOrd="1" destOrd="0" presId="urn:microsoft.com/office/officeart/2005/8/layout/default#1"/>
    <dgm:cxn modelId="{67184815-E7F4-4AA1-A8CE-F7296AB8F289}" type="presParOf" srcId="{5D8B41E9-1AFB-4021-A3BF-3DE4CCC7A763}" destId="{CD29FE39-CAED-4702-9EC5-1198EC94B537}" srcOrd="2" destOrd="0" presId="urn:microsoft.com/office/officeart/2005/8/layout/default#1"/>
    <dgm:cxn modelId="{62B35B96-A7DC-4FC0-96C6-0B0E03A3D950}" type="presParOf" srcId="{5D8B41E9-1AFB-4021-A3BF-3DE4CCC7A763}" destId="{DA7F1355-F090-4D1F-A699-909450766530}" srcOrd="3" destOrd="0" presId="urn:microsoft.com/office/officeart/2005/8/layout/default#1"/>
    <dgm:cxn modelId="{8A7DEDBE-814C-4071-B65B-23DBB49440CA}" type="presParOf" srcId="{5D8B41E9-1AFB-4021-A3BF-3DE4CCC7A763}" destId="{3A02262A-4C56-4B15-8803-27FA99532443}" srcOrd="4" destOrd="0" presId="urn:microsoft.com/office/officeart/2005/8/layout/default#1"/>
    <dgm:cxn modelId="{9A880818-E988-4E66-A0E2-D4906875E138}" type="presParOf" srcId="{5D8B41E9-1AFB-4021-A3BF-3DE4CCC7A763}" destId="{F15EC06C-4059-4ED3-9B91-854A7FE0A9F3}" srcOrd="5" destOrd="0" presId="urn:microsoft.com/office/officeart/2005/8/layout/default#1"/>
    <dgm:cxn modelId="{0EA6171D-1EB3-4479-A624-A978F5DE9E98}" type="presParOf" srcId="{5D8B41E9-1AFB-4021-A3BF-3DE4CCC7A763}" destId="{FBD2A5DA-8055-48D4-9159-2A100DAD3B23}" srcOrd="6" destOrd="0" presId="urn:microsoft.com/office/officeart/2005/8/layout/default#1"/>
    <dgm:cxn modelId="{FC5FF99A-F587-45D7-8208-5511327BE786}" type="presParOf" srcId="{5D8B41E9-1AFB-4021-A3BF-3DE4CCC7A763}" destId="{B171515D-89DA-4CC7-ABD7-A2EE861B24BB}" srcOrd="7" destOrd="0" presId="urn:microsoft.com/office/officeart/2005/8/layout/default#1"/>
    <dgm:cxn modelId="{3B7E8E0D-7FBD-4021-BE73-205814642BD7}" type="presParOf" srcId="{5D8B41E9-1AFB-4021-A3BF-3DE4CCC7A763}" destId="{23299A82-E9D5-43A3-B0FB-E7AC81826F28}" srcOrd="8" destOrd="0" presId="urn:microsoft.com/office/officeart/2005/8/layout/default#1"/>
    <dgm:cxn modelId="{DEB36F55-EBDC-466E-8746-9851BC7D79D4}" type="presParOf" srcId="{5D8B41E9-1AFB-4021-A3BF-3DE4CCC7A763}" destId="{4587DC7D-5C58-45FE-A920-B12848717BC8}" srcOrd="9" destOrd="0" presId="urn:microsoft.com/office/officeart/2005/8/layout/default#1"/>
    <dgm:cxn modelId="{93147433-E486-4674-ACDD-A5B1FF770DEC}" type="presParOf" srcId="{5D8B41E9-1AFB-4021-A3BF-3DE4CCC7A763}" destId="{2225350B-6153-4003-A605-452A1B3C5B3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62FE8-4DCD-4570-97FD-20DB2F606D4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41269C-E6A8-4A3C-8523-774500304F14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3200" b="0" dirty="0">
              <a:latin typeface="書法家中楷體" pitchFamily="49" charset="-120"/>
              <a:ea typeface="書法家中楷體" pitchFamily="49" charset="-120"/>
            </a:rPr>
            <a:t>期中、期末考</a:t>
          </a:r>
          <a:r>
            <a:rPr lang="en-US" altLang="zh-TW" sz="3200" b="0" dirty="0">
              <a:latin typeface="書法家中楷體" pitchFamily="49" charset="-120"/>
              <a:ea typeface="書法家中楷體" pitchFamily="49" charset="-120"/>
            </a:rPr>
            <a:t>40%</a:t>
          </a:r>
          <a:endParaRPr lang="zh-TW" altLang="en-US" sz="3200" b="0" dirty="0">
            <a:latin typeface="書法家中楷體" pitchFamily="49" charset="-120"/>
            <a:ea typeface="書法家中楷體" pitchFamily="49" charset="-120"/>
          </a:endParaRPr>
        </a:p>
      </dgm:t>
    </dgm:pt>
    <dgm:pt modelId="{D1BA85F9-AB85-4063-B33B-F077B7930F58}" type="parTrans" cxnId="{D7DBAB3F-9BB0-4A01-B8AC-2CFFC577AEB6}">
      <dgm:prSet/>
      <dgm:spPr/>
      <dgm:t>
        <a:bodyPr/>
        <a:lstStyle/>
        <a:p>
          <a:endParaRPr lang="zh-TW" altLang="en-US"/>
        </a:p>
      </dgm:t>
    </dgm:pt>
    <dgm:pt modelId="{2B23B6B3-4910-41F2-AFF0-361FBA4C3158}" type="sibTrans" cxnId="{D7DBAB3F-9BB0-4A01-B8AC-2CFFC577AEB6}">
      <dgm:prSet/>
      <dgm:spPr/>
      <dgm:t>
        <a:bodyPr/>
        <a:lstStyle/>
        <a:p>
          <a:endParaRPr lang="zh-TW" altLang="en-US"/>
        </a:p>
      </dgm:t>
    </dgm:pt>
    <dgm:pt modelId="{406D03B8-6C42-46DD-846D-E133445A0145}">
      <dgm:prSet phldrT="[文字]" custT="1"/>
      <dgm:spPr>
        <a:solidFill>
          <a:srgbClr val="FF33CC"/>
        </a:solidFill>
      </dgm:spPr>
      <dgm:t>
        <a:bodyPr/>
        <a:lstStyle/>
        <a:p>
          <a:r>
            <a:rPr lang="zh-TW" altLang="en-US" sz="3200" b="0" dirty="0">
              <a:latin typeface="書法家中楷體" pitchFamily="49" charset="-120"/>
              <a:ea typeface="書法家中楷體" pitchFamily="49" charset="-120"/>
            </a:rPr>
            <a:t>平時成績</a:t>
          </a:r>
          <a:endParaRPr lang="en-US" altLang="zh-TW" sz="3200" b="0" dirty="0">
            <a:latin typeface="書法家中楷體" pitchFamily="49" charset="-120"/>
            <a:ea typeface="書法家中楷體" pitchFamily="49" charset="-120"/>
          </a:endParaRPr>
        </a:p>
        <a:p>
          <a:r>
            <a:rPr lang="en-US" altLang="zh-TW" sz="3200" b="0" dirty="0">
              <a:latin typeface="書法家中楷體" pitchFamily="49" charset="-120"/>
              <a:ea typeface="書法家中楷體" pitchFamily="49" charset="-120"/>
            </a:rPr>
            <a:t>60%</a:t>
          </a:r>
          <a:endParaRPr lang="zh-TW" altLang="en-US" sz="3200" b="0" dirty="0">
            <a:latin typeface="書法家中楷體" pitchFamily="49" charset="-120"/>
            <a:ea typeface="書法家中楷體" pitchFamily="49" charset="-120"/>
          </a:endParaRPr>
        </a:p>
      </dgm:t>
    </dgm:pt>
    <dgm:pt modelId="{0D54847D-4D62-4209-AA6E-BDDD82F4255B}" type="sibTrans" cxnId="{E125DBFC-24C7-42B1-A7E2-6E5B92A39C78}">
      <dgm:prSet/>
      <dgm:spPr/>
      <dgm:t>
        <a:bodyPr/>
        <a:lstStyle/>
        <a:p>
          <a:endParaRPr lang="zh-TW" altLang="en-US"/>
        </a:p>
      </dgm:t>
    </dgm:pt>
    <dgm:pt modelId="{0F6DEBDA-18AD-42A2-8DB4-ECF2412A8F1D}" type="parTrans" cxnId="{E125DBFC-24C7-42B1-A7E2-6E5B92A39C78}">
      <dgm:prSet/>
      <dgm:spPr/>
      <dgm:t>
        <a:bodyPr/>
        <a:lstStyle/>
        <a:p>
          <a:endParaRPr lang="zh-TW" altLang="en-US"/>
        </a:p>
      </dgm:t>
    </dgm:pt>
    <dgm:pt modelId="{54C80EE8-4B19-4E94-95E0-1C47F73D3A70}" type="pres">
      <dgm:prSet presAssocID="{32C62FE8-4DCD-4570-97FD-20DB2F606D4D}" presName="diagram" presStyleCnt="0">
        <dgm:presLayoutVars>
          <dgm:dir/>
          <dgm:resizeHandles val="exact"/>
        </dgm:presLayoutVars>
      </dgm:prSet>
      <dgm:spPr/>
    </dgm:pt>
    <dgm:pt modelId="{6BB18704-EC2F-4AC3-8A24-3B0E9CBF6C8A}" type="pres">
      <dgm:prSet presAssocID="{406D03B8-6C42-46DD-846D-E133445A0145}" presName="node" presStyleLbl="node1" presStyleIdx="0" presStyleCnt="2">
        <dgm:presLayoutVars>
          <dgm:bulletEnabled val="1"/>
        </dgm:presLayoutVars>
      </dgm:prSet>
      <dgm:spPr/>
    </dgm:pt>
    <dgm:pt modelId="{5D6A56FE-3BD4-4917-B67C-E012E81B14E6}" type="pres">
      <dgm:prSet presAssocID="{0D54847D-4D62-4209-AA6E-BDDD82F4255B}" presName="sibTrans" presStyleCnt="0"/>
      <dgm:spPr/>
    </dgm:pt>
    <dgm:pt modelId="{46CBA598-FD01-45D7-B2DE-F216FE756A08}" type="pres">
      <dgm:prSet presAssocID="{1441269C-E6A8-4A3C-8523-774500304F14}" presName="node" presStyleLbl="node1" presStyleIdx="1" presStyleCnt="2">
        <dgm:presLayoutVars>
          <dgm:bulletEnabled val="1"/>
        </dgm:presLayoutVars>
      </dgm:prSet>
      <dgm:spPr/>
    </dgm:pt>
  </dgm:ptLst>
  <dgm:cxnLst>
    <dgm:cxn modelId="{1DCB1C3B-5EA1-473E-BECF-34BEF8C87D12}" type="presOf" srcId="{32C62FE8-4DCD-4570-97FD-20DB2F606D4D}" destId="{54C80EE8-4B19-4E94-95E0-1C47F73D3A70}" srcOrd="0" destOrd="0" presId="urn:microsoft.com/office/officeart/2005/8/layout/default#1"/>
    <dgm:cxn modelId="{D7DBAB3F-9BB0-4A01-B8AC-2CFFC577AEB6}" srcId="{32C62FE8-4DCD-4570-97FD-20DB2F606D4D}" destId="{1441269C-E6A8-4A3C-8523-774500304F14}" srcOrd="1" destOrd="0" parTransId="{D1BA85F9-AB85-4063-B33B-F077B7930F58}" sibTransId="{2B23B6B3-4910-41F2-AFF0-361FBA4C3158}"/>
    <dgm:cxn modelId="{E0C17849-E1AB-4A96-B179-DC81DC390526}" type="presOf" srcId="{1441269C-E6A8-4A3C-8523-774500304F14}" destId="{46CBA598-FD01-45D7-B2DE-F216FE756A08}" srcOrd="0" destOrd="0" presId="urn:microsoft.com/office/officeart/2005/8/layout/default#1"/>
    <dgm:cxn modelId="{E125DBFC-24C7-42B1-A7E2-6E5B92A39C78}" srcId="{32C62FE8-4DCD-4570-97FD-20DB2F606D4D}" destId="{406D03B8-6C42-46DD-846D-E133445A0145}" srcOrd="0" destOrd="0" parTransId="{0F6DEBDA-18AD-42A2-8DB4-ECF2412A8F1D}" sibTransId="{0D54847D-4D62-4209-AA6E-BDDD82F4255B}"/>
    <dgm:cxn modelId="{2C85F9FF-674D-4799-8596-DC5E1D4A7AA2}" type="presOf" srcId="{406D03B8-6C42-46DD-846D-E133445A0145}" destId="{6BB18704-EC2F-4AC3-8A24-3B0E9CBF6C8A}" srcOrd="0" destOrd="0" presId="urn:microsoft.com/office/officeart/2005/8/layout/default#1"/>
    <dgm:cxn modelId="{02AD4AE0-A074-42D7-A58C-51C36DAB424F}" type="presParOf" srcId="{54C80EE8-4B19-4E94-95E0-1C47F73D3A70}" destId="{6BB18704-EC2F-4AC3-8A24-3B0E9CBF6C8A}" srcOrd="0" destOrd="0" presId="urn:microsoft.com/office/officeart/2005/8/layout/default#1"/>
    <dgm:cxn modelId="{1CDA84CC-B052-4D14-A0C5-54712A8FD0A6}" type="presParOf" srcId="{54C80EE8-4B19-4E94-95E0-1C47F73D3A70}" destId="{5D6A56FE-3BD4-4917-B67C-E012E81B14E6}" srcOrd="1" destOrd="0" presId="urn:microsoft.com/office/officeart/2005/8/layout/default#1"/>
    <dgm:cxn modelId="{B6FE43CE-9CBA-4A11-AD0F-C3E0CA13C63B}" type="presParOf" srcId="{54C80EE8-4B19-4E94-95E0-1C47F73D3A70}" destId="{46CBA598-FD01-45D7-B2DE-F216FE756A08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1A1C4-67FD-4C5B-879A-4ED1CF312D49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手機</a:t>
          </a:r>
        </a:p>
      </dsp:txBody>
      <dsp:txXfrm>
        <a:off x="492" y="340308"/>
        <a:ext cx="1922673" cy="1153604"/>
      </dsp:txXfrm>
    </dsp:sp>
    <dsp:sp modelId="{CD29FE39-CAED-4702-9EC5-1198EC94B537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簡訊</a:t>
          </a:r>
        </a:p>
      </dsp:txBody>
      <dsp:txXfrm>
        <a:off x="2115433" y="340308"/>
        <a:ext cx="1922673" cy="1153604"/>
      </dsp:txXfrm>
    </dsp:sp>
    <dsp:sp modelId="{3A02262A-4C56-4B15-8803-27FA99532443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Email </a:t>
          </a:r>
          <a:endParaRPr lang="zh-TW" altLang="en-US" sz="3200" kern="1200" dirty="0">
            <a:latin typeface="Times New Roman" panose="02020603050405020304" pitchFamily="18" charset="0"/>
            <a:ea typeface="標楷體" panose="03000509000000000000" pitchFamily="65" charset="-120"/>
            <a:cs typeface="Times New Roman" panose="02020603050405020304" pitchFamily="18" charset="0"/>
          </a:endParaRPr>
        </a:p>
      </dsp:txBody>
      <dsp:txXfrm>
        <a:off x="492" y="1686179"/>
        <a:ext cx="1922673" cy="1153604"/>
      </dsp:txXfrm>
    </dsp:sp>
    <dsp:sp modelId="{FBD2A5DA-8055-48D4-9159-2A100DAD3B23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Line</a:t>
          </a:r>
          <a:br>
            <a:rPr lang="en-US" altLang="zh-TW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官方帳號</a:t>
          </a:r>
        </a:p>
      </dsp:txBody>
      <dsp:txXfrm>
        <a:off x="2115433" y="1686179"/>
        <a:ext cx="1922673" cy="1153604"/>
      </dsp:txXfrm>
    </dsp:sp>
    <dsp:sp modelId="{23299A82-E9D5-43A3-B0FB-E7AC81826F28}">
      <dsp:nvSpPr>
        <dsp:cNvPr id="0" name=""/>
        <dsp:cNvSpPr/>
      </dsp:nvSpPr>
      <dsp:spPr>
        <a:xfrm>
          <a:off x="492" y="3032050"/>
          <a:ext cx="1922673" cy="115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聯絡本</a:t>
          </a:r>
        </a:p>
      </dsp:txBody>
      <dsp:txXfrm>
        <a:off x="492" y="3032050"/>
        <a:ext cx="1922673" cy="1153604"/>
      </dsp:txXfrm>
    </dsp:sp>
    <dsp:sp modelId="{2225350B-6153-4003-A605-452A1B3C5B30}">
      <dsp:nvSpPr>
        <dsp:cNvPr id="0" name=""/>
        <dsp:cNvSpPr/>
      </dsp:nvSpPr>
      <dsp:spPr>
        <a:xfrm>
          <a:off x="2115433" y="3032050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預約</a:t>
          </a:r>
          <a:br>
            <a:rPr lang="en-US" altLang="zh-TW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</a:br>
          <a:r>
            <a:rPr lang="zh-TW" altLang="en-US" sz="3200" kern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rPr>
            <a:t>當面談</a:t>
          </a:r>
        </a:p>
      </dsp:txBody>
      <dsp:txXfrm>
        <a:off x="2115433" y="3032050"/>
        <a:ext cx="1922673" cy="11536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18704-EC2F-4AC3-8A24-3B0E9CBF6C8A}">
      <dsp:nvSpPr>
        <dsp:cNvPr id="0" name=""/>
        <dsp:cNvSpPr/>
      </dsp:nvSpPr>
      <dsp:spPr>
        <a:xfrm>
          <a:off x="846" y="787819"/>
          <a:ext cx="3302256" cy="1981353"/>
        </a:xfrm>
        <a:prstGeom prst="rect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latin typeface="書法家中楷體" pitchFamily="49" charset="-120"/>
              <a:ea typeface="書法家中楷體" pitchFamily="49" charset="-120"/>
            </a:rPr>
            <a:t>平時成績</a:t>
          </a:r>
          <a:endParaRPr lang="en-US" altLang="zh-TW" sz="3200" b="0" kern="1200" dirty="0">
            <a:latin typeface="書法家中楷體" pitchFamily="49" charset="-120"/>
            <a:ea typeface="書法家中楷體" pitchFamily="49" charset="-12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0" kern="1200" dirty="0">
              <a:latin typeface="書法家中楷體" pitchFamily="49" charset="-120"/>
              <a:ea typeface="書法家中楷體" pitchFamily="49" charset="-120"/>
            </a:rPr>
            <a:t>60%</a:t>
          </a:r>
          <a:endParaRPr lang="zh-TW" altLang="en-US" sz="3200" b="0" kern="1200" dirty="0">
            <a:latin typeface="書法家中楷體" pitchFamily="49" charset="-120"/>
            <a:ea typeface="書法家中楷體" pitchFamily="49" charset="-120"/>
          </a:endParaRPr>
        </a:p>
      </dsp:txBody>
      <dsp:txXfrm>
        <a:off x="846" y="787819"/>
        <a:ext cx="3302256" cy="1981353"/>
      </dsp:txXfrm>
    </dsp:sp>
    <dsp:sp modelId="{46CBA598-FD01-45D7-B2DE-F216FE756A08}">
      <dsp:nvSpPr>
        <dsp:cNvPr id="0" name=""/>
        <dsp:cNvSpPr/>
      </dsp:nvSpPr>
      <dsp:spPr>
        <a:xfrm>
          <a:off x="3633328" y="787819"/>
          <a:ext cx="3302256" cy="1981353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0" kern="1200" dirty="0">
              <a:latin typeface="書法家中楷體" pitchFamily="49" charset="-120"/>
              <a:ea typeface="書法家中楷體" pitchFamily="49" charset="-120"/>
            </a:rPr>
            <a:t>期中、期末考</a:t>
          </a:r>
          <a:r>
            <a:rPr lang="en-US" altLang="zh-TW" sz="3200" b="0" kern="1200" dirty="0">
              <a:latin typeface="書法家中楷體" pitchFamily="49" charset="-120"/>
              <a:ea typeface="書法家中楷體" pitchFamily="49" charset="-120"/>
            </a:rPr>
            <a:t>40%</a:t>
          </a:r>
          <a:endParaRPr lang="zh-TW" altLang="en-US" sz="3200" b="0" kern="1200" dirty="0">
            <a:latin typeface="書法家中楷體" pitchFamily="49" charset="-120"/>
            <a:ea typeface="書法家中楷體" pitchFamily="49" charset="-120"/>
          </a:endParaRPr>
        </a:p>
      </dsp:txBody>
      <dsp:txXfrm>
        <a:off x="3633328" y="787819"/>
        <a:ext cx="3302256" cy="198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59301-E2AB-414A-82DD-EE23EE232D04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8170-5E1A-4689-BF87-19224C98A85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06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40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62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78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441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679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2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12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02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5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97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3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22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6521A8-14F4-4B90-AA6E-EED2100482A6}" type="datetimeFigureOut">
              <a:rPr lang="zh-TW" altLang="en-US" smtClean="0"/>
              <a:pPr/>
              <a:t>2021/9/7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EB440-9406-4863-B970-770984F3E6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74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57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gif"/><Relationship Id="rId4" Type="http://schemas.openxmlformats.org/officeDocument/2006/relationships/image" Target="../media/image3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mefish0113@yahoo.com.tw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.tn.edu.tw/modules/tad_web/index.php?WebID=4511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174" y="2531165"/>
            <a:ext cx="4623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7993795" y="701651"/>
            <a:ext cx="386628" cy="44747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D0C6E379-722E-408C-BA9E-9720A9865290}"/>
              </a:ext>
            </a:extLst>
          </p:cNvPr>
          <p:cNvGrpSpPr/>
          <p:nvPr/>
        </p:nvGrpSpPr>
        <p:grpSpPr>
          <a:xfrm>
            <a:off x="4849166" y="4644889"/>
            <a:ext cx="3412078" cy="895641"/>
            <a:chOff x="6558323" y="4455110"/>
            <a:chExt cx="4549438" cy="89564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ACB617D3-C411-4403-A7E7-B472A6D37B91}"/>
                </a:ext>
              </a:extLst>
            </p:cNvPr>
            <p:cNvGrpSpPr/>
            <p:nvPr/>
          </p:nvGrpSpPr>
          <p:grpSpPr>
            <a:xfrm>
              <a:off x="6558323" y="4459632"/>
              <a:ext cx="4334967" cy="891119"/>
              <a:chOff x="7009389" y="5396166"/>
              <a:chExt cx="4334967" cy="891119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3F8EAD4E-B1AF-42F5-B79D-D656D1003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1909" y="5396166"/>
                <a:ext cx="3858991" cy="891119"/>
              </a:xfrm>
              <a:prstGeom prst="rect">
                <a:avLst/>
              </a:prstGeom>
            </p:spPr>
          </p:pic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A448F3-746E-459A-B191-060C183A4A1C}"/>
                  </a:ext>
                </a:extLst>
              </p:cNvPr>
              <p:cNvSpPr txBox="1"/>
              <p:nvPr/>
            </p:nvSpPr>
            <p:spPr>
              <a:xfrm>
                <a:off x="7009389" y="5615915"/>
                <a:ext cx="43349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400" b="1">
                    <a:latin typeface="標楷體" panose="03000509000000000000" pitchFamily="65" charset="-120"/>
                    <a:ea typeface="標楷體" panose="03000509000000000000" pitchFamily="65" charset="-120"/>
                  </a:rPr>
                  <a:t>導師：鄧家榆 老師</a:t>
                </a:r>
                <a:endPara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sym typeface="+mn-lt"/>
                </a:endParaRP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9C54076-6312-4A95-92F2-27E277C4F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47459" flipH="1">
              <a:off x="10489099" y="4455110"/>
              <a:ext cx="618662" cy="584464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0741" y="4967433"/>
            <a:ext cx="70011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5514887" y="1437131"/>
            <a:ext cx="491907" cy="57966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1F959005-5103-46BB-BA09-09F9D22CDB63}"/>
              </a:ext>
            </a:extLst>
          </p:cNvPr>
          <p:cNvGrpSpPr/>
          <p:nvPr/>
        </p:nvGrpSpPr>
        <p:grpSpPr>
          <a:xfrm>
            <a:off x="4921175" y="1124744"/>
            <a:ext cx="3667539" cy="2540329"/>
            <a:chOff x="6561567" y="732953"/>
            <a:chExt cx="4890052" cy="2540329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3E81E06-B15B-4165-BDC0-7D991801AD6D}"/>
                </a:ext>
              </a:extLst>
            </p:cNvPr>
            <p:cNvSpPr txBox="1"/>
            <p:nvPr/>
          </p:nvSpPr>
          <p:spPr>
            <a:xfrm>
              <a:off x="6561567" y="1334290"/>
              <a:ext cx="48900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60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302</a:t>
              </a:r>
              <a:r>
                <a:rPr lang="zh-TW" altLang="en-US" sz="60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 </a:t>
              </a:r>
              <a:r>
                <a:rPr lang="zh-TW" altLang="en-US" sz="48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上學期 </a:t>
              </a:r>
              <a:endParaRPr lang="en-US" altLang="zh-TW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</a:endParaRPr>
            </a:p>
            <a:p>
              <a:pPr algn="ctr"/>
              <a:r>
                <a:rPr lang="zh-TW" altLang="en-US" sz="60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家長日</a:t>
              </a:r>
              <a:endParaRPr lang="zh-CN" altLang="en-US" sz="6000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F671B2A-3260-467E-9D7B-ACE34EEAF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80334" y="732953"/>
              <a:ext cx="710007" cy="770619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81194" y="-27092"/>
            <a:ext cx="3685685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56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課表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B1FA17DD-2B17-4ADA-B736-D71A07BED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16"/>
            <a:ext cx="4759322" cy="6305346"/>
          </a:xfrm>
        </p:spPr>
      </p:pic>
    </p:spTree>
    <p:extLst>
      <p:ext uri="{BB962C8B-B14F-4D97-AF65-F5344CB8AC3E}">
        <p14:creationId xmlns:p14="http://schemas.microsoft.com/office/powerpoint/2010/main" val="3705356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09877A-CDCB-4B34-ADC6-676E6595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科任老師的話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AC8F2F-332B-4064-AE65-34243D2F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800"/>
              <a:t>自然科學</a:t>
            </a:r>
            <a:r>
              <a:rPr lang="en-US" altLang="zh-TW" sz="4800"/>
              <a:t>—</a:t>
            </a:r>
            <a:r>
              <a:rPr lang="zh-TW" altLang="en-US" sz="4800"/>
              <a:t>陳彥碩</a:t>
            </a:r>
            <a:endParaRPr lang="en-US" altLang="zh-TW" sz="4800"/>
          </a:p>
          <a:p>
            <a:pPr marL="514350" indent="-514350">
              <a:buFont typeface="+mj-lt"/>
              <a:buAutoNum type="arabicPeriod"/>
            </a:pPr>
            <a:r>
              <a:rPr lang="en-US" altLang="zh-TW" sz="4800"/>
              <a:t>E</a:t>
            </a:r>
            <a:r>
              <a:rPr lang="zh-TW" altLang="en-US" sz="4800"/>
              <a:t>化創課</a:t>
            </a:r>
            <a:r>
              <a:rPr lang="en-US" altLang="zh-TW" sz="4800"/>
              <a:t>—</a:t>
            </a:r>
            <a:r>
              <a:rPr lang="zh-TW" altLang="en-US" sz="4800"/>
              <a:t>呂潔筠</a:t>
            </a:r>
            <a:endParaRPr lang="en-US" altLang="zh-TW" sz="4800"/>
          </a:p>
          <a:p>
            <a:pPr marL="514350" indent="-514350">
              <a:buFont typeface="+mj-lt"/>
              <a:buAutoNum type="arabicPeriod"/>
            </a:pPr>
            <a:r>
              <a:rPr lang="zh-TW" altLang="en-US" sz="4800"/>
              <a:t>英語、遇見世界</a:t>
            </a:r>
            <a:r>
              <a:rPr lang="en-US" altLang="zh-TW" sz="4800"/>
              <a:t>—</a:t>
            </a:r>
            <a:r>
              <a:rPr lang="zh-TW" altLang="en-US" sz="4800"/>
              <a:t>陳凱貞</a:t>
            </a:r>
            <a:endParaRPr lang="en-US" altLang="zh-TW" sz="4800"/>
          </a:p>
          <a:p>
            <a:pPr marL="514350" indent="-514350">
              <a:buFont typeface="+mj-lt"/>
              <a:buAutoNum type="arabicPeriod"/>
            </a:pPr>
            <a:r>
              <a:rPr lang="zh-TW" altLang="en-US" sz="4800"/>
              <a:t>體育</a:t>
            </a:r>
            <a:r>
              <a:rPr lang="en-US" altLang="zh-TW" sz="4800"/>
              <a:t>—</a:t>
            </a:r>
            <a:r>
              <a:rPr lang="zh-TW" altLang="en-US" sz="4800"/>
              <a:t>羅菀瑤</a:t>
            </a:r>
            <a:endParaRPr lang="en-US" altLang="zh-TW" sz="4800"/>
          </a:p>
          <a:p>
            <a:pPr marL="514350" indent="-514350">
              <a:buFont typeface="+mj-lt"/>
              <a:buAutoNum type="arabicPeriod"/>
            </a:pPr>
            <a:r>
              <a:rPr lang="zh-TW" altLang="en-US" sz="4800"/>
              <a:t>藝術（美勞）</a:t>
            </a:r>
            <a:r>
              <a:rPr lang="en-US" altLang="zh-TW" sz="4800"/>
              <a:t>—</a:t>
            </a:r>
            <a:r>
              <a:rPr lang="zh-TW" altLang="en-US" sz="4800"/>
              <a:t>侯琇文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9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1" descr="100528sbdo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675">
            <a:off x="7986713" y="5597525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愛的叮嚀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64" name="內容版面配置區 9"/>
          <p:cNvSpPr>
            <a:spLocks noGrp="1"/>
          </p:cNvSpPr>
          <p:nvPr>
            <p:ph idx="1"/>
          </p:nvPr>
        </p:nvSpPr>
        <p:spPr bwMode="auto">
          <a:xfrm>
            <a:off x="611188" y="1196975"/>
            <a:ext cx="7993062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一定要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吃早餐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，因疫情，請務必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在家吃完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請勿帶金錢或任何食物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來學校。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剛開學，諸多事項需要親、師、生三方面磨合，彼此給予時間和空間，有疑問可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與老師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溝通。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每星期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穿運動服（縫上名牌）。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回條務必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隔天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繳交，並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撕下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ct val="150000"/>
              </a:lnSpc>
              <a:buNone/>
            </a:pP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9174588-510A-4343-913E-4DF860D6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801" t="54726" r="22276" b="30955"/>
          <a:stretch>
            <a:fillRect/>
          </a:stretch>
        </p:blipFill>
        <p:spPr bwMode="auto">
          <a:xfrm>
            <a:off x="268212" y="2496624"/>
            <a:ext cx="8679014" cy="14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83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100528sbdo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675">
            <a:off x="7986713" y="5597525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愛的叮嚀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3012" name="內容版面配置區 9"/>
          <p:cNvSpPr>
            <a:spLocks noGrp="1"/>
          </p:cNvSpPr>
          <p:nvPr>
            <p:ph idx="1"/>
          </p:nvPr>
        </p:nvSpPr>
        <p:spPr bwMode="auto">
          <a:xfrm>
            <a:off x="611188" y="1196975"/>
            <a:ext cx="7993062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10000"/>
              </a:spcBef>
              <a:buFontTx/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避免回學校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拿功課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鼓勵在校寫功課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，以利時間運用。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如有宣傳單或通知單等，不需交回，請將單子從資料夾抽出，讓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資料夾隨時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清空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聯絡簿上老師若有通知或家長對老師提問事項，請家長務必回應並做註記（例如：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Ok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、了解、已知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所有聯繫事項以官方說法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聯絡簿、</a:t>
            </a:r>
            <a:r>
              <a:rPr lang="en-US" altLang="zh-TW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Line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官方帳號訊息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為準，或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推派一位家長問老師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，勿在家長群組以訛傳訛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10.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嘗試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雙語教學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融入（</a:t>
            </a:r>
            <a:r>
              <a:rPr lang="en-US" altLang="zh-TW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CLIL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）教學，包含課室英語、小默契等，讓孩子耳濡目染，更多機會接觸英文！</a:t>
            </a: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10000"/>
              </a:spcBef>
              <a:buNone/>
            </a:pP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773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1" descr="100528sbdoj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4675">
            <a:off x="7986713" y="5597525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愛的叮嚀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5060" name="內容版面配置區 9"/>
          <p:cNvSpPr>
            <a:spLocks noGrp="1"/>
          </p:cNvSpPr>
          <p:nvPr>
            <p:ph idx="1"/>
          </p:nvPr>
        </p:nvSpPr>
        <p:spPr bwMode="auto">
          <a:xfrm>
            <a:off x="611188" y="1196975"/>
            <a:ext cx="7993062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fontAlgn="ctr" hangingPunct="1">
              <a:lnSpc>
                <a:spcPct val="150000"/>
              </a:lnSpc>
              <a:buFontTx/>
              <a:buNone/>
            </a:pP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11.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乾刷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spcBef>
                <a:spcPct val="30000"/>
              </a:spcBef>
              <a:buNone/>
            </a:pPr>
            <a:endParaRPr lang="en-US" altLang="zh-TW" sz="24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5207141-A9EB-49BC-88DF-5B9CB2996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9055" t="30862" r="22174" b="27700"/>
          <a:stretch/>
        </p:blipFill>
        <p:spPr bwMode="auto">
          <a:xfrm>
            <a:off x="360547" y="1923802"/>
            <a:ext cx="8422906" cy="4025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8533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792B7-F942-45B1-8A1F-3AFEC3BE0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班級導護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25B15C1F-CE47-4A1B-974C-5FFE1212FB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180332"/>
              </p:ext>
            </p:extLst>
          </p:nvPr>
        </p:nvGraphicFramePr>
        <p:xfrm>
          <a:off x="457200" y="1600200"/>
          <a:ext cx="8229600" cy="43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>
                  <a:extLst>
                    <a:ext uri="{9D8B030D-6E8A-4147-A177-3AD203B41FA5}">
                      <a16:colId xmlns:a16="http://schemas.microsoft.com/office/drawing/2014/main" val="2699912500"/>
                    </a:ext>
                  </a:extLst>
                </a:gridCol>
                <a:gridCol w="1694774">
                  <a:extLst>
                    <a:ext uri="{9D8B030D-6E8A-4147-A177-3AD203B41FA5}">
                      <a16:colId xmlns:a16="http://schemas.microsoft.com/office/drawing/2014/main" val="2536363993"/>
                    </a:ext>
                  </a:extLst>
                </a:gridCol>
                <a:gridCol w="1694774">
                  <a:extLst>
                    <a:ext uri="{9D8B030D-6E8A-4147-A177-3AD203B41FA5}">
                      <a16:colId xmlns:a16="http://schemas.microsoft.com/office/drawing/2014/main" val="3750333150"/>
                    </a:ext>
                  </a:extLst>
                </a:gridCol>
                <a:gridCol w="1694774">
                  <a:extLst>
                    <a:ext uri="{9D8B030D-6E8A-4147-A177-3AD203B41FA5}">
                      <a16:colId xmlns:a16="http://schemas.microsoft.com/office/drawing/2014/main" val="1351758075"/>
                    </a:ext>
                  </a:extLst>
                </a:gridCol>
                <a:gridCol w="1694774">
                  <a:extLst>
                    <a:ext uri="{9D8B030D-6E8A-4147-A177-3AD203B41FA5}">
                      <a16:colId xmlns:a16="http://schemas.microsoft.com/office/drawing/2014/main" val="417845267"/>
                    </a:ext>
                  </a:extLst>
                </a:gridCol>
              </a:tblGrid>
              <a:tr h="1449693">
                <a:tc>
                  <a:txBody>
                    <a:bodyPr/>
                    <a:lstStyle/>
                    <a:p>
                      <a:pPr algn="ctr"/>
                      <a:endParaRPr lang="zh-TW" alt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/>
                        <a:t>1/17</a:t>
                      </a:r>
                      <a:r>
                        <a:rPr lang="zh-TW" altLang="en-US" sz="3200"/>
                        <a:t>（一）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/>
                        <a:t>1/18</a:t>
                      </a:r>
                      <a:r>
                        <a:rPr lang="zh-TW" altLang="en-US" sz="3200"/>
                        <a:t>（二）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/>
                        <a:t>1/19</a:t>
                      </a:r>
                      <a:r>
                        <a:rPr lang="zh-TW" altLang="en-US" sz="3200"/>
                        <a:t>（三）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/>
                        <a:t>1/20</a:t>
                      </a:r>
                      <a:r>
                        <a:rPr lang="zh-TW" altLang="en-US" sz="3200"/>
                        <a:t>（四）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716201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/>
                        <a:t>校門口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highlight>
                            <a:srgbClr val="FF00FF"/>
                          </a:highlight>
                        </a:rPr>
                        <a:t>芮晨軒媽媽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>
                          <a:highlight>
                            <a:srgbClr val="00FF00"/>
                          </a:highlight>
                        </a:rPr>
                        <a:t>陳奕帆媽媽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highlight>
                            <a:srgbClr val="FF00FF"/>
                          </a:highlight>
                        </a:rPr>
                        <a:t>芮晨軒媽媽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>
                          <a:highlight>
                            <a:srgbClr val="00FF00"/>
                          </a:highlight>
                        </a:rPr>
                        <a:t>陳奕帆媽媽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2290285"/>
                  </a:ext>
                </a:extLst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/>
                        <a:t>勝利</a:t>
                      </a:r>
                      <a:endParaRPr lang="en-US" altLang="zh-TW" sz="3200"/>
                    </a:p>
                    <a:p>
                      <a:pPr algn="ctr"/>
                      <a:r>
                        <a:rPr lang="zh-TW" altLang="en-US" sz="3200"/>
                        <a:t>文具店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highlight>
                            <a:srgbClr val="00FFFF"/>
                          </a:highlight>
                        </a:rPr>
                        <a:t>莊恩翔媽媽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highlight>
                            <a:srgbClr val="FFFF00"/>
                          </a:highlight>
                        </a:rPr>
                        <a:t>陳姸安爸爸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>
                          <a:highlight>
                            <a:srgbClr val="00FFFF"/>
                          </a:highlight>
                        </a:rPr>
                        <a:t>莊恩翔媽媽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>
                          <a:highlight>
                            <a:srgbClr val="FFFF00"/>
                          </a:highlight>
                        </a:rPr>
                        <a:t>陳姸安爸爸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1883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05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7993062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早自習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11188" y="1196975"/>
            <a:ext cx="7993062" cy="55451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zh-TW" sz="2400" kern="12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en-US" sz="24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準時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7:30-7:50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到校！如有困難</a:t>
            </a:r>
            <a:r>
              <a:rPr lang="zh-TW" altLang="en-US" sz="2400" kern="1200">
                <a:latin typeface="標楷體" pitchFamily="65" charset="-120"/>
                <a:ea typeface="標楷體" pitchFamily="65" charset="-120"/>
              </a:rPr>
              <a:t>，可私下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400" kern="1200">
                <a:latin typeface="標楷體" pitchFamily="65" charset="-120"/>
                <a:ea typeface="標楷體" pitchFamily="65" charset="-120"/>
              </a:rPr>
              <a:t>老師討論。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如有孩子身體不適或臨時狀況</a:t>
            </a:r>
            <a:r>
              <a:rPr lang="en-US" altLang="zh-TW" sz="2400" kern="1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例如交通或身體狀況等</a:t>
            </a:r>
            <a:r>
              <a:rPr lang="en-US" altLang="zh-TW" sz="2400" kern="1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，請傳簡訊告知老師。</a:t>
            </a:r>
            <a:r>
              <a:rPr lang="en-US" altLang="zh-TW" sz="2400" kern="1200" dirty="0">
                <a:latin typeface="標楷體" pitchFamily="65" charset="-120"/>
                <a:ea typeface="標楷體" pitchFamily="65" charset="-120"/>
              </a:rPr>
              <a:t>8:00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會清點人數，</a:t>
            </a:r>
            <a:r>
              <a:rPr lang="zh-TW" altLang="en-US" sz="2400" kern="1200">
                <a:latin typeface="標楷體" pitchFamily="65" charset="-120"/>
                <a:ea typeface="標楷體" pitchFamily="65" charset="-120"/>
              </a:rPr>
              <a:t>並打電話關心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kern="1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如早自習要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練社團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的孩子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，請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提早到校</a:t>
            </a:r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en-US" sz="2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前一天先抄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聯絡本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，能主動完成份內事情的孩子，才有資格練社團！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buNone/>
              <a:defRPr/>
            </a:pP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400" kern="12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可做的事情：交功課、抄聯絡本、閱讀、</a:t>
            </a:r>
            <a:r>
              <a:rPr lang="zh-TW" altLang="en-US" sz="2400" kern="1200">
                <a:latin typeface="標楷體" pitchFamily="65" charset="-120"/>
                <a:ea typeface="標楷體" pitchFamily="65" charset="-120"/>
              </a:rPr>
              <a:t>練社團、</a:t>
            </a:r>
            <a:r>
              <a:rPr lang="zh-TW" altLang="en-US" sz="24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寫功課</a:t>
            </a:r>
            <a:r>
              <a:rPr lang="zh-TW" altLang="en-US" sz="2400" kern="1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可以帶自己</a:t>
            </a:r>
            <a:r>
              <a:rPr lang="zh-TW" altLang="en-US" sz="2400" kern="12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的書或評量</a:t>
            </a:r>
            <a:r>
              <a:rPr lang="zh-TW" altLang="en-US" sz="2400" kern="1200">
                <a:latin typeface="標楷體" pitchFamily="65" charset="-120"/>
                <a:ea typeface="標楷體" pitchFamily="65" charset="-120"/>
              </a:rPr>
              <a:t>等。</a:t>
            </a:r>
            <a:endParaRPr lang="en-US" altLang="zh-TW" sz="2400" kern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397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獎勵制度→</a:t>
            </a:r>
            <a:r>
              <a:rPr lang="en-US" altLang="zh-TW" sz="4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ClassDojo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、獎章、獎勵卡、最高榮譽狀、獎品、自由時間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>
          <a:xfrm>
            <a:off x="4644008" y="4501524"/>
            <a:ext cx="4041775" cy="16748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點→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獎章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獎章→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榮譽貼紙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榮譽貼紙→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小蜜蜂獎狀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小蜜蜂獎狀→最高榮譽狀</a:t>
            </a:r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23003" r="37198" b="13699"/>
          <a:stretch/>
        </p:blipFill>
        <p:spPr bwMode="auto">
          <a:xfrm>
            <a:off x="323528" y="1412776"/>
            <a:ext cx="4236971" cy="296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 descr="messageImage_1629100989309.jpg"/>
          <p:cNvPicPr>
            <a:picLocks noChangeAspect="1"/>
          </p:cNvPicPr>
          <p:nvPr/>
        </p:nvPicPr>
        <p:blipFill>
          <a:blip r:embed="rId3" cstate="print"/>
          <a:srcRect t="13251" b="6951"/>
          <a:stretch>
            <a:fillRect/>
          </a:stretch>
        </p:blipFill>
        <p:spPr>
          <a:xfrm>
            <a:off x="4644008" y="1412776"/>
            <a:ext cx="4067944" cy="24346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4F99FCB8-73EA-4D44-BE03-1ED366F646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" t="9721" r="1614" b="10958"/>
          <a:stretch/>
        </p:blipFill>
        <p:spPr>
          <a:xfrm>
            <a:off x="755576" y="4471077"/>
            <a:ext cx="3378625" cy="2064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49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課程篇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THREE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國語教學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216024" y="1196752"/>
            <a:ext cx="8892480" cy="5472608"/>
          </a:xfrm>
        </p:spPr>
        <p:txBody>
          <a:bodyPr>
            <a:normAutofit/>
          </a:bodyPr>
          <a:lstStyle/>
          <a:p>
            <a:pPr marL="514350" indent="-514350" fontAlgn="ctr">
              <a:lnSpc>
                <a:spcPct val="110000"/>
              </a:lnSpc>
              <a:buAutoNum type="arabicPeriod"/>
              <a:defRPr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預習國語課本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514350" indent="-514350" fontAlgn="ctr">
              <a:lnSpc>
                <a:spcPct val="110000"/>
              </a:lnSpc>
              <a:buAutoNum type="arabicPeriod"/>
              <a:defRPr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語文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糖果屋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乙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造詞或成語*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、描紅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重點複習（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對照練功本寫）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練功本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聽寫本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本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)(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考試內容：圈詞、生字的部首、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總筆</a:t>
            </a:r>
            <a:endParaRPr lang="en-US" altLang="zh-TW">
              <a:latin typeface="標楷體" pitchFamily="65" charset="-120"/>
              <a:ea typeface="標楷體" pitchFamily="65" charset="-120"/>
            </a:endParaRP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　劃、詞語解釋配對、閱讀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測驗、成語、短語、造句等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習作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 fontAlgn="ctr">
              <a:lnSpc>
                <a:spcPct val="110000"/>
              </a:lnSpc>
              <a:buNone/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校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內卷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逐課上完，逐課考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fontAlgn="ctr">
              <a:lnSpc>
                <a:spcPct val="110000"/>
              </a:lnSpc>
              <a:buBlip>
                <a:blip r:embed="rId2"/>
              </a:buBlip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閱讀易上手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、作文、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一家一書閱讀心得報告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18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1ED004F-4FD2-441A-A3CB-441FD8BE3B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>
            <a:off x="831049" y="1090333"/>
            <a:ext cx="748417" cy="110558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1234E5F-A4A1-44BC-A7D9-4A21C1BA9B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41245" flipH="1" flipV="1">
            <a:off x="6543753" y="4948949"/>
            <a:ext cx="748417" cy="110558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8A3744A4-4722-4EAB-8CFB-9206305FD891}"/>
              </a:ext>
            </a:extLst>
          </p:cNvPr>
          <p:cNvGrpSpPr/>
          <p:nvPr/>
        </p:nvGrpSpPr>
        <p:grpSpPr>
          <a:xfrm>
            <a:off x="6588222" y="305230"/>
            <a:ext cx="2305000" cy="3699834"/>
            <a:chOff x="8391684" y="-225377"/>
            <a:chExt cx="3073332" cy="3699834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FE47A47-3604-4379-886A-D43BC9716AD6}"/>
                </a:ext>
              </a:extLst>
            </p:cNvPr>
            <p:cNvSpPr txBox="1"/>
            <p:nvPr/>
          </p:nvSpPr>
          <p:spPr>
            <a:xfrm rot="2048094">
              <a:off x="8391684" y="427469"/>
              <a:ext cx="2875854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600" dirty="0"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目錄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06A7912-34BD-4FB9-9D9A-4B2585AED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11897" y="-225377"/>
              <a:ext cx="1153119" cy="1251562"/>
            </a:xfrm>
            <a:prstGeom prst="rect">
              <a:avLst/>
            </a:prstGeom>
          </p:spPr>
        </p:pic>
      </p:grpSp>
      <p:sp>
        <p:nvSpPr>
          <p:cNvPr id="22" name="直排文字版面配置區 21"/>
          <p:cNvSpPr>
            <a:spLocks noGrp="1"/>
          </p:cNvSpPr>
          <p:nvPr>
            <p:ph type="body" orient="vert" idx="1"/>
          </p:nvPr>
        </p:nvSpPr>
        <p:spPr>
          <a:xfrm>
            <a:off x="457201" y="1600200"/>
            <a:ext cx="6779096" cy="4525963"/>
          </a:xfrm>
        </p:spPr>
        <p:txBody>
          <a:bodyPr vert="horz">
            <a:normAutofit fontScale="62500" lnSpcReduction="20000"/>
          </a:bodyPr>
          <a:lstStyle/>
          <a:p>
            <a:pPr marL="0" indent="0">
              <a:buNone/>
            </a:pPr>
            <a:endParaRPr lang="en-US" altLang="zh-TW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一、導師篇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二、班務篇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三、課程篇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四、評量篇</a:t>
            </a:r>
            <a:endParaRPr lang="en-US" altLang="zh-TW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zh-TW" altLang="en-US" sz="8600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五、</a:t>
            </a: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討論篇</a:t>
            </a:r>
            <a:endParaRPr lang="en-US" altLang="zh-TW" sz="860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pPr marL="0" indent="0" algn="ctr">
              <a:buNone/>
            </a:pPr>
            <a:r>
              <a:rPr lang="en-US" altLang="zh-TW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QA</a:t>
            </a:r>
            <a:r>
              <a:rPr lang="zh-TW" altLang="en-US" sz="8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</a:rPr>
              <a:t>、提問篇</a:t>
            </a:r>
            <a:endParaRPr lang="zh-TW" altLang="en-US" sz="860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454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數學教學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課本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習作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重點複習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附件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校內卷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逐課上完，逐課考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社會教學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課本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習作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ctr">
              <a:buNone/>
              <a:defRPr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校內卷</a:t>
            </a:r>
            <a:endParaRPr lang="zh-TW" altLang="en-US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117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音樂教學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雙語教學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融入（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CLIL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直笛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（待疫情趨緩，再實際吹奏）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四年級有音樂成果發表會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調查：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老師用班費統一買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V.S.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自行購買直笛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$85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>
                <a:latin typeface="標楷體" pitchFamily="65" charset="-120"/>
                <a:ea typeface="標楷體" pitchFamily="65" charset="-120"/>
              </a:rPr>
              <a:t>綜合、書法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47455" cy="3951288"/>
          </a:xfrm>
        </p:spPr>
        <p:txBody>
          <a:bodyPr/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綜合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1.5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書法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0.5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學分，共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節、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週，一次上兩節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（請勿先行購買用具，待老師發下通知單）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調查：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老師用班費統一買</a:t>
            </a:r>
            <a:r>
              <a:rPr lang="en-US" altLang="zh-TW" sz="28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V.S.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自行購買書法用具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501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作業訂正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功課如有錯誤，老師都會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貼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次貼</a:t>
            </a:r>
            <a:endParaRPr lang="en-US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次貼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請勿自行撕下 、做記號或移動位置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訂正後，老師會移除。請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先訂正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，再寫新的功課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訂正方式：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zh-TW" altLang="en-US" dirty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考試和功課的錯誤都要擦掉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，用</a:t>
            </a:r>
            <a:r>
              <a:rPr lang="zh-TW" altLang="en-US" dirty="0">
                <a:solidFill>
                  <a:srgbClr val="9933FF"/>
                </a:solidFill>
                <a:latin typeface="標楷體" pitchFamily="65" charset="-120"/>
                <a:ea typeface="標楷體" pitchFamily="65" charset="-120"/>
              </a:rPr>
              <a:t>鉛筆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原作答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處將正確答案填上。聽寫本的圈詞，另需多寫三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次。本學期暫勿使用藍筆訂正！</a:t>
            </a:r>
            <a:endParaRPr lang="zh-TW" altLang="en-US" dirty="0">
              <a:solidFill>
                <a:srgbClr val="9933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794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簽名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defRPr/>
            </a:pP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「訂</a:t>
            </a:r>
            <a:r>
              <a:rPr lang="zh-TW" altLang="en-US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簽</a:t>
            </a: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」→訂正、家長簽名</a:t>
            </a:r>
            <a:endParaRPr lang="en-US" altLang="zh-TW" sz="2600" kern="1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lang="en-US" altLang="zh-TW" sz="2600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每一課簽</a:t>
            </a: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考試類</a:t>
            </a:r>
            <a:r>
              <a:rPr lang="en-US" altLang="zh-TW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聽寫、考卷</a:t>
            </a:r>
            <a:r>
              <a:rPr lang="en-US" altLang="zh-TW" sz="2600" kern="1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，簽在該課分數旁邊，並</a:t>
            </a: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與孩子再一次檢視錯誤、協助複習、檢討</a:t>
            </a:r>
            <a:endParaRPr lang="en-US" altLang="zh-TW" sz="2600" kern="1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一次簽：作業抽查類</a:t>
            </a:r>
            <a:r>
              <a:rPr lang="en-US" altLang="zh-TW" sz="2600" kern="1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600" kern="1200" dirty="0">
                <a:latin typeface="標楷體" pitchFamily="65" charset="-120"/>
                <a:ea typeface="標楷體" pitchFamily="65" charset="-120"/>
              </a:rPr>
              <a:t>國習、數習、社習</a:t>
            </a:r>
            <a:r>
              <a:rPr lang="en-US" altLang="zh-TW" sz="2600" kern="1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，簽在目次頁，一頁一個</a:t>
            </a:r>
            <a:endParaRPr lang="en-US" altLang="zh-TW" sz="26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  <a:defRPr/>
            </a:pPr>
            <a:endParaRPr lang="zh-TW" altLang="en-US" sz="2600" kern="12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2355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評量篇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FOUR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期中</a:t>
            </a:r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、期末考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資料庫圖表 8">
            <a:extLst>
              <a:ext uri="{FF2B5EF4-FFF2-40B4-BE49-F238E27FC236}">
                <a16:creationId xmlns:a16="http://schemas.microsoft.com/office/drawing/2014/main" id="{3273F11C-27F5-45AF-BE72-1AB99123D0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035231"/>
              </p:ext>
            </p:extLst>
          </p:nvPr>
        </p:nvGraphicFramePr>
        <p:xfrm>
          <a:off x="1103784" y="1600201"/>
          <a:ext cx="6936432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60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 bwMode="auto">
          <a:xfrm>
            <a:off x="611188" y="274638"/>
            <a:ext cx="7993062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4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校園定期評量請假成績計算</a:t>
            </a:r>
            <a:endParaRPr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 bwMode="auto">
          <a:xfrm>
            <a:off x="611188" y="1196975"/>
            <a:ext cx="7993062" cy="48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因公、因喪、因病請假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附醫院或診所證明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或不可抗力事件缺考者，按實得分數計算。</a:t>
            </a:r>
          </a:p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為配合法定傳染疾病之防疫隔離措施而缺考者，按實得分數計算。 </a:t>
            </a:r>
          </a:p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因事請假缺考者，補考之成績如未達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分，按實得分數計算；如為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分以上，則按實得分數減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之分數乘以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0.8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再加上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60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分計算。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因故無法補考者，該次評量成績以該階段成績乘以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0.8 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計算。</a:t>
            </a:r>
          </a:p>
          <a:p>
            <a:pPr marL="0" indent="0" eaLnBrk="1" hangingPunct="1">
              <a:buFontTx/>
              <a:buNone/>
            </a:pP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無故缺考又不補考者，其成績以零分計算。 </a:t>
            </a:r>
            <a:endParaRPr lang="zh-TW" altLang="en-US" sz="2600" dirty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endParaRPr lang="zh-TW" altLang="en-US" sz="2600" b="1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1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983690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討論篇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FOUR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9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班級家長代表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 bwMode="auto">
          <a:xfrm>
            <a:off x="611188" y="1600200"/>
            <a:ext cx="7993062" cy="514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家長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委員代表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杜皓宇媽媽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陳姸安媽媽</a:t>
            </a:r>
            <a:endParaRPr lang="en-US" altLang="zh-TW" sz="360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b="1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總務</a:t>
            </a:r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(1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位</a:t>
            </a:r>
            <a:r>
              <a:rPr lang="en-US" altLang="zh-TW" sz="3600" b="1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600" b="1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>
                <a:latin typeface="標楷體" pitchFamily="65" charset="-120"/>
                <a:ea typeface="標楷體" pitchFamily="65" charset="-120"/>
              </a:rPr>
              <a:t>蕭珮羽媽媽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en-US" altLang="zh-TW" b="1" dirty="0">
              <a:solidFill>
                <a:srgbClr val="9900CC"/>
              </a:solidFill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非常感謝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!!!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</a:p>
          <a:p>
            <a:pPr eaLnBrk="1" hangingPunct="1">
              <a:buFontTx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8812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302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sz="48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代辦費一覽表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一年</a:t>
            </a: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E7233931-79B3-49B6-9A58-C32DD5B58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649351"/>
              </p:ext>
            </p:extLst>
          </p:nvPr>
        </p:nvGraphicFramePr>
        <p:xfrm>
          <a:off x="467544" y="980728"/>
          <a:ext cx="8229600" cy="5562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445400404"/>
                    </a:ext>
                  </a:extLst>
                </a:gridCol>
                <a:gridCol w="3893604">
                  <a:extLst>
                    <a:ext uri="{9D8B030D-6E8A-4147-A177-3AD203B41FA5}">
                      <a16:colId xmlns:a16="http://schemas.microsoft.com/office/drawing/2014/main" val="1982651911"/>
                    </a:ext>
                  </a:extLst>
                </a:gridCol>
                <a:gridCol w="3893604">
                  <a:extLst>
                    <a:ext uri="{9D8B030D-6E8A-4147-A177-3AD203B41FA5}">
                      <a16:colId xmlns:a16="http://schemas.microsoft.com/office/drawing/2014/main" val="9870873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b="0" dirty="0"/>
                        <a:t>1</a:t>
                      </a:r>
                      <a:endParaRPr lang="zh-TW" altLang="en-US" b="0" dirty="0"/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清潔費</a:t>
                      </a:r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0" dirty="0"/>
                        <a:t>$4000/28=</a:t>
                      </a:r>
                      <a:r>
                        <a:rPr lang="en-US" altLang="zh-TW" b="1" dirty="0"/>
                        <a:t>$143</a:t>
                      </a:r>
                      <a:endParaRPr lang="zh-TW" altLang="en-US" b="1" dirty="0"/>
                    </a:p>
                  </a:txBody>
                  <a:tcPr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921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2</a:t>
                      </a:r>
                      <a:endParaRPr lang="zh-TW" altLang="en-US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國語重點複習</a:t>
                      </a:r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$50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$100</a:t>
                      </a:r>
                      <a:endParaRPr lang="zh-TW" altLang="en-US" b="1" dirty="0"/>
                    </a:p>
                  </a:txBody>
                  <a:tcP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0087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 dirty="0"/>
                        <a:t>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數學重點複習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$50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$100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514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4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國語校內卷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$40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$80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3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5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數學校內卷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$40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$80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54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6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社會校內卷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$40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$80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690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7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/>
                        <a:t>閱讀易上手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$80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6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8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/>
                        <a:t>桌墊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$80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69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9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抹布（一般）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$15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87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10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抹布（棉質）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$18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72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11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作文一點通簿本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$18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$36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857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12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國語練功本（</a:t>
                      </a:r>
                      <a:r>
                        <a:rPr lang="en-US" altLang="zh-TW" b="1" dirty="0"/>
                        <a:t>1</a:t>
                      </a:r>
                      <a:r>
                        <a:rPr lang="zh-TW" altLang="en-US" b="1" dirty="0"/>
                        <a:t>本）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$45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$90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6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altLang="zh-TW"/>
                        <a:t>13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級服（預計）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1" dirty="0"/>
                        <a:t>$250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35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/>
                        <a:t>14</a:t>
                      </a:r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空調（預計）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$100</a:t>
                      </a:r>
                      <a:r>
                        <a:rPr lang="zh-TW" altLang="en-US" dirty="0"/>
                        <a:t>*</a:t>
                      </a:r>
                      <a:r>
                        <a:rPr lang="en-US" altLang="zh-TW" dirty="0"/>
                        <a:t>2=</a:t>
                      </a:r>
                      <a:r>
                        <a:rPr lang="en-US" altLang="zh-TW" b="1" dirty="0"/>
                        <a:t>$200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881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/>
                        <a:t>遊覽車費：</a:t>
                      </a:r>
                      <a:r>
                        <a:rPr lang="en-US" altLang="zh-TW" b="1" dirty="0"/>
                        <a:t>4/21(</a:t>
                      </a:r>
                      <a:r>
                        <a:rPr lang="zh-TW" altLang="en-US" b="1" dirty="0"/>
                        <a:t>四</a:t>
                      </a:r>
                      <a:r>
                        <a:rPr lang="en-US" altLang="zh-TW" b="1" dirty="0"/>
                        <a:t>)</a:t>
                      </a:r>
                      <a:r>
                        <a:rPr lang="zh-TW" altLang="en-US" b="1" dirty="0"/>
                        <a:t>到動物園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$5000/28=</a:t>
                      </a:r>
                      <a:r>
                        <a:rPr lang="en-US" altLang="zh-TW" b="1" dirty="0"/>
                        <a:t>$179</a:t>
                      </a:r>
                      <a:endParaRPr lang="zh-TW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20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3856718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導師篇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ONE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討論本</a:t>
            </a:r>
            <a:r>
              <a:rPr sz="60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6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班費金額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600200"/>
            <a:ext cx="8281292" cy="514191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每位學生一年需支出費用為 </a:t>
            </a:r>
            <a:r>
              <a:rPr kumimoji="0" lang="en-US" altLang="zh-TW" sz="4400" b="1" dirty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</a:t>
            </a:r>
            <a:r>
              <a:rPr lang="en-US" altLang="zh-TW" sz="4400" b="1" dirty="0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1531</a:t>
            </a:r>
            <a:endParaRPr kumimoji="0" lang="en-US" altLang="zh-TW" b="1" dirty="0">
              <a:solidFill>
                <a:srgbClr val="D60093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討論代辦費每生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收 </a:t>
            </a:r>
            <a:r>
              <a:rPr kumimoji="0" lang="en-US" altLang="zh-TW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$2000</a:t>
            </a:r>
            <a:r>
              <a:rPr kumimoji="0" lang="zh-TW" altLang="en-US" sz="4400" b="1">
                <a:solidFill>
                  <a:srgbClr val="D60093"/>
                </a:solidFill>
                <a:latin typeface="標楷體" pitchFamily="65" charset="-120"/>
                <a:ea typeface="標楷體" pitchFamily="65" charset="-120"/>
                <a:cs typeface="Calibri" pitchFamily="34" charset="0"/>
              </a:rPr>
              <a:t>　</a:t>
            </a:r>
            <a:endParaRPr lang="en-US" altLang="zh-TW" sz="4400" b="1">
              <a:solidFill>
                <a:srgbClr val="D60093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 marL="457200" indent="-457200" algn="ctr" eaLnBrk="1" hangingPunct="1">
              <a:buFontTx/>
              <a:buNone/>
              <a:defRPr/>
            </a:pPr>
            <a:endParaRPr lang="en-US" altLang="zh-TW" sz="4400" b="1" kern="1200" dirty="0">
              <a:latin typeface="標楷體" pitchFamily="65" charset="-120"/>
              <a:ea typeface="標楷體" pitchFamily="65" charset="-120"/>
              <a:cs typeface="+mj-cs"/>
            </a:endParaRPr>
          </a:p>
          <a:p>
            <a:pPr>
              <a:defRPr/>
            </a:pPr>
            <a:endParaRPr kumimoji="0" lang="zh-TW" altLang="en-US" sz="4400" b="1" dirty="0">
              <a:solidFill>
                <a:srgbClr val="D60093"/>
              </a:solidFill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kumimoji="0" lang="zh-TW" altLang="zh-TW" b="1" dirty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134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99306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60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導師勉勵的話</a:t>
            </a:r>
            <a:endParaRPr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 bwMode="auto">
          <a:xfrm>
            <a:off x="611188" y="1600200"/>
            <a:ext cx="8137525" cy="514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低年級</a:t>
            </a:r>
            <a:r>
              <a:rPr lang="zh-TW" altLang="en-US" sz="2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，父母與老師無微不至的照顧孩子，</a:t>
            </a:r>
            <a:endParaRPr lang="en-US" altLang="zh-TW" sz="28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讓他們學習如何生活自理、照顧自己，</a:t>
            </a:r>
            <a:endParaRPr lang="en-US" altLang="zh-TW" sz="28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練習離開父母，並自己交到好朋友。</a:t>
            </a:r>
            <a:endParaRPr lang="en-US" altLang="zh-TW" sz="28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中年級</a:t>
            </a:r>
            <a:r>
              <a:rPr lang="zh-TW" altLang="en-US" sz="28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，要訓練孩子溝通、協調的能力。</a:t>
            </a:r>
            <a:endParaRPr lang="en-US" altLang="zh-TW" sz="2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隨著科任課的老師、活動變多，</a:t>
            </a:r>
            <a:endParaRPr lang="en-US" altLang="zh-TW" sz="2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父母請適時放手，讓孩子在安全範圍中跌倒！</a:t>
            </a:r>
            <a:endParaRPr lang="en-US" altLang="zh-TW" sz="2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是孩子學習自我負責的好機會！</a:t>
            </a:r>
            <a:endParaRPr lang="en-US" altLang="zh-TW" sz="2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zh-TW" altLang="en-US" sz="2800" b="1" dirty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不要讓孩子成為媽寶、爸寶喔～～～</a:t>
            </a:r>
            <a:endParaRPr lang="en-US" altLang="zh-TW" sz="2800" b="1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endParaRPr lang="en-US" altLang="zh-TW" sz="2800" b="1" dirty="0">
              <a:solidFill>
                <a:srgbClr val="FF33CC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讓我們一起陪伴孩子成長！</a:t>
            </a:r>
            <a:endParaRPr lang="en-US" altLang="zh-TW" sz="28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Tx/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期待我們共創美好的</a:t>
            </a:r>
            <a:r>
              <a:rPr lang="en-US" altLang="zh-TW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年！</a:t>
            </a:r>
          </a:p>
        </p:txBody>
      </p:sp>
    </p:spTree>
    <p:extLst>
      <p:ext uri="{BB962C8B-B14F-4D97-AF65-F5344CB8AC3E}">
        <p14:creationId xmlns:p14="http://schemas.microsoft.com/office/powerpoint/2010/main" val="4208732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內容版面配置區 3" descr="Outsourcing_QATesting-300x30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08050"/>
            <a:ext cx="5041900" cy="5041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63B9EF4D-E78D-4290-8F74-15088E457B40}"/>
              </a:ext>
            </a:extLst>
          </p:cNvPr>
          <p:cNvSpPr txBox="1"/>
          <p:nvPr/>
        </p:nvSpPr>
        <p:spPr>
          <a:xfrm>
            <a:off x="395536" y="4653136"/>
            <a:ext cx="4726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</a:rPr>
              <a:t>提問篇</a:t>
            </a:r>
            <a:endParaRPr lang="zh-CN" altLang="en-US" sz="6600" dirty="0"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A3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2031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4" descr="4523865825694112520"/>
          <p:cNvPicPr>
            <a:picLocks noChangeAspect="1" noChangeArrowheads="1" noCrop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1" descr="GIF_拉車的女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852738"/>
            <a:ext cx="4392612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50" descr="35d6ftj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1188"/>
            <a:ext cx="55451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1" descr="100528sbdoj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3316">
            <a:off x="7812088" y="5516563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82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家榆老師 小檔案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1625"/>
            <a:ext cx="4038600" cy="404311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92488" cy="485313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大學：國立臺灣藝術大學 中國音樂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學系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在職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碩士：臺北市立大學 音樂系音樂教育組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Blip>
                <a:blip r:embed="rId3"/>
              </a:buBlip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年應屆雙榜考上教甄，臺北市榜眼到民生國小服務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年（低年級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屆：</a:t>
            </a:r>
            <a:endParaRPr lang="en-US" altLang="zh-TW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206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>
                <a:latin typeface="標楷體" panose="03000509000000000000" pitchFamily="65" charset="-120"/>
                <a:ea typeface="標楷體" panose="03000509000000000000" pitchFamily="65" charset="-120"/>
              </a:rPr>
              <a:t>201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981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導師聯繫方式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72716471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572000" y="1916832"/>
            <a:ext cx="4572000" cy="4536504"/>
          </a:xfrm>
        </p:spPr>
        <p:txBody>
          <a:bodyPr/>
          <a:lstStyle/>
          <a:p>
            <a:pPr>
              <a:buBlip>
                <a:blip r:embed="rId7"/>
              </a:buBlip>
            </a:pPr>
            <a:r>
              <a:rPr lang="zh-TW" altLang="en-US" dirty="0"/>
              <a:t>手機、簡訊：</a:t>
            </a:r>
            <a:r>
              <a:rPr lang="en-US" altLang="zh-TW" dirty="0"/>
              <a:t>0927028783</a:t>
            </a:r>
          </a:p>
          <a:p>
            <a:pPr>
              <a:buBlip>
                <a:blip r:embed="rId7"/>
              </a:buBlip>
            </a:pPr>
            <a:endParaRPr lang="en-US" altLang="zh-TW" dirty="0"/>
          </a:p>
          <a:p>
            <a:pPr>
              <a:buBlip>
                <a:blip r:embed="rId7"/>
              </a:buBlip>
            </a:pPr>
            <a:r>
              <a:rPr lang="en-US" altLang="zh-TW" dirty="0"/>
              <a:t>Email</a:t>
            </a:r>
            <a:r>
              <a:rPr lang="zh-TW" altLang="en-US" dirty="0"/>
              <a:t>：</a:t>
            </a:r>
            <a:r>
              <a:rPr lang="en-US" altLang="zh-TW" sz="2400" dirty="0">
                <a:hlinkClick r:id="rId8"/>
              </a:rPr>
              <a:t>homefish0113@yahoo.com.tw</a:t>
            </a:r>
            <a:endParaRPr lang="en-US" altLang="zh-TW" sz="2400" dirty="0"/>
          </a:p>
          <a:p>
            <a:pPr marL="0" indent="0">
              <a:buNone/>
            </a:pPr>
            <a:endParaRPr lang="en-US" altLang="zh-TW" dirty="0"/>
          </a:p>
          <a:p>
            <a:pPr>
              <a:buBlip>
                <a:blip r:embed="rId7"/>
              </a:buBlip>
            </a:pPr>
            <a:r>
              <a:rPr lang="en-US" altLang="zh-TW" dirty="0"/>
              <a:t>Line</a:t>
            </a:r>
            <a:r>
              <a:rPr lang="zh-TW" altLang="en-US" dirty="0"/>
              <a:t>官方帳號</a:t>
            </a:r>
            <a:r>
              <a:rPr lang="en-US" altLang="zh-TW" dirty="0"/>
              <a:t>ID</a:t>
            </a:r>
            <a:r>
              <a:rPr lang="zh-TW" altLang="en-US" dirty="0"/>
              <a:t>：</a:t>
            </a:r>
            <a:r>
              <a:rPr lang="en-US" altLang="zh-TW" dirty="0"/>
              <a:t>@kua9556g</a:t>
            </a:r>
          </a:p>
          <a:p>
            <a:pPr marL="0" indent="0">
              <a:buNone/>
            </a:pPr>
            <a:r>
              <a:rPr lang="zh-TW" altLang="en-US" dirty="0"/>
              <a:t>（僅限平日</a:t>
            </a:r>
            <a:r>
              <a:rPr lang="en-US" altLang="zh-TW" dirty="0"/>
              <a:t>7:30-21:00</a:t>
            </a:r>
            <a:r>
              <a:rPr lang="zh-TW" altLang="en-US" dirty="0"/>
              <a:t>開放）</a:t>
            </a:r>
          </a:p>
        </p:txBody>
      </p:sp>
    </p:spTree>
    <p:extLst>
      <p:ext uri="{BB962C8B-B14F-4D97-AF65-F5344CB8AC3E}">
        <p14:creationId xmlns:p14="http://schemas.microsoft.com/office/powerpoint/2010/main" val="25022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Line</a:t>
            </a:r>
            <a:endParaRPr lang="zh-TW" altLang="en-US" sz="6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Line</a:t>
            </a:r>
            <a:r>
              <a:rPr lang="zh-TW" altLang="en-US" dirty="0">
                <a:solidFill>
                  <a:srgbClr val="FF0000"/>
                </a:solidFill>
              </a:rPr>
              <a:t>官方帳號（務必加）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92488" cy="4392488"/>
          </a:xfrm>
        </p:spPr>
      </p:pic>
      <p:sp>
        <p:nvSpPr>
          <p:cNvPr id="7" name="文字版面配置區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zh-TW" altLang="en-US" dirty="0"/>
              <a:t>家長群組（自由加，老師不在）</a:t>
            </a:r>
            <a:endParaRPr lang="en-US" altLang="zh-TW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2427312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290901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班網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3" t="13920" r="12720" b="30110"/>
          <a:stretch/>
        </p:blipFill>
        <p:spPr bwMode="auto">
          <a:xfrm>
            <a:off x="2195736" y="404664"/>
            <a:ext cx="6525326" cy="2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流程圖: 替代處理程序 2"/>
          <p:cNvSpPr/>
          <p:nvPr/>
        </p:nvSpPr>
        <p:spPr>
          <a:xfrm>
            <a:off x="4788024" y="1124744"/>
            <a:ext cx="1368152" cy="720080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979712" y="3214717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https://class.tn.edu.tw/modules/tad_web/index.php?WebID=4511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t="8876" r="1574" b="7443"/>
          <a:stretch>
            <a:fillRect/>
          </a:stretch>
        </p:blipFill>
        <p:spPr bwMode="auto">
          <a:xfrm>
            <a:off x="395315" y="3861048"/>
            <a:ext cx="54204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8275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0615DE-61F1-4BD2-A7E2-B456F3D19B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417" y="2860294"/>
            <a:ext cx="4170769" cy="36465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93B917F-27B5-4C71-916B-CA00DD7D5A3B}"/>
              </a:ext>
            </a:extLst>
          </p:cNvPr>
          <p:cNvGrpSpPr/>
          <p:nvPr/>
        </p:nvGrpSpPr>
        <p:grpSpPr>
          <a:xfrm>
            <a:off x="1172486" y="2321004"/>
            <a:ext cx="4191602" cy="2215992"/>
            <a:chOff x="2179540" y="2358622"/>
            <a:chExt cx="5142291" cy="221599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AE27091-2CD8-4152-A287-DB04891C64BF}"/>
                </a:ext>
              </a:extLst>
            </p:cNvPr>
            <p:cNvSpPr txBox="1"/>
            <p:nvPr/>
          </p:nvSpPr>
          <p:spPr>
            <a:xfrm>
              <a:off x="2179540" y="3466618"/>
              <a:ext cx="487724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66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</a:rPr>
                <a:t>班務篇</a:t>
              </a:r>
              <a:endParaRPr lang="zh-CN" altLang="en-US" sz="66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0F3255D4-F471-4B36-9EEA-A3DD7CA11B1F}"/>
                </a:ext>
              </a:extLst>
            </p:cNvPr>
            <p:cNvSpPr txBox="1"/>
            <p:nvPr/>
          </p:nvSpPr>
          <p:spPr>
            <a:xfrm>
              <a:off x="2357188" y="2358622"/>
              <a:ext cx="496464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PART </a:t>
              </a:r>
              <a:r>
                <a:rPr lang="en-US" altLang="zh-TW" sz="6000" dirty="0">
                  <a:ln w="3175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A300"/>
                  </a:solidFill>
                  <a:cs typeface="+mn-ea"/>
                  <a:sym typeface="+mn-lt"/>
                </a:rPr>
                <a:t>TWO</a:t>
              </a:r>
              <a:endParaRPr lang="zh-CN" altLang="en-US" sz="6000" dirty="0"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A3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9C58382C-86D2-44C9-B62C-13F8B33ADB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88" y="782345"/>
            <a:ext cx="791078" cy="1144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A432AF-1808-469E-8966-3E676768F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28" y="5263167"/>
            <a:ext cx="527690" cy="76365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F3618B-A5A2-46B9-9DD8-021495B996D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7211" y="1003355"/>
            <a:ext cx="533760" cy="7724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A0F8CCF-0ABA-475B-B5FF-6A2C0E2B89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920" y="1244629"/>
            <a:ext cx="1130594" cy="5311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BAC0B6A-17C2-4B70-97B0-9A6C7F1B9F6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40496">
            <a:off x="5977875" y="2210590"/>
            <a:ext cx="813205" cy="2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B65125-AB37-4EB0-8937-CEE71920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>
                <a:latin typeface="標楷體" panose="03000509000000000000" pitchFamily="65" charset="-120"/>
                <a:ea typeface="標楷體" panose="03000509000000000000" pitchFamily="65" charset="-120"/>
              </a:rPr>
              <a:t>行事曆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582D1AC-46BC-40A7-949D-A7E0B14E9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52" t="14951" r="37471" b="8681"/>
          <a:stretch/>
        </p:blipFill>
        <p:spPr>
          <a:xfrm>
            <a:off x="2987824" y="277660"/>
            <a:ext cx="5780226" cy="630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6946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mu43ca">
      <a:majorFont>
        <a:latin typeface="阿里巴巴普惠体 2.0 55 Regular"/>
        <a:ea typeface="站酷快乐体2016修订版"/>
        <a:cs typeface=""/>
      </a:majorFont>
      <a:minorFont>
        <a:latin typeface="阿里巴巴普惠体 2.0 55 Regular"/>
        <a:ea typeface="站酷快乐体2016修订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1873</TotalTime>
  <Words>1574</Words>
  <Application>Microsoft Office PowerPoint</Application>
  <PresentationFormat>如螢幕大小 (4:3)</PresentationFormat>
  <Paragraphs>231</Paragraphs>
  <Slides>33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宋体</vt:lpstr>
      <vt:lpstr>阿里巴巴普惠体 2.0 55 Regular</vt:lpstr>
      <vt:lpstr>書法家中楷體</vt:lpstr>
      <vt:lpstr>站酷快乐体2016修订版</vt:lpstr>
      <vt:lpstr>新細明體</vt:lpstr>
      <vt:lpstr>標楷體</vt:lpstr>
      <vt:lpstr>Arial</vt:lpstr>
      <vt:lpstr>Calibri</vt:lpstr>
      <vt:lpstr>Times New Roman</vt:lpstr>
      <vt:lpstr>Wingdings</vt:lpstr>
      <vt:lpstr>佈景主題1</vt:lpstr>
      <vt:lpstr>自定义设计方案</vt:lpstr>
      <vt:lpstr>PowerPoint 簡報</vt:lpstr>
      <vt:lpstr>PowerPoint 簡報</vt:lpstr>
      <vt:lpstr>PowerPoint 簡報</vt:lpstr>
      <vt:lpstr>家榆老師 小檔案</vt:lpstr>
      <vt:lpstr>導師聯繫方式</vt:lpstr>
      <vt:lpstr>Line</vt:lpstr>
      <vt:lpstr>班網</vt:lpstr>
      <vt:lpstr>PowerPoint 簡報</vt:lpstr>
      <vt:lpstr>行事曆</vt:lpstr>
      <vt:lpstr>課表</vt:lpstr>
      <vt:lpstr>科任老師的話</vt:lpstr>
      <vt:lpstr>愛的叮嚀</vt:lpstr>
      <vt:lpstr>愛的叮嚀</vt:lpstr>
      <vt:lpstr>愛的叮嚀</vt:lpstr>
      <vt:lpstr>班級導護</vt:lpstr>
      <vt:lpstr>早自習</vt:lpstr>
      <vt:lpstr>獎勵制度→ClassDojo、獎章、獎勵卡、最高榮譽狀、獎品、自由時間…</vt:lpstr>
      <vt:lpstr>PowerPoint 簡報</vt:lpstr>
      <vt:lpstr>國語教學</vt:lpstr>
      <vt:lpstr>PowerPoint 簡報</vt:lpstr>
      <vt:lpstr>PowerPoint 簡報</vt:lpstr>
      <vt:lpstr>作業訂正</vt:lpstr>
      <vt:lpstr>家長簽名</vt:lpstr>
      <vt:lpstr>PowerPoint 簡報</vt:lpstr>
      <vt:lpstr>期中、期末考</vt:lpstr>
      <vt:lpstr>校園定期評量請假成績計算</vt:lpstr>
      <vt:lpstr>PowerPoint 簡報</vt:lpstr>
      <vt:lpstr>班級家長代表</vt:lpstr>
      <vt:lpstr>302 代辦費一覽表（一年）</vt:lpstr>
      <vt:lpstr>討論本學年班費金額</vt:lpstr>
      <vt:lpstr>導師勉勵的話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302 上學期 家長日</dc:title>
  <dc:creator>user</dc:creator>
  <cp:lastModifiedBy>鄧家榆</cp:lastModifiedBy>
  <cp:revision>79</cp:revision>
  <dcterms:created xsi:type="dcterms:W3CDTF">2021-07-30T02:20:37Z</dcterms:created>
  <dcterms:modified xsi:type="dcterms:W3CDTF">2021-09-07T03:36:29Z</dcterms:modified>
</cp:coreProperties>
</file>