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4" r:id="rId4"/>
    <p:sldId id="266" r:id="rId5"/>
    <p:sldId id="267" r:id="rId6"/>
    <p:sldId id="268" r:id="rId7"/>
    <p:sldId id="265" r:id="rId8"/>
    <p:sldId id="270" r:id="rId9"/>
    <p:sldId id="271" r:id="rId10"/>
    <p:sldId id="272" r:id="rId11"/>
    <p:sldId id="273" r:id="rId12"/>
    <p:sldId id="275" r:id="rId13"/>
    <p:sldId id="276" r:id="rId14"/>
    <p:sldId id="277" r:id="rId15"/>
    <p:sldId id="269" r:id="rId16"/>
    <p:sldId id="274" r:id="rId17"/>
    <p:sldId id="279" r:id="rId18"/>
    <p:sldId id="278" r:id="rId19"/>
    <p:sldId id="263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0EDF5-71C8-4114-A22D-554E175D1748}" type="datetimeFigureOut">
              <a:rPr lang="zh-TW" altLang="en-US" smtClean="0"/>
              <a:t>2017/10/27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53EDF-4D30-43EA-8A33-3AB29ACE05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87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2017/10/27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163.20.160.14/~word/modules/tadnews/index.php?nsn=53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ile/d/0B7DdfZ8NueBeTGZab1NQa01aX0E/edit" TargetMode="External"/><Relationship Id="rId13" Type="http://schemas.openxmlformats.org/officeDocument/2006/relationships/hyperlink" Target="https://docs.google.com/file/d/0B7DdfZ8NueBeMFlRcFJRbXpPc2M/edit" TargetMode="External"/><Relationship Id="rId18" Type="http://schemas.openxmlformats.org/officeDocument/2006/relationships/hyperlink" Target="https://docs.google.com/file/d/0B7DdfZ8NueBeSWQ4Nkp1dmZtclU/edit" TargetMode="External"/><Relationship Id="rId26" Type="http://schemas.openxmlformats.org/officeDocument/2006/relationships/hyperlink" Target="https://docs.google.com/file/d/0B7DdfZ8NueBeZ055cUE4NWdSRHM/edit" TargetMode="External"/><Relationship Id="rId39" Type="http://schemas.openxmlformats.org/officeDocument/2006/relationships/hyperlink" Target="https://docs.google.com/file/d/0B7DdfZ8NueBeS1R1WXZSaUxiRm8/edit" TargetMode="External"/><Relationship Id="rId3" Type="http://schemas.openxmlformats.org/officeDocument/2006/relationships/hyperlink" Target="https://docs.google.com/viewer?a=v&amp;pid=explorer&amp;chrome=true&amp;srcid=0B7DdfZ8NueBeYzAyOWE1MDctMjBjYi00OGM1LTk2YjMtNzQwMjk3NzExZDUx&amp;hl=zh_TW" TargetMode="External"/><Relationship Id="rId21" Type="http://schemas.openxmlformats.org/officeDocument/2006/relationships/hyperlink" Target="https://docs.google.com/file/d/0B7DdfZ8NueBeZUpsUnUwZ0prcGM/edit" TargetMode="External"/><Relationship Id="rId34" Type="http://schemas.openxmlformats.org/officeDocument/2006/relationships/hyperlink" Target="https://docs.google.com/file/d/0B7DdfZ8NueBeYmFzOUgzT2tWT2M/edit" TargetMode="External"/><Relationship Id="rId42" Type="http://schemas.openxmlformats.org/officeDocument/2006/relationships/hyperlink" Target="http://blog.xuite.net/nonepp/twblog/119910083" TargetMode="External"/><Relationship Id="rId7" Type="http://schemas.openxmlformats.org/officeDocument/2006/relationships/hyperlink" Target="https://docs.google.com/file/d/0B7DdfZ8NueBebXA1Wk1oTzFJaDg/edit" TargetMode="External"/><Relationship Id="rId12" Type="http://schemas.openxmlformats.org/officeDocument/2006/relationships/hyperlink" Target="https://docs.google.com/file/d/0B7DdfZ8NueBeYTBvUkhTZ01mNUU/edit" TargetMode="External"/><Relationship Id="rId17" Type="http://schemas.openxmlformats.org/officeDocument/2006/relationships/hyperlink" Target="https://docs.google.com/file/d/0B7DdfZ8NueBeZUgzUlNpcmJDSTA/edit" TargetMode="External"/><Relationship Id="rId25" Type="http://schemas.openxmlformats.org/officeDocument/2006/relationships/hyperlink" Target="https://docs.google.com/file/d/0B7DdfZ8NueBeRFNmVTZwM3pYajQ/edit" TargetMode="External"/><Relationship Id="rId33" Type="http://schemas.openxmlformats.org/officeDocument/2006/relationships/hyperlink" Target="https://docs.google.com/file/d/0B7DdfZ8NueBeZlFVcDlVYUVGTWM/edit" TargetMode="External"/><Relationship Id="rId38" Type="http://schemas.openxmlformats.org/officeDocument/2006/relationships/hyperlink" Target="https://docs.google.com/file/d/0B7DdfZ8NueBeeUh3TlhfRlVKREk/edit" TargetMode="External"/><Relationship Id="rId2" Type="http://schemas.openxmlformats.org/officeDocument/2006/relationships/hyperlink" Target="http://bing862059.blogspot.tw/2013/09/102.html" TargetMode="External"/><Relationship Id="rId16" Type="http://schemas.openxmlformats.org/officeDocument/2006/relationships/hyperlink" Target="https://docs.google.com/file/d/0B7DdfZ8NueBeVlRoRVJuZ0pSUE0/edit" TargetMode="External"/><Relationship Id="rId20" Type="http://schemas.openxmlformats.org/officeDocument/2006/relationships/hyperlink" Target="https://docs.google.com/file/d/0B7DdfZ8NueBeaUR3UUtxM0tFbTQ/edit" TargetMode="External"/><Relationship Id="rId29" Type="http://schemas.openxmlformats.org/officeDocument/2006/relationships/hyperlink" Target="https://docs.google.com/file/d/0B7DdfZ8NueBeZVRXX1ZzUkRVd00/edit?usp=drive_web" TargetMode="External"/><Relationship Id="rId41" Type="http://schemas.openxmlformats.org/officeDocument/2006/relationships/hyperlink" Target="http://blog.xuite.net/nonepp/twblog/1199102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ile/d/0B7DdfZ8NueBeSTVKZXRmTDdCQTg/edit" TargetMode="External"/><Relationship Id="rId11" Type="http://schemas.openxmlformats.org/officeDocument/2006/relationships/hyperlink" Target="https://docs.google.com/file/d/0B7DdfZ8NueBebUFVT1pSQXFvTHc/edit" TargetMode="External"/><Relationship Id="rId24" Type="http://schemas.openxmlformats.org/officeDocument/2006/relationships/hyperlink" Target="https://docs.google.com/file/d/0B7DdfZ8NueBeTHoyd3pvTWNPTGM/edit" TargetMode="External"/><Relationship Id="rId32" Type="http://schemas.openxmlformats.org/officeDocument/2006/relationships/hyperlink" Target="https://docs.google.com/file/d/0B7DdfZ8NueBedTR1LVYyOEFKTzA/edit" TargetMode="External"/><Relationship Id="rId37" Type="http://schemas.openxmlformats.org/officeDocument/2006/relationships/hyperlink" Target="https://docs.google.com/file/d/0B7DdfZ8NueBeN1d2M0lKVWM5TXM/edit" TargetMode="External"/><Relationship Id="rId40" Type="http://schemas.openxmlformats.org/officeDocument/2006/relationships/hyperlink" Target="https://docs.google.com/file/d/0B7DdfZ8NueBebnJlamJxS1QyQzQ/edit" TargetMode="External"/><Relationship Id="rId5" Type="http://schemas.openxmlformats.org/officeDocument/2006/relationships/hyperlink" Target="https://docs.google.com/file/d/0B7DdfZ8NueBeZmNsN0tsZFhYVDA/edit" TargetMode="External"/><Relationship Id="rId15" Type="http://schemas.openxmlformats.org/officeDocument/2006/relationships/hyperlink" Target="https://docs.google.com/file/d/0B7DdfZ8NueBeRUhlQW96UWxjRjQ/edit" TargetMode="External"/><Relationship Id="rId23" Type="http://schemas.openxmlformats.org/officeDocument/2006/relationships/hyperlink" Target="https://docs.google.com/file/d/0B7DdfZ8NueBeVXpLOG9fYmtjcUU/edit" TargetMode="External"/><Relationship Id="rId28" Type="http://schemas.openxmlformats.org/officeDocument/2006/relationships/hyperlink" Target="https://docs.google.com/file/d/0B7DdfZ8NueBeX01YSTlZdExRT3c/edit" TargetMode="External"/><Relationship Id="rId36" Type="http://schemas.openxmlformats.org/officeDocument/2006/relationships/hyperlink" Target="https://docs.google.com/file/d/0B7DdfZ8NueBeU3JDWTZaWDhKNDA/edit" TargetMode="External"/><Relationship Id="rId10" Type="http://schemas.openxmlformats.org/officeDocument/2006/relationships/hyperlink" Target="https://docs.google.com/file/d/0B7DdfZ8NueBeb0lYTFNqdHlILUU/edit" TargetMode="External"/><Relationship Id="rId19" Type="http://schemas.openxmlformats.org/officeDocument/2006/relationships/hyperlink" Target="https://docs.google.com/file/d/0B7DdfZ8NueBeWkV0eUNMcFhWYzA/edit?usp=drive_web" TargetMode="External"/><Relationship Id="rId31" Type="http://schemas.openxmlformats.org/officeDocument/2006/relationships/hyperlink" Target="https://docs.google.com/file/d/0B7DdfZ8NueBeSnA5Zm5lUUt5REE/edit" TargetMode="External"/><Relationship Id="rId4" Type="http://schemas.openxmlformats.org/officeDocument/2006/relationships/hyperlink" Target="https://docs.google.com/file/d/0B7DdfZ8NueBeRWtSTEVKbGd6em8/edit" TargetMode="External"/><Relationship Id="rId9" Type="http://schemas.openxmlformats.org/officeDocument/2006/relationships/hyperlink" Target="https://docs.google.com/file/d/0B7DdfZ8NueBeQ29UWGtxbVZKUWc/edit" TargetMode="External"/><Relationship Id="rId14" Type="http://schemas.openxmlformats.org/officeDocument/2006/relationships/hyperlink" Target="https://docs.google.com/file/d/0B7DdfZ8NueBeRzdyM0VGWnU1WlE/edit" TargetMode="External"/><Relationship Id="rId22" Type="http://schemas.openxmlformats.org/officeDocument/2006/relationships/hyperlink" Target="http://blog.xuite.net/bing862059/twblog/200691370-102%E5%AD%B8%E5%B9%B4%E4%B8%8B%E5%AD%B8%E6%9C%9F%E7%A1%AC%E7%AD%86%E7%B7%B4%E7%BF%92-%E5%BA%B7%E8%BB%92%E7%89%88/%E5%8D%97%E4%B8%80%E7%89%88/%E7%BF%B0%E6%9E%97%E7%89%88" TargetMode="External"/><Relationship Id="rId27" Type="http://schemas.openxmlformats.org/officeDocument/2006/relationships/hyperlink" Target="https://docs.google.com/file/d/0B7DdfZ8NueBeVHlHbFVzYm5DSnM/edit" TargetMode="External"/><Relationship Id="rId30" Type="http://schemas.openxmlformats.org/officeDocument/2006/relationships/hyperlink" Target="https://docs.google.com/file/d/0B7DdfZ8NueBec2hNTk84VHBZUm8/edit" TargetMode="External"/><Relationship Id="rId35" Type="http://schemas.openxmlformats.org/officeDocument/2006/relationships/hyperlink" Target="https://docs.google.com/file/d/0B7DdfZ8NueBeMG9nUm5LSkVpN0U/ed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496944" cy="2880319"/>
          </a:xfrm>
        </p:spPr>
        <p:txBody>
          <a:bodyPr>
            <a:normAutofit fontScale="90000"/>
          </a:bodyPr>
          <a:lstStyle/>
          <a:p>
            <a:r>
              <a:rPr lang="en-US" altLang="zh-TW" sz="8000" dirty="0" smtClean="0">
                <a:solidFill>
                  <a:srgbClr val="FFFF00"/>
                </a:solidFill>
                <a:ea typeface="金梅毛顏楷" panose="02010609000101010101" pitchFamily="49" charset="-120"/>
              </a:rPr>
              <a:t>106</a:t>
            </a:r>
            <a:r>
              <a:rPr lang="zh-TW" altLang="en-US" sz="8000" dirty="0" smtClean="0">
                <a:solidFill>
                  <a:srgbClr val="FFFF00"/>
                </a:solidFill>
                <a:ea typeface="金梅毛顏楷" panose="02010609000101010101" pitchFamily="49" charset="-120"/>
              </a:rPr>
              <a:t>年教師</a:t>
            </a:r>
            <a:r>
              <a:rPr lang="zh-TW" altLang="en-US" sz="8000" dirty="0">
                <a:solidFill>
                  <a:srgbClr val="FFFF00"/>
                </a:solidFill>
                <a:ea typeface="金梅毛顏楷" panose="02010609000101010101" pitchFamily="49" charset="-120"/>
              </a:rPr>
              <a:t>硬筆書法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en-US" altLang="zh-TW" b="1" dirty="0" smtClean="0">
                <a:solidFill>
                  <a:srgbClr val="FF0000"/>
                </a:solidFill>
                <a:latin typeface="華康歐陽詢體W5" panose="03000509000000000000" pitchFamily="65" charset="-120"/>
                <a:ea typeface="華康歐陽詢體W5" panose="03000509000000000000" pitchFamily="65" charset="-120"/>
              </a:rPr>
              <a:t>“</a:t>
            </a:r>
            <a:r>
              <a:rPr lang="zh-TW" altLang="en-US" b="1" dirty="0" smtClean="0">
                <a:solidFill>
                  <a:srgbClr val="FF0000"/>
                </a:solidFill>
                <a:latin typeface="華康歐陽詢體W5" panose="03000509000000000000" pitchFamily="65" charset="-120"/>
                <a:ea typeface="華康歐陽詢體W5" panose="03000509000000000000" pitchFamily="65" charset="-120"/>
              </a:rPr>
              <a:t>字</a:t>
            </a:r>
            <a:r>
              <a:rPr lang="en-US" altLang="zh-TW" b="1" dirty="0" smtClean="0">
                <a:solidFill>
                  <a:srgbClr val="FF0000"/>
                </a:solidFill>
                <a:latin typeface="華康歐陽詢體W5" panose="03000509000000000000" pitchFamily="65" charset="-120"/>
                <a:ea typeface="華康歐陽詢體W5" panose="03000509000000000000" pitchFamily="65" charset="-120"/>
              </a:rPr>
              <a:t>”</a:t>
            </a:r>
            <a:r>
              <a:rPr lang="zh-TW" altLang="en-US" b="1" dirty="0" smtClean="0">
                <a:solidFill>
                  <a:srgbClr val="FF0000"/>
                </a:solidFill>
                <a:latin typeface="華康歐陽詢體W5" panose="03000509000000000000" pitchFamily="65" charset="-120"/>
                <a:ea typeface="華康歐陽詢體W5" panose="03000509000000000000" pitchFamily="65" charset="-120"/>
              </a:rPr>
              <a:t>我要求 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社群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研習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55976" y="4941168"/>
            <a:ext cx="3920480" cy="84164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吳勝揚 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106.10.27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429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金梅毛顏楷" panose="02010609000101010101" pitchFamily="49" charset="-120"/>
              </a:rPr>
              <a:t>一些批改觀點</a:t>
            </a:r>
            <a:endParaRPr lang="zh-TW" altLang="en-US" sz="5400" dirty="0">
              <a:latin typeface="標楷體" panose="03000509000000000000" pitchFamily="65" charset="-120"/>
              <a:ea typeface="金梅毛顏楷" panose="02010609000101010101" pitchFamily="49" charset="-120"/>
            </a:endParaRPr>
          </a:p>
        </p:txBody>
      </p:sp>
      <p:pic>
        <p:nvPicPr>
          <p:cNvPr id="6146" name="Picture 2" descr="C:\Users\qrty\Desktop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42690"/>
            <a:ext cx="4467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qrty\Desktop\0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91180"/>
            <a:ext cx="1512168" cy="502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qrty\Desktop\06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41645"/>
            <a:ext cx="2228538" cy="218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974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金梅毛顏楷" panose="02010609000101010101" pitchFamily="49" charset="-120"/>
              </a:rPr>
              <a:t>一些批改觀點</a:t>
            </a:r>
            <a:endParaRPr lang="zh-TW" altLang="en-US" sz="5400" dirty="0">
              <a:latin typeface="標楷體" panose="03000509000000000000" pitchFamily="65" charset="-120"/>
              <a:ea typeface="金梅毛顏楷" panose="02010609000101010101" pitchFamily="49" charset="-120"/>
            </a:endParaRPr>
          </a:p>
        </p:txBody>
      </p:sp>
      <p:pic>
        <p:nvPicPr>
          <p:cNvPr id="7170" name="Picture 2" descr="C:\Users\qrty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145683" cy="51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974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qrty\Desktop\2017-10-27_010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257174"/>
            <a:ext cx="9163975" cy="641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66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C:\Users\qrty\Desktop\2017-10-27_010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656"/>
            <a:ext cx="5324565" cy="35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qrty\Desktop\2017-10-27_010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40667"/>
            <a:ext cx="5148064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00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290" name="Picture 2" descr="C:\Users\qrty\Desktop\2017-10-27_010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70" y="404664"/>
            <a:ext cx="5652119" cy="384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qrty\Desktop\2017-10-27_0108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2960261"/>
            <a:ext cx="5652120" cy="392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00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金梅毛顏楷" panose="02010609000101010101" pitchFamily="49" charset="-120"/>
              </a:rPr>
              <a:t>班級前測資料分析、探討</a:t>
            </a:r>
            <a:endParaRPr lang="zh-TW" altLang="en-US" sz="5400" dirty="0">
              <a:latin typeface="標楷體" panose="03000509000000000000" pitchFamily="65" charset="-120"/>
              <a:ea typeface="金梅毛顏楷" panose="02010609000101010101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155679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舉例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pic>
        <p:nvPicPr>
          <p:cNvPr id="8194" name="Picture 2" descr="C:\Users\qrty\Desktop\2017-10-27_005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1284834" cy="402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qrty\Desktop\恬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 bwMode="auto">
          <a:xfrm>
            <a:off x="1835696" y="1412776"/>
            <a:ext cx="7029450" cy="518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21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金梅毛顏楷" panose="02010609000101010101" pitchFamily="49" charset="-120"/>
              </a:rPr>
              <a:t>班級前測資料分析、探討</a:t>
            </a:r>
            <a:endParaRPr lang="zh-TW" altLang="en-US" sz="5400" dirty="0">
              <a:latin typeface="標楷體" panose="03000509000000000000" pitchFamily="65" charset="-120"/>
              <a:ea typeface="金梅毛顏楷" panose="02010609000101010101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155679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舉例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pic>
        <p:nvPicPr>
          <p:cNvPr id="9218" name="Picture 2" descr="C:\Users\qrty\Desktop\恬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"/>
          <a:stretch/>
        </p:blipFill>
        <p:spPr bwMode="auto">
          <a:xfrm>
            <a:off x="1475656" y="1484784"/>
            <a:ext cx="7067550" cy="51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055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rty\Desktop\2017-10-27_012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47788"/>
            <a:ext cx="764857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19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對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441757" cy="36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840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3629000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  <a:ea typeface="金梅毛顏楷" panose="02010609000101010101" pitchFamily="49" charset="-120"/>
              </a:rPr>
              <a:t>簡報完畢</a:t>
            </a:r>
            <a:endParaRPr lang="en-US" altLang="zh-TW" sz="6600" dirty="0" smtClean="0">
              <a:solidFill>
                <a:srgbClr val="FF0000"/>
              </a:solidFill>
              <a:ea typeface="金梅毛顏楷" panose="02010609000101010101" pitchFamily="49" charset="-120"/>
            </a:endParaRPr>
          </a:p>
          <a:p>
            <a:endParaRPr lang="en-US" altLang="zh-TW" sz="2800" dirty="0">
              <a:solidFill>
                <a:srgbClr val="FF0000"/>
              </a:solidFill>
              <a:ea typeface="金梅毛顏楷" panose="02010609000101010101" pitchFamily="49" charset="-12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ea typeface="金梅毛顏楷" panose="02010609000101010101" pitchFamily="49" charset="-120"/>
              </a:rPr>
              <a:t>        謝謝聆聽</a:t>
            </a:r>
            <a:r>
              <a:rPr lang="en-US" altLang="zh-TW" sz="6600" dirty="0" smtClean="0">
                <a:solidFill>
                  <a:srgbClr val="FF0000"/>
                </a:solidFill>
                <a:ea typeface="金梅毛顏楷" panose="02010609000101010101" pitchFamily="49" charset="-120"/>
              </a:rPr>
              <a:t>!!</a:t>
            </a:r>
            <a:endParaRPr lang="zh-TW" altLang="en-US" sz="6600" dirty="0">
              <a:solidFill>
                <a:srgbClr val="FF0000"/>
              </a:solidFill>
              <a:ea typeface="金梅毛顏楷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344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>
                <a:ea typeface="金梅毛顏楷" panose="02010609000101010101" pitchFamily="49" charset="-120"/>
              </a:rPr>
              <a:t>內  容</a:t>
            </a:r>
            <a:endParaRPr lang="zh-TW" altLang="en-US" sz="6600" dirty="0">
              <a:ea typeface="金梅毛顏楷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一、字的大小、均間</a:t>
            </a:r>
            <a:endParaRPr lang="en-US" altLang="zh-TW" sz="4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二、班級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前測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」資料分析探討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170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標楷體" panose="03000509000000000000" pitchFamily="65" charset="-120"/>
                <a:ea typeface="金梅毛顏楷" panose="02010609000101010101" pitchFamily="49" charset="-120"/>
              </a:rPr>
              <a:t>字</a:t>
            </a:r>
            <a:r>
              <a:rPr lang="zh-TW" altLang="en-US" sz="6600" dirty="0" smtClean="0">
                <a:latin typeface="標楷體" panose="03000509000000000000" pitchFamily="65" charset="-120"/>
                <a:ea typeface="金梅毛顏楷" panose="02010609000101010101" pitchFamily="49" charset="-120"/>
              </a:rPr>
              <a:t>的大小、均間</a:t>
            </a:r>
            <a:endParaRPr lang="zh-TW" altLang="en-US" sz="6600" dirty="0">
              <a:latin typeface="標楷體" panose="03000509000000000000" pitchFamily="65" charset="-120"/>
              <a:ea typeface="金梅毛顏楷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先介紹一本硬筆字編輯好書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硬是要得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澎湖縣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中山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蔡秉憲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http://163.20.160.14/~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word/modules/tadnews/index.php?nsn=532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8209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金梅毛顏楷" panose="02010609000101010101" pitchFamily="49" charset="-120"/>
              </a:rPr>
              <a:t>他山之石</a:t>
            </a:r>
            <a:endParaRPr lang="zh-TW" altLang="en-US" sz="6600" dirty="0">
              <a:latin typeface="標楷體" panose="03000509000000000000" pitchFamily="65" charset="-120"/>
              <a:ea typeface="金梅毛顏楷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824536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102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學年上學期硬筆練習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-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康軒版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南一版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翰林版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atinLnBrk="1"/>
            <a:r>
              <a:rPr lang="zh-TW" altLang="en-US" sz="2000" dirty="0">
                <a:hlinkClick r:id="rId3"/>
              </a:rPr>
              <a:t>硬筆練習簿封面＋說明</a:t>
            </a:r>
            <a:r>
              <a:rPr lang="en-US" altLang="zh-TW" sz="2000" dirty="0"/>
              <a:t>.pdf</a:t>
            </a:r>
            <a:endParaRPr lang="zh-TW" altLang="en-US" sz="2000" dirty="0"/>
          </a:p>
          <a:p>
            <a:pPr latinLnBrk="1"/>
            <a:r>
              <a:rPr lang="zh-TW" altLang="en-US" sz="2000" dirty="0"/>
              <a:t>康軒版：</a:t>
            </a:r>
            <a:r>
              <a:rPr lang="zh-TW" altLang="en-US" sz="2000" dirty="0">
                <a:hlinkClick r:id="rId4"/>
              </a:rPr>
              <a:t>一年級</a:t>
            </a:r>
            <a:r>
              <a:rPr lang="zh-TW" altLang="en-US" sz="2000" dirty="0"/>
              <a:t>、</a:t>
            </a:r>
            <a:r>
              <a:rPr lang="zh-TW" altLang="en-US" sz="2000" dirty="0">
                <a:hlinkClick r:id="rId5"/>
              </a:rPr>
              <a:t>二年級</a:t>
            </a:r>
            <a:r>
              <a:rPr lang="zh-TW" altLang="en-US" sz="2000" dirty="0"/>
              <a:t>、</a:t>
            </a:r>
            <a:r>
              <a:rPr lang="zh-TW" altLang="en-US" sz="2000" dirty="0">
                <a:hlinkClick r:id="rId6"/>
              </a:rPr>
              <a:t>三年級</a:t>
            </a:r>
            <a:r>
              <a:rPr lang="zh-TW" altLang="en-US" sz="2000" dirty="0"/>
              <a:t>、</a:t>
            </a:r>
            <a:r>
              <a:rPr lang="zh-TW" altLang="en-US" sz="2000" u="sng" dirty="0">
                <a:hlinkClick r:id="rId7"/>
              </a:rPr>
              <a:t>四年級</a:t>
            </a:r>
            <a:r>
              <a:rPr lang="zh-TW" altLang="en-US" sz="2000" dirty="0"/>
              <a:t>、</a:t>
            </a:r>
            <a:r>
              <a:rPr lang="zh-TW" altLang="en-US" sz="2000" u="sng" dirty="0">
                <a:hlinkClick r:id="rId8"/>
              </a:rPr>
              <a:t>五年級</a:t>
            </a:r>
            <a:r>
              <a:rPr lang="zh-TW" altLang="en-US" sz="2000" dirty="0"/>
              <a:t>、</a:t>
            </a:r>
            <a:r>
              <a:rPr lang="zh-TW" altLang="en-US" sz="2000" u="sng" dirty="0">
                <a:hlinkClick r:id="rId9"/>
              </a:rPr>
              <a:t>六年級</a:t>
            </a:r>
            <a:endParaRPr lang="zh-TW" altLang="en-US" sz="2000" dirty="0"/>
          </a:p>
          <a:p>
            <a:pPr latinLnBrk="1"/>
            <a:r>
              <a:rPr lang="zh-TW" altLang="en-US" sz="2000" dirty="0"/>
              <a:t>南一版：</a:t>
            </a:r>
            <a:r>
              <a:rPr lang="zh-TW" altLang="en-US" sz="2000" u="sng" dirty="0">
                <a:hlinkClick r:id="rId10"/>
              </a:rPr>
              <a:t>一年級</a:t>
            </a:r>
            <a:r>
              <a:rPr lang="zh-TW" altLang="en-US" sz="2000" dirty="0"/>
              <a:t>、</a:t>
            </a:r>
            <a:r>
              <a:rPr lang="zh-TW" altLang="en-US" sz="2000" u="sng" dirty="0">
                <a:hlinkClick r:id="rId11"/>
              </a:rPr>
              <a:t>二年級</a:t>
            </a:r>
            <a:r>
              <a:rPr lang="zh-TW" altLang="en-US" sz="2000" dirty="0"/>
              <a:t>、</a:t>
            </a:r>
            <a:r>
              <a:rPr lang="zh-TW" altLang="en-US" sz="2000" u="sng" dirty="0">
                <a:hlinkClick r:id="rId12"/>
              </a:rPr>
              <a:t>三年級</a:t>
            </a:r>
            <a:r>
              <a:rPr lang="zh-TW" altLang="en-US" sz="2000" dirty="0"/>
              <a:t>、</a:t>
            </a:r>
            <a:r>
              <a:rPr lang="zh-TW" altLang="en-US" sz="2000" dirty="0">
                <a:hlinkClick r:id="rId13"/>
              </a:rPr>
              <a:t>四年級</a:t>
            </a:r>
            <a:r>
              <a:rPr lang="zh-TW" altLang="en-US" sz="2000" dirty="0"/>
              <a:t>、</a:t>
            </a:r>
            <a:r>
              <a:rPr lang="zh-TW" altLang="en-US" sz="2000" u="sng" dirty="0">
                <a:hlinkClick r:id="rId14"/>
              </a:rPr>
              <a:t>五年級</a:t>
            </a:r>
            <a:r>
              <a:rPr lang="zh-TW" altLang="en-US" sz="2000" dirty="0"/>
              <a:t>、</a:t>
            </a:r>
            <a:r>
              <a:rPr lang="zh-TW" altLang="en-US" sz="2000" dirty="0">
                <a:hlinkClick r:id="rId15"/>
              </a:rPr>
              <a:t>六年級</a:t>
            </a:r>
            <a:endParaRPr lang="zh-TW" altLang="en-US" sz="2000" dirty="0"/>
          </a:p>
          <a:p>
            <a:pPr latinLnBrk="1"/>
            <a:r>
              <a:rPr lang="zh-TW" altLang="en-US" sz="2000" dirty="0"/>
              <a:t>翰林版：</a:t>
            </a:r>
            <a:r>
              <a:rPr lang="zh-TW" altLang="en-US" sz="2000" u="sng" dirty="0">
                <a:hlinkClick r:id="rId16"/>
              </a:rPr>
              <a:t>一年級</a:t>
            </a:r>
            <a:r>
              <a:rPr lang="zh-TW" altLang="en-US" sz="2000" dirty="0"/>
              <a:t>、</a:t>
            </a:r>
            <a:r>
              <a:rPr lang="zh-TW" altLang="en-US" sz="2000" u="sng" dirty="0">
                <a:hlinkClick r:id="rId17"/>
              </a:rPr>
              <a:t>二年級</a:t>
            </a:r>
            <a:r>
              <a:rPr lang="zh-TW" altLang="en-US" sz="2000" dirty="0"/>
              <a:t>、</a:t>
            </a:r>
            <a:r>
              <a:rPr lang="zh-TW" altLang="en-US" sz="2000" u="sng" dirty="0">
                <a:hlinkClick r:id="rId18"/>
              </a:rPr>
              <a:t>三年級</a:t>
            </a:r>
            <a:r>
              <a:rPr lang="zh-TW" altLang="en-US" sz="2000" dirty="0"/>
              <a:t>、</a:t>
            </a:r>
            <a:r>
              <a:rPr lang="zh-TW" altLang="en-US" sz="2000" u="sng" dirty="0">
                <a:hlinkClick r:id="rId19"/>
              </a:rPr>
              <a:t>四年級</a:t>
            </a:r>
            <a:r>
              <a:rPr lang="zh-TW" altLang="en-US" sz="2000" dirty="0"/>
              <a:t>、</a:t>
            </a:r>
            <a:r>
              <a:rPr lang="zh-TW" altLang="en-US" sz="2000" u="sng" dirty="0">
                <a:hlinkClick r:id="rId20"/>
              </a:rPr>
              <a:t>五年級</a:t>
            </a:r>
            <a:r>
              <a:rPr lang="zh-TW" altLang="en-US" sz="2000" dirty="0"/>
              <a:t>、</a:t>
            </a:r>
            <a:r>
              <a:rPr lang="zh-TW" altLang="en-US" sz="2000" u="sng" dirty="0">
                <a:hlinkClick r:id="rId21"/>
              </a:rPr>
              <a:t>六年級</a:t>
            </a:r>
            <a:endParaRPr lang="zh-TW" altLang="en-US" sz="2000" dirty="0"/>
          </a:p>
          <a:p>
            <a:pPr latinLnBrk="1"/>
            <a:r>
              <a:rPr lang="zh-TW" altLang="en-US" sz="1400" u="sng" dirty="0" smtClean="0"/>
              <a:t>感謝</a:t>
            </a:r>
            <a:r>
              <a:rPr lang="zh-TW" altLang="en-US" sz="1400" u="sng" dirty="0"/>
              <a:t>澎湖縣內垵國小侯凱夫老師協助校訂。</a:t>
            </a:r>
            <a:endParaRPr lang="zh-TW" altLang="en-US" sz="1400" dirty="0"/>
          </a:p>
          <a:p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2"/>
              </a:rPr>
              <a:t>102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2"/>
              </a:rPr>
              <a:t>學年下學期硬筆練習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2"/>
              </a:rPr>
              <a:t>-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2"/>
              </a:rPr>
              <a:t>康軒版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2"/>
              </a:rPr>
              <a:t>/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2"/>
              </a:rPr>
              <a:t>南一版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2"/>
              </a:rPr>
              <a:t>/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2"/>
              </a:rPr>
              <a:t>翰林版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hlinkClick r:id="rId3"/>
              </a:rPr>
              <a:t>硬筆練習簿封面＋說明</a:t>
            </a:r>
            <a:r>
              <a:rPr lang="en-US" altLang="zh-TW" sz="2000" dirty="0">
                <a:hlinkClick r:id="rId3"/>
              </a:rPr>
              <a:t>.pdf</a:t>
            </a:r>
            <a:endParaRPr lang="zh-TW" altLang="en-US" sz="2000" dirty="0"/>
          </a:p>
          <a:p>
            <a:r>
              <a:rPr lang="zh-TW" altLang="en-US" sz="2000" dirty="0"/>
              <a:t>康軒版：</a:t>
            </a:r>
            <a:r>
              <a:rPr lang="zh-TW" altLang="en-US" sz="2000" dirty="0">
                <a:hlinkClick r:id="rId23"/>
              </a:rPr>
              <a:t>一年級</a:t>
            </a:r>
            <a:r>
              <a:rPr lang="zh-TW" altLang="en-US" sz="2000" dirty="0"/>
              <a:t>、</a:t>
            </a:r>
            <a:r>
              <a:rPr lang="zh-TW" altLang="en-US" sz="2000" dirty="0">
                <a:hlinkClick r:id="rId24"/>
              </a:rPr>
              <a:t>二年級</a:t>
            </a:r>
            <a:r>
              <a:rPr lang="zh-TW" altLang="en-US" sz="2000" dirty="0"/>
              <a:t>、</a:t>
            </a:r>
            <a:r>
              <a:rPr lang="zh-TW" altLang="en-US" sz="2000" dirty="0">
                <a:hlinkClick r:id="rId25"/>
              </a:rPr>
              <a:t>三年級</a:t>
            </a:r>
            <a:r>
              <a:rPr lang="zh-TW" altLang="en-US" sz="2000" dirty="0"/>
              <a:t>、</a:t>
            </a:r>
            <a:r>
              <a:rPr lang="zh-TW" altLang="en-US" sz="2000" dirty="0">
                <a:hlinkClick r:id="rId26"/>
              </a:rPr>
              <a:t>四年級</a:t>
            </a:r>
            <a:r>
              <a:rPr lang="zh-TW" altLang="en-US" sz="2000" dirty="0"/>
              <a:t>、</a:t>
            </a:r>
            <a:r>
              <a:rPr lang="zh-TW" altLang="en-US" sz="2000" u="sng" dirty="0">
                <a:hlinkClick r:id="rId27"/>
              </a:rPr>
              <a:t>五年級</a:t>
            </a:r>
            <a:r>
              <a:rPr lang="zh-TW" altLang="en-US" sz="2000" dirty="0"/>
              <a:t>、</a:t>
            </a:r>
            <a:r>
              <a:rPr lang="zh-TW" altLang="en-US" sz="2000" dirty="0">
                <a:hlinkClick r:id="rId28"/>
              </a:rPr>
              <a:t>六年級</a:t>
            </a:r>
            <a:endParaRPr lang="zh-TW" altLang="en-US" sz="2000" dirty="0"/>
          </a:p>
          <a:p>
            <a:r>
              <a:rPr lang="zh-TW" altLang="en-US" sz="2000" dirty="0"/>
              <a:t>南一版：</a:t>
            </a:r>
            <a:r>
              <a:rPr lang="zh-TW" altLang="en-US" sz="2000" dirty="0">
                <a:hlinkClick r:id="rId29"/>
              </a:rPr>
              <a:t>一年級</a:t>
            </a:r>
            <a:r>
              <a:rPr lang="zh-TW" altLang="en-US" sz="2000" dirty="0"/>
              <a:t>、</a:t>
            </a:r>
            <a:r>
              <a:rPr lang="zh-TW" altLang="en-US" sz="2000" dirty="0">
                <a:hlinkClick r:id="rId30"/>
              </a:rPr>
              <a:t>二年級</a:t>
            </a:r>
            <a:r>
              <a:rPr lang="zh-TW" altLang="en-US" sz="2000" dirty="0"/>
              <a:t>、</a:t>
            </a:r>
            <a:r>
              <a:rPr lang="zh-TW" altLang="en-US" sz="2000" dirty="0">
                <a:hlinkClick r:id="rId31"/>
              </a:rPr>
              <a:t>三年級</a:t>
            </a:r>
            <a:r>
              <a:rPr lang="zh-TW" altLang="en-US" sz="2000" dirty="0"/>
              <a:t>、</a:t>
            </a:r>
            <a:r>
              <a:rPr lang="zh-TW" altLang="en-US" sz="2000" dirty="0">
                <a:hlinkClick r:id="rId32"/>
              </a:rPr>
              <a:t>四年級</a:t>
            </a:r>
            <a:r>
              <a:rPr lang="zh-TW" altLang="en-US" sz="2000" dirty="0"/>
              <a:t>、</a:t>
            </a:r>
            <a:r>
              <a:rPr lang="zh-TW" altLang="en-US" sz="2000" dirty="0">
                <a:hlinkClick r:id="rId33"/>
              </a:rPr>
              <a:t>五年級</a:t>
            </a:r>
            <a:r>
              <a:rPr lang="zh-TW" altLang="en-US" sz="2000" dirty="0"/>
              <a:t>、</a:t>
            </a:r>
            <a:r>
              <a:rPr lang="zh-TW" altLang="en-US" sz="2000" dirty="0">
                <a:hlinkClick r:id="rId34"/>
              </a:rPr>
              <a:t>六年級</a:t>
            </a:r>
            <a:endParaRPr lang="zh-TW" altLang="en-US" sz="2000" dirty="0"/>
          </a:p>
          <a:p>
            <a:r>
              <a:rPr lang="zh-TW" altLang="en-US" sz="2000" dirty="0"/>
              <a:t>翰林版：</a:t>
            </a:r>
            <a:r>
              <a:rPr lang="zh-TW" altLang="en-US" sz="2000" dirty="0">
                <a:hlinkClick r:id="rId35"/>
              </a:rPr>
              <a:t>一年級</a:t>
            </a:r>
            <a:r>
              <a:rPr lang="zh-TW" altLang="en-US" sz="2000" dirty="0"/>
              <a:t>、</a:t>
            </a:r>
            <a:r>
              <a:rPr lang="zh-TW" altLang="en-US" sz="2000" dirty="0">
                <a:hlinkClick r:id="rId36"/>
              </a:rPr>
              <a:t>二年級</a:t>
            </a:r>
            <a:r>
              <a:rPr lang="zh-TW" altLang="en-US" sz="2000" dirty="0"/>
              <a:t>、</a:t>
            </a:r>
            <a:r>
              <a:rPr lang="zh-TW" altLang="en-US" sz="2000" dirty="0">
                <a:hlinkClick r:id="rId37"/>
              </a:rPr>
              <a:t>三年級</a:t>
            </a:r>
            <a:r>
              <a:rPr lang="zh-TW" altLang="en-US" sz="2000" dirty="0"/>
              <a:t>、</a:t>
            </a:r>
            <a:r>
              <a:rPr lang="zh-TW" altLang="en-US" sz="2000" dirty="0">
                <a:hlinkClick r:id="rId38"/>
              </a:rPr>
              <a:t>四年級</a:t>
            </a:r>
            <a:r>
              <a:rPr lang="zh-TW" altLang="en-US" sz="2000" dirty="0"/>
              <a:t>、</a:t>
            </a:r>
            <a:r>
              <a:rPr lang="zh-TW" altLang="en-US" sz="2000" dirty="0">
                <a:hlinkClick r:id="rId39"/>
              </a:rPr>
              <a:t>五年級</a:t>
            </a:r>
            <a:r>
              <a:rPr lang="zh-TW" altLang="en-US" sz="2000" dirty="0"/>
              <a:t>、</a:t>
            </a:r>
            <a:r>
              <a:rPr lang="zh-TW" altLang="en-US" sz="2000" dirty="0">
                <a:hlinkClick r:id="rId40"/>
              </a:rPr>
              <a:t>六年級</a:t>
            </a:r>
            <a:endParaRPr lang="zh-TW" altLang="en-US" sz="2000" dirty="0"/>
          </a:p>
          <a:p>
            <a:r>
              <a:rPr lang="zh-TW" altLang="en-US" sz="1400" dirty="0"/>
              <a:t>歡迎下載使用，請參考布衣老師的網頁：</a:t>
            </a:r>
            <a:r>
              <a:rPr lang="zh-TW" altLang="en-US" sz="1400" dirty="0">
                <a:hlinkClick r:id="rId41"/>
              </a:rPr>
              <a:t>正確握姿</a:t>
            </a:r>
            <a:r>
              <a:rPr lang="zh-TW" altLang="en-US" sz="1400" dirty="0"/>
              <a:t>、</a:t>
            </a:r>
            <a:r>
              <a:rPr lang="zh-TW" altLang="en-US" sz="1400" dirty="0">
                <a:hlinkClick r:id="rId42"/>
              </a:rPr>
              <a:t>改善孩子寫字歪頭的</a:t>
            </a:r>
            <a:r>
              <a:rPr lang="zh-TW" altLang="en-US" sz="1400" dirty="0" smtClean="0">
                <a:hlinkClick r:id="rId42"/>
              </a:rPr>
              <a:t>方法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148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金梅毛顏楷" panose="02010609000101010101" pitchFamily="49" charset="-120"/>
              </a:rPr>
              <a:t>新編</a:t>
            </a:r>
            <a:r>
              <a:rPr lang="en-US" altLang="zh-TW" dirty="0" smtClean="0">
                <a:ea typeface="金梅毛顏楷" panose="02010609000101010101" pitchFamily="49" charset="-120"/>
              </a:rPr>
              <a:t>_</a:t>
            </a:r>
            <a:r>
              <a:rPr lang="zh-TW" altLang="zh-TW" dirty="0" smtClean="0">
                <a:ea typeface="金梅毛顏楷" panose="02010609000101010101" pitchFamily="49" charset="-120"/>
              </a:rPr>
              <a:t>生字</a:t>
            </a:r>
            <a:r>
              <a:rPr lang="zh-TW" altLang="zh-TW" dirty="0">
                <a:ea typeface="金梅毛顏楷" panose="02010609000101010101" pitchFamily="49" charset="-120"/>
              </a:rPr>
              <a:t>硬筆字培訓</a:t>
            </a:r>
            <a:r>
              <a:rPr lang="zh-TW" altLang="zh-TW" dirty="0" smtClean="0">
                <a:ea typeface="金梅毛顏楷" panose="02010609000101010101" pitchFamily="49" charset="-120"/>
              </a:rPr>
              <a:t>表格</a:t>
            </a:r>
            <a:r>
              <a:rPr lang="en-US" altLang="zh-TW" sz="2800" dirty="0" smtClean="0">
                <a:ea typeface="金梅毛顏楷" panose="02010609000101010101" pitchFamily="49" charset="-120"/>
              </a:rPr>
              <a:t>1</a:t>
            </a:r>
            <a:r>
              <a:rPr lang="zh-TW" altLang="en-US" sz="2800" dirty="0" smtClean="0">
                <a:ea typeface="金梅毛顏楷" panose="02010609000101010101" pitchFamily="49" charset="-120"/>
              </a:rPr>
              <a:t>、</a:t>
            </a:r>
            <a:r>
              <a:rPr lang="en-US" altLang="zh-TW" sz="2800" dirty="0" smtClean="0">
                <a:ea typeface="金梅毛顏楷" panose="02010609000101010101" pitchFamily="49" charset="-120"/>
              </a:rPr>
              <a:t>2</a:t>
            </a:r>
            <a:endParaRPr lang="zh-TW" altLang="en-US" sz="2800" dirty="0">
              <a:ea typeface="金梅毛顏楷" panose="02010609000101010101" pitchFamily="49" charset="-120"/>
            </a:endParaRPr>
          </a:p>
        </p:txBody>
      </p:sp>
      <p:pic>
        <p:nvPicPr>
          <p:cNvPr id="1026" name="Picture 2" descr="C:\Users\qrty\Desktop\低年級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515270" cy="302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qrty\Desktop\低_大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2206"/>
            <a:ext cx="4572000" cy="29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83568" y="522920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例字</a:t>
            </a:r>
            <a:r>
              <a:rPr lang="zh-TW" altLang="en-US" dirty="0" smtClean="0"/>
              <a:t>練習</a:t>
            </a:r>
            <a:r>
              <a:rPr lang="en-US" altLang="zh-TW" dirty="0" smtClean="0"/>
              <a:t>(</a:t>
            </a:r>
            <a:r>
              <a:rPr lang="zh-TW" altLang="en-US" dirty="0" smtClean="0"/>
              <a:t>大小</a:t>
            </a:r>
            <a:r>
              <a:rPr lang="en-US" altLang="zh-TW" dirty="0" smtClean="0"/>
              <a:t>):</a:t>
            </a:r>
            <a:r>
              <a:rPr lang="zh-TW" altLang="en-US" dirty="0" smtClean="0"/>
              <a:t>  口、乙、目、大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83196" y="580526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例字</a:t>
            </a:r>
            <a:r>
              <a:rPr lang="zh-TW" altLang="en-US" dirty="0" smtClean="0"/>
              <a:t>練習</a:t>
            </a:r>
            <a:r>
              <a:rPr lang="en-US" altLang="zh-TW" dirty="0" smtClean="0"/>
              <a:t>(</a:t>
            </a:r>
            <a:r>
              <a:rPr lang="zh-TW" altLang="en-US" dirty="0" smtClean="0"/>
              <a:t>均間</a:t>
            </a:r>
            <a:r>
              <a:rPr lang="en-US" altLang="zh-TW" dirty="0" smtClean="0"/>
              <a:t>):</a:t>
            </a:r>
            <a:r>
              <a:rPr lang="zh-TW" altLang="en-US" dirty="0" smtClean="0"/>
              <a:t>  川、朋、林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799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ea typeface="金梅毛顏楷" panose="02010609000101010101" pitchFamily="49" charset="-120"/>
              </a:rPr>
              <a:t>新編</a:t>
            </a:r>
            <a:r>
              <a:rPr lang="en-US" altLang="zh-TW" dirty="0">
                <a:solidFill>
                  <a:prstClr val="black"/>
                </a:solidFill>
                <a:ea typeface="金梅毛顏楷" panose="02010609000101010101" pitchFamily="49" charset="-120"/>
              </a:rPr>
              <a:t>_</a:t>
            </a:r>
            <a:r>
              <a:rPr lang="zh-TW" altLang="zh-TW" dirty="0">
                <a:solidFill>
                  <a:prstClr val="black"/>
                </a:solidFill>
                <a:ea typeface="金梅毛顏楷" panose="02010609000101010101" pitchFamily="49" charset="-120"/>
              </a:rPr>
              <a:t>生字硬筆字培訓</a:t>
            </a:r>
            <a:r>
              <a:rPr lang="zh-TW" altLang="zh-TW" dirty="0" smtClean="0">
                <a:solidFill>
                  <a:prstClr val="black"/>
                </a:solidFill>
                <a:ea typeface="金梅毛顏楷" panose="02010609000101010101" pitchFamily="49" charset="-120"/>
              </a:rPr>
              <a:t>表格</a:t>
            </a:r>
            <a:r>
              <a:rPr lang="en-US" altLang="zh-TW" sz="2800" dirty="0" smtClean="0">
                <a:ea typeface="金梅毛顏楷" panose="02010609000101010101" pitchFamily="49" charset="-120"/>
              </a:rPr>
              <a:t>3</a:t>
            </a:r>
            <a:r>
              <a:rPr lang="zh-TW" altLang="en-US" sz="2800" dirty="0" smtClean="0">
                <a:ea typeface="金梅毛顏楷" panose="02010609000101010101" pitchFamily="49" charset="-120"/>
              </a:rPr>
              <a:t>、</a:t>
            </a:r>
            <a:r>
              <a:rPr lang="en-US" altLang="zh-TW" sz="2800" dirty="0" smtClean="0">
                <a:ea typeface="金梅毛顏楷" panose="02010609000101010101" pitchFamily="49" charset="-120"/>
              </a:rPr>
              <a:t>4</a:t>
            </a:r>
            <a:endParaRPr lang="zh-TW" altLang="en-US" sz="2800" dirty="0"/>
          </a:p>
        </p:txBody>
      </p:sp>
      <p:pic>
        <p:nvPicPr>
          <p:cNvPr id="2050" name="Picture 2" descr="C:\Users\qrty\Desktop\中高年級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46016"/>
            <a:ext cx="4584533" cy="295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qrty\Desktop\中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37" y="1700808"/>
            <a:ext cx="4481258" cy="299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83568" y="522920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例字</a:t>
            </a:r>
            <a:r>
              <a:rPr lang="zh-TW" altLang="en-US" dirty="0" smtClean="0"/>
              <a:t>練習</a:t>
            </a:r>
            <a:r>
              <a:rPr lang="en-US" altLang="zh-TW" dirty="0" smtClean="0"/>
              <a:t>(</a:t>
            </a:r>
            <a:r>
              <a:rPr lang="zh-TW" altLang="en-US" dirty="0" smtClean="0"/>
              <a:t>大小</a:t>
            </a:r>
            <a:r>
              <a:rPr lang="en-US" altLang="zh-TW" dirty="0" smtClean="0"/>
              <a:t>):</a:t>
            </a:r>
            <a:r>
              <a:rPr lang="zh-TW" altLang="en-US" dirty="0" smtClean="0"/>
              <a:t> 臨、品、就、武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3196" y="580526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例字</a:t>
            </a:r>
            <a:r>
              <a:rPr lang="zh-TW" altLang="en-US" dirty="0" smtClean="0"/>
              <a:t>練習</a:t>
            </a:r>
            <a:r>
              <a:rPr lang="en-US" altLang="zh-TW" dirty="0" smtClean="0"/>
              <a:t>(</a:t>
            </a:r>
            <a:r>
              <a:rPr lang="zh-TW" altLang="en-US" dirty="0" smtClean="0"/>
              <a:t>均間</a:t>
            </a:r>
            <a:r>
              <a:rPr lang="en-US" altLang="zh-TW" dirty="0" smtClean="0"/>
              <a:t>):</a:t>
            </a:r>
            <a:r>
              <a:rPr lang="zh-TW" altLang="en-US" dirty="0" smtClean="0"/>
              <a:t> 長、車、舞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752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金梅毛顏楷" panose="02010609000101010101" pitchFamily="49" charset="-120"/>
              </a:rPr>
              <a:t>一些批改觀點</a:t>
            </a:r>
            <a:endParaRPr lang="zh-TW" altLang="en-US" sz="5400" dirty="0">
              <a:latin typeface="標楷體" panose="03000509000000000000" pitchFamily="65" charset="-120"/>
              <a:ea typeface="金梅毛顏楷" panose="02010609000101010101" pitchFamily="49" charset="-120"/>
            </a:endParaRPr>
          </a:p>
        </p:txBody>
      </p:sp>
      <p:pic>
        <p:nvPicPr>
          <p:cNvPr id="3074" name="Picture 2" descr="C:\Users\qrty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9364"/>
            <a:ext cx="4310634" cy="265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qrty\Desktop\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09" y="1436121"/>
            <a:ext cx="4146290" cy="27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qrty\Desktop\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46" y="4494833"/>
            <a:ext cx="3885571" cy="207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0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金梅毛顏楷" panose="02010609000101010101" pitchFamily="49" charset="-120"/>
              </a:rPr>
              <a:t>一些批改觀點</a:t>
            </a:r>
            <a:endParaRPr lang="zh-TW" altLang="en-US" sz="5400" dirty="0">
              <a:latin typeface="標楷體" panose="03000509000000000000" pitchFamily="65" charset="-120"/>
              <a:ea typeface="金梅毛顏楷" panose="02010609000101010101" pitchFamily="49" charset="-120"/>
            </a:endParaRPr>
          </a:p>
        </p:txBody>
      </p:sp>
      <p:pic>
        <p:nvPicPr>
          <p:cNvPr id="4098" name="Picture 2" descr="C:\Users\qrty\Desktop\06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089" y="1347343"/>
            <a:ext cx="2876922" cy="248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qrty\Desktop\06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525" y="4149080"/>
            <a:ext cx="2862486" cy="236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qrty\Desktop\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1" y="2763192"/>
            <a:ext cx="4657726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9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金梅毛顏楷" panose="02010609000101010101" pitchFamily="49" charset="-120"/>
              </a:rPr>
              <a:t>一些批改觀點</a:t>
            </a:r>
            <a:endParaRPr lang="zh-TW" altLang="en-US" sz="5400" dirty="0">
              <a:latin typeface="標楷體" panose="03000509000000000000" pitchFamily="65" charset="-120"/>
              <a:ea typeface="金梅毛顏楷" panose="02010609000101010101" pitchFamily="49" charset="-120"/>
            </a:endParaRPr>
          </a:p>
        </p:txBody>
      </p:sp>
      <p:pic>
        <p:nvPicPr>
          <p:cNvPr id="5122" name="Picture 2" descr="C:\Users\qrty\Desktop\06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52600"/>
            <a:ext cx="4572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qrty\Desktop\06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46" y="2419350"/>
            <a:ext cx="42862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974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377</Words>
  <Application>Microsoft Office PowerPoint</Application>
  <PresentationFormat>如螢幕大小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106年教師硬筆書法 “字”我要求 專業社群研習</vt:lpstr>
      <vt:lpstr>內  容</vt:lpstr>
      <vt:lpstr>字的大小、均間</vt:lpstr>
      <vt:lpstr>他山之石</vt:lpstr>
      <vt:lpstr>新編_生字硬筆字培訓表格1、2</vt:lpstr>
      <vt:lpstr>新編_生字硬筆字培訓表格3、4</vt:lpstr>
      <vt:lpstr>一些批改觀點</vt:lpstr>
      <vt:lpstr>一些批改觀點</vt:lpstr>
      <vt:lpstr>一些批改觀點</vt:lpstr>
      <vt:lpstr>一些批改觀點</vt:lpstr>
      <vt:lpstr>一些批改觀點</vt:lpstr>
      <vt:lpstr>PowerPoint 簡報</vt:lpstr>
      <vt:lpstr>PowerPoint 簡報</vt:lpstr>
      <vt:lpstr>PowerPoint 簡報</vt:lpstr>
      <vt:lpstr>班級前測資料分析、探討</vt:lpstr>
      <vt:lpstr>班級前測資料分析、探討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106年教師硬筆書法 “字”我要求 專業社群研習</dc:title>
  <dc:creator>qrty</dc:creator>
  <cp:lastModifiedBy>tyut012</cp:lastModifiedBy>
  <cp:revision>47</cp:revision>
  <dcterms:created xsi:type="dcterms:W3CDTF">2017-09-28T16:21:43Z</dcterms:created>
  <dcterms:modified xsi:type="dcterms:W3CDTF">2017-10-27T04:14:29Z</dcterms:modified>
</cp:coreProperties>
</file>