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550" r:id="rId3"/>
    <p:sldId id="551" r:id="rId4"/>
    <p:sldId id="552" r:id="rId5"/>
    <p:sldId id="553" r:id="rId6"/>
    <p:sldId id="554" r:id="rId7"/>
    <p:sldId id="555" r:id="rId8"/>
    <p:sldId id="556" r:id="rId9"/>
    <p:sldId id="557" r:id="rId10"/>
    <p:sldId id="559" r:id="rId11"/>
    <p:sldId id="560" r:id="rId12"/>
    <p:sldId id="561" r:id="rId13"/>
    <p:sldId id="50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8ADA"/>
    <a:srgbClr val="E60000"/>
    <a:srgbClr val="26B71F"/>
    <a:srgbClr val="E36B6B"/>
    <a:srgbClr val="0E72B6"/>
    <a:srgbClr val="663300"/>
    <a:srgbClr val="4D0B15"/>
    <a:srgbClr val="E4DA9C"/>
    <a:srgbClr val="D3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5" autoAdjust="0"/>
  </p:normalViewPr>
  <p:slideViewPr>
    <p:cSldViewPr>
      <p:cViewPr varScale="1">
        <p:scale>
          <a:sx n="72" d="100"/>
          <a:sy n="72" d="100"/>
        </p:scale>
        <p:origin x="4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1790-F92F-4035-9169-4202168956C4}" type="datetimeFigureOut">
              <a:rPr lang="zh-TW" altLang="en-US" smtClean="0"/>
              <a:t>2017/3/15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FEB2-1A37-4159-85AC-11AAB19C67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9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3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16200-E62E-436F-82C0-A6D2D11BA938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3370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D25E6-F6C0-4FDB-8865-4F1F78F118B6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1583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8EE8BF-D9EF-4A7D-B8C5-8266DD52D68C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7234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CBB2787-F9CA-40FB-B936-1FF44181DF48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0629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100*100*100=1000000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4A38A-3F7F-497A-B29F-7C1B65532FF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29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8CE01-1565-4100-B27B-F51E49AC050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52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74DC1-1FE3-4AAB-9E23-B29A0D615EB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4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50DC3-1DAF-4197-8E95-219A83C095F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542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8CE01-1565-4100-B27B-F51E49AC050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61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8CE01-1565-4100-B27B-F51E49AC050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45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FBCD6-EB01-4BEF-8E80-B19923B5491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877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8CE01-1565-4100-B27B-F51E49AC050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5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rgbClr val="00B0F0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814524"/>
          </a:xfrm>
        </p:spPr>
        <p:txBody>
          <a:bodyPr/>
          <a:lstStyle/>
          <a:p>
            <a:r>
              <a:rPr lang="en-US" altLang="zh-TW" dirty="0" smtClean="0"/>
              <a:t>3-2</a:t>
            </a:r>
            <a:br>
              <a:rPr lang="en-US" altLang="zh-TW" dirty="0" smtClean="0"/>
            </a:br>
            <a:r>
              <a:rPr lang="zh-TW" altLang="en-US" dirty="0" smtClean="0"/>
              <a:t>立方公尺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6864" cy="1080120"/>
          </a:xfrm>
        </p:spPr>
        <p:txBody>
          <a:bodyPr/>
          <a:lstStyle/>
          <a:p>
            <a:r>
              <a:rPr lang="zh-TW" altLang="en-US" sz="4400" dirty="0"/>
              <a:t>用整數或小數作答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00808"/>
            <a:ext cx="864096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US" altLang="zh-TW" sz="2400" dirty="0"/>
              <a:t>4</a:t>
            </a:r>
            <a:r>
              <a:rPr lang="zh-TW" altLang="en-US" sz="2400" dirty="0"/>
              <a:t>立方公尺＝（                     ）立方公分</a:t>
            </a:r>
            <a:endParaRPr lang="en-US" altLang="zh-TW" sz="2400" dirty="0"/>
          </a:p>
          <a:p>
            <a:pPr>
              <a:defRPr/>
            </a:pPr>
            <a:r>
              <a:rPr lang="en-US" altLang="zh-TW" sz="2400" dirty="0"/>
              <a:t>5.1</a:t>
            </a:r>
            <a:r>
              <a:rPr lang="zh-TW" altLang="en-US" sz="2400" dirty="0"/>
              <a:t>立方公尺＝（                     ）立方公分</a:t>
            </a:r>
            <a:endParaRPr lang="en-US" altLang="zh-TW" sz="2400" dirty="0"/>
          </a:p>
          <a:p>
            <a:pPr>
              <a:defRPr/>
            </a:pPr>
            <a:r>
              <a:rPr lang="en-US" altLang="zh-TW" sz="2400" dirty="0"/>
              <a:t>400000</a:t>
            </a:r>
            <a:r>
              <a:rPr lang="zh-TW" altLang="en-US" sz="2400" dirty="0"/>
              <a:t>立方公分＝（                     ）立方公尺</a:t>
            </a:r>
            <a:endParaRPr lang="en-US" altLang="zh-TW" sz="2400" dirty="0"/>
          </a:p>
          <a:p>
            <a:pPr>
              <a:defRPr/>
            </a:pPr>
            <a:r>
              <a:rPr lang="en-US" altLang="zh-TW" sz="2400" dirty="0"/>
              <a:t>4010100</a:t>
            </a:r>
            <a:r>
              <a:rPr lang="zh-TW" altLang="en-US" sz="2400" dirty="0"/>
              <a:t>立方公分＝（           ）立方公尺（           ）立方公分</a:t>
            </a:r>
            <a:endParaRPr lang="en-US" altLang="zh-TW" sz="2400" dirty="0"/>
          </a:p>
          <a:p>
            <a:pPr>
              <a:defRPr/>
            </a:pPr>
            <a:r>
              <a:rPr lang="en-US" altLang="zh-TW" sz="2400" dirty="0"/>
              <a:t>50</a:t>
            </a:r>
            <a:r>
              <a:rPr lang="zh-TW" altLang="en-US" sz="2400" dirty="0"/>
              <a:t>立方公尺</a:t>
            </a:r>
            <a:r>
              <a:rPr lang="en-US" altLang="zh-TW" sz="2400" dirty="0"/>
              <a:t>50</a:t>
            </a:r>
            <a:r>
              <a:rPr lang="zh-TW" altLang="en-US" sz="2400" dirty="0"/>
              <a:t>立方公分＝（                     ）立方公分</a:t>
            </a:r>
            <a:endParaRPr lang="en-US" altLang="zh-TW" sz="2400" dirty="0"/>
          </a:p>
          <a:p>
            <a:pPr>
              <a:defRPr/>
            </a:pPr>
            <a:r>
              <a:rPr lang="en-US" altLang="zh-TW" sz="2400" dirty="0"/>
              <a:t>7200000</a:t>
            </a:r>
            <a:r>
              <a:rPr lang="zh-TW" altLang="en-US" sz="2400" dirty="0"/>
              <a:t>立方公分＝（                     ）立方公尺</a:t>
            </a:r>
            <a:endParaRPr lang="en-US" altLang="zh-TW" sz="2400" dirty="0"/>
          </a:p>
          <a:p>
            <a:pPr>
              <a:defRPr/>
            </a:pPr>
            <a:r>
              <a:rPr lang="en-US" altLang="zh-TW" sz="2400" dirty="0"/>
              <a:t>40080000</a:t>
            </a:r>
            <a:r>
              <a:rPr lang="zh-TW" altLang="en-US" sz="2400" dirty="0"/>
              <a:t>立方公分＝（         ）立方公尺（         ）立方公分</a:t>
            </a:r>
            <a:endParaRPr lang="en-US" altLang="zh-TW" sz="2400" dirty="0"/>
          </a:p>
          <a:p>
            <a:pPr>
              <a:defRPr/>
            </a:pPr>
            <a:r>
              <a:rPr lang="en-US" altLang="zh-TW" sz="2400" dirty="0"/>
              <a:t>4</a:t>
            </a:r>
            <a:r>
              <a:rPr lang="zh-TW" altLang="en-US" sz="2400" dirty="0"/>
              <a:t>立方公尺</a:t>
            </a:r>
            <a:r>
              <a:rPr lang="en-US" altLang="zh-TW" sz="2400" dirty="0"/>
              <a:t>500000</a:t>
            </a:r>
            <a:r>
              <a:rPr lang="zh-TW" altLang="en-US" sz="2400" dirty="0"/>
              <a:t>立方公分＝（                  ）立方公分</a:t>
            </a:r>
            <a:endParaRPr lang="en-US" altLang="zh-TW" sz="2400" dirty="0"/>
          </a:p>
          <a:p>
            <a:pPr>
              <a:defRPr/>
            </a:pPr>
            <a:r>
              <a:rPr lang="en-US" altLang="zh-TW" sz="2400" dirty="0"/>
              <a:t>30000</a:t>
            </a:r>
            <a:r>
              <a:rPr lang="zh-TW" altLang="en-US" sz="2400" dirty="0"/>
              <a:t>立方公分</a:t>
            </a:r>
            <a:r>
              <a:rPr lang="en-US" altLang="zh-TW" sz="2400" dirty="0"/>
              <a:t>+5000000</a:t>
            </a:r>
            <a:r>
              <a:rPr lang="zh-TW" altLang="en-US" sz="2400" dirty="0"/>
              <a:t>立方公分＝（               ）立方公尺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062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Just </a:t>
            </a:r>
            <a:r>
              <a:rPr lang="en-US" altLang="zh-TW">
                <a:solidFill>
                  <a:srgbClr val="FF0000"/>
                </a:solidFill>
              </a:rPr>
              <a:t>3mins</a:t>
            </a:r>
            <a:r>
              <a:rPr lang="zh-TW" altLang="en-US"/>
              <a:t>挑戰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60848"/>
            <a:ext cx="8429432" cy="322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8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277388"/>
            <a:ext cx="8712968" cy="2375748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altLang="zh-TW" sz="3000" dirty="0" smtClean="0"/>
              <a:t>1.</a:t>
            </a:r>
            <a:r>
              <a:rPr lang="zh-TW" altLang="en-US" sz="3000" dirty="0" smtClean="0"/>
              <a:t>液晶</a:t>
            </a:r>
            <a:r>
              <a:rPr lang="zh-TW" altLang="zh-TW" sz="3000" dirty="0"/>
              <a:t>電視機的體積為　</a:t>
            </a:r>
            <a:r>
              <a:rPr lang="en-US" altLang="zh-TW" sz="3000" dirty="0"/>
              <a:t>20000</a:t>
            </a:r>
            <a:r>
              <a:rPr lang="zh-TW" altLang="zh-TW" sz="3000" dirty="0"/>
              <a:t>　立方公分</a:t>
            </a:r>
            <a:endParaRPr lang="en-US" altLang="zh-TW" sz="3000" dirty="0"/>
          </a:p>
          <a:p>
            <a:pPr marL="0" indent="0">
              <a:buNone/>
              <a:defRPr/>
            </a:pPr>
            <a:r>
              <a:rPr lang="en-US" altLang="zh-TW" sz="3000" dirty="0" smtClean="0"/>
              <a:t>2. Emma</a:t>
            </a:r>
            <a:r>
              <a:rPr lang="zh-TW" altLang="en-US" sz="3000" dirty="0"/>
              <a:t>的</a:t>
            </a:r>
            <a:r>
              <a:rPr lang="en-US" altLang="zh-TW" sz="3000" dirty="0"/>
              <a:t>mini</a:t>
            </a:r>
            <a:r>
              <a:rPr lang="zh-TW" altLang="en-US" sz="3000" dirty="0"/>
              <a:t>模型車</a:t>
            </a:r>
            <a:r>
              <a:rPr lang="zh-TW" altLang="zh-TW" sz="3000" dirty="0"/>
              <a:t>體積為　</a:t>
            </a:r>
            <a:r>
              <a:rPr lang="en-US" altLang="zh-TW" sz="3000" dirty="0"/>
              <a:t>350</a:t>
            </a:r>
            <a:r>
              <a:rPr lang="zh-TW" altLang="zh-TW" sz="3000" dirty="0"/>
              <a:t>　立方公</a:t>
            </a:r>
            <a:r>
              <a:rPr lang="zh-TW" altLang="en-US" sz="3000" dirty="0"/>
              <a:t>分</a:t>
            </a:r>
            <a:endParaRPr lang="en-US" altLang="zh-TW" sz="3000" dirty="0"/>
          </a:p>
          <a:p>
            <a:pPr marL="0" indent="0">
              <a:buNone/>
              <a:defRPr/>
            </a:pPr>
            <a:r>
              <a:rPr lang="en-US" altLang="zh-TW" sz="3000" dirty="0" smtClean="0"/>
              <a:t>3.</a:t>
            </a:r>
            <a:r>
              <a:rPr lang="zh-TW" altLang="en-US" sz="3000" dirty="0" smtClean="0"/>
              <a:t>楊</a:t>
            </a:r>
            <a:r>
              <a:rPr lang="zh-TW" altLang="en-US" sz="3000" dirty="0"/>
              <a:t>力州家裡的</a:t>
            </a:r>
            <a:r>
              <a:rPr lang="zh-TW" altLang="zh-TW" sz="3000" dirty="0"/>
              <a:t>洗衣機體積為　</a:t>
            </a:r>
            <a:r>
              <a:rPr lang="en-US" altLang="zh-TW" sz="3000" dirty="0"/>
              <a:t>1</a:t>
            </a:r>
            <a:r>
              <a:rPr lang="zh-TW" altLang="zh-TW" sz="3000" dirty="0"/>
              <a:t>　立方公尺</a:t>
            </a:r>
            <a:endParaRPr lang="en-US" altLang="zh-TW" sz="3000" dirty="0"/>
          </a:p>
          <a:p>
            <a:pPr marL="0" indent="0">
              <a:buNone/>
              <a:defRPr/>
            </a:pPr>
            <a:r>
              <a:rPr lang="en-US" altLang="zh-TW" sz="3000" dirty="0" smtClean="0"/>
              <a:t>4.  30</a:t>
            </a:r>
            <a:r>
              <a:rPr lang="zh-TW" altLang="en-US" sz="3000" dirty="0"/>
              <a:t>本</a:t>
            </a:r>
            <a:r>
              <a:rPr lang="zh-TW" altLang="zh-TW" sz="3000" dirty="0"/>
              <a:t>數學課本的體積為　</a:t>
            </a:r>
            <a:r>
              <a:rPr lang="en-US" altLang="zh-TW" sz="3000" dirty="0"/>
              <a:t>250</a:t>
            </a:r>
            <a:r>
              <a:rPr lang="zh-TW" altLang="zh-TW" sz="3000" dirty="0"/>
              <a:t>　立方公分。 </a:t>
            </a:r>
            <a:endParaRPr kumimoji="1" lang="zh-TW" altLang="en-US" sz="3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650" y="0"/>
            <a:ext cx="7954810" cy="2087933"/>
          </a:xfrm>
        </p:spPr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下列</a:t>
            </a:r>
            <a:r>
              <a:rPr lang="zh-TW" altLang="en-US" dirty="0">
                <a:solidFill>
                  <a:srgbClr val="FF0000"/>
                </a:solidFill>
              </a:rPr>
              <a:t>哪</a:t>
            </a:r>
            <a:r>
              <a:rPr lang="zh-TW" altLang="zh-TW" dirty="0">
                <a:solidFill>
                  <a:srgbClr val="FF0000"/>
                </a:solidFill>
              </a:rPr>
              <a:t>個選項是錯誤的？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35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5875"/>
            <a:ext cx="8229600" cy="133985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/>
              <a:t>思考歸納</a:t>
            </a:r>
            <a:endParaRPr lang="zh-TW" altLang="en-US" b="1" dirty="0"/>
          </a:p>
        </p:txBody>
      </p:sp>
      <p:pic>
        <p:nvPicPr>
          <p:cNvPr id="53252" name="Picture 6" descr="http://img.taopic.com/uploads/allimg/130617/318765-13061GA921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22177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「彩虹」的圖片搜尋結果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05447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361" y="1628800"/>
            <a:ext cx="8186766" cy="10675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說說看，你在這一單元中學到了什麼？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18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4444"/>
          <a:stretch/>
        </p:blipFill>
        <p:spPr>
          <a:xfrm>
            <a:off x="611560" y="2093088"/>
            <a:ext cx="4501023" cy="5800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t="7352"/>
          <a:stretch/>
        </p:blipFill>
        <p:spPr>
          <a:xfrm>
            <a:off x="5364088" y="2673097"/>
            <a:ext cx="3991429" cy="21265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4293096"/>
            <a:ext cx="3976345" cy="1988173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7504" y="146132"/>
            <a:ext cx="8784976" cy="194695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立方公尺與立方公分的換算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9" y="116632"/>
            <a:ext cx="8170360" cy="1152128"/>
          </a:xfrm>
        </p:spPr>
        <p:txBody>
          <a:bodyPr/>
          <a:lstStyle/>
          <a:p>
            <a:r>
              <a:rPr lang="zh-TW" altLang="en-US" dirty="0" smtClean="0"/>
              <a:t>生活中常見的一立方公尺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73007"/>
            <a:ext cx="3507236" cy="35433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186" y="3201183"/>
            <a:ext cx="5732814" cy="35323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10757" y="4967353"/>
            <a:ext cx="2131581" cy="497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/>
              <a:t>等同於</a:t>
            </a:r>
            <a:r>
              <a:rPr lang="en-US" altLang="zh-TW" sz="1350" dirty="0"/>
              <a:t>1</a:t>
            </a:r>
            <a:r>
              <a:rPr lang="zh-TW" altLang="en-US" sz="1350" dirty="0"/>
              <a:t>度水，約</a:t>
            </a:r>
            <a:r>
              <a:rPr lang="en-US" altLang="zh-TW" sz="1350" dirty="0"/>
              <a:t>4</a:t>
            </a:r>
            <a:r>
              <a:rPr lang="zh-TW" altLang="en-US" sz="1350" dirty="0"/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12076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210146"/>
          </a:xfr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tx1"/>
                </a:solidFill>
              </a:rPr>
              <a:t>青少年</a:t>
            </a:r>
            <a:r>
              <a:rPr lang="zh-TW" altLang="en-US" sz="4000" dirty="0">
                <a:solidFill>
                  <a:schemeClr val="tx1"/>
                </a:solidFill>
              </a:rPr>
              <a:t>暑假休閒 走不出</a:t>
            </a:r>
            <a:r>
              <a:rPr lang="en-US" altLang="zh-TW" sz="4000" dirty="0">
                <a:solidFill>
                  <a:schemeClr val="tx1"/>
                </a:solidFill>
              </a:rPr>
              <a:t>1</a:t>
            </a:r>
            <a:r>
              <a:rPr lang="zh-TW" altLang="en-US" sz="4000" dirty="0">
                <a:solidFill>
                  <a:schemeClr val="tx1"/>
                </a:solidFill>
              </a:rPr>
              <a:t>立方公尺</a:t>
            </a:r>
          </a:p>
        </p:txBody>
      </p:sp>
      <p:sp>
        <p:nvSpPr>
          <p:cNvPr id="30725" name="內容版面配置區 2"/>
          <p:cNvSpPr>
            <a:spLocks noGrp="1"/>
          </p:cNvSpPr>
          <p:nvPr>
            <p:ph idx="1"/>
          </p:nvPr>
        </p:nvSpPr>
        <p:spPr>
          <a:xfrm>
            <a:off x="153244" y="2132856"/>
            <a:ext cx="4896544" cy="33123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0"/>
              </a:spcBef>
              <a:buFont typeface="Arial" charset="0"/>
              <a:buChar char="•"/>
              <a:defRPr/>
            </a:pPr>
            <a:r>
              <a:rPr lang="zh-TW" altLang="en-US" sz="2400" dirty="0"/>
              <a:t>一份調查發現，超過</a:t>
            </a:r>
            <a:r>
              <a:rPr lang="en-US" altLang="zh-TW" sz="2400" dirty="0"/>
              <a:t>8</a:t>
            </a:r>
            <a:r>
              <a:rPr lang="zh-TW" altLang="en-US" sz="2400" dirty="0"/>
              <a:t>成的人在「上網遊戲聊天」，其次是「看電視」及「參加課輔」，幾乎都從事靜態活動，讓人大嘆青少年只從事「一立方公尺的休閒」。孩子沒有機會走到戶外，休閒活動只侷限在</a:t>
            </a:r>
            <a:r>
              <a:rPr lang="zh-TW" altLang="en-US" sz="2400" b="1" dirty="0">
                <a:solidFill>
                  <a:srgbClr val="FF0000"/>
                </a:solidFill>
              </a:rPr>
              <a:t>一張桌子、一張椅子的「一立方公尺」之間。</a:t>
            </a:r>
            <a:endParaRPr lang="en-US" altLang="zh-TW" sz="2400" dirty="0"/>
          </a:p>
        </p:txBody>
      </p:sp>
      <p:graphicFrame>
        <p:nvGraphicFramePr>
          <p:cNvPr id="3073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761434"/>
              </p:ext>
            </p:extLst>
          </p:nvPr>
        </p:nvGraphicFramePr>
        <p:xfrm>
          <a:off x="5292080" y="3284984"/>
          <a:ext cx="3499817" cy="326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4" imgW="3700593" imgH="3706689" progId="Excel.Chart.8">
                  <p:embed/>
                </p:oleObj>
              </mc:Choice>
              <mc:Fallback>
                <p:oleObj r:id="rId4" imgW="3700593" imgH="37066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284984"/>
                        <a:ext cx="3499817" cy="32674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66071" cy="1775583"/>
          </a:xfrm>
        </p:spPr>
        <p:txBody>
          <a:bodyPr>
            <a:normAutofit/>
          </a:bodyPr>
          <a:lstStyle/>
          <a:p>
            <a:r>
              <a:rPr lang="zh-TW" altLang="en-US" dirty="0"/>
              <a:t>           一立方公尺有多大？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518" y="3958000"/>
            <a:ext cx="5539811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2400" dirty="0"/>
              <a:t>估測可容納</a:t>
            </a:r>
            <a:r>
              <a:rPr lang="en-US" altLang="zh-TW" sz="2400" dirty="0" smtClean="0"/>
              <a:t>508</a:t>
            </a:r>
            <a:r>
              <a:rPr lang="zh-TW" altLang="en-US" sz="2400" dirty="0" smtClean="0"/>
              <a:t>的</a:t>
            </a:r>
            <a:r>
              <a:rPr lang="zh-TW" altLang="en-US" sz="2400" dirty="0"/>
              <a:t>男生站著的人數</a:t>
            </a:r>
            <a:endParaRPr lang="en-US" altLang="zh-TW" sz="2400" dirty="0"/>
          </a:p>
          <a:p>
            <a:pPr marL="0" indent="0">
              <a:buNone/>
              <a:defRPr/>
            </a:pPr>
            <a:r>
              <a:rPr lang="zh-TW" altLang="en-US" sz="2400" dirty="0">
                <a:sym typeface="Wingdings"/>
              </a:rPr>
              <a:t>男生</a:t>
            </a:r>
            <a:r>
              <a:rPr lang="en-US" altLang="zh-TW" sz="2400" dirty="0">
                <a:sym typeface="Wingdings"/>
              </a:rPr>
              <a:t>(1~6</a:t>
            </a:r>
            <a:r>
              <a:rPr lang="zh-TW" altLang="en-US" sz="2400" dirty="0">
                <a:sym typeface="Wingdings"/>
              </a:rPr>
              <a:t>人</a:t>
            </a:r>
            <a:r>
              <a:rPr lang="en-US" altLang="zh-TW" sz="2400" dirty="0">
                <a:sym typeface="Wingdings"/>
              </a:rPr>
              <a:t>)</a:t>
            </a:r>
          </a:p>
          <a:p>
            <a:pPr marL="0" indent="0">
              <a:buNone/>
              <a:defRPr/>
            </a:pPr>
            <a:r>
              <a:rPr lang="zh-TW" altLang="en-US" sz="2400" dirty="0">
                <a:sym typeface="Wingdings"/>
              </a:rPr>
              <a:t>男生</a:t>
            </a:r>
            <a:r>
              <a:rPr lang="en-US" altLang="zh-TW" sz="2400" dirty="0">
                <a:sym typeface="Wingdings"/>
              </a:rPr>
              <a:t>(7-11</a:t>
            </a:r>
            <a:r>
              <a:rPr lang="zh-TW" altLang="en-US" sz="2400" dirty="0">
                <a:sym typeface="Wingdings"/>
              </a:rPr>
              <a:t>人</a:t>
            </a:r>
            <a:r>
              <a:rPr lang="en-US" altLang="zh-TW" sz="2400" dirty="0">
                <a:sym typeface="Wingdings"/>
              </a:rPr>
              <a:t>)</a:t>
            </a:r>
          </a:p>
          <a:p>
            <a:pPr marL="0" indent="0">
              <a:buNone/>
              <a:defRPr/>
            </a:pPr>
            <a:r>
              <a:rPr lang="zh-TW" altLang="en-US" sz="2400" dirty="0">
                <a:sym typeface="Wingdings"/>
              </a:rPr>
              <a:t>男生</a:t>
            </a:r>
            <a:r>
              <a:rPr lang="en-US" altLang="zh-TW" sz="2400" dirty="0">
                <a:sym typeface="Wingdings"/>
              </a:rPr>
              <a:t>(12~16</a:t>
            </a:r>
            <a:r>
              <a:rPr lang="zh-TW" altLang="en-US" sz="2400" dirty="0">
                <a:sym typeface="Wingdings"/>
              </a:rPr>
              <a:t>人</a:t>
            </a:r>
            <a:r>
              <a:rPr lang="en-US" altLang="zh-TW" sz="2400" dirty="0">
                <a:sym typeface="Wingdings"/>
              </a:rPr>
              <a:t>)</a:t>
            </a:r>
          </a:p>
        </p:txBody>
      </p:sp>
      <p:sp>
        <p:nvSpPr>
          <p:cNvPr id="34821" name="Litebulb"/>
          <p:cNvSpPr>
            <a:spLocks noEditPoints="1" noChangeArrowheads="1"/>
          </p:cNvSpPr>
          <p:nvPr/>
        </p:nvSpPr>
        <p:spPr bwMode="auto">
          <a:xfrm>
            <a:off x="1371600" y="1250157"/>
            <a:ext cx="810816" cy="93226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1350"/>
          </a:p>
        </p:txBody>
      </p:sp>
      <p:sp>
        <p:nvSpPr>
          <p:cNvPr id="6" name="圓角矩形 5"/>
          <p:cNvSpPr/>
          <p:nvPr/>
        </p:nvSpPr>
        <p:spPr>
          <a:xfrm>
            <a:off x="3111421" y="1892215"/>
            <a:ext cx="5304235" cy="9036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700" dirty="0">
                <a:solidFill>
                  <a:schemeClr val="tx1"/>
                </a:solidFill>
              </a:rPr>
              <a:t>1</a:t>
            </a:r>
            <a:r>
              <a:rPr lang="zh-TW" altLang="en-US" sz="2700" dirty="0">
                <a:solidFill>
                  <a:schemeClr val="tx1"/>
                </a:solidFill>
              </a:rPr>
              <a:t>公尺</a:t>
            </a:r>
            <a:r>
              <a:rPr lang="en-US" altLang="zh-TW" sz="2700" dirty="0">
                <a:solidFill>
                  <a:schemeClr val="tx1"/>
                </a:solidFill>
              </a:rPr>
              <a:t>×1</a:t>
            </a:r>
            <a:r>
              <a:rPr lang="zh-TW" altLang="en-US" sz="2700" dirty="0">
                <a:solidFill>
                  <a:schemeClr val="tx1"/>
                </a:solidFill>
              </a:rPr>
              <a:t>公尺</a:t>
            </a:r>
            <a:r>
              <a:rPr lang="en-US" altLang="zh-TW" sz="2700" dirty="0">
                <a:solidFill>
                  <a:schemeClr val="tx1"/>
                </a:solidFill>
              </a:rPr>
              <a:t>×1</a:t>
            </a:r>
            <a:r>
              <a:rPr lang="zh-TW" altLang="en-US" sz="2700" dirty="0">
                <a:solidFill>
                  <a:schemeClr val="tx1"/>
                </a:solidFill>
              </a:rPr>
              <a:t>公尺＝</a:t>
            </a:r>
            <a:r>
              <a:rPr lang="en-US" altLang="zh-TW" sz="2700" dirty="0">
                <a:solidFill>
                  <a:schemeClr val="tx1"/>
                </a:solidFill>
              </a:rPr>
              <a:t>1</a:t>
            </a:r>
            <a:r>
              <a:rPr lang="zh-TW" altLang="en-US" sz="2700" dirty="0">
                <a:solidFill>
                  <a:schemeClr val="tx1"/>
                </a:solidFill>
              </a:rPr>
              <a:t>立方公尺</a:t>
            </a:r>
            <a:endParaRPr lang="en-US" altLang="zh-TW" sz="27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100</a:t>
            </a:r>
            <a:r>
              <a:rPr lang="zh-TW" altLang="en-US" dirty="0">
                <a:solidFill>
                  <a:schemeClr val="tx1"/>
                </a:solidFill>
              </a:rPr>
              <a:t>公分</a:t>
            </a:r>
            <a:r>
              <a:rPr lang="en-US" altLang="zh-TW" dirty="0">
                <a:solidFill>
                  <a:schemeClr val="tx1"/>
                </a:solidFill>
              </a:rPr>
              <a:t>× 100</a:t>
            </a:r>
            <a:r>
              <a:rPr lang="zh-TW" altLang="en-US" dirty="0">
                <a:solidFill>
                  <a:schemeClr val="tx1"/>
                </a:solidFill>
              </a:rPr>
              <a:t>公分</a:t>
            </a:r>
            <a:r>
              <a:rPr lang="en-US" altLang="zh-TW" dirty="0">
                <a:solidFill>
                  <a:schemeClr val="tx1"/>
                </a:solidFill>
              </a:rPr>
              <a:t>× 100</a:t>
            </a:r>
            <a:r>
              <a:rPr lang="zh-TW" altLang="en-US" dirty="0">
                <a:solidFill>
                  <a:schemeClr val="tx1"/>
                </a:solidFill>
              </a:rPr>
              <a:t>公分＝</a:t>
            </a:r>
            <a:r>
              <a:rPr lang="en-US" altLang="zh-TW" dirty="0">
                <a:solidFill>
                  <a:schemeClr val="tx1"/>
                </a:solidFill>
              </a:rPr>
              <a:t>100,0000</a:t>
            </a:r>
            <a:r>
              <a:rPr lang="zh-TW" altLang="en-US" dirty="0">
                <a:solidFill>
                  <a:schemeClr val="tx1"/>
                </a:solidFill>
              </a:rPr>
              <a:t>立方公分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508682" y="4571420"/>
            <a:ext cx="5360670" cy="2286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sz="2000" kern="120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sz="1800" kern="120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sz="2000" kern="120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sz="2000" kern="120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sz="2000" kern="1200">
                <a:solidFill>
                  <a:schemeClr val="dk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400" dirty="0"/>
              <a:t>估測可容納</a:t>
            </a:r>
            <a:r>
              <a:rPr lang="en-US" altLang="zh-TW" sz="2400" dirty="0" smtClean="0"/>
              <a:t>508</a:t>
            </a:r>
            <a:r>
              <a:rPr lang="zh-TW" altLang="en-US" sz="2400" dirty="0" smtClean="0"/>
              <a:t>的</a:t>
            </a:r>
            <a:r>
              <a:rPr lang="zh-TW" altLang="en-US" sz="2400" dirty="0"/>
              <a:t>女生蹲下來的人數</a:t>
            </a:r>
            <a:endParaRPr lang="en-US" altLang="zh-TW" sz="2400" dirty="0"/>
          </a:p>
          <a:p>
            <a:pPr marL="0" indent="0">
              <a:buNone/>
              <a:defRPr/>
            </a:pPr>
            <a:r>
              <a:rPr lang="zh-TW" altLang="en-US" sz="2400" dirty="0">
                <a:sym typeface="Wingdings"/>
              </a:rPr>
              <a:t>女生</a:t>
            </a:r>
            <a:r>
              <a:rPr lang="en-US" altLang="zh-TW" sz="2400" dirty="0">
                <a:sym typeface="Wingdings"/>
              </a:rPr>
              <a:t>(1~6</a:t>
            </a:r>
            <a:r>
              <a:rPr lang="zh-TW" altLang="en-US" sz="2400" dirty="0">
                <a:sym typeface="Wingdings"/>
              </a:rPr>
              <a:t>人</a:t>
            </a:r>
            <a:r>
              <a:rPr lang="en-US" altLang="zh-TW" sz="2400" dirty="0">
                <a:sym typeface="Wingdings"/>
              </a:rPr>
              <a:t>)</a:t>
            </a:r>
          </a:p>
          <a:p>
            <a:pPr marL="0" indent="0">
              <a:buNone/>
              <a:defRPr/>
            </a:pPr>
            <a:r>
              <a:rPr lang="zh-TW" altLang="en-US" sz="2400" dirty="0">
                <a:sym typeface="Wingdings"/>
              </a:rPr>
              <a:t>女生</a:t>
            </a:r>
            <a:r>
              <a:rPr lang="en-US" altLang="zh-TW" sz="2400" dirty="0">
                <a:sym typeface="Wingdings"/>
              </a:rPr>
              <a:t>(7-11</a:t>
            </a:r>
            <a:r>
              <a:rPr lang="zh-TW" altLang="en-US" sz="2400" dirty="0">
                <a:sym typeface="Wingdings"/>
              </a:rPr>
              <a:t>人</a:t>
            </a:r>
            <a:r>
              <a:rPr lang="en-US" altLang="zh-TW" sz="2400" dirty="0">
                <a:sym typeface="Wingdings"/>
              </a:rPr>
              <a:t>)</a:t>
            </a:r>
          </a:p>
          <a:p>
            <a:pPr marL="0" indent="0">
              <a:buNone/>
              <a:defRPr/>
            </a:pPr>
            <a:r>
              <a:rPr lang="zh-TW" altLang="en-US" sz="2400" dirty="0">
                <a:sym typeface="Wingdings"/>
              </a:rPr>
              <a:t>女生</a:t>
            </a:r>
            <a:r>
              <a:rPr lang="en-US" altLang="zh-TW" sz="2400" dirty="0">
                <a:sym typeface="Wingdings"/>
              </a:rPr>
              <a:t>(12~16</a:t>
            </a:r>
            <a:r>
              <a:rPr lang="zh-TW" altLang="en-US" sz="2400" dirty="0">
                <a:sym typeface="Wingdings"/>
              </a:rPr>
              <a:t>人</a:t>
            </a:r>
            <a:r>
              <a:rPr lang="en-US" altLang="zh-TW" sz="2400" dirty="0">
                <a:sym typeface="Wingdings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8" y="1190684"/>
            <a:ext cx="2492504" cy="247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86747"/>
            <a:ext cx="8280920" cy="960668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有一立方公里嗎？哪裡會用到呢？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518402"/>
            <a:ext cx="8496944" cy="31617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94" y="4817395"/>
            <a:ext cx="7010404" cy="17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4474"/>
            <a:ext cx="8016645" cy="770546"/>
          </a:xfrm>
          <a:prstGeom prst="rect">
            <a:avLst/>
          </a:prstGeom>
        </p:spPr>
      </p:pic>
      <p:pic>
        <p:nvPicPr>
          <p:cNvPr id="2050" name="Picture 2" descr="https://i1.read01.com/image.php?url=0E9amFCPF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16" y="2652673"/>
            <a:ext cx="2668342" cy="33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25982" y="1772816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333333"/>
                </a:solidFill>
                <a:latin typeface="Helvetica Neue"/>
              </a:rPr>
              <a:t>「神經灰塵」僅一立方毫米：可以追蹤你體內的一切數據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293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65290"/>
            <a:ext cx="3168353" cy="755312"/>
          </a:xfrm>
        </p:spPr>
        <p:txBody>
          <a:bodyPr/>
          <a:lstStyle/>
          <a:p>
            <a:pPr algn="ctr"/>
            <a:r>
              <a:rPr lang="zh-TW" altLang="en-US" sz="3000" dirty="0">
                <a:solidFill>
                  <a:srgbClr val="FF0000"/>
                </a:solidFill>
              </a:rPr>
              <a:t>單位換算定位板</a:t>
            </a:r>
          </a:p>
        </p:txBody>
      </p:sp>
      <p:pic>
        <p:nvPicPr>
          <p:cNvPr id="40963" name="Picture 5" descr="2013062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345" y="2253086"/>
            <a:ext cx="621387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橢圓 1"/>
          <p:cNvSpPr/>
          <p:nvPr/>
        </p:nvSpPr>
        <p:spPr>
          <a:xfrm>
            <a:off x="4457700" y="4572000"/>
            <a:ext cx="40005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/>
          </a:p>
        </p:txBody>
      </p:sp>
      <p:sp>
        <p:nvSpPr>
          <p:cNvPr id="6" name="橢圓 5"/>
          <p:cNvSpPr/>
          <p:nvPr/>
        </p:nvSpPr>
        <p:spPr>
          <a:xfrm>
            <a:off x="5314950" y="4537472"/>
            <a:ext cx="40005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/>
          </a:p>
        </p:txBody>
      </p:sp>
      <p:sp>
        <p:nvSpPr>
          <p:cNvPr id="7" name="橢圓 6"/>
          <p:cNvSpPr/>
          <p:nvPr/>
        </p:nvSpPr>
        <p:spPr>
          <a:xfrm>
            <a:off x="6115050" y="4572000"/>
            <a:ext cx="40005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/>
          </a:p>
        </p:txBody>
      </p:sp>
      <p:sp>
        <p:nvSpPr>
          <p:cNvPr id="8" name="橢圓 7"/>
          <p:cNvSpPr/>
          <p:nvPr/>
        </p:nvSpPr>
        <p:spPr>
          <a:xfrm>
            <a:off x="6972300" y="4537472"/>
            <a:ext cx="40005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85900" y="1996679"/>
          <a:ext cx="6190317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857250"/>
                <a:gridCol w="857250"/>
                <a:gridCol w="857250"/>
                <a:gridCol w="857250"/>
                <a:gridCol w="857250"/>
                <a:gridCol w="875367"/>
              </a:tblGrid>
              <a:tr h="27813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橢圓 3"/>
          <p:cNvSpPr/>
          <p:nvPr/>
        </p:nvSpPr>
        <p:spPr>
          <a:xfrm>
            <a:off x="2400300" y="4857750"/>
            <a:ext cx="171450" cy="17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2" name="文字方塊 11"/>
          <p:cNvSpPr txBox="1"/>
          <p:nvPr/>
        </p:nvSpPr>
        <p:spPr>
          <a:xfrm>
            <a:off x="3895337" y="285733"/>
            <a:ext cx="5172467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100" b="1" dirty="0">
                <a:solidFill>
                  <a:srgbClr val="000000"/>
                </a:solidFill>
                <a:latin typeface="Candara" panose="020E0502030303020204" pitchFamily="34" charset="0"/>
              </a:rPr>
              <a:t>口訣：</a:t>
            </a:r>
            <a:r>
              <a:rPr lang="zh-TW" altLang="zh-TW" sz="2100" b="1" dirty="0">
                <a:solidFill>
                  <a:srgbClr val="FF0000"/>
                </a:solidFill>
                <a:latin typeface="Candara" panose="020E0502030303020204" pitchFamily="34" charset="0"/>
              </a:rPr>
              <a:t>下樓梯</a:t>
            </a:r>
            <a:r>
              <a:rPr lang="zh-TW" altLang="zh-TW" sz="2100" b="1" dirty="0">
                <a:solidFill>
                  <a:srgbClr val="000000"/>
                </a:solidFill>
                <a:latin typeface="Candara" panose="020E0502030303020204" pitchFamily="34" charset="0"/>
              </a:rPr>
              <a:t>很輕鬆</a:t>
            </a:r>
            <a:r>
              <a:rPr lang="zh-TW" altLang="zh-TW" sz="2100" b="1" dirty="0">
                <a:solidFill>
                  <a:srgbClr val="FF0000"/>
                </a:solidFill>
                <a:latin typeface="Candara" panose="020E0502030303020204" pitchFamily="34" charset="0"/>
              </a:rPr>
              <a:t>會變胖</a:t>
            </a:r>
            <a:r>
              <a:rPr lang="zh-TW" altLang="zh-TW" sz="2100" b="1" dirty="0">
                <a:solidFill>
                  <a:srgbClr val="000000"/>
                </a:solidFill>
                <a:latin typeface="Candara" panose="020E0502030303020204" pitchFamily="34" charset="0"/>
              </a:rPr>
              <a:t>，所以用</a:t>
            </a:r>
            <a:r>
              <a:rPr lang="zh-TW" altLang="zh-TW" sz="2100" b="1" dirty="0">
                <a:solidFill>
                  <a:srgbClr val="FF0000"/>
                </a:solidFill>
                <a:latin typeface="Candara" panose="020E0502030303020204" pitchFamily="34" charset="0"/>
              </a:rPr>
              <a:t>乘</a:t>
            </a:r>
            <a:endParaRPr lang="zh-TW" altLang="zh-TW" sz="21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r>
              <a:rPr lang="en-US" altLang="zh-TW" sz="2100" b="1" dirty="0">
                <a:solidFill>
                  <a:srgbClr val="000000"/>
                </a:solidFill>
                <a:latin typeface="Candara" panose="020E0502030303020204" pitchFamily="34" charset="0"/>
              </a:rPr>
              <a:t>     </a:t>
            </a:r>
            <a:r>
              <a:rPr lang="zh-TW" altLang="en-US" sz="2100" b="1" dirty="0">
                <a:solidFill>
                  <a:srgbClr val="000000"/>
                </a:solidFill>
                <a:latin typeface="Candara" panose="020E0502030303020204" pitchFamily="34" charset="0"/>
              </a:rPr>
              <a:t>        </a:t>
            </a:r>
            <a:r>
              <a:rPr lang="en-US" altLang="zh-TW" sz="2100" b="1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zh-TW" altLang="zh-TW" sz="2100" b="1" dirty="0">
                <a:solidFill>
                  <a:srgbClr val="FF0000"/>
                </a:solidFill>
                <a:latin typeface="Candara" panose="020E0502030303020204" pitchFamily="34" charset="0"/>
              </a:rPr>
              <a:t>上樓梯</a:t>
            </a:r>
            <a:r>
              <a:rPr lang="zh-TW" altLang="zh-TW" sz="2100" b="1" dirty="0">
                <a:solidFill>
                  <a:srgbClr val="000000"/>
                </a:solidFill>
                <a:latin typeface="Candara" panose="020E0502030303020204" pitchFamily="34" charset="0"/>
              </a:rPr>
              <a:t>很辛苦</a:t>
            </a:r>
            <a:r>
              <a:rPr lang="zh-TW" altLang="zh-TW" sz="2100" b="1" dirty="0">
                <a:solidFill>
                  <a:srgbClr val="FF0000"/>
                </a:solidFill>
                <a:latin typeface="Candara" panose="020E0502030303020204" pitchFamily="34" charset="0"/>
              </a:rPr>
              <a:t>會變瘦</a:t>
            </a:r>
            <a:r>
              <a:rPr lang="zh-TW" altLang="zh-TW" sz="2100" b="1" dirty="0">
                <a:solidFill>
                  <a:srgbClr val="000000"/>
                </a:solidFill>
                <a:latin typeface="Candara" panose="020E0502030303020204" pitchFamily="34" charset="0"/>
              </a:rPr>
              <a:t>，所以用</a:t>
            </a:r>
            <a:r>
              <a:rPr lang="zh-TW" altLang="zh-TW" sz="2100" b="1" dirty="0">
                <a:solidFill>
                  <a:srgbClr val="FF0000"/>
                </a:solidFill>
                <a:latin typeface="Candara" panose="020E0502030303020204" pitchFamily="34" charset="0"/>
              </a:rPr>
              <a:t>除</a:t>
            </a:r>
            <a:r>
              <a:rPr lang="zh-TW" altLang="en-US" sz="2100" b="1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endParaRPr lang="zh-TW" altLang="zh-TW" sz="21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96679"/>
            <a:ext cx="8856984" cy="4326744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1801050" y="1294318"/>
            <a:ext cx="468052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小秘訣：六位一槓，前補小數點</a:t>
            </a:r>
          </a:p>
        </p:txBody>
      </p:sp>
    </p:spTree>
    <p:extLst>
      <p:ext uri="{BB962C8B-B14F-4D97-AF65-F5344CB8AC3E}">
        <p14:creationId xmlns:p14="http://schemas.microsoft.com/office/powerpoint/2010/main" val="12802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74" y="1628800"/>
            <a:ext cx="7560840" cy="502018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14206"/>
            <a:ext cx="4824535" cy="102656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★馬上試一試</a:t>
            </a:r>
            <a:endParaRPr lang="zh-TW" altLang="en-US" dirty="0"/>
          </a:p>
        </p:txBody>
      </p:sp>
      <p:pic>
        <p:nvPicPr>
          <p:cNvPr id="6" name="Picture 2" descr="「容易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4" r="16508"/>
          <a:stretch/>
        </p:blipFill>
        <p:spPr bwMode="auto">
          <a:xfrm>
            <a:off x="6588224" y="332656"/>
            <a:ext cx="2414180" cy="21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395</Words>
  <Application>Microsoft Office PowerPoint</Application>
  <PresentationFormat>如螢幕大小 (4:3)</PresentationFormat>
  <Paragraphs>56</Paragraphs>
  <Slides>13</Slides>
  <Notes>13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4" baseType="lpstr">
      <vt:lpstr>Helvetica Neue</vt:lpstr>
      <vt:lpstr>新細明體</vt:lpstr>
      <vt:lpstr>標楷體</vt:lpstr>
      <vt:lpstr>Arial</vt:lpstr>
      <vt:lpstr>Calibri</vt:lpstr>
      <vt:lpstr>Candara</vt:lpstr>
      <vt:lpstr>Georgia</vt:lpstr>
      <vt:lpstr>Microsoft New Tai Lue</vt:lpstr>
      <vt:lpstr>Wingdings</vt:lpstr>
      <vt:lpstr>Engineering-PowerPoint-Template</vt:lpstr>
      <vt:lpstr>Microsoft Excel 圖表</vt:lpstr>
      <vt:lpstr>3-2 立方公尺</vt:lpstr>
      <vt:lpstr>立方公尺與立方公分的換算</vt:lpstr>
      <vt:lpstr>生活中常見的一立方公尺</vt:lpstr>
      <vt:lpstr>青少年暑假休閒 走不出1立方公尺</vt:lpstr>
      <vt:lpstr>           一立方公尺有多大？</vt:lpstr>
      <vt:lpstr>有一立方公里嗎？哪裡會用到呢？</vt:lpstr>
      <vt:lpstr>PowerPoint 簡報</vt:lpstr>
      <vt:lpstr>單位換算定位板</vt:lpstr>
      <vt:lpstr>★馬上試一試</vt:lpstr>
      <vt:lpstr>用整數或小數作答</vt:lpstr>
      <vt:lpstr>Just 3mins挑戰</vt:lpstr>
      <vt:lpstr>下列哪個選項是錯誤的？　</vt:lpstr>
      <vt:lpstr>思考歸納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三角和是180度</dc:title>
  <dc:creator>黃和智</dc:creator>
  <cp:lastModifiedBy>Teacher</cp:lastModifiedBy>
  <cp:revision>320</cp:revision>
  <dcterms:created xsi:type="dcterms:W3CDTF">2015-02-23T02:08:32Z</dcterms:created>
  <dcterms:modified xsi:type="dcterms:W3CDTF">2017-03-15T01:41:23Z</dcterms:modified>
</cp:coreProperties>
</file>