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</p:sldMasterIdLst>
  <p:notesMasterIdLst>
    <p:notesMasterId r:id="rId28"/>
  </p:notesMasterIdLst>
  <p:handoutMasterIdLst>
    <p:handoutMasterId r:id="rId29"/>
  </p:handoutMasterIdLst>
  <p:sldIdLst>
    <p:sldId id="258" r:id="rId3"/>
    <p:sldId id="286" r:id="rId4"/>
    <p:sldId id="283" r:id="rId5"/>
    <p:sldId id="298" r:id="rId6"/>
    <p:sldId id="281" r:id="rId7"/>
    <p:sldId id="291" r:id="rId8"/>
    <p:sldId id="284" r:id="rId9"/>
    <p:sldId id="315" r:id="rId10"/>
    <p:sldId id="306" r:id="rId11"/>
    <p:sldId id="292" r:id="rId12"/>
    <p:sldId id="293" r:id="rId13"/>
    <p:sldId id="294" r:id="rId14"/>
    <p:sldId id="295" r:id="rId15"/>
    <p:sldId id="290" r:id="rId16"/>
    <p:sldId id="311" r:id="rId17"/>
    <p:sldId id="302" r:id="rId18"/>
    <p:sldId id="310" r:id="rId19"/>
    <p:sldId id="307" r:id="rId20"/>
    <p:sldId id="308" r:id="rId21"/>
    <p:sldId id="309" r:id="rId22"/>
    <p:sldId id="316" r:id="rId23"/>
    <p:sldId id="312" r:id="rId24"/>
    <p:sldId id="313" r:id="rId25"/>
    <p:sldId id="314" r:id="rId26"/>
    <p:sldId id="304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70" autoAdjust="0"/>
  </p:normalViewPr>
  <p:slideViewPr>
    <p:cSldViewPr snapToGrid="0">
      <p:cViewPr varScale="1">
        <p:scale>
          <a:sx n="108" d="100"/>
          <a:sy n="108" d="100"/>
        </p:scale>
        <p:origin x="-672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2EDBD-1101-4B6C-8689-012679C2908D}" type="datetimeFigureOut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4C322-3CE6-4C7C-9B84-93E1B1F54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1839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1CBDA-945C-4073-A902-7E67A1233FB1}" type="datetimeFigureOut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9BC72-9066-4569-8EAE-A9F712A0C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7421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 </a:t>
            </a:r>
            <a:r>
              <a:rPr lang="zh-TW" altLang="en-US" baseline="0" dirty="0" smtClean="0"/>
              <a:t>與</a:t>
            </a:r>
            <a:r>
              <a:rPr lang="en-US" altLang="zh-TW" baseline="0" dirty="0" smtClean="0"/>
              <a:t>RJ 11 4   	RJ 25  6    RJ  45  8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99BC72-9066-4569-8EAE-A9F712A0C5F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15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 </a:t>
            </a:r>
            <a:r>
              <a:rPr lang="zh-TW" altLang="en-US" baseline="0" dirty="0" smtClean="0"/>
              <a:t>與</a:t>
            </a:r>
            <a:r>
              <a:rPr lang="en-US" altLang="zh-TW" baseline="0" dirty="0" smtClean="0"/>
              <a:t>RJ 11 4   	RJ 25  6    RJ  45  8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99BC72-9066-4569-8EAE-A9F712A0C5F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09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5" name="Rectangle 10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6" name="Rectangle 11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A8EBAE-441F-42AA-8761-36D113753E03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722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2384C-7F4B-47BF-AF36-36E861815FCE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63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5" name="Rectangle 10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6" name="Rectangle 11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fld id="{57718EFC-5EF5-466C-8AEB-6C09A34E41B4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75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203201" y="2286001"/>
            <a:ext cx="1951567" cy="2182813"/>
            <a:chOff x="96" y="1440"/>
            <a:chExt cx="922" cy="1375"/>
          </a:xfrm>
        </p:grpSpPr>
        <p:grpSp>
          <p:nvGrpSpPr>
            <p:cNvPr id="128003" name="Group 3"/>
            <p:cNvGrpSpPr>
              <a:grpSpLocks/>
            </p:cNvGrpSpPr>
            <p:nvPr/>
          </p:nvGrpSpPr>
          <p:grpSpPr bwMode="auto">
            <a:xfrm>
              <a:off x="96" y="1440"/>
              <a:ext cx="913" cy="1375"/>
              <a:chOff x="96" y="1440"/>
              <a:chExt cx="913" cy="1375"/>
            </a:xfrm>
          </p:grpSpPr>
          <p:sp>
            <p:nvSpPr>
              <p:cNvPr id="128004" name="Freeform 4"/>
              <p:cNvSpPr>
                <a:spLocks/>
              </p:cNvSpPr>
              <p:nvPr/>
            </p:nvSpPr>
            <p:spPr bwMode="ltGray">
              <a:xfrm>
                <a:off x="181" y="1574"/>
                <a:ext cx="742" cy="1110"/>
              </a:xfrm>
              <a:custGeom>
                <a:avLst/>
                <a:gdLst>
                  <a:gd name="T0" fmla="*/ 370 w 742"/>
                  <a:gd name="T1" fmla="*/ 0 h 1110"/>
                  <a:gd name="T2" fmla="*/ 0 w 742"/>
                  <a:gd name="T3" fmla="*/ 554 h 1110"/>
                  <a:gd name="T4" fmla="*/ 370 w 742"/>
                  <a:gd name="T5" fmla="*/ 1109 h 1110"/>
                  <a:gd name="T6" fmla="*/ 741 w 742"/>
                  <a:gd name="T7" fmla="*/ 554 h 1110"/>
                  <a:gd name="T8" fmla="*/ 370 w 742"/>
                  <a:gd name="T9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28005" name="Group 5"/>
              <p:cNvGrpSpPr>
                <a:grpSpLocks/>
              </p:cNvGrpSpPr>
              <p:nvPr/>
            </p:nvGrpSpPr>
            <p:grpSpPr bwMode="auto">
              <a:xfrm>
                <a:off x="96" y="1440"/>
                <a:ext cx="913" cy="688"/>
                <a:chOff x="96" y="1440"/>
                <a:chExt cx="913" cy="688"/>
              </a:xfrm>
            </p:grpSpPr>
            <p:sp>
              <p:nvSpPr>
                <p:cNvPr id="128006" name="Freeform 6"/>
                <p:cNvSpPr>
                  <a:spLocks/>
                </p:cNvSpPr>
                <p:nvPr/>
              </p:nvSpPr>
              <p:spPr bwMode="ltGray">
                <a:xfrm>
                  <a:off x="552" y="1440"/>
                  <a:ext cx="457" cy="688"/>
                </a:xfrm>
                <a:custGeom>
                  <a:avLst/>
                  <a:gdLst>
                    <a:gd name="T0" fmla="*/ 0 w 457"/>
                    <a:gd name="T1" fmla="*/ 136 h 688"/>
                    <a:gd name="T2" fmla="*/ 0 w 457"/>
                    <a:gd name="T3" fmla="*/ 0 h 688"/>
                    <a:gd name="T4" fmla="*/ 456 w 457"/>
                    <a:gd name="T5" fmla="*/ 687 h 688"/>
                    <a:gd name="T6" fmla="*/ 365 w 457"/>
                    <a:gd name="T7" fmla="*/ 687 h 688"/>
                    <a:gd name="T8" fmla="*/ 0 w 457"/>
                    <a:gd name="T9" fmla="*/ 136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28007" name="Freeform 7"/>
                <p:cNvSpPr>
                  <a:spLocks/>
                </p:cNvSpPr>
                <p:nvPr/>
              </p:nvSpPr>
              <p:spPr bwMode="ltGray">
                <a:xfrm>
                  <a:off x="96" y="1440"/>
                  <a:ext cx="457" cy="688"/>
                </a:xfrm>
                <a:custGeom>
                  <a:avLst/>
                  <a:gdLst>
                    <a:gd name="T0" fmla="*/ 456 w 457"/>
                    <a:gd name="T1" fmla="*/ 0 h 688"/>
                    <a:gd name="T2" fmla="*/ 456 w 457"/>
                    <a:gd name="T3" fmla="*/ 136 h 688"/>
                    <a:gd name="T4" fmla="*/ 90 w 457"/>
                    <a:gd name="T5" fmla="*/ 687 h 688"/>
                    <a:gd name="T6" fmla="*/ 0 w 457"/>
                    <a:gd name="T7" fmla="*/ 687 h 688"/>
                    <a:gd name="T8" fmla="*/ 456 w 457"/>
                    <a:gd name="T9" fmla="*/ 0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128008" name="Group 8"/>
              <p:cNvGrpSpPr>
                <a:grpSpLocks/>
              </p:cNvGrpSpPr>
              <p:nvPr/>
            </p:nvGrpSpPr>
            <p:grpSpPr bwMode="auto">
              <a:xfrm>
                <a:off x="96" y="2127"/>
                <a:ext cx="913" cy="688"/>
                <a:chOff x="96" y="2127"/>
                <a:chExt cx="913" cy="688"/>
              </a:xfrm>
            </p:grpSpPr>
            <p:sp>
              <p:nvSpPr>
                <p:cNvPr id="128009" name="Freeform 9"/>
                <p:cNvSpPr>
                  <a:spLocks/>
                </p:cNvSpPr>
                <p:nvPr/>
              </p:nvSpPr>
              <p:spPr bwMode="ltGray">
                <a:xfrm>
                  <a:off x="552" y="2127"/>
                  <a:ext cx="457" cy="688"/>
                </a:xfrm>
                <a:custGeom>
                  <a:avLst/>
                  <a:gdLst>
                    <a:gd name="T0" fmla="*/ 365 w 457"/>
                    <a:gd name="T1" fmla="*/ 0 h 688"/>
                    <a:gd name="T2" fmla="*/ 456 w 457"/>
                    <a:gd name="T3" fmla="*/ 0 h 688"/>
                    <a:gd name="T4" fmla="*/ 0 w 457"/>
                    <a:gd name="T5" fmla="*/ 687 h 688"/>
                    <a:gd name="T6" fmla="*/ 0 w 457"/>
                    <a:gd name="T7" fmla="*/ 550 h 688"/>
                    <a:gd name="T8" fmla="*/ 365 w 457"/>
                    <a:gd name="T9" fmla="*/ 0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28010" name="Freeform 10"/>
                <p:cNvSpPr>
                  <a:spLocks/>
                </p:cNvSpPr>
                <p:nvPr/>
              </p:nvSpPr>
              <p:spPr bwMode="ltGray">
                <a:xfrm>
                  <a:off x="96" y="2127"/>
                  <a:ext cx="457" cy="688"/>
                </a:xfrm>
                <a:custGeom>
                  <a:avLst/>
                  <a:gdLst>
                    <a:gd name="T0" fmla="*/ 90 w 457"/>
                    <a:gd name="T1" fmla="*/ 0 h 688"/>
                    <a:gd name="T2" fmla="*/ 456 w 457"/>
                    <a:gd name="T3" fmla="*/ 550 h 688"/>
                    <a:gd name="T4" fmla="*/ 456 w 457"/>
                    <a:gd name="T5" fmla="*/ 687 h 688"/>
                    <a:gd name="T6" fmla="*/ 0 w 457"/>
                    <a:gd name="T7" fmla="*/ 0 h 688"/>
                    <a:gd name="T8" fmla="*/ 90 w 457"/>
                    <a:gd name="T9" fmla="*/ 0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28011" name="Group 11"/>
            <p:cNvGrpSpPr>
              <a:grpSpLocks/>
            </p:cNvGrpSpPr>
            <p:nvPr/>
          </p:nvGrpSpPr>
          <p:grpSpPr bwMode="auto">
            <a:xfrm>
              <a:off x="493" y="1555"/>
              <a:ext cx="525" cy="480"/>
              <a:chOff x="493" y="1555"/>
              <a:chExt cx="525" cy="480"/>
            </a:xfrm>
          </p:grpSpPr>
          <p:sp>
            <p:nvSpPr>
              <p:cNvPr id="128012" name="Freeform 12"/>
              <p:cNvSpPr>
                <a:spLocks/>
              </p:cNvSpPr>
              <p:nvPr/>
            </p:nvSpPr>
            <p:spPr bwMode="gray">
              <a:xfrm>
                <a:off x="493" y="1555"/>
                <a:ext cx="525" cy="480"/>
              </a:xfrm>
              <a:custGeom>
                <a:avLst/>
                <a:gdLst>
                  <a:gd name="T0" fmla="*/ 225 w 525"/>
                  <a:gd name="T1" fmla="*/ 217 h 480"/>
                  <a:gd name="T2" fmla="*/ 133 w 525"/>
                  <a:gd name="T3" fmla="*/ 0 h 480"/>
                  <a:gd name="T4" fmla="*/ 263 w 525"/>
                  <a:gd name="T5" fmla="*/ 193 h 480"/>
                  <a:gd name="T6" fmla="*/ 393 w 525"/>
                  <a:gd name="T7" fmla="*/ 0 h 480"/>
                  <a:gd name="T8" fmla="*/ 299 w 525"/>
                  <a:gd name="T9" fmla="*/ 217 h 480"/>
                  <a:gd name="T10" fmla="*/ 524 w 525"/>
                  <a:gd name="T11" fmla="*/ 240 h 480"/>
                  <a:gd name="T12" fmla="*/ 298 w 525"/>
                  <a:gd name="T13" fmla="*/ 262 h 480"/>
                  <a:gd name="T14" fmla="*/ 393 w 525"/>
                  <a:gd name="T15" fmla="*/ 479 h 480"/>
                  <a:gd name="T16" fmla="*/ 263 w 525"/>
                  <a:gd name="T17" fmla="*/ 286 h 480"/>
                  <a:gd name="T18" fmla="*/ 133 w 525"/>
                  <a:gd name="T19" fmla="*/ 479 h 480"/>
                  <a:gd name="T20" fmla="*/ 224 w 525"/>
                  <a:gd name="T21" fmla="*/ 263 h 480"/>
                  <a:gd name="T22" fmla="*/ 0 w 525"/>
                  <a:gd name="T23" fmla="*/ 240 h 480"/>
                  <a:gd name="T24" fmla="*/ 225 w 525"/>
                  <a:gd name="T25" fmla="*/ 217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8013" name="Freeform 13"/>
              <p:cNvSpPr>
                <a:spLocks/>
              </p:cNvSpPr>
              <p:nvPr/>
            </p:nvSpPr>
            <p:spPr bwMode="gray">
              <a:xfrm>
                <a:off x="565" y="1620"/>
                <a:ext cx="382" cy="350"/>
              </a:xfrm>
              <a:custGeom>
                <a:avLst/>
                <a:gdLst>
                  <a:gd name="T0" fmla="*/ 153 w 382"/>
                  <a:gd name="T1" fmla="*/ 153 h 350"/>
                  <a:gd name="T2" fmla="*/ 95 w 382"/>
                  <a:gd name="T3" fmla="*/ 0 h 350"/>
                  <a:gd name="T4" fmla="*/ 191 w 382"/>
                  <a:gd name="T5" fmla="*/ 128 h 350"/>
                  <a:gd name="T6" fmla="*/ 284 w 382"/>
                  <a:gd name="T7" fmla="*/ 0 h 350"/>
                  <a:gd name="T8" fmla="*/ 227 w 382"/>
                  <a:gd name="T9" fmla="*/ 153 h 350"/>
                  <a:gd name="T10" fmla="*/ 381 w 382"/>
                  <a:gd name="T11" fmla="*/ 175 h 350"/>
                  <a:gd name="T12" fmla="*/ 226 w 382"/>
                  <a:gd name="T13" fmla="*/ 196 h 350"/>
                  <a:gd name="T14" fmla="*/ 284 w 382"/>
                  <a:gd name="T15" fmla="*/ 349 h 350"/>
                  <a:gd name="T16" fmla="*/ 191 w 382"/>
                  <a:gd name="T17" fmla="*/ 221 h 350"/>
                  <a:gd name="T18" fmla="*/ 95 w 382"/>
                  <a:gd name="T19" fmla="*/ 349 h 350"/>
                  <a:gd name="T20" fmla="*/ 152 w 382"/>
                  <a:gd name="T21" fmla="*/ 198 h 350"/>
                  <a:gd name="T22" fmla="*/ 0 w 382"/>
                  <a:gd name="T23" fmla="*/ 175 h 350"/>
                  <a:gd name="T24" fmla="*/ 153 w 382"/>
                  <a:gd name="T25" fmla="*/ 15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8014" name="Freeform 14"/>
              <p:cNvSpPr>
                <a:spLocks/>
              </p:cNvSpPr>
              <p:nvPr/>
            </p:nvSpPr>
            <p:spPr bwMode="gray">
              <a:xfrm>
                <a:off x="621" y="1629"/>
                <a:ext cx="270" cy="332"/>
              </a:xfrm>
              <a:custGeom>
                <a:avLst/>
                <a:gdLst>
                  <a:gd name="T0" fmla="*/ 0 w 270"/>
                  <a:gd name="T1" fmla="*/ 84 h 332"/>
                  <a:gd name="T2" fmla="*/ 122 w 270"/>
                  <a:gd name="T3" fmla="*/ 143 h 332"/>
                  <a:gd name="T4" fmla="*/ 135 w 270"/>
                  <a:gd name="T5" fmla="*/ 0 h 332"/>
                  <a:gd name="T6" fmla="*/ 147 w 270"/>
                  <a:gd name="T7" fmla="*/ 143 h 332"/>
                  <a:gd name="T8" fmla="*/ 268 w 270"/>
                  <a:gd name="T9" fmla="*/ 82 h 332"/>
                  <a:gd name="T10" fmla="*/ 159 w 270"/>
                  <a:gd name="T11" fmla="*/ 166 h 332"/>
                  <a:gd name="T12" fmla="*/ 269 w 270"/>
                  <a:gd name="T13" fmla="*/ 249 h 332"/>
                  <a:gd name="T14" fmla="*/ 147 w 270"/>
                  <a:gd name="T15" fmla="*/ 189 h 332"/>
                  <a:gd name="T16" fmla="*/ 135 w 270"/>
                  <a:gd name="T17" fmla="*/ 331 h 332"/>
                  <a:gd name="T18" fmla="*/ 122 w 270"/>
                  <a:gd name="T19" fmla="*/ 189 h 332"/>
                  <a:gd name="T20" fmla="*/ 0 w 270"/>
                  <a:gd name="T21" fmla="*/ 249 h 332"/>
                  <a:gd name="T22" fmla="*/ 110 w 270"/>
                  <a:gd name="T23" fmla="*/ 166 h 332"/>
                  <a:gd name="T24" fmla="*/ 0 w 270"/>
                  <a:gd name="T25" fmla="*/ 8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8015" name="Freeform 15"/>
              <p:cNvSpPr>
                <a:spLocks/>
              </p:cNvSpPr>
              <p:nvPr/>
            </p:nvSpPr>
            <p:spPr bwMode="gray">
              <a:xfrm>
                <a:off x="722" y="1752"/>
                <a:ext cx="68" cy="85"/>
              </a:xfrm>
              <a:custGeom>
                <a:avLst/>
                <a:gdLst>
                  <a:gd name="T0" fmla="*/ 0 w 68"/>
                  <a:gd name="T1" fmla="*/ 20 h 85"/>
                  <a:gd name="T2" fmla="*/ 27 w 68"/>
                  <a:gd name="T3" fmla="*/ 30 h 85"/>
                  <a:gd name="T4" fmla="*/ 33 w 68"/>
                  <a:gd name="T5" fmla="*/ 0 h 85"/>
                  <a:gd name="T6" fmla="*/ 39 w 68"/>
                  <a:gd name="T7" fmla="*/ 30 h 85"/>
                  <a:gd name="T8" fmla="*/ 67 w 68"/>
                  <a:gd name="T9" fmla="*/ 20 h 85"/>
                  <a:gd name="T10" fmla="*/ 45 w 68"/>
                  <a:gd name="T11" fmla="*/ 42 h 85"/>
                  <a:gd name="T12" fmla="*/ 67 w 68"/>
                  <a:gd name="T13" fmla="*/ 62 h 85"/>
                  <a:gd name="T14" fmla="*/ 39 w 68"/>
                  <a:gd name="T15" fmla="*/ 52 h 85"/>
                  <a:gd name="T16" fmla="*/ 33 w 68"/>
                  <a:gd name="T17" fmla="*/ 84 h 85"/>
                  <a:gd name="T18" fmla="*/ 27 w 68"/>
                  <a:gd name="T19" fmla="*/ 52 h 85"/>
                  <a:gd name="T20" fmla="*/ 0 w 68"/>
                  <a:gd name="T21" fmla="*/ 62 h 85"/>
                  <a:gd name="T22" fmla="*/ 21 w 68"/>
                  <a:gd name="T23" fmla="*/ 42 h 85"/>
                  <a:gd name="T24" fmla="*/ 0 w 68"/>
                  <a:gd name="T25" fmla="*/ 2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12801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26684" y="2133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801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b="1">
                <a:solidFill>
                  <a:srgbClr val="000099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28018" name="Rectangle 18"/>
          <p:cNvSpPr>
            <a:spLocks noGrp="1" noChangeArrowheads="1"/>
          </p:cNvSpPr>
          <p:nvPr>
            <p:ph type="dt" sz="quarter" idx="2"/>
          </p:nvPr>
        </p:nvSpPr>
        <p:spPr>
          <a:xfrm>
            <a:off x="1636184" y="6334125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fld id="{DF0C6ACB-0EA7-4A09-9F71-CCB0A9E40649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4887384" y="6334125"/>
            <a:ext cx="3860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459384" y="6334125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8021" name="WordArt 21"/>
          <p:cNvSpPr>
            <a:spLocks noChangeArrowheads="1" noChangeShapeType="1" noTextEdit="1"/>
          </p:cNvSpPr>
          <p:nvPr/>
        </p:nvSpPr>
        <p:spPr bwMode="auto">
          <a:xfrm>
            <a:off x="541868" y="3435350"/>
            <a:ext cx="1223433" cy="53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spcFirstLastPara="1" wrap="none" fromWordArt="1">
            <a:prstTxWarp prst="textCircle">
              <a:avLst>
                <a:gd name="adj" fmla="val 10834674"/>
              </a:avLst>
            </a:prstTxWarp>
          </a:bodyPr>
          <a:lstStyle/>
          <a:p>
            <a:pPr algn="ctr"/>
            <a:r>
              <a:rPr lang="en-US" sz="1200" b="1" kern="10">
                <a:solidFill>
                  <a:srgbClr val="000080">
                    <a:alpha val="49001"/>
                  </a:srgbClr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ENCL   FJU  </a:t>
            </a:r>
          </a:p>
        </p:txBody>
      </p:sp>
      <p:pic>
        <p:nvPicPr>
          <p:cNvPr id="128023" name="Picture 23" descr="BD2133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7" y="3603625"/>
            <a:ext cx="8047567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0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6A0482-559B-4C5A-813E-30F6C26D90A8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199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2A3F0-D2E6-4147-900E-B9B1798523EF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80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02733" y="1981200"/>
            <a:ext cx="5291667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291667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29375-31C9-49C6-8BBD-10445225B39D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07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C2E46-4158-4036-867D-F28BC883A0D6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17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96149-5BDF-4950-9AFD-8E0D72BD7BC5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75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8452E-FADF-4395-9B80-5ADAE4DB70B8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591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D6867-7D01-4FE3-BA68-901FE952CB06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53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783D02-A6E8-46AC-AD24-E3411A5579F4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01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8CFC9E-E54A-4012-8789-6170F1FAF5DB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026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C3DF8-4DF4-4D44-BD37-1D621A79407B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310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92634" y="476250"/>
            <a:ext cx="2696633" cy="56197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02734" y="476250"/>
            <a:ext cx="7886700" cy="56197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42A04-A6A4-457F-A19E-520F29220B21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5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6" name="Rectangle 11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15B73-93B6-4203-9C8F-84819DB24BA7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88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4F581E-802D-44FD-A812-10C8E4A05875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38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B225E2-1620-4081-8C4E-F841CB54C23D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25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3D7C4-3597-4C89-8E4B-A6CB6AD15643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88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09CE-86D6-4E4A-BD85-C2271D85387F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31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35A44-2EFF-4F42-AB52-051BBC96E197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31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6" name="Rectangle 10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7" name="Rectangle 11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8" name="Rectangle 12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fld id="{D4221484-04F3-42A3-9205-59ED33290896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fld id="{0B037241-7EE9-48E4-89D2-F5D2A5221DF7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86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711201" y="304800"/>
            <a:ext cx="1680633" cy="1601788"/>
            <a:chOff x="128" y="174"/>
            <a:chExt cx="794" cy="1009"/>
          </a:xfrm>
        </p:grpSpPr>
        <p:grpSp>
          <p:nvGrpSpPr>
            <p:cNvPr id="126979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26980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>
                  <a:gd name="T0" fmla="*/ 299 w 599"/>
                  <a:gd name="T1" fmla="*/ 0 h 815"/>
                  <a:gd name="T2" fmla="*/ 0 w 599"/>
                  <a:gd name="T3" fmla="*/ 407 h 815"/>
                  <a:gd name="T4" fmla="*/ 299 w 599"/>
                  <a:gd name="T5" fmla="*/ 814 h 815"/>
                  <a:gd name="T6" fmla="*/ 598 w 599"/>
                  <a:gd name="T7" fmla="*/ 407 h 815"/>
                  <a:gd name="T8" fmla="*/ 299 w 599"/>
                  <a:gd name="T9" fmla="*/ 0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26981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126982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>
                    <a:gd name="T0" fmla="*/ 0 w 369"/>
                    <a:gd name="T1" fmla="*/ 100 h 505"/>
                    <a:gd name="T2" fmla="*/ 0 w 369"/>
                    <a:gd name="T3" fmla="*/ 0 h 505"/>
                    <a:gd name="T4" fmla="*/ 368 w 369"/>
                    <a:gd name="T5" fmla="*/ 504 h 505"/>
                    <a:gd name="T6" fmla="*/ 295 w 369"/>
                    <a:gd name="T7" fmla="*/ 504 h 505"/>
                    <a:gd name="T8" fmla="*/ 0 w 369"/>
                    <a:gd name="T9" fmla="*/ 10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26983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>
                    <a:gd name="T0" fmla="*/ 368 w 369"/>
                    <a:gd name="T1" fmla="*/ 0 h 505"/>
                    <a:gd name="T2" fmla="*/ 368 w 369"/>
                    <a:gd name="T3" fmla="*/ 100 h 505"/>
                    <a:gd name="T4" fmla="*/ 73 w 369"/>
                    <a:gd name="T5" fmla="*/ 504 h 505"/>
                    <a:gd name="T6" fmla="*/ 0 w 369"/>
                    <a:gd name="T7" fmla="*/ 504 h 505"/>
                    <a:gd name="T8" fmla="*/ 368 w 369"/>
                    <a:gd name="T9" fmla="*/ 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126984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26985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>
                    <a:gd name="T0" fmla="*/ 295 w 369"/>
                    <a:gd name="T1" fmla="*/ 0 h 505"/>
                    <a:gd name="T2" fmla="*/ 368 w 369"/>
                    <a:gd name="T3" fmla="*/ 0 h 505"/>
                    <a:gd name="T4" fmla="*/ 0 w 369"/>
                    <a:gd name="T5" fmla="*/ 504 h 505"/>
                    <a:gd name="T6" fmla="*/ 0 w 369"/>
                    <a:gd name="T7" fmla="*/ 404 h 505"/>
                    <a:gd name="T8" fmla="*/ 295 w 369"/>
                    <a:gd name="T9" fmla="*/ 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26986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>
                    <a:gd name="T0" fmla="*/ 73 w 369"/>
                    <a:gd name="T1" fmla="*/ 0 h 505"/>
                    <a:gd name="T2" fmla="*/ 368 w 369"/>
                    <a:gd name="T3" fmla="*/ 404 h 505"/>
                    <a:gd name="T4" fmla="*/ 368 w 369"/>
                    <a:gd name="T5" fmla="*/ 504 h 505"/>
                    <a:gd name="T6" fmla="*/ 0 w 369"/>
                    <a:gd name="T7" fmla="*/ 0 h 505"/>
                    <a:gd name="T8" fmla="*/ 73 w 369"/>
                    <a:gd name="T9" fmla="*/ 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26987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26988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>
                  <a:gd name="T0" fmla="*/ 225 w 525"/>
                  <a:gd name="T1" fmla="*/ 217 h 480"/>
                  <a:gd name="T2" fmla="*/ 133 w 525"/>
                  <a:gd name="T3" fmla="*/ 0 h 480"/>
                  <a:gd name="T4" fmla="*/ 263 w 525"/>
                  <a:gd name="T5" fmla="*/ 193 h 480"/>
                  <a:gd name="T6" fmla="*/ 393 w 525"/>
                  <a:gd name="T7" fmla="*/ 0 h 480"/>
                  <a:gd name="T8" fmla="*/ 299 w 525"/>
                  <a:gd name="T9" fmla="*/ 217 h 480"/>
                  <a:gd name="T10" fmla="*/ 524 w 525"/>
                  <a:gd name="T11" fmla="*/ 240 h 480"/>
                  <a:gd name="T12" fmla="*/ 298 w 525"/>
                  <a:gd name="T13" fmla="*/ 262 h 480"/>
                  <a:gd name="T14" fmla="*/ 393 w 525"/>
                  <a:gd name="T15" fmla="*/ 479 h 480"/>
                  <a:gd name="T16" fmla="*/ 263 w 525"/>
                  <a:gd name="T17" fmla="*/ 286 h 480"/>
                  <a:gd name="T18" fmla="*/ 133 w 525"/>
                  <a:gd name="T19" fmla="*/ 479 h 480"/>
                  <a:gd name="T20" fmla="*/ 224 w 525"/>
                  <a:gd name="T21" fmla="*/ 263 h 480"/>
                  <a:gd name="T22" fmla="*/ 0 w 525"/>
                  <a:gd name="T23" fmla="*/ 240 h 480"/>
                  <a:gd name="T24" fmla="*/ 225 w 525"/>
                  <a:gd name="T25" fmla="*/ 217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6989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>
                  <a:gd name="T0" fmla="*/ 153 w 382"/>
                  <a:gd name="T1" fmla="*/ 153 h 350"/>
                  <a:gd name="T2" fmla="*/ 95 w 382"/>
                  <a:gd name="T3" fmla="*/ 0 h 350"/>
                  <a:gd name="T4" fmla="*/ 191 w 382"/>
                  <a:gd name="T5" fmla="*/ 128 h 350"/>
                  <a:gd name="T6" fmla="*/ 284 w 382"/>
                  <a:gd name="T7" fmla="*/ 0 h 350"/>
                  <a:gd name="T8" fmla="*/ 227 w 382"/>
                  <a:gd name="T9" fmla="*/ 153 h 350"/>
                  <a:gd name="T10" fmla="*/ 381 w 382"/>
                  <a:gd name="T11" fmla="*/ 175 h 350"/>
                  <a:gd name="T12" fmla="*/ 226 w 382"/>
                  <a:gd name="T13" fmla="*/ 196 h 350"/>
                  <a:gd name="T14" fmla="*/ 284 w 382"/>
                  <a:gd name="T15" fmla="*/ 349 h 350"/>
                  <a:gd name="T16" fmla="*/ 191 w 382"/>
                  <a:gd name="T17" fmla="*/ 221 h 350"/>
                  <a:gd name="T18" fmla="*/ 95 w 382"/>
                  <a:gd name="T19" fmla="*/ 349 h 350"/>
                  <a:gd name="T20" fmla="*/ 152 w 382"/>
                  <a:gd name="T21" fmla="*/ 198 h 350"/>
                  <a:gd name="T22" fmla="*/ 0 w 382"/>
                  <a:gd name="T23" fmla="*/ 175 h 350"/>
                  <a:gd name="T24" fmla="*/ 153 w 382"/>
                  <a:gd name="T25" fmla="*/ 15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6990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>
                  <a:gd name="T0" fmla="*/ 0 w 270"/>
                  <a:gd name="T1" fmla="*/ 84 h 332"/>
                  <a:gd name="T2" fmla="*/ 122 w 270"/>
                  <a:gd name="T3" fmla="*/ 143 h 332"/>
                  <a:gd name="T4" fmla="*/ 135 w 270"/>
                  <a:gd name="T5" fmla="*/ 0 h 332"/>
                  <a:gd name="T6" fmla="*/ 147 w 270"/>
                  <a:gd name="T7" fmla="*/ 143 h 332"/>
                  <a:gd name="T8" fmla="*/ 268 w 270"/>
                  <a:gd name="T9" fmla="*/ 82 h 332"/>
                  <a:gd name="T10" fmla="*/ 159 w 270"/>
                  <a:gd name="T11" fmla="*/ 166 h 332"/>
                  <a:gd name="T12" fmla="*/ 269 w 270"/>
                  <a:gd name="T13" fmla="*/ 249 h 332"/>
                  <a:gd name="T14" fmla="*/ 147 w 270"/>
                  <a:gd name="T15" fmla="*/ 189 h 332"/>
                  <a:gd name="T16" fmla="*/ 135 w 270"/>
                  <a:gd name="T17" fmla="*/ 331 h 332"/>
                  <a:gd name="T18" fmla="*/ 122 w 270"/>
                  <a:gd name="T19" fmla="*/ 189 h 332"/>
                  <a:gd name="T20" fmla="*/ 0 w 270"/>
                  <a:gd name="T21" fmla="*/ 249 h 332"/>
                  <a:gd name="T22" fmla="*/ 110 w 270"/>
                  <a:gd name="T23" fmla="*/ 166 h 332"/>
                  <a:gd name="T24" fmla="*/ 0 w 270"/>
                  <a:gd name="T25" fmla="*/ 8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6991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>
                  <a:gd name="T0" fmla="*/ 0 w 68"/>
                  <a:gd name="T1" fmla="*/ 20 h 85"/>
                  <a:gd name="T2" fmla="*/ 27 w 68"/>
                  <a:gd name="T3" fmla="*/ 30 h 85"/>
                  <a:gd name="T4" fmla="*/ 33 w 68"/>
                  <a:gd name="T5" fmla="*/ 0 h 85"/>
                  <a:gd name="T6" fmla="*/ 39 w 68"/>
                  <a:gd name="T7" fmla="*/ 30 h 85"/>
                  <a:gd name="T8" fmla="*/ 67 w 68"/>
                  <a:gd name="T9" fmla="*/ 20 h 85"/>
                  <a:gd name="T10" fmla="*/ 45 w 68"/>
                  <a:gd name="T11" fmla="*/ 42 h 85"/>
                  <a:gd name="T12" fmla="*/ 67 w 68"/>
                  <a:gd name="T13" fmla="*/ 62 h 85"/>
                  <a:gd name="T14" fmla="*/ 39 w 68"/>
                  <a:gd name="T15" fmla="*/ 52 h 85"/>
                  <a:gd name="T16" fmla="*/ 33 w 68"/>
                  <a:gd name="T17" fmla="*/ 84 h 85"/>
                  <a:gd name="T18" fmla="*/ 27 w 68"/>
                  <a:gd name="T19" fmla="*/ 52 h 85"/>
                  <a:gd name="T20" fmla="*/ 0 w 68"/>
                  <a:gd name="T21" fmla="*/ 62 h 85"/>
                  <a:gd name="T22" fmla="*/ 21 w 68"/>
                  <a:gd name="T23" fmla="*/ 42 h 85"/>
                  <a:gd name="T24" fmla="*/ 0 w 68"/>
                  <a:gd name="T25" fmla="*/ 2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12699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476250"/>
            <a:ext cx="90424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26993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734" y="1981200"/>
            <a:ext cx="1078653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按一下以編輯母片本文樣式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2699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fld id="{F7068F9E-783D-47BB-8899-E837C7D6F5A3}" type="datetime1">
              <a:rPr lang="zh-TW" altLang="en-US" smtClean="0"/>
              <a:t>2017/2/28</a:t>
            </a:fld>
            <a:endParaRPr lang="zh-TW" altLang="en-US"/>
          </a:p>
        </p:txBody>
      </p:sp>
      <p:sp>
        <p:nvSpPr>
          <p:cNvPr id="12699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6998" name="WordArt 22"/>
          <p:cNvSpPr>
            <a:spLocks noChangeArrowheads="1" noChangeShapeType="1" noTextEdit="1"/>
          </p:cNvSpPr>
          <p:nvPr/>
        </p:nvSpPr>
        <p:spPr bwMode="auto">
          <a:xfrm>
            <a:off x="952501" y="1212851"/>
            <a:ext cx="1045633" cy="384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spcFirstLastPara="1" wrap="none" fromWordArt="1">
            <a:prstTxWarp prst="textCircle">
              <a:avLst>
                <a:gd name="adj" fmla="val 10829395"/>
              </a:avLst>
            </a:prstTxWarp>
          </a:bodyPr>
          <a:lstStyle/>
          <a:p>
            <a:pPr algn="ctr"/>
            <a:r>
              <a:rPr lang="en-US" sz="1200" b="1" kern="10">
                <a:solidFill>
                  <a:srgbClr val="000080">
                    <a:alpha val="49001"/>
                  </a:srgbClr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ENCL   FJU  </a:t>
            </a:r>
          </a:p>
        </p:txBody>
      </p:sp>
    </p:spTree>
    <p:extLst>
      <p:ext uri="{BB962C8B-B14F-4D97-AF65-F5344CB8AC3E}">
        <p14:creationId xmlns:p14="http://schemas.microsoft.com/office/powerpoint/2010/main" val="186945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 b="1" kern="1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Blip>
          <a:blip r:embed="rId13"/>
        </a:buBlip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Blip>
          <a:blip r:embed="rId13"/>
        </a:buBlip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65000"/>
        <a:buFont typeface="Monotype Sorts" pitchFamily="2" charset="2"/>
        <a:buChar char="v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65000"/>
        <a:buFont typeface="Wingdings" panose="05000000000000000000" pitchFamily="2" charset="2"/>
        <a:buChar char="l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65000"/>
        <a:buFont typeface="Times New Roman" panose="02020603050405020304" pitchFamily="18" charset="0"/>
        <a:buChar char="−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Bot%20-%20Educational%20STEM%20Arduino%20Robot%20Kit%20for%20Kids%20and%20Beginners%20(Promotion%20Video).mp4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Building%20my%20own%20multicopter%20flight%20controller%20based%20on%20a%20Arduino%20Uno%20part%202.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ED%20Cube%208x8x8%20running%20on%20an%20Arduino.mp4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hyperlink" Target="&#20154;&#24418;&#27231;&#22120;&#20154;%20arduino&#25511;&#21046;.mp4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Bot%20-%20Educational%20STEM%20Arduino%20Robot%20Kit%20for%20Kids%20and%20Beginners%20(Promotion%20Video)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91859" y="2722811"/>
            <a:ext cx="7350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6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認識互動</a:t>
            </a:r>
            <a:r>
              <a:rPr lang="zh-TW" altLang="zh-TW" sz="6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創意</a:t>
            </a:r>
            <a:r>
              <a:rPr lang="zh-TW" altLang="en-US" sz="6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與學</a:t>
            </a:r>
            <a:r>
              <a:rPr lang="zh-TW" altLang="en-US" sz="6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習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050570" y="4494362"/>
            <a:ext cx="36408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輔仁大學電機系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莊畯崴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willy710326@gmail.com</a:t>
            </a:r>
          </a:p>
          <a:p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王大衛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dwangboy@gmail.com</a:t>
            </a:r>
          </a:p>
          <a:p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陳弘軒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joseph81101@gmail.com</a:t>
            </a:r>
          </a:p>
        </p:txBody>
      </p:sp>
    </p:spTree>
    <p:extLst>
      <p:ext uri="{BB962C8B-B14F-4D97-AF65-F5344CB8AC3E}">
        <p14:creationId xmlns:p14="http://schemas.microsoft.com/office/powerpoint/2010/main" val="6037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組裝小車子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(1)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99" y="1697545"/>
            <a:ext cx="77438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組裝小車子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(2)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825" y="1523619"/>
            <a:ext cx="8162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組裝小車子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(3)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3074" name="Picture 2" descr="http://210.240.112.1/xoops-class/uploads/tad_web/image/2015-12-27%2013.24.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51" y="1660588"/>
            <a:ext cx="7200000" cy="492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組裝小車子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(4)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98" y="1780603"/>
            <a:ext cx="79152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3792" y="3212127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小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1126" y="3212127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小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97482" y="3212127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機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01163" y="3212127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器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57784" y="3212127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人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87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74" y="2904344"/>
            <a:ext cx="2042487" cy="230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zh-TW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</a:p>
        </p:txBody>
      </p:sp>
      <p:sp>
        <p:nvSpPr>
          <p:cNvPr id="8" name="內容版面配置區 7"/>
          <p:cNvSpPr txBox="1">
            <a:spLocks noGrp="1"/>
          </p:cNvSpPr>
          <p:nvPr>
            <p:ph sz="quarter" idx="1"/>
          </p:nvPr>
        </p:nvSpPr>
        <p:spPr>
          <a:xfrm>
            <a:off x="1725529" y="2138092"/>
            <a:ext cx="1087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桌面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81" y="1629663"/>
            <a:ext cx="6951142" cy="508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8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使用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USB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與電腦連線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(1)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1026" name="Picture 2" descr="「電腦 usb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60" y="3019714"/>
            <a:ext cx="33337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內容版面配置區 7"/>
          <p:cNvSpPr txBox="1">
            <a:spLocks noGrp="1"/>
          </p:cNvSpPr>
          <p:nvPr>
            <p:ph sz="quarter" idx="1"/>
          </p:nvPr>
        </p:nvSpPr>
        <p:spPr>
          <a:xfrm>
            <a:off x="3933060" y="2341771"/>
            <a:ext cx="361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電腦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上</a:t>
            </a:r>
            <a:r>
              <a:rPr lang="en-US" altLang="zh-TW" sz="3600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USB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插槽</a:t>
            </a:r>
            <a:endParaRPr lang="zh-TW" altLang="en-US" sz="3600" dirty="0">
              <a:solidFill>
                <a:srgbClr val="FF0000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926683" y="3236646"/>
            <a:ext cx="1340127" cy="115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32" name="Picture 8" descr="https://scontent.xx.fbcdn.net/v/t34.0-12/14543579_1272123122806063_752766713_n.jpg?oh=9809c90a1d259a9dddb901758e300a9c&amp;oe=57F373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43" y="1732398"/>
            <a:ext cx="3505223" cy="46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/>
          <p:cNvSpPr/>
          <p:nvPr/>
        </p:nvSpPr>
        <p:spPr>
          <a:xfrm rot="2626501">
            <a:off x="8616198" y="2743200"/>
            <a:ext cx="1753849" cy="20986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1" y="3069088"/>
            <a:ext cx="2647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內容版面配置區 7"/>
          <p:cNvSpPr txBox="1">
            <a:spLocks/>
          </p:cNvSpPr>
          <p:nvPr/>
        </p:nvSpPr>
        <p:spPr bwMode="auto">
          <a:xfrm>
            <a:off x="1295224" y="2393759"/>
            <a:ext cx="1806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TW" sz="3600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USB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頭</a:t>
            </a:r>
            <a:endParaRPr lang="zh-TW" altLang="en-US" sz="3600" dirty="0">
              <a:solidFill>
                <a:srgbClr val="FF0000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使用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USB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與電腦連線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(2)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82" y="2286569"/>
            <a:ext cx="46863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321957" y="1668915"/>
            <a:ext cx="619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凡是第一次讓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與電腦連接，都必須安裝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驅動。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90" y="2382110"/>
            <a:ext cx="5164415" cy="399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8029944" y="1812338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按下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Install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即可。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799030" y="3959783"/>
            <a:ext cx="1575802" cy="369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2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Z08JdHWvFf8/VlgW5GicclI/AAAAAAAABu4/GNcQY1gPRWk/s1600/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55" y="2695754"/>
            <a:ext cx="2943833" cy="29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使用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USB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與電腦連線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(3)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03" y="1809552"/>
            <a:ext cx="5654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開啟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機器然自走車板子上的開關，開啟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  <p:pic>
        <p:nvPicPr>
          <p:cNvPr id="9" name="內容版面配置區 11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56425" y="2444636"/>
            <a:ext cx="4210050" cy="3371850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3635176" y="4249131"/>
            <a:ext cx="1340127" cy="115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521377" y="1809552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桌面的「電腦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圖示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上按右鍵，選擇「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管理」。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27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1.bp.blogspot.com/--O1VM6bemgQ/VlgXmOAZPjI/AAAAAAAABvA/AFsjzh78DEU/s640/USB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5" y="2452313"/>
            <a:ext cx="5835098" cy="429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使用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USB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與電腦連線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(4)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1525" y="1645449"/>
            <a:ext cx="5666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觀察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接上電腦的連接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埠序號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：例如下圖為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COM7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(COM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號碼會隨著與電腦連接的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USB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孔而不同。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" name="Picture 2" descr="https://3.bp.blogspot.com/-N0yv01ZRPWA/VlgYZJ3ANsI/AAAAAAAABvM/LsorlZf6rbE/s640/mBotCom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38" y="2441295"/>
            <a:ext cx="4880472" cy="43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213513" y="1506950"/>
            <a:ext cx="5893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連接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上，選擇相對的序列埠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序號，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若有正確連連接上，應該會聽到連接的音樂提示聲，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板子上的燈號也會亮起。</a:t>
            </a:r>
          </a:p>
        </p:txBody>
      </p:sp>
    </p:spTree>
    <p:extLst>
      <p:ext uri="{BB962C8B-B14F-4D97-AF65-F5344CB8AC3E}">
        <p14:creationId xmlns:p14="http://schemas.microsoft.com/office/powerpoint/2010/main" val="409413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目錄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257800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認識</a:t>
            </a:r>
            <a:r>
              <a:rPr lang="en-US" altLang="zh-TW" sz="28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認識</a:t>
            </a:r>
            <a:r>
              <a:rPr lang="en-US" altLang="zh-TW" sz="28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mBot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組裝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拆解車子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小小機器人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使用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USB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與電腦連線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(5)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3354" y="1891215"/>
            <a:ext cx="460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確定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mBlock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軟體「控制板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098" name="Picture 2" descr="https://4.bp.blogspot.com/-wUnl8GEV9pw/VlgZOXMe8uI/AAAAAAAABvU/DZRctNEFsNE/s640/mBot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5" y="2566871"/>
            <a:ext cx="5394558" cy="402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672241" y="1891215"/>
            <a:ext cx="489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確定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mBlock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軟體「擴充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Makeblock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1" y="2696722"/>
            <a:ext cx="5908678" cy="31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181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使用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USB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與電腦連線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(6)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67" y="2119840"/>
            <a:ext cx="5092700" cy="446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883354" y="1611815"/>
            <a:ext cx="5436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成功與電腦連接時，在最上方會顯示「已連接」。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886725" y="1981146"/>
            <a:ext cx="1850875" cy="5249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400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恢復出廠程序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6387" y="1484662"/>
            <a:ext cx="114220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有提供官方程式，當選擇了「恢復出廠程序」時，只要等待上傳完成並聽到提示音樂聲後，按下結束即可。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此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功能的好處是，不論之後自行載入的程式讓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出現無法控制的狀態時，可以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利用「恢復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出廠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程序」讓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恢復成剛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拿到的時候一樣。</a:t>
            </a: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61" y="2396209"/>
            <a:ext cx="5682686" cy="4388968"/>
          </a:xfrm>
          <a:prstGeom prst="rect">
            <a:avLst/>
          </a:prstGeom>
        </p:spPr>
      </p:pic>
      <p:sp>
        <p:nvSpPr>
          <p:cNvPr id="18" name="圓角矩形 17"/>
          <p:cNvSpPr/>
          <p:nvPr/>
        </p:nvSpPr>
        <p:spPr>
          <a:xfrm>
            <a:off x="4445969" y="4365549"/>
            <a:ext cx="1463040" cy="274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6259166" y="4310464"/>
            <a:ext cx="1402080" cy="3769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5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遙控機器人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(1)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57" y="1528489"/>
            <a:ext cx="8119431" cy="53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867948" y="6410019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＊建議在平整的地面上玩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mBot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07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遙控機器人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(2)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20" y="1521017"/>
            <a:ext cx="8108415" cy="52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395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79536" y="2967335"/>
            <a:ext cx="20329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end</a:t>
            </a:r>
            <a:endParaRPr lang="zh-TW" alt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89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認識</a:t>
            </a:r>
            <a:r>
              <a:rPr lang="en-US" altLang="zh-TW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Arduino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article.cool3c.com/pub/img/article/779255/1442821233753_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22" y="1857375"/>
            <a:ext cx="2976446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.eclife.com.tw/photo2011/prod_2015/6/G3030042-A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57375"/>
            <a:ext cx="37528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arduino.cc/new_home/assets/illu_what_is-board.png">
            <a:hlinkClick r:id="rId6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56" y="2863183"/>
            <a:ext cx="2392891" cy="18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「mbot」的圖片搜尋結果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31" y="4369879"/>
            <a:ext cx="2738628" cy="20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單箭頭接點 3"/>
          <p:cNvCxnSpPr/>
          <p:nvPr/>
        </p:nvCxnSpPr>
        <p:spPr>
          <a:xfrm flipH="1" flipV="1">
            <a:off x="3688080" y="3793146"/>
            <a:ext cx="812776" cy="1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6893747" y="2766868"/>
            <a:ext cx="878653" cy="68418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6893747" y="4385119"/>
            <a:ext cx="1170484" cy="62484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「arduino」的圖片搜尋結果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13" y="4748688"/>
            <a:ext cx="2936948" cy="19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「mbot」的圖片搜尋結果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36" y="2821795"/>
            <a:ext cx="5143770" cy="38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什麼是</a:t>
            </a:r>
            <a:r>
              <a:rPr lang="en-US" altLang="zh-TW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mBot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機器人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mBot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makeblock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開發的小機器車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中國公司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Arduino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Uno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相容板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mCore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來控制車子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本課程所使用的是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Bluetooth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藍芽版本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makeblock.com/catalog/view/theme/makeblock/image/makeblock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08" y="4300580"/>
            <a:ext cx="4030931" cy="159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eeedstudio.com/document/11009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56" y="1809751"/>
            <a:ext cx="3676492" cy="21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認識</a:t>
            </a:r>
            <a:r>
              <a:rPr lang="en-US" altLang="zh-TW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mBot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(1)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42020" y="1809751"/>
            <a:ext cx="8917135" cy="44958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657600" y="438518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聲音感應器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47468" y="26072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超音波感應器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619750" y="1905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電位器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820327" y="208966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七段顯示器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193531" y="423862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人體紅外線感應器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826984" y="569731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巡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線感應器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91791" y="60314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RJ25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轉接板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915894" y="2417560"/>
            <a:ext cx="4210050" cy="33718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認識</a:t>
            </a:r>
            <a:r>
              <a:rPr lang="en-US" altLang="zh-TW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mBot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(2)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61337" y="49537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按鈕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08317" y="428184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RGB LED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燈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88339" y="31221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蜂鳴器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479613" y="36174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電源供應接口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35475" y="52704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馬達接口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344926" y="230179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RJ25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接口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橢圓 12"/>
          <p:cNvSpPr/>
          <p:nvPr/>
        </p:nvSpPr>
        <p:spPr>
          <a:xfrm rot="20335703">
            <a:off x="3691680" y="4853496"/>
            <a:ext cx="1362075" cy="569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9318051">
            <a:off x="6274761" y="4446556"/>
            <a:ext cx="1034163" cy="1551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889473" y="3491476"/>
            <a:ext cx="2330727" cy="693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 rot="19120512">
            <a:off x="4350926" y="2155463"/>
            <a:ext cx="1304779" cy="15861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 rot="1817597">
            <a:off x="2940460" y="2992580"/>
            <a:ext cx="1785744" cy="824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607668" y="3666748"/>
            <a:ext cx="420099" cy="430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876967" y="4466510"/>
            <a:ext cx="420099" cy="430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接點 27"/>
          <p:cNvCxnSpPr>
            <a:stCxn id="18" idx="4"/>
            <a:endCxn id="20" idx="1"/>
          </p:cNvCxnSpPr>
          <p:nvPr/>
        </p:nvCxnSpPr>
        <p:spPr>
          <a:xfrm>
            <a:off x="4817718" y="4096794"/>
            <a:ext cx="120771" cy="4326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endCxn id="4" idx="3"/>
          </p:cNvCxnSpPr>
          <p:nvPr/>
        </p:nvCxnSpPr>
        <p:spPr>
          <a:xfrm flipH="1">
            <a:off x="3731729" y="4313141"/>
            <a:ext cx="1145238" cy="1533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 rot="547200">
            <a:off x="5805556" y="2084950"/>
            <a:ext cx="1064634" cy="1327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5811207" y="222916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接口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16238" y="283904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組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1212" y="284351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裝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16519" y="2843821"/>
            <a:ext cx="6351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/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1162" y="2839045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拆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6136" y="283904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解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071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拆解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材料對照表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4" descr="「mbot 藍芽模組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91" y="1878696"/>
            <a:ext cx="8152408" cy="46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20" y="1523632"/>
            <a:ext cx="8119432" cy="53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零件清單</a:t>
            </a:r>
            <a:endParaRPr lang="zh-TW" altLang="en-US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5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劉老師專用 背景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劉老師專用 背景" id="{9088CC65-8557-4038-9B62-8CC7F766167E}" vid="{5977485A-760B-4187-B3F4-572041D4EC1A}"/>
    </a:ext>
  </a:extLst>
</a:theme>
</file>

<file path=ppt/theme/theme2.xml><?xml version="1.0" encoding="utf-8"?>
<a:theme xmlns:a="http://schemas.openxmlformats.org/drawingml/2006/main" name="FJU ENCL PPT 背景">
  <a:themeElements>
    <a:clrScheme name="簡報1 2">
      <a:dk1>
        <a:srgbClr val="000000"/>
      </a:dk1>
      <a:lt1>
        <a:srgbClr val="FFFFFF"/>
      </a:lt1>
      <a:dk2>
        <a:srgbClr val="000000"/>
      </a:dk2>
      <a:lt2>
        <a:srgbClr val="CCECFF"/>
      </a:lt2>
      <a:accent1>
        <a:srgbClr val="CC99FF"/>
      </a:accent1>
      <a:accent2>
        <a:srgbClr val="3366FF"/>
      </a:accent2>
      <a:accent3>
        <a:srgbClr val="FFFFFF"/>
      </a:accent3>
      <a:accent4>
        <a:srgbClr val="000000"/>
      </a:accent4>
      <a:accent5>
        <a:srgbClr val="E2CAFF"/>
      </a:accent5>
      <a:accent6>
        <a:srgbClr val="2D5CE7"/>
      </a:accent6>
      <a:hlink>
        <a:srgbClr val="00CCFF"/>
      </a:hlink>
      <a:folHlink>
        <a:srgbClr val="99CCFF"/>
      </a:folHlink>
    </a:clrScheme>
    <a:fontScheme name="簡報1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簡報1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JU ENCL PPT 背景" id="{F135282D-D56B-4340-9483-8057F934BAD8}" vid="{5A9877EC-45FF-4C0A-9A39-CDD9CA8F55A3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劉老師專用 背景</Template>
  <TotalTime>4510</TotalTime>
  <Words>477</Words>
  <Application>Microsoft Office PowerPoint</Application>
  <PresentationFormat>自訂</PresentationFormat>
  <Paragraphs>82</Paragraphs>
  <Slides>25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劉老師專用 背景</vt:lpstr>
      <vt:lpstr>FJU ENCL PPT 背景</vt:lpstr>
      <vt:lpstr>PowerPoint 簡報</vt:lpstr>
      <vt:lpstr>目錄</vt:lpstr>
      <vt:lpstr>認識Arduino</vt:lpstr>
      <vt:lpstr>什麼是mBot機器人</vt:lpstr>
      <vt:lpstr>認識mBot(1)</vt:lpstr>
      <vt:lpstr>認識mBot(2)</vt:lpstr>
      <vt:lpstr>PowerPoint 簡報</vt:lpstr>
      <vt:lpstr>拆解/材料對照表</vt:lpstr>
      <vt:lpstr>零件清單</vt:lpstr>
      <vt:lpstr>組裝小車子(1)</vt:lpstr>
      <vt:lpstr>組裝小車子(2)</vt:lpstr>
      <vt:lpstr>組裝小車子(3)</vt:lpstr>
      <vt:lpstr>組裝小車子(4)</vt:lpstr>
      <vt:lpstr>PowerPoint 簡報</vt:lpstr>
      <vt:lpstr>開啟檔案</vt:lpstr>
      <vt:lpstr>使用USB與電腦連線(1)</vt:lpstr>
      <vt:lpstr>使用USB與電腦連線(2)</vt:lpstr>
      <vt:lpstr>使用USB與電腦連線(3)</vt:lpstr>
      <vt:lpstr>使用USB與電腦連線(4)</vt:lpstr>
      <vt:lpstr>使用USB與電腦連線(5)</vt:lpstr>
      <vt:lpstr>使用USB與電腦連線(6)</vt:lpstr>
      <vt:lpstr>恢復出廠程序</vt:lpstr>
      <vt:lpstr>遙控機器人(1)</vt:lpstr>
      <vt:lpstr>遙控機器人(2)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Kashimir</cp:lastModifiedBy>
  <cp:revision>110</cp:revision>
  <dcterms:created xsi:type="dcterms:W3CDTF">2016-08-05T06:58:07Z</dcterms:created>
  <dcterms:modified xsi:type="dcterms:W3CDTF">2017-02-28T08:43:12Z</dcterms:modified>
</cp:coreProperties>
</file>