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</p:sldMasterIdLst>
  <p:sldIdLst>
    <p:sldId id="256" r:id="rId9"/>
    <p:sldId id="280" r:id="rId10"/>
    <p:sldId id="285" r:id="rId11"/>
    <p:sldId id="259" r:id="rId12"/>
    <p:sldId id="261" r:id="rId13"/>
    <p:sldId id="271" r:id="rId14"/>
    <p:sldId id="269" r:id="rId15"/>
    <p:sldId id="284" r:id="rId16"/>
    <p:sldId id="265" r:id="rId17"/>
    <p:sldId id="267" r:id="rId18"/>
    <p:sldId id="266" r:id="rId19"/>
    <p:sldId id="278" r:id="rId20"/>
    <p:sldId id="283" r:id="rId21"/>
    <p:sldId id="268" r:id="rId22"/>
    <p:sldId id="277" r:id="rId23"/>
    <p:sldId id="264" r:id="rId24"/>
    <p:sldId id="286" r:id="rId25"/>
    <p:sldId id="287" r:id="rId26"/>
    <p:sldId id="263" r:id="rId27"/>
    <p:sldId id="281" r:id="rId28"/>
    <p:sldId id="274" r:id="rId29"/>
    <p:sldId id="276" r:id="rId30"/>
    <p:sldId id="273" r:id="rId31"/>
    <p:sldId id="294" r:id="rId32"/>
    <p:sldId id="282" r:id="rId33"/>
    <p:sldId id="279" r:id="rId34"/>
    <p:sldId id="262" r:id="rId35"/>
    <p:sldId id="270" r:id="rId36"/>
    <p:sldId id="293" r:id="rId37"/>
    <p:sldId id="288" r:id="rId38"/>
    <p:sldId id="295" r:id="rId39"/>
    <p:sldId id="296" r:id="rId40"/>
    <p:sldId id="297" r:id="rId41"/>
    <p:sldId id="292" r:id="rId4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icrosoft JhengHei UI" panose="020B0604030504040204" pitchFamily="34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icrosoft JhengHei UI" panose="020B0604030504040204" pitchFamily="34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icrosoft JhengHei UI" panose="020B0604030504040204" pitchFamily="34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icrosoft JhengHei UI" panose="020B0604030504040204" pitchFamily="34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icrosoft JhengHei UI" panose="020B0604030504040204" pitchFamily="34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icrosoft JhengHei UI" panose="020B0604030504040204" pitchFamily="34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icrosoft JhengHei UI" panose="020B0604030504040204" pitchFamily="34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icrosoft JhengHei UI" panose="020B0604030504040204" pitchFamily="34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FF"/>
    <a:srgbClr val="66CCFF"/>
    <a:srgbClr val="33CC33"/>
    <a:srgbClr val="99FF66"/>
    <a:srgbClr val="008000"/>
    <a:srgbClr val="FF33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2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6161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4387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6363" y="304800"/>
            <a:ext cx="1885950" cy="56769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98513" y="304800"/>
            <a:ext cx="5505450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9001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364AA-C1B9-4152-BE98-D5E03384D829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8627567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1833-749F-45ED-8C87-43DB4337BEDE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9523311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B8F0-938F-4C7C-989A-3581D6B585EE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227487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98513" y="1752600"/>
            <a:ext cx="36957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752600"/>
            <a:ext cx="36957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901A-713A-40F1-B1F1-06B8F1D11137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6820813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5F53-E57D-4AAD-AE4C-DA09193593BC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2188544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47081-EB3B-48DB-AED3-96C021FECC8A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9603572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0E8E-378B-45B2-8BDA-5D8CA2003CFF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66843124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AFE9-3104-45CF-982C-7C9A441180FB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6999249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35333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A827-CB8A-46A8-81F3-5E98179B541C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1822799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66B6-7CA5-4F15-9D88-2E04FF740665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9782836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6363" y="304800"/>
            <a:ext cx="1885950" cy="56769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98513" y="304800"/>
            <a:ext cx="5505450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55C1-7739-4B11-B7F7-CD2BEFE5310D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6383159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71058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092006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28117217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98513" y="1752600"/>
            <a:ext cx="36957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752600"/>
            <a:ext cx="36957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313175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116285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48728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27205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3304701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259503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11628092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272246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6363" y="304800"/>
            <a:ext cx="1885950" cy="56769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98513" y="304800"/>
            <a:ext cx="5505450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567036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ED40-1DF1-4034-B389-5B1FDEC833A2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278844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84A3A-DB85-4AFB-A311-755BCDDA8E60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2336927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EE779-25A4-4706-8C80-3ADF33FB6313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32688906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98513" y="1752600"/>
            <a:ext cx="36957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752600"/>
            <a:ext cx="36957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0767-401A-4C55-B7AF-F33A59B7A4CE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0622622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220C7-AE51-4500-A4B3-67BB4F25D156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4962198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F7DC-8BB1-40AB-B924-8660469C90F2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1138260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98513" y="1752600"/>
            <a:ext cx="36957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752600"/>
            <a:ext cx="36957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42886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8674-AAC4-4D5C-A1E7-8153B26FD79D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0986276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90C23-9D25-4A65-ADB1-653D162F7A27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78411739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D1B04-D395-425C-A5A9-22CD31AF7026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552754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ADF3-6EEE-4ADE-BF6F-A1CF08349C23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47187527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6363" y="304800"/>
            <a:ext cx="1885950" cy="56769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98513" y="304800"/>
            <a:ext cx="5505450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1CF5-9107-4495-9896-91BA23A99CFF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81904620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8EE1C-2D85-4909-9412-1BEB31B3808F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86553824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95B6-B54B-4EE7-8C29-B62D3B94B499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02481238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DAD0-D1E0-45B4-8A8B-9075DBB1966F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0565482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98513" y="1752600"/>
            <a:ext cx="36957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752600"/>
            <a:ext cx="36957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FB5DA-BB6D-44C1-A8CE-74D1E1AE7CFF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80486503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762-64A3-4DB4-A718-0699340905AF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0485462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21334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63AA0-D6A9-40BB-AEA0-E02154E43081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86602847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2EB1-E452-444D-BC7B-C1B64A0F5B1A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1340048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B3F94-709B-4850-A3F0-B3D1E0490D10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33041636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E360-2728-414D-A74D-8E55B92D9C7A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98359235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2F461-F2F2-44E7-8FB8-6B33818F79DE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94442138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6363" y="304800"/>
            <a:ext cx="1885950" cy="56769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98513" y="304800"/>
            <a:ext cx="5505450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46D0-59E6-499F-BFF5-309A8467C046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57306033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32C0B-B625-4506-B47C-D9BD4B8D91E1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09030915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2B097-2AF2-4DDE-8175-6FC5130AE3FE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8488454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4FCC3-CB67-4691-98DB-B94A854D644F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64523776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98513" y="1752600"/>
            <a:ext cx="36957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752600"/>
            <a:ext cx="36957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7DD6-0003-4224-8B80-E41FC110AAD2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5414299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32334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61F2-EB5B-4DB4-8D67-CB3D5113EA57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91528802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E9D56-9287-40DA-9E05-97B41C27AF28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48040505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26E21-6BCF-4DD7-A14A-B58B4C02939D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48554140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C5787-9BC0-4B46-8D50-7AA5A78B7ECA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84531147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744CA-5159-434C-BA15-5D57354863EB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90501216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CA85-37FE-4940-A1BB-161068101F85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43841243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6363" y="304800"/>
            <a:ext cx="1885950" cy="56769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98513" y="304800"/>
            <a:ext cx="5505450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9D844-8DAD-439D-ADD0-3C1CC694D6A8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96641721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6BB2-8D5A-45C5-9999-47D48489CCE9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82213016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8509-D9D3-4A01-890F-1E7AF74EC409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34932042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809D-C107-4E1B-AE21-A8AA686640CE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7295776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12635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98513" y="1752600"/>
            <a:ext cx="36957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752600"/>
            <a:ext cx="36957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456E-3BE2-46AE-9B24-B6CB9DC43E84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72595586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7293A-3D2F-4D4F-ABC5-9C48DBAAC20C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17635156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B2577-D714-47B1-984D-EB83F476EC15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83178192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1BBA4-4DD1-4F06-976A-BB4114B93E20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17640681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D8AF-E09F-44A9-89F6-7AC0F473470D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30637707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B0EAA-84C3-4FA2-9FC0-15B652AA5592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75473208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30C79-CDE1-477B-8DAD-4DA1E3841E89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23515354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6363" y="304800"/>
            <a:ext cx="1885950" cy="56769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98513" y="304800"/>
            <a:ext cx="5505450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9E67-595B-4B98-A36A-B7BAF08B780E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74054428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5F8D-FBBD-4F61-884A-758D5C6E9777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66387154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CB2F2-D306-4C20-AA52-2985AA7EA1E7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2870748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6971635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19EF-EF35-495C-9E9F-595DDA7F9036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73566119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98513" y="1752600"/>
            <a:ext cx="36957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752600"/>
            <a:ext cx="36957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F9A9B-4694-4217-97AA-E83F5A772E84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02829162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27E3-3771-499A-8AB6-1D5D98584B64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76252437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CC5C1-A87C-4D07-A148-1E6A88546963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78835643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17D4B-DF72-4280-A2AB-00D7534D40E4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83435187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772E4-CE11-408B-8E85-07A4A4AD620D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23169152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C543-93DA-4629-8943-FF9B2C4D16DA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60283600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D52D-4D35-4572-AA91-C06AB4DFF3E0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64097579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6363" y="304800"/>
            <a:ext cx="1885950" cy="56769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98513" y="304800"/>
            <a:ext cx="5505450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5C08-056C-4E2D-BA9A-AE887E42E6F0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5514922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798513" y="304800"/>
            <a:ext cx="7543800" cy="567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7E69-2EB5-4A70-8359-CE4EA273BE21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564895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484647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798513" y="3048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798513" y="1752600"/>
            <a:ext cx="7543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798513" y="3048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798513" y="1752600"/>
            <a:ext cx="7543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56313" y="6019800"/>
            <a:ext cx="10477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484313" y="6019800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98513" y="6019800"/>
            <a:ext cx="5715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latin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E53EE0D3-41F8-4647-97CB-A8C2B0527EEE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798513" y="3048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798513" y="1752600"/>
            <a:ext cx="7543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8"/>
          <p:cNvGrpSpPr/>
          <p:nvPr/>
        </p:nvGrpSpPr>
        <p:grpSpPr>
          <a:xfrm>
            <a:off x="431220" y="724619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9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0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1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2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3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4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5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6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7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8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9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</p:grpSp>
      <p:grpSp>
        <p:nvGrpSpPr>
          <p:cNvPr id="20" name="群組 21"/>
          <p:cNvGrpSpPr/>
          <p:nvPr/>
        </p:nvGrpSpPr>
        <p:grpSpPr>
          <a:xfrm>
            <a:off x="4713443" y="724619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2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3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4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5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6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7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8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9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0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1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2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</p:grpSp>
      <p:sp>
        <p:nvSpPr>
          <p:cNvPr id="410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798513" y="3048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0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798513" y="1752600"/>
            <a:ext cx="7543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3" name="日期版面配置區 5"/>
          <p:cNvSpPr>
            <a:spLocks noGrp="1"/>
          </p:cNvSpPr>
          <p:nvPr>
            <p:ph type="dt" sz="half" idx="2"/>
          </p:nvPr>
        </p:nvSpPr>
        <p:spPr>
          <a:xfrm>
            <a:off x="6056313" y="6019800"/>
            <a:ext cx="10477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4" name="頁尾版面配置區 6"/>
          <p:cNvSpPr>
            <a:spLocks noGrp="1"/>
          </p:cNvSpPr>
          <p:nvPr>
            <p:ph type="ftr" sz="quarter" idx="3"/>
          </p:nvPr>
        </p:nvSpPr>
        <p:spPr>
          <a:xfrm>
            <a:off x="1484313" y="6019800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5" name="投影片編號版面配置區 7"/>
          <p:cNvSpPr>
            <a:spLocks noGrp="1"/>
          </p:cNvSpPr>
          <p:nvPr>
            <p:ph type="sldNum" sz="quarter" idx="4"/>
          </p:nvPr>
        </p:nvSpPr>
        <p:spPr>
          <a:xfrm>
            <a:off x="798513" y="6019800"/>
            <a:ext cx="5715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latin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16CE34DE-7327-47AA-B9A4-0147661B0E37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34"/>
          <p:cNvGrpSpPr>
            <a:grpSpLocks noChangeAspect="1"/>
          </p:cNvGrpSpPr>
          <p:nvPr/>
        </p:nvGrpSpPr>
        <p:grpSpPr>
          <a:xfrm rot="5400000">
            <a:off x="3024091" y="647727"/>
            <a:ext cx="3086675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9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0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1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2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3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4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5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6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7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8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9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</p:grpSp>
      <p:grpSp>
        <p:nvGrpSpPr>
          <p:cNvPr id="20" name="群組 51"/>
          <p:cNvGrpSpPr>
            <a:grpSpLocks noChangeAspect="1"/>
          </p:cNvGrpSpPr>
          <p:nvPr/>
        </p:nvGrpSpPr>
        <p:grpSpPr>
          <a:xfrm rot="5400000">
            <a:off x="197769" y="1127733"/>
            <a:ext cx="3085154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2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3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4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5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6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7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8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9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0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1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2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</p:grpSp>
      <p:grpSp>
        <p:nvGrpSpPr>
          <p:cNvPr id="33" name="群組 64"/>
          <p:cNvGrpSpPr>
            <a:grpSpLocks noChangeAspect="1"/>
          </p:cNvGrpSpPr>
          <p:nvPr/>
        </p:nvGrpSpPr>
        <p:grpSpPr>
          <a:xfrm rot="5400000">
            <a:off x="5852464" y="1127738"/>
            <a:ext cx="3087044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5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6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7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8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9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40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41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42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43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44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45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</p:grpSp>
      <p:sp>
        <p:nvSpPr>
          <p:cNvPr id="512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798513" y="3048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798513" y="1752600"/>
            <a:ext cx="7543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6" name="日期版面配置區 5"/>
          <p:cNvSpPr>
            <a:spLocks noGrp="1"/>
          </p:cNvSpPr>
          <p:nvPr>
            <p:ph type="dt" sz="half" idx="2"/>
          </p:nvPr>
        </p:nvSpPr>
        <p:spPr>
          <a:xfrm>
            <a:off x="6056313" y="6019800"/>
            <a:ext cx="10477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7" name="頁尾版面配置區 6"/>
          <p:cNvSpPr>
            <a:spLocks noGrp="1"/>
          </p:cNvSpPr>
          <p:nvPr>
            <p:ph type="ftr" sz="quarter" idx="3"/>
          </p:nvPr>
        </p:nvSpPr>
        <p:spPr>
          <a:xfrm>
            <a:off x="1484313" y="6019800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8" name="投影片編號版面配置區 7"/>
          <p:cNvSpPr>
            <a:spLocks noGrp="1"/>
          </p:cNvSpPr>
          <p:nvPr>
            <p:ph type="sldNum" sz="quarter" idx="4"/>
          </p:nvPr>
        </p:nvSpPr>
        <p:spPr>
          <a:xfrm>
            <a:off x="798513" y="6019800"/>
            <a:ext cx="5715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latin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BEF520B1-8031-4305-9255-52479F781FEB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83"/>
          <p:cNvGrpSpPr>
            <a:grpSpLocks noChangeAspect="1"/>
          </p:cNvGrpSpPr>
          <p:nvPr/>
        </p:nvGrpSpPr>
        <p:grpSpPr>
          <a:xfrm rot="16200000" flipV="1">
            <a:off x="206579" y="1102304"/>
            <a:ext cx="3789349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9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0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1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2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3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4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5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6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7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8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9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</p:grpSp>
      <p:grpSp>
        <p:nvGrpSpPr>
          <p:cNvPr id="20" name="群組 97"/>
          <p:cNvGrpSpPr/>
          <p:nvPr/>
        </p:nvGrpSpPr>
        <p:grpSpPr>
          <a:xfrm>
            <a:off x="3991867" y="319177"/>
            <a:ext cx="2541808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2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3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4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5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6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7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8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29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0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1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2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</p:grpSp>
      <p:grpSp>
        <p:nvGrpSpPr>
          <p:cNvPr id="33" name="群組 111"/>
          <p:cNvGrpSpPr/>
          <p:nvPr/>
        </p:nvGrpSpPr>
        <p:grpSpPr>
          <a:xfrm>
            <a:off x="3991867" y="3436140"/>
            <a:ext cx="2541808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5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6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7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8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39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40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41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42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43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44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45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</p:grpSp>
      <p:sp>
        <p:nvSpPr>
          <p:cNvPr id="614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798513" y="3048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5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798513" y="1752600"/>
            <a:ext cx="7543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6" name="日期版面配置區 5"/>
          <p:cNvSpPr>
            <a:spLocks noGrp="1"/>
          </p:cNvSpPr>
          <p:nvPr>
            <p:ph type="dt" sz="half" idx="2"/>
          </p:nvPr>
        </p:nvSpPr>
        <p:spPr>
          <a:xfrm>
            <a:off x="6056313" y="6019800"/>
            <a:ext cx="10477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7" name="頁尾版面配置區 6"/>
          <p:cNvSpPr>
            <a:spLocks noGrp="1"/>
          </p:cNvSpPr>
          <p:nvPr>
            <p:ph type="ftr" sz="quarter" idx="3"/>
          </p:nvPr>
        </p:nvSpPr>
        <p:spPr>
          <a:xfrm>
            <a:off x="1484313" y="6019800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8" name="投影片編號版面配置區 7"/>
          <p:cNvSpPr>
            <a:spLocks noGrp="1"/>
          </p:cNvSpPr>
          <p:nvPr>
            <p:ph type="sldNum" sz="quarter" idx="4"/>
          </p:nvPr>
        </p:nvSpPr>
        <p:spPr>
          <a:xfrm>
            <a:off x="798513" y="6019800"/>
            <a:ext cx="5715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latin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7B825144-F8ED-453B-849F-082852DC55A9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群組 7"/>
          <p:cNvGrpSpPr>
            <a:grpSpLocks/>
          </p:cNvGrpSpPr>
          <p:nvPr/>
        </p:nvGrpSpPr>
        <p:grpSpPr bwMode="auto">
          <a:xfrm>
            <a:off x="446088" y="781050"/>
            <a:ext cx="4826000" cy="5054600"/>
            <a:chOff x="5162444" y="781398"/>
            <a:chExt cx="6433398" cy="5053665"/>
          </a:xfrm>
        </p:grpSpPr>
        <p:sp>
          <p:nvSpPr>
            <p:cNvPr id="8" name="手繪多邊形 42"/>
            <p:cNvSpPr>
              <a:spLocks/>
            </p:cNvSpPr>
            <p:nvPr/>
          </p:nvSpPr>
          <p:spPr bwMode="auto">
            <a:xfrm rot="16200000" flipV="1">
              <a:off x="3342447" y="3274900"/>
              <a:ext cx="3828342" cy="19046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9" name="手繪多邊形 43"/>
            <p:cNvSpPr>
              <a:spLocks/>
            </p:cNvSpPr>
            <p:nvPr/>
          </p:nvSpPr>
          <p:spPr bwMode="auto">
            <a:xfrm rot="16200000" flipV="1">
              <a:off x="9564747" y="3299767"/>
              <a:ext cx="3837865" cy="16930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grpSp>
          <p:nvGrpSpPr>
            <p:cNvPr id="7178" name="群組 10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9" name="手繪多邊形 41"/>
              <p:cNvSpPr>
                <a:spLocks/>
              </p:cNvSpPr>
              <p:nvPr/>
            </p:nvSpPr>
            <p:spPr bwMode="auto">
              <a:xfrm rot="16200000" flipV="1">
                <a:off x="9392238" y="4188307"/>
                <a:ext cx="15872" cy="3087178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>
                  <a:latin typeface="+mn-lt"/>
                  <a:ea typeface="+mn-ea"/>
                </a:endParaRPr>
              </a:p>
            </p:txBody>
          </p:sp>
          <p:sp>
            <p:nvSpPr>
              <p:cNvPr id="20" name="手繪多邊形 44"/>
              <p:cNvSpPr>
                <a:spLocks/>
              </p:cNvSpPr>
              <p:nvPr/>
            </p:nvSpPr>
            <p:spPr bwMode="auto">
              <a:xfrm rot="16200000" flipV="1">
                <a:off x="9367717" y="-651959"/>
                <a:ext cx="12698" cy="303496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>
                  <a:latin typeface="+mn-lt"/>
                  <a:ea typeface="+mn-ea"/>
                </a:endParaRPr>
              </a:p>
            </p:txBody>
          </p:sp>
        </p:grpSp>
        <p:sp>
          <p:nvSpPr>
            <p:cNvPr id="11" name="手繪多邊形 45"/>
            <p:cNvSpPr>
              <a:spLocks noEditPoints="1"/>
            </p:cNvSpPr>
            <p:nvPr/>
          </p:nvSpPr>
          <p:spPr bwMode="auto">
            <a:xfrm rot="16200000" flipV="1">
              <a:off x="5185984" y="5322663"/>
              <a:ext cx="477750" cy="524830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2" name="手繪多邊形 46"/>
            <p:cNvSpPr>
              <a:spLocks noEditPoints="1"/>
            </p:cNvSpPr>
            <p:nvPr/>
          </p:nvSpPr>
          <p:spPr bwMode="auto">
            <a:xfrm rot="16200000" flipV="1">
              <a:off x="5196566" y="5324250"/>
              <a:ext cx="477749" cy="512132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3" name="手繪多邊形 47"/>
            <p:cNvSpPr>
              <a:spLocks noEditPoints="1"/>
            </p:cNvSpPr>
            <p:nvPr/>
          </p:nvSpPr>
          <p:spPr bwMode="auto">
            <a:xfrm rot="16200000" flipV="1">
              <a:off x="11077358" y="5320811"/>
              <a:ext cx="507906" cy="520597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4" name="手繪多邊形 48"/>
            <p:cNvSpPr>
              <a:spLocks noEditPoints="1"/>
            </p:cNvSpPr>
            <p:nvPr/>
          </p:nvSpPr>
          <p:spPr bwMode="auto">
            <a:xfrm rot="16200000" flipV="1">
              <a:off x="11092436" y="5320547"/>
              <a:ext cx="471401" cy="535412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5" name="手繪多邊形 49"/>
            <p:cNvSpPr>
              <a:spLocks noEditPoints="1"/>
            </p:cNvSpPr>
            <p:nvPr/>
          </p:nvSpPr>
          <p:spPr bwMode="auto">
            <a:xfrm rot="16200000" flipV="1">
              <a:off x="11051697" y="772143"/>
              <a:ext cx="468226" cy="51848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6" name="手繪多邊形 50"/>
            <p:cNvSpPr>
              <a:spLocks noEditPoints="1"/>
            </p:cNvSpPr>
            <p:nvPr/>
          </p:nvSpPr>
          <p:spPr bwMode="auto">
            <a:xfrm rot="16200000" flipV="1">
              <a:off x="11044291" y="785899"/>
              <a:ext cx="468226" cy="4909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7" name="手繪多邊形 51"/>
            <p:cNvSpPr>
              <a:spLocks noEditPoints="1"/>
            </p:cNvSpPr>
            <p:nvPr/>
          </p:nvSpPr>
          <p:spPr bwMode="auto">
            <a:xfrm rot="16200000" flipV="1">
              <a:off x="5233070" y="721352"/>
              <a:ext cx="423785" cy="543877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  <p:sp>
          <p:nvSpPr>
            <p:cNvPr id="18" name="手繪多邊形 52"/>
            <p:cNvSpPr>
              <a:spLocks noEditPoints="1"/>
            </p:cNvSpPr>
            <p:nvPr/>
          </p:nvSpPr>
          <p:spPr bwMode="auto">
            <a:xfrm rot="16200000" flipV="1">
              <a:off x="5242328" y="750186"/>
              <a:ext cx="428546" cy="49097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</a:endParaRPr>
            </a:p>
          </p:txBody>
        </p:sp>
      </p:grpSp>
      <p:sp>
        <p:nvSpPr>
          <p:cNvPr id="717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798513" y="3048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798513" y="1752600"/>
            <a:ext cx="7543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1" name="日期版面配置區 4"/>
          <p:cNvSpPr>
            <a:spLocks noGrp="1"/>
          </p:cNvSpPr>
          <p:nvPr>
            <p:ph type="dt" sz="half" idx="2"/>
          </p:nvPr>
        </p:nvSpPr>
        <p:spPr>
          <a:xfrm>
            <a:off x="6056313" y="6019800"/>
            <a:ext cx="10477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22" name="頁尾版面配置區 5"/>
          <p:cNvSpPr>
            <a:spLocks noGrp="1"/>
          </p:cNvSpPr>
          <p:nvPr>
            <p:ph type="ftr" sz="quarter" idx="3"/>
          </p:nvPr>
        </p:nvSpPr>
        <p:spPr>
          <a:xfrm>
            <a:off x="1484313" y="6019800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2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798513" y="6019800"/>
            <a:ext cx="5715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latin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8AB45166-E7B4-49D4-BBD6-566E6CF3662C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798513" y="3048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798513" y="1752600"/>
            <a:ext cx="7543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56313" y="6019800"/>
            <a:ext cx="10477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484313" y="6019800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98513" y="6019800"/>
            <a:ext cx="5715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latin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630D5F0B-9E3C-4096-B25A-C5979519BA98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ts val="6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GxWdXBUm6k" TargetMode="Externa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4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6.jpeg"/><Relationship Id="rId5" Type="http://schemas.openxmlformats.org/officeDocument/2006/relationships/hyperlink" Target="http://blog.xuite.net/j5924524/twblog" TargetMode="Externa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xuite.net/forgethearts/blog/13712250-%E4%B8%89%E7%BE%A9%E9%84%89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udndata.com.rpa.ntcu.edu.tw:81/library/fullpage/" TargetMode="External"/><Relationship Id="rId13" Type="http://schemas.openxmlformats.org/officeDocument/2006/relationships/hyperlink" Target="http://blog.xuite.net/forgethearts/blog/13712250-%E4%B8%89%E7%BE%A9%E9%84%89" TargetMode="External"/><Relationship Id="rId3" Type="http://schemas.openxmlformats.org/officeDocument/2006/relationships/hyperlink" Target="http://highscope.ch.ntu.edu.tw/wordpress/?p=39230" TargetMode="External"/><Relationship Id="rId7" Type="http://schemas.openxmlformats.org/officeDocument/2006/relationships/hyperlink" Target="http://159.226.2.2:82/gate/big5/www.kepu.net.cn/gb/earth/geography/zrys/zrys02_02_t4.html" TargetMode="External"/><Relationship Id="rId12" Type="http://schemas.openxmlformats.org/officeDocument/2006/relationships/hyperlink" Target="http://catalog.digitalarchives.tw/item/00/5b/75/6f.html" TargetMode="External"/><Relationship Id="rId2" Type="http://schemas.openxmlformats.org/officeDocument/2006/relationships/hyperlink" Target="http://www.cwb.gov.tw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appledaily.com.tw/" TargetMode="External"/><Relationship Id="rId11" Type="http://schemas.openxmlformats.org/officeDocument/2006/relationships/hyperlink" Target="http://blog.xuite.net/j5924524/twblog/116737211-20080629+%E5%8D%88%E5%BE%8C%E9%9B%B7%E9%99%A3%E9%9B%A8#message_header" TargetMode="External"/><Relationship Id="rId5" Type="http://schemas.openxmlformats.org/officeDocument/2006/relationships/hyperlink" Target="http://www.039504646.com/" TargetMode="External"/><Relationship Id="rId10" Type="http://schemas.openxmlformats.org/officeDocument/2006/relationships/hyperlink" Target="http://www.taiwanphoto.com.tw/shop/category.php?id=164" TargetMode="External"/><Relationship Id="rId4" Type="http://schemas.openxmlformats.org/officeDocument/2006/relationships/hyperlink" Target="http://zh.wikipedia.org/" TargetMode="External"/><Relationship Id="rId9" Type="http://schemas.openxmlformats.org/officeDocument/2006/relationships/hyperlink" Target="http://quest.eb.com/" TargetMode="External"/><Relationship Id="rId14" Type="http://schemas.openxmlformats.org/officeDocument/2006/relationships/hyperlink" Target="http://www.cet-taiwan.org/node/1780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8.xml"/><Relationship Id="rId5" Type="http://schemas.openxmlformats.org/officeDocument/2006/relationships/slide" Target="slide11.xml"/><Relationship Id="rId4" Type="http://schemas.openxmlformats.org/officeDocument/2006/relationships/slide" Target="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Relationship Id="rId6" Type="http://schemas.openxmlformats.org/officeDocument/2006/relationships/slide" Target="slide8.xml"/><Relationship Id="rId5" Type="http://schemas.openxmlformats.org/officeDocument/2006/relationships/slide" Target="slide11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4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/>
          </p:cNvSpPr>
          <p:nvPr>
            <p:ph type="subTitle" idx="1"/>
          </p:nvPr>
        </p:nvSpPr>
        <p:spPr>
          <a:xfrm>
            <a:off x="3678238" y="3692525"/>
            <a:ext cx="4921250" cy="263842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ea typeface="標楷體" panose="03000509000000000000" pitchFamily="65" charset="-120"/>
              </a:rPr>
              <a:t>◎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華康POP1體W5" panose="040B0509000000000000" pitchFamily="81" charset="-120"/>
                <a:ea typeface="標楷體" panose="03000509000000000000" pitchFamily="65" charset="-120"/>
              </a:rPr>
              <a:t>影響臺灣氣候的因素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ea typeface="標楷體" panose="03000509000000000000" pitchFamily="65" charset="-120"/>
              </a:rPr>
              <a:t>◎季風的影響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  <a:latin typeface="華康POP1體W5" panose="040B0509000000000000" pitchFamily="81" charset="-120"/>
              <a:ea typeface="標楷體" panose="03000509000000000000" pitchFamily="65" charset="-120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ea typeface="標楷體" panose="03000509000000000000" pitchFamily="65" charset="-120"/>
              </a:rPr>
              <a:t>◎臺灣的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華康POP1體W5" panose="040B0509000000000000" pitchFamily="81" charset="-120"/>
                <a:ea typeface="標楷體" panose="03000509000000000000" pitchFamily="65" charset="-120"/>
              </a:rPr>
              <a:t>雨量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ea typeface="標楷體" panose="03000509000000000000" pitchFamily="65" charset="-120"/>
              </a:rPr>
              <a:t>◎臺灣的氣溫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ea typeface="標楷體" panose="03000509000000000000" pitchFamily="65" charset="-120"/>
              </a:rPr>
              <a:t>◎特殊天氣現象與自然景觀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31775" y="295275"/>
            <a:ext cx="5037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3200" b="1">
                <a:latin typeface="Arial" panose="020B0604020202020204" pitchFamily="34" charset="0"/>
                <a:ea typeface="標楷體" panose="03000509000000000000" pitchFamily="65" charset="-120"/>
              </a:rPr>
              <a:t>翰林版社會科</a:t>
            </a:r>
            <a:r>
              <a:rPr kumimoji="0" lang="en-US" altLang="zh-TW" sz="3200" b="1">
                <a:latin typeface="新細明體" panose="02020500000000000000" pitchFamily="18" charset="-120"/>
                <a:ea typeface="標楷體" panose="03000509000000000000" pitchFamily="65" charset="-120"/>
              </a:rPr>
              <a:t>•</a:t>
            </a:r>
            <a:r>
              <a:rPr kumimoji="0" lang="zh-TW" altLang="en-US" sz="3200" b="1">
                <a:latin typeface="Arial" panose="020B0604020202020204" pitchFamily="34" charset="0"/>
                <a:ea typeface="標楷體" panose="03000509000000000000" pitchFamily="65" charset="-120"/>
              </a:rPr>
              <a:t>五上</a:t>
            </a:r>
            <a:r>
              <a:rPr kumimoji="0" lang="en-US" altLang="zh-TW" sz="3200" b="1">
                <a:latin typeface="新細明體" panose="02020500000000000000" pitchFamily="18" charset="-120"/>
                <a:ea typeface="標楷體" panose="03000509000000000000" pitchFamily="65" charset="-120"/>
              </a:rPr>
              <a:t>•</a:t>
            </a:r>
            <a:r>
              <a:rPr kumimoji="0" lang="en-US" altLang="zh-TW" sz="3200" b="1">
                <a:latin typeface="Arial" panose="020B0604020202020204" pitchFamily="34" charset="0"/>
                <a:ea typeface="標楷體" panose="03000509000000000000" pitchFamily="65" charset="-120"/>
              </a:rPr>
              <a:t>2-2</a:t>
            </a:r>
            <a:endParaRPr lang="en-US" altLang="zh-TW" sz="3200" b="1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57756" y="1827105"/>
            <a:ext cx="7045568" cy="156966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氣候變奏曲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咾咕石搭的菜宅-維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" y="288925"/>
            <a:ext cx="4760913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字方塊 1"/>
          <p:cNvSpPr txBox="1">
            <a:spLocks noChangeArrowheads="1"/>
          </p:cNvSpPr>
          <p:nvPr/>
        </p:nvSpPr>
        <p:spPr bwMode="auto">
          <a:xfrm>
            <a:off x="5413375" y="274638"/>
            <a:ext cx="3435350" cy="6372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 eaLnBrk="0" hangingPunct="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「風大、雨少」號稱澎湖二怪！澎湖地區受東北季風影響，冬季刮起的鹹風（鹹水煙）限制農作物的生長，因此發展出獨特的地方特色。</a:t>
            </a:r>
            <a:endParaRPr lang="en-US" altLang="zh-TW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咾咕石是珊瑚死後所形成的石灰礁岩，由於此種珊瑚礁岩孔隙大，具保溫作用，用來蓋房子有冬暖夏涼的功效。</a:t>
            </a:r>
            <a:endParaRPr lang="en-US" altLang="zh-TW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農作物也需要保護，照片中的菜宅正是澎湖當地農民對抗天候的例證。</a:t>
            </a:r>
            <a:endParaRPr lang="en-US" altLang="zh-TW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圖：維基百科。</a:t>
            </a:r>
          </a:p>
        </p:txBody>
      </p:sp>
      <p:sp>
        <p:nvSpPr>
          <p:cNvPr id="4" name="動作按鈕: 返回 3">
            <a:hlinkClick r:id="rId3" action="ppaction://hlinksldjump" highlightClick="1"/>
          </p:cNvPr>
          <p:cNvSpPr/>
          <p:nvPr/>
        </p:nvSpPr>
        <p:spPr>
          <a:xfrm>
            <a:off x="7831626" y="6029081"/>
            <a:ext cx="750277" cy="410308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恆春-維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38" y="242888"/>
            <a:ext cx="84201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5256213" y="192088"/>
            <a:ext cx="3606800" cy="63579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在南臺灣的恆春地區，當地人在每年十月到隔年四月左右的冬季，時常能感受到一陣一陣出現的乾燥強風，由於這類型強風的風向是由山上吹落山下並往海面上去， 故被當地居民稱做「落山風」。</a:t>
            </a:r>
            <a:r>
              <a:rPr lang="zh-TW" altLang="en-US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左圖為示意圖。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洪秀雄繪，轉引自：</a:t>
            </a:r>
            <a:r>
              <a:rPr kumimoji="0" lang="zh-TW" altLang="en-US" sz="20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國科會高瞻自然科學教學資源平臺</a:t>
            </a:r>
            <a:endParaRPr lang="zh-TW" altLang="en-US" sz="2000" b="1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515938" y="398463"/>
            <a:ext cx="178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恆春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維基</a:t>
            </a:r>
          </a:p>
        </p:txBody>
      </p:sp>
      <p:pic>
        <p:nvPicPr>
          <p:cNvPr id="166920" name="Picture 8" descr="落山風示意圖--洪秀雄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222250"/>
            <a:ext cx="488315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Picture 5" descr="洋蔥-維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0" y="161925"/>
            <a:ext cx="8512175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334963" y="5554663"/>
            <a:ext cx="8555037" cy="12477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Arial" panose="020B0604020202020204" pitchFamily="34" charset="0"/>
                <a:ea typeface="標楷體" panose="03000509000000000000" pitchFamily="65" charset="-120"/>
              </a:rPr>
              <a:t>落山風的風勢雖強，但也讓洋蔥（恆春三寶）生長得更好。因為洋蔥生長和採收時忌水，露水往往使洋蔥染露菌病。有了乾燥落山風的幫助，洋蔥品質更好了！圖：維基百科。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animBg="1"/>
      <p:bldP spid="1669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59167" y="175063"/>
            <a:ext cx="6178061" cy="101566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6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恆春三怪？？？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74784" y="1378164"/>
            <a:ext cx="8135815" cy="528503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algn="ctr">
              <a:defRPr sz="60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algn="l" eaLnBrk="1" hangingPunct="1">
              <a:lnSpc>
                <a:spcPts val="3700"/>
              </a:lnSpc>
              <a:defRPr/>
            </a:pPr>
            <a:r>
              <a:rPr lang="zh-TW" altLang="en-US" sz="2000" dirty="0" smtClean="0">
                <a:sym typeface="Wingdings 2" panose="05020102010507070707" pitchFamily="18" charset="2"/>
              </a:rPr>
              <a:t></a:t>
            </a:r>
            <a:r>
              <a:rPr lang="zh-TW" altLang="en-US" sz="2000" dirty="0" smtClean="0"/>
              <a:t>連結：</a:t>
            </a:r>
            <a:r>
              <a:rPr lang="en-US" altLang="zh-TW" sz="2000" dirty="0" smtClean="0">
                <a:hlinkClick r:id="rId2"/>
              </a:rPr>
              <a:t>https://www.youtube.com/watch?v=FGxWdXBUm6k</a:t>
            </a:r>
            <a:endParaRPr lang="en-US" altLang="zh-TW" sz="2000" dirty="0" smtClean="0"/>
          </a:p>
          <a:p>
            <a:pPr algn="l" eaLnBrk="1" hangingPunct="1">
              <a:lnSpc>
                <a:spcPts val="3700"/>
              </a:lnSpc>
              <a:defRPr/>
            </a:pPr>
            <a:r>
              <a:rPr lang="zh-TW" altLang="en-US" sz="3000" dirty="0" smtClean="0"/>
              <a:t>思想起 </a:t>
            </a:r>
            <a:r>
              <a:rPr lang="en-US" altLang="zh-TW" sz="3000" dirty="0" smtClean="0"/>
              <a:t>... </a:t>
            </a:r>
          </a:p>
          <a:p>
            <a:pPr algn="l" eaLnBrk="1" hangingPunct="1">
              <a:lnSpc>
                <a:spcPts val="3700"/>
              </a:lnSpc>
              <a:defRPr/>
            </a:pPr>
            <a:r>
              <a:rPr lang="zh-TW" altLang="en-US" sz="3000" dirty="0" smtClean="0"/>
              <a:t>祖先堅心過臺灣 不知臺灣生做啥米款阿</a:t>
            </a:r>
            <a:br>
              <a:rPr lang="zh-TW" altLang="en-US" sz="3000" dirty="0" smtClean="0"/>
            </a:br>
            <a:r>
              <a:rPr lang="zh-TW" altLang="en-US" sz="3000" dirty="0" smtClean="0"/>
              <a:t>思想起</a:t>
            </a:r>
            <a:r>
              <a:rPr lang="en-US" altLang="zh-TW" sz="3000" dirty="0" smtClean="0"/>
              <a:t>... </a:t>
            </a:r>
          </a:p>
          <a:p>
            <a:pPr algn="l" eaLnBrk="1" hangingPunct="1">
              <a:lnSpc>
                <a:spcPts val="3700"/>
              </a:lnSpc>
              <a:defRPr/>
            </a:pPr>
            <a:r>
              <a:rPr lang="zh-TW" altLang="en-US" sz="3000" dirty="0" smtClean="0"/>
              <a:t>海水蓋深來反黑 在海沙底浮著心肝苦阿</a:t>
            </a:r>
            <a:br>
              <a:rPr lang="zh-TW" altLang="en-US" sz="3000" dirty="0" smtClean="0"/>
            </a:br>
            <a:r>
              <a:rPr lang="zh-TW" altLang="en-US" sz="3000" dirty="0" smtClean="0"/>
              <a:t>思想起 </a:t>
            </a:r>
            <a:r>
              <a:rPr lang="en-US" altLang="zh-TW" sz="3000" dirty="0" smtClean="0"/>
              <a:t>... </a:t>
            </a:r>
          </a:p>
          <a:p>
            <a:pPr algn="l" eaLnBrk="1" hangingPunct="1">
              <a:lnSpc>
                <a:spcPts val="3700"/>
              </a:lnSpc>
              <a:defRPr/>
            </a:pPr>
            <a:r>
              <a:rPr lang="zh-TW" altLang="en-US" sz="3000" dirty="0" smtClean="0"/>
              <a:t>黑水要過幾層啊 心該定 碰到颱風甲大浪阿 </a:t>
            </a:r>
            <a:endParaRPr lang="en-US" altLang="zh-TW" sz="3000" dirty="0" smtClean="0"/>
          </a:p>
          <a:p>
            <a:pPr algn="l" eaLnBrk="1" hangingPunct="1">
              <a:lnSpc>
                <a:spcPts val="3700"/>
              </a:lnSpc>
              <a:defRPr/>
            </a:pPr>
            <a:r>
              <a:rPr lang="zh-TW" altLang="en-US" sz="3000" dirty="0" smtClean="0"/>
              <a:t>有的抬頭 來看天頂阿 有的 在想來神明啊</a:t>
            </a:r>
            <a:br>
              <a:rPr lang="zh-TW" altLang="en-US" sz="3000" dirty="0" smtClean="0"/>
            </a:br>
            <a:r>
              <a:rPr lang="zh-TW" altLang="en-US" sz="3000" dirty="0" smtClean="0"/>
              <a:t>思想起</a:t>
            </a:r>
            <a:r>
              <a:rPr lang="en-US" altLang="zh-TW" sz="3000" dirty="0" smtClean="0"/>
              <a:t>... </a:t>
            </a:r>
          </a:p>
          <a:p>
            <a:pPr algn="l" eaLnBrk="1" hangingPunct="1">
              <a:lnSpc>
                <a:spcPts val="3700"/>
              </a:lnSpc>
              <a:defRPr/>
            </a:pPr>
            <a:r>
              <a:rPr lang="zh-TW" altLang="en-US" sz="3000" dirty="0" smtClean="0"/>
              <a:t>神明保佑祖先來 海底千萬不要來作風颱阿 </a:t>
            </a:r>
            <a:endParaRPr lang="en-US" altLang="zh-TW" sz="3000" dirty="0" smtClean="0"/>
          </a:p>
          <a:p>
            <a:pPr algn="l" eaLnBrk="1" hangingPunct="1">
              <a:lnSpc>
                <a:spcPts val="3700"/>
              </a:lnSpc>
              <a:defRPr/>
            </a:pPr>
            <a:r>
              <a:rPr lang="zh-TW" altLang="en-US" sz="3000" dirty="0" smtClean="0"/>
              <a:t>臺灣後來好所在阿 經過三百年後昭昭知。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3"/>
          <p:cNvSpPr txBox="1">
            <a:spLocks noChangeArrowheads="1"/>
          </p:cNvSpPr>
          <p:nvPr/>
        </p:nvSpPr>
        <p:spPr bwMode="auto">
          <a:xfrm>
            <a:off x="692150" y="4894263"/>
            <a:ext cx="80422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恆春民謠是早期渡海先民為抒發鄉愁而發展出來一種彈唱歌謠，這種即興式的演出，頗能打動人心，為恆春的象徵之一。著名的藝人陳達即是其中代表。</a:t>
            </a:r>
            <a:endParaRPr lang="en-US" altLang="zh-TW" sz="2800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《</a:t>
            </a: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數位典藏與數位學習聯合目錄</a:t>
            </a:r>
            <a:r>
              <a:rPr lang="en-US" altLang="zh-TW" sz="1800" b="1">
                <a:latin typeface="Arial" panose="020B0604020202020204" pitchFamily="34" charset="0"/>
              </a:rPr>
              <a:t>》</a:t>
            </a:r>
            <a:r>
              <a:rPr lang="zh-TW" altLang="en-US" sz="1800" b="1">
                <a:latin typeface="Arial" panose="020B0604020202020204" pitchFamily="34" charset="0"/>
              </a:rPr>
              <a:t>。</a:t>
            </a:r>
            <a:r>
              <a:rPr lang="en-US" altLang="zh-TW" sz="1800" b="1">
                <a:latin typeface="Arial" panose="020B0604020202020204" pitchFamily="34" charset="0"/>
              </a:rPr>
              <a:t>http://catalog.digitalarchives.tw/item/00/5b/75/6f.html</a:t>
            </a:r>
            <a:endParaRPr lang="zh-TW" altLang="en-US" sz="1800" b="1">
              <a:latin typeface="Arial" panose="020B0604020202020204" pitchFamily="34" charset="0"/>
            </a:endParaRPr>
          </a:p>
        </p:txBody>
      </p:sp>
      <p:pic>
        <p:nvPicPr>
          <p:cNvPr id="21507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69863"/>
            <a:ext cx="571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688" y="169863"/>
            <a:ext cx="31194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81353" y="4858272"/>
            <a:ext cx="8640846" cy="93871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55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</a:t>
            </a:r>
            <a:r>
              <a:rPr lang="zh-TW" altLang="en-US" sz="55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落山風、思想起、嚼檳榔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93077" y="169985"/>
            <a:ext cx="5638799" cy="46080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2000" rIns="36000">
            <a:spAutoFit/>
          </a:bodyPr>
          <a:lstStyle>
            <a:defPPr>
              <a:defRPr lang="zh-TW"/>
            </a:defPPr>
            <a:lvl1pPr algn="ctr">
              <a:defRPr sz="60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algn="l" eaLnBrk="1" hangingPunct="1">
              <a:lnSpc>
                <a:spcPts val="3500"/>
              </a:lnSpc>
              <a:defRPr/>
            </a:pP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sz="2800" dirty="0" smtClean="0"/>
              <a:t>月琴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》 </a:t>
            </a:r>
            <a:r>
              <a:rPr lang="zh-TW" altLang="en-US" sz="2800" dirty="0" smtClean="0"/>
              <a:t>鄭怡 演唱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詞 賴西安</a:t>
            </a:r>
            <a:endParaRPr lang="en-US" altLang="zh-TW" sz="2800" dirty="0" smtClean="0"/>
          </a:p>
          <a:p>
            <a:pPr algn="l" eaLnBrk="1" hangingPunct="1">
              <a:lnSpc>
                <a:spcPts val="3500"/>
              </a:lnSpc>
              <a:defRPr/>
            </a:pPr>
            <a:r>
              <a:rPr lang="zh-TW" altLang="en-US" sz="2800" dirty="0" smtClean="0"/>
              <a:t>再唱一段　思想起</a:t>
            </a:r>
            <a:br>
              <a:rPr lang="zh-TW" altLang="en-US" sz="2800" dirty="0" smtClean="0"/>
            </a:br>
            <a:r>
              <a:rPr lang="zh-TW" altLang="en-US" sz="2800" dirty="0" smtClean="0"/>
              <a:t>唱一段思想起　唱一段唐山謠</a:t>
            </a:r>
            <a:br>
              <a:rPr lang="zh-TW" altLang="en-US" sz="2800" dirty="0" smtClean="0"/>
            </a:br>
            <a:r>
              <a:rPr lang="zh-TW" altLang="en-US" sz="2800" dirty="0" smtClean="0"/>
              <a:t>走不盡的坎坷路 恰如祖先的步履</a:t>
            </a:r>
            <a:br>
              <a:rPr lang="zh-TW" altLang="en-US" sz="2800" dirty="0" smtClean="0"/>
            </a:br>
            <a:r>
              <a:rPr lang="zh-TW" altLang="en-US" sz="2800" dirty="0" smtClean="0"/>
              <a:t>抱一支老月琴　三兩聲不成調</a:t>
            </a:r>
            <a:br>
              <a:rPr lang="zh-TW" altLang="en-US" sz="2800" dirty="0" smtClean="0"/>
            </a:br>
            <a:r>
              <a:rPr lang="zh-TW" altLang="en-US" sz="2800" dirty="0" smtClean="0"/>
              <a:t>老歌手琴音猶在 </a:t>
            </a:r>
            <a:endParaRPr lang="en-US" altLang="zh-TW" sz="2800" dirty="0" smtClean="0"/>
          </a:p>
          <a:p>
            <a:pPr algn="l" eaLnBrk="1" hangingPunct="1">
              <a:lnSpc>
                <a:spcPts val="3500"/>
              </a:lnSpc>
              <a:defRPr/>
            </a:pPr>
            <a:r>
              <a:rPr lang="zh-TW" altLang="en-US" sz="2800" dirty="0" smtClean="0"/>
              <a:t>獨不見恆春的傳奇</a:t>
            </a:r>
            <a:br>
              <a:rPr lang="zh-TW" altLang="en-US" sz="2800" dirty="0" smtClean="0"/>
            </a:br>
            <a:r>
              <a:rPr lang="zh-TW" altLang="en-US" sz="2800" dirty="0" smtClean="0"/>
              <a:t>落山風向海洋　感傷會消逝</a:t>
            </a:r>
            <a:br>
              <a:rPr lang="zh-TW" altLang="en-US" sz="2800" dirty="0" smtClean="0"/>
            </a:br>
            <a:r>
              <a:rPr lang="zh-TW" altLang="en-US" sz="2800" dirty="0" smtClean="0"/>
              <a:t>接續你的休止符　再唱一段唐山謠</a:t>
            </a:r>
            <a:br>
              <a:rPr lang="zh-TW" altLang="en-US" sz="2800" dirty="0" smtClean="0"/>
            </a:br>
            <a:r>
              <a:rPr lang="zh-TW" altLang="en-US" sz="2800" dirty="0" smtClean="0"/>
              <a:t>再唱一段思想起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93077" y="5843007"/>
            <a:ext cx="8640846" cy="938719"/>
          </a:xfrm>
          <a:prstGeom prst="rect">
            <a:avLst/>
          </a:prstGeom>
          <a:solidFill>
            <a:srgbClr val="66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55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瓊麻、港口茶、洋蔥</a:t>
            </a:r>
            <a:endParaRPr lang="zh-TW" altLang="en-US" sz="55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動作按鈕: 返回 9">
            <a:hlinkClick r:id="rId4" action="ppaction://hlinksldjump" highlightClick="1"/>
          </p:cNvPr>
          <p:cNvSpPr/>
          <p:nvPr/>
        </p:nvSpPr>
        <p:spPr>
          <a:xfrm>
            <a:off x="8030305" y="6107212"/>
            <a:ext cx="750277" cy="410308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字方塊 1"/>
          <p:cNvSpPr txBox="1">
            <a:spLocks noChangeArrowheads="1"/>
          </p:cNvSpPr>
          <p:nvPr/>
        </p:nvSpPr>
        <p:spPr bwMode="auto">
          <a:xfrm>
            <a:off x="395288" y="4000500"/>
            <a:ext cx="82057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由於梅雨發生的時段正是江南梅子的成熟期，故中國人稱這種氣候現象為「梅雨」，這段時間也被稱為「梅雨季節」。</a:t>
            </a:r>
            <a:r>
              <a:rPr lang="zh-TW" altLang="en-US" sz="28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臺灣地區的梅雨季在</a:t>
            </a:r>
            <a:r>
              <a:rPr lang="en-US" altLang="zh-TW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sz="28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800" b="1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梅雨季節時的空氣濕度較大且氣溫高，衣物等容易發霉，所以也有人把梅雨稱為同音的「霉雨」。</a:t>
            </a:r>
            <a:endParaRPr lang="en-US" altLang="zh-TW" sz="2800" b="1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sz="28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陳正改／中央氣象局</a:t>
            </a:r>
          </a:p>
        </p:txBody>
      </p:sp>
      <p:pic>
        <p:nvPicPr>
          <p:cNvPr id="22531" name="Picture 5" descr="http://web.fg.tp.edu.tw/~earth/learn/esf/magazine/images/980302f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723900"/>
            <a:ext cx="79660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http://twimg.edgesuite.net/images/twapple/640pix/20120319/LN06/LN06_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540" y="115257"/>
            <a:ext cx="5895307" cy="6659949"/>
          </a:xfrm>
          <a:prstGeom prst="roundRect">
            <a:avLst>
              <a:gd name="adj" fmla="val 4167"/>
            </a:avLst>
          </a:prstGeom>
          <a:noFill/>
          <a:ln w="98425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動作按鈕: 返回 4">
            <a:hlinkClick r:id="rId4" action="ppaction://hlinksldjump" highlightClick="1"/>
          </p:cNvPr>
          <p:cNvSpPr/>
          <p:nvPr/>
        </p:nvSpPr>
        <p:spPr>
          <a:xfrm>
            <a:off x="8030305" y="6107212"/>
            <a:ext cx="750277" cy="410308"/>
          </a:xfrm>
          <a:prstGeom prst="actionButtonReturn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-11113"/>
            <a:ext cx="9153526" cy="609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-22225"/>
            <a:ext cx="9207501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25400"/>
            <a:ext cx="922655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1113" y="5740400"/>
            <a:ext cx="9145587" cy="11271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tx2"/>
                </a:solidFill>
                <a:latin typeface="Arial" panose="020B0604020202020204" pitchFamily="34" charset="0"/>
              </a:rPr>
              <a:t>                                                 【</a:t>
            </a:r>
            <a:r>
              <a:rPr lang="zh-TW" altLang="en-US" sz="20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西北雨落不過田畔</a:t>
            </a:r>
            <a:r>
              <a:rPr lang="en-US" altLang="zh-TW" sz="1800" b="1">
                <a:solidFill>
                  <a:schemeClr val="tx2"/>
                </a:solidFill>
                <a:latin typeface="Arial" panose="020B0604020202020204" pitchFamily="34" charset="0"/>
              </a:rPr>
              <a:t>】</a:t>
            </a:r>
            <a:r>
              <a:rPr lang="zh-TW" altLang="en-US" sz="20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圖：</a:t>
            </a:r>
            <a:r>
              <a:rPr lang="zh-TW" altLang="en-US" sz="1800" b="1">
                <a:latin typeface="Arial" panose="020B0604020202020204" pitchFamily="34" charset="0"/>
                <a:hlinkClick r:id="rId5"/>
              </a:rPr>
              <a:t>丁丁 迪西 拉拉 小波</a:t>
            </a:r>
            <a:endParaRPr lang="zh-TW" altLang="en-US" sz="2000" b="1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獅豹雨：因這種雨來勢兇猛，有如獅豹奔騰。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三八雨：因這種雨來臨時，好似一個「三八」婦人，幾近瘋狂，蠻不講理。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西北雨：就是指太陽西斜後降的雨水。其中的「北」字象徵五行中的雨。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-17463"/>
            <a:ext cx="9210676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315492" y="5774958"/>
            <a:ext cx="2772275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TW" sz="2400" dirty="0"/>
              <a:t>104.6.22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長安國小的一場雨後雷陣雨</a:t>
            </a:r>
          </a:p>
        </p:txBody>
      </p:sp>
      <p:pic>
        <p:nvPicPr>
          <p:cNvPr id="76809" name="Picture 9" descr="DSC0534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-11113"/>
            <a:ext cx="9164638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5321546" y="6088063"/>
            <a:ext cx="3705225" cy="64135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b="1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因應多雨型態氣候所發展的建築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="1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亭仔腳。圖：湖口老街，作者攝。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612775" y="1546225"/>
            <a:ext cx="8083550" cy="5135563"/>
          </a:xfrm>
        </p:spPr>
        <p:txBody>
          <a:bodyPr lIns="54000" rIns="54000"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1</a:t>
            </a: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、降雨型態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 北 部：四季有雨（東北 </a:t>
            </a: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+ </a:t>
            </a: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西南季風）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   中南部：集中夏季（西南季風）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  山區雨量 ＞ 平地雨量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   （迎風面）＞（背風面）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2</a:t>
            </a: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、降雨來源：</a:t>
            </a: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2500㎜/</a:t>
            </a: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年</a:t>
            </a:r>
            <a:endParaRPr lang="en-US" altLang="zh-TW" sz="3000" b="1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 </a:t>
            </a: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</a:t>
            </a: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夏、秋雨源 </a:t>
            </a: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颱風（</a:t>
            </a: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No.1)</a:t>
            </a:r>
            <a:endParaRPr lang="zh-TW" altLang="en-US" sz="3000" b="1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 </a:t>
            </a: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</a:t>
            </a: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冬季雨源 東北季風（北部、東北部）</a:t>
            </a:r>
            <a:endParaRPr lang="en-US" altLang="zh-TW" sz="3000" b="1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 </a:t>
            </a: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夏季：雨後雷陣雨、梅雨</a:t>
            </a:r>
            <a:endParaRPr lang="en-US" altLang="zh-TW" sz="3000" b="1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41234" y="304800"/>
            <a:ext cx="5779475" cy="1015663"/>
          </a:xfrm>
          <a:prstGeom prst="rect">
            <a:avLst/>
          </a:prstGeom>
          <a:solidFill>
            <a:srgbClr val="CC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三、臺灣的雨量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社會5上教學掛圖_頁面_07"/>
          <p:cNvPicPr>
            <a:picLocks noChangeAspect="1" noChangeArrowheads="1"/>
          </p:cNvPicPr>
          <p:nvPr/>
        </p:nvPicPr>
        <p:blipFill>
          <a:blip r:embed="rId2" cstate="email">
            <a:lum bright="-24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3" y="58738"/>
            <a:ext cx="760095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040688" y="5750225"/>
            <a:ext cx="1012946" cy="903700"/>
          </a:xfrm>
          <a:prstGeom prst="rect">
            <a:avLst/>
          </a:prstGeom>
          <a:solidFill>
            <a:srgbClr val="66C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圖片引自翰林版</a:t>
            </a:r>
            <a:endParaRPr lang="en-US" altLang="zh-TW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</a:t>
            </a:r>
            <a:r>
              <a:rPr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p25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946362" y="348244"/>
            <a:ext cx="1778000" cy="523220"/>
          </a:xfrm>
          <a:prstGeom prst="rect">
            <a:avLst/>
          </a:prstGeom>
          <a:solidFill>
            <a:srgbClr val="99FF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ea typeface="標楷體" panose="03000509000000000000" pitchFamily="65" charset="-120"/>
              </a:rPr>
              <a:t>四季有雨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492426" y="353381"/>
            <a:ext cx="1778000" cy="990600"/>
          </a:xfrm>
          <a:prstGeom prst="rect">
            <a:avLst/>
          </a:prstGeom>
          <a:solidFill>
            <a:srgbClr val="99FF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50000"/>
              </a:spcBef>
              <a:defRPr sz="2800" b="1">
                <a:solidFill>
                  <a:schemeClr val="bg2">
                    <a:lumMod val="50000"/>
                  </a:schemeClr>
                </a:solidFill>
                <a:latin typeface="+mn-lt"/>
                <a:ea typeface="標楷體" panose="03000509000000000000" pitchFamily="65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zh-TW" altLang="en-US" dirty="0" smtClean="0"/>
              <a:t>雨水集中在夏季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829175" y="3765668"/>
            <a:ext cx="3211513" cy="954107"/>
          </a:xfrm>
          <a:prstGeom prst="rect">
            <a:avLst/>
          </a:prstGeom>
          <a:solidFill>
            <a:srgbClr val="99FF66">
              <a:alpha val="75000"/>
            </a:srgb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50000"/>
              </a:spcBef>
              <a:defRPr sz="2800" b="1">
                <a:solidFill>
                  <a:schemeClr val="bg2">
                    <a:lumMod val="50000"/>
                  </a:schemeClr>
                </a:solidFill>
                <a:latin typeface="+mn-lt"/>
                <a:ea typeface="標楷體" panose="03000509000000000000" pitchFamily="65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zh-TW" altLang="en-US" dirty="0" smtClean="0"/>
              <a:t>雨水集中在夏季、因為迎風面雨量大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963983" y="3822210"/>
            <a:ext cx="1778000" cy="990600"/>
          </a:xfrm>
          <a:prstGeom prst="rect">
            <a:avLst/>
          </a:prstGeom>
          <a:solidFill>
            <a:srgbClr val="99FF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50000"/>
              </a:spcBef>
              <a:defRPr sz="2800" b="1">
                <a:solidFill>
                  <a:schemeClr val="bg2">
                    <a:lumMod val="50000"/>
                  </a:schemeClr>
                </a:solidFill>
                <a:latin typeface="+mn-lt"/>
                <a:ea typeface="標楷體" panose="03000509000000000000" pitchFamily="65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zh-TW" altLang="en-US" dirty="0" smtClean="0"/>
              <a:t>雨水集中在夏季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0" y="0"/>
            <a:ext cx="5310188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75138" y="5882027"/>
            <a:ext cx="833510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2009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月侵臺的莫拉克颱風（中颱），造全臺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673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人死亡，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人失蹤，農損逾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195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億元。左圖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維基。統計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中央氣象局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2" r="7051"/>
          <a:stretch/>
        </p:blipFill>
        <p:spPr>
          <a:xfrm>
            <a:off x="363538" y="263525"/>
            <a:ext cx="8312150" cy="54864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00" y="1687513"/>
            <a:ext cx="36988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接點 2"/>
          <p:cNvCxnSpPr/>
          <p:nvPr/>
        </p:nvCxnSpPr>
        <p:spPr>
          <a:xfrm flipV="1">
            <a:off x="1619250" y="4229100"/>
            <a:ext cx="6853238" cy="1428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文字方塊 4"/>
          <p:cNvSpPr txBox="1">
            <a:spLocks noChangeArrowheads="1"/>
          </p:cNvSpPr>
          <p:nvPr/>
        </p:nvSpPr>
        <p:spPr bwMode="auto">
          <a:xfrm>
            <a:off x="22225" y="3543300"/>
            <a:ext cx="21002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北回歸線</a:t>
            </a:r>
            <a:r>
              <a:rPr lang="en-US" altLang="zh-TW" sz="2800" b="1">
                <a:latin typeface="Arial" panose="020B0604020202020204" pitchFamily="34" charset="0"/>
              </a:rPr>
              <a:t>23.5ºN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latin typeface="Arial" panose="020B0604020202020204" pitchFamily="34" charset="0"/>
              </a:rPr>
              <a:t>(</a:t>
            </a:r>
            <a:r>
              <a:rPr lang="zh-TW" altLang="en-US" sz="2800" b="1">
                <a:latin typeface="Arial" panose="020B0604020202020204" pitchFamily="34" charset="0"/>
              </a:rPr>
              <a:t>澎</a:t>
            </a:r>
            <a:r>
              <a:rPr lang="en-US" altLang="zh-TW" sz="2800" b="1">
                <a:latin typeface="Arial" panose="020B0604020202020204" pitchFamily="34" charset="0"/>
              </a:rPr>
              <a:t>.</a:t>
            </a:r>
            <a:r>
              <a:rPr lang="zh-TW" altLang="en-US" sz="2800" b="1">
                <a:latin typeface="Arial" panose="020B0604020202020204" pitchFamily="34" charset="0"/>
              </a:rPr>
              <a:t>嘉</a:t>
            </a:r>
            <a:r>
              <a:rPr lang="en-US" altLang="zh-TW" sz="2800" b="1">
                <a:latin typeface="Arial" panose="020B0604020202020204" pitchFamily="34" charset="0"/>
              </a:rPr>
              <a:t>.</a:t>
            </a:r>
            <a:r>
              <a:rPr lang="zh-TW" altLang="en-US" sz="2800" b="1">
                <a:latin typeface="Arial" panose="020B0604020202020204" pitchFamily="34" charset="0"/>
              </a:rPr>
              <a:t>花</a:t>
            </a:r>
            <a:r>
              <a:rPr lang="en-US" altLang="zh-TW" sz="2800" b="1">
                <a:latin typeface="Arial" panose="020B0604020202020204" pitchFamily="34" charset="0"/>
              </a:rPr>
              <a:t>)</a:t>
            </a:r>
            <a:endParaRPr lang="zh-TW" altLang="en-US" sz="2800" b="1">
              <a:latin typeface="Arial" panose="020B0604020202020204" pitchFamily="34" charset="0"/>
            </a:endParaRPr>
          </a:p>
        </p:txBody>
      </p:sp>
      <p:sp>
        <p:nvSpPr>
          <p:cNvPr id="21511" name="文字方塊 5"/>
          <p:cNvSpPr txBox="1">
            <a:spLocks noChangeArrowheads="1"/>
          </p:cNvSpPr>
          <p:nvPr/>
        </p:nvSpPr>
        <p:spPr bwMode="auto">
          <a:xfrm>
            <a:off x="6099969" y="2360612"/>
            <a:ext cx="1543050" cy="954088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副熱帶氣候區</a:t>
            </a:r>
            <a:endParaRPr lang="en-US" altLang="zh-TW" sz="2800" b="1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12" name="文字方塊 8"/>
          <p:cNvSpPr txBox="1">
            <a:spLocks noChangeArrowheads="1"/>
          </p:cNvSpPr>
          <p:nvPr/>
        </p:nvSpPr>
        <p:spPr bwMode="auto">
          <a:xfrm>
            <a:off x="6109928" y="5077818"/>
            <a:ext cx="1543050" cy="954088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熱帶</a:t>
            </a:r>
            <a:endParaRPr lang="en-US" altLang="zh-TW" sz="2800" b="1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氣候區</a:t>
            </a:r>
            <a:endParaRPr lang="en-US" altLang="zh-TW" sz="2800" b="1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770188" y="304800"/>
            <a:ext cx="5779475" cy="1015663"/>
          </a:xfrm>
          <a:prstGeom prst="rect">
            <a:avLst/>
          </a:prstGeom>
          <a:solidFill>
            <a:srgbClr val="CC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四、臺灣的氣溫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599596" y="3804809"/>
            <a:ext cx="797169" cy="83099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嘉義水上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576035" y="3781057"/>
            <a:ext cx="797169" cy="83099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花蓮瑞穗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5443419" y="3770159"/>
            <a:ext cx="797169" cy="83099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花蓮豐濱</a:t>
            </a:r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3609975" y="2051050"/>
            <a:ext cx="1384300" cy="4127500"/>
          </a:xfrm>
          <a:custGeom>
            <a:avLst/>
            <a:gdLst>
              <a:gd name="T0" fmla="*/ 2147483646 w 584"/>
              <a:gd name="T1" fmla="*/ 0 h 2094"/>
              <a:gd name="T2" fmla="*/ 2147483646 w 584"/>
              <a:gd name="T3" fmla="*/ 2147483646 h 2094"/>
              <a:gd name="T4" fmla="*/ 2147483646 w 584"/>
              <a:gd name="T5" fmla="*/ 2147483646 h 2094"/>
              <a:gd name="T6" fmla="*/ 2147483646 w 584"/>
              <a:gd name="T7" fmla="*/ 2147483646 h 2094"/>
              <a:gd name="T8" fmla="*/ 2147483646 w 584"/>
              <a:gd name="T9" fmla="*/ 2147483646 h 2094"/>
              <a:gd name="T10" fmla="*/ 0 w 584"/>
              <a:gd name="T11" fmla="*/ 2147483646 h 20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4" h="2094">
                <a:moveTo>
                  <a:pt x="584" y="0"/>
                </a:moveTo>
                <a:cubicBezTo>
                  <a:pt x="511" y="133"/>
                  <a:pt x="439" y="267"/>
                  <a:pt x="381" y="397"/>
                </a:cubicBezTo>
                <a:cubicBezTo>
                  <a:pt x="323" y="527"/>
                  <a:pt x="273" y="642"/>
                  <a:pt x="233" y="778"/>
                </a:cubicBezTo>
                <a:cubicBezTo>
                  <a:pt x="193" y="914"/>
                  <a:pt x="174" y="1070"/>
                  <a:pt x="140" y="1214"/>
                </a:cubicBezTo>
                <a:cubicBezTo>
                  <a:pt x="106" y="1358"/>
                  <a:pt x="54" y="1495"/>
                  <a:pt x="31" y="1642"/>
                </a:cubicBezTo>
                <a:cubicBezTo>
                  <a:pt x="8" y="1789"/>
                  <a:pt x="4" y="1941"/>
                  <a:pt x="0" y="2094"/>
                </a:cubicBezTo>
              </a:path>
            </a:pathLst>
          </a:custGeom>
          <a:noFill/>
          <a:ln w="2349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195077" y="5588000"/>
            <a:ext cx="2979723" cy="1048697"/>
          </a:xfrm>
          <a:prstGeom prst="wedgeRoundRectCallout">
            <a:avLst>
              <a:gd name="adj1" fmla="val 72428"/>
              <a:gd name="adj2" fmla="val -150136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地形高度：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defRPr/>
            </a:pPr>
            <a:r>
              <a:rPr lang="en-US" altLang="zh-TW" sz="3200" b="1" dirty="0"/>
              <a:t>-6</a:t>
            </a:r>
            <a:r>
              <a:rPr lang="en-US" altLang="zh-TW" sz="3200" b="1" dirty="0">
                <a:sym typeface="Wingdings" panose="05000000000000000000" pitchFamily="2" charset="2"/>
              </a:rPr>
              <a:t> ℃ </a:t>
            </a:r>
            <a:r>
              <a:rPr lang="en-US" altLang="zh-TW" sz="3200" b="1" dirty="0"/>
              <a:t>/1000M</a:t>
            </a:r>
            <a:endParaRPr lang="zh-TW" altLang="en-US" sz="3200" b="1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586239" y="6384741"/>
            <a:ext cx="1277703" cy="34970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底圖：翰林</a:t>
            </a:r>
            <a:endParaRPr lang="en-US" altLang="zh-TW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785813" y="2320925"/>
            <a:ext cx="7915275" cy="3363913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zh-TW" sz="3400" b="1" dirty="0" smtClean="0">
                <a:ea typeface="標楷體" panose="03000509000000000000" pitchFamily="65" charset="-120"/>
              </a:rPr>
              <a:t>1</a:t>
            </a:r>
            <a:r>
              <a:rPr lang="zh-TW" altLang="en-US" sz="3400" b="1" dirty="0" smtClean="0">
                <a:ea typeface="標楷體" panose="03000509000000000000" pitchFamily="65" charset="-120"/>
              </a:rPr>
              <a:t>、季風（東北季風、西南季風）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zh-TW" sz="3400" b="1" dirty="0" smtClean="0">
                <a:ea typeface="標楷體" panose="03000509000000000000" pitchFamily="65" charset="-120"/>
              </a:rPr>
              <a:t>2</a:t>
            </a:r>
            <a:r>
              <a:rPr lang="zh-TW" altLang="en-US" sz="3400" b="1" dirty="0" smtClean="0">
                <a:ea typeface="標楷體" panose="03000509000000000000" pitchFamily="65" charset="-120"/>
              </a:rPr>
              <a:t>、地形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TW" altLang="en-US" sz="3400" b="1" dirty="0" smtClean="0">
                <a:ea typeface="標楷體" panose="03000509000000000000" pitchFamily="65" charset="-120"/>
              </a:rPr>
              <a:t>      </a:t>
            </a:r>
            <a:r>
              <a:rPr lang="zh-TW" altLang="en-US" sz="34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en-US" sz="3400" b="1" dirty="0" smtClean="0">
                <a:ea typeface="標楷體" panose="03000509000000000000" pitchFamily="65" charset="-120"/>
              </a:rPr>
              <a:t>迎風面與背風面   </a:t>
            </a:r>
            <a:r>
              <a:rPr lang="en-US" altLang="zh-TW" sz="34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 </a:t>
            </a:r>
            <a:r>
              <a:rPr lang="zh-TW" altLang="en-US" sz="34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雨量</a:t>
            </a:r>
            <a:endParaRPr lang="zh-TW" altLang="en-US" sz="3400" b="1" dirty="0" smtClean="0"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TW" altLang="en-US" sz="3400" b="1" dirty="0" smtClean="0">
                <a:ea typeface="標楷體" panose="03000509000000000000" pitchFamily="65" charset="-120"/>
              </a:rPr>
              <a:t>      </a:t>
            </a:r>
            <a:r>
              <a:rPr lang="zh-TW" altLang="en-US" sz="34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en-US" sz="3400" b="1" dirty="0" smtClean="0">
                <a:ea typeface="標楷體" panose="03000509000000000000" pitchFamily="65" charset="-120"/>
              </a:rPr>
              <a:t>海拔高度： </a:t>
            </a:r>
            <a:r>
              <a:rPr lang="en-US" altLang="zh-TW" sz="34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-6</a:t>
            </a:r>
            <a:r>
              <a:rPr lang="en-US" altLang="zh-TW" sz="3400" b="1" dirty="0" smtClean="0">
                <a:sym typeface="Wingdings" panose="05000000000000000000" pitchFamily="2" charset="2"/>
              </a:rPr>
              <a:t>℃</a:t>
            </a:r>
            <a:r>
              <a:rPr lang="en-US" altLang="zh-TW" sz="3400" b="1" dirty="0" smtClean="0">
                <a:ea typeface="標楷體" panose="03000509000000000000" pitchFamily="65" charset="-120"/>
              </a:rPr>
              <a:t>/1000M</a:t>
            </a:r>
            <a:endParaRPr lang="en-US" altLang="zh-TW" sz="3400" b="1" dirty="0" smtClean="0"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zh-TW" sz="3400" b="1" dirty="0" smtClean="0">
                <a:ea typeface="標楷體" panose="03000509000000000000" pitchFamily="65" charset="-120"/>
              </a:rPr>
              <a:t>3</a:t>
            </a:r>
            <a:r>
              <a:rPr lang="zh-TW" altLang="en-US" sz="3400" b="1" dirty="0" smtClean="0">
                <a:ea typeface="標楷體" panose="03000509000000000000" pitchFamily="65" charset="-120"/>
              </a:rPr>
              <a:t>、緯度（北迴歸線＝ </a:t>
            </a:r>
            <a:r>
              <a:rPr lang="en-US" altLang="zh-TW" sz="3400" b="1" dirty="0" smtClean="0">
                <a:ea typeface="標楷體" panose="03000509000000000000" pitchFamily="65" charset="-120"/>
              </a:rPr>
              <a:t>23.</a:t>
            </a:r>
            <a:r>
              <a:rPr lang="en-US" altLang="zh-TW" sz="3400" b="1" spc="-800" dirty="0" smtClean="0">
                <a:ea typeface="標楷體" panose="03000509000000000000" pitchFamily="65" charset="-120"/>
              </a:rPr>
              <a:t>5</a:t>
            </a:r>
            <a:r>
              <a:rPr lang="zh-TW" altLang="en-US" sz="4400" b="1" spc="-1200" baseline="30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US" altLang="zh-TW" sz="3400" b="1" dirty="0" smtClean="0">
                <a:ea typeface="標楷體" panose="03000509000000000000" pitchFamily="65" charset="-120"/>
              </a:rPr>
              <a:t>N</a:t>
            </a:r>
            <a:r>
              <a:rPr lang="zh-TW" altLang="en-US" sz="3400" b="1" dirty="0" smtClean="0"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34462" y="820616"/>
            <a:ext cx="8604739" cy="1015663"/>
          </a:xfrm>
          <a:prstGeom prst="rect">
            <a:avLst/>
          </a:prstGeom>
          <a:solidFill>
            <a:srgbClr val="CC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一、影響臺灣氣候的因素</a:t>
            </a:r>
            <a:endParaRPr lang="zh-TW" alt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le:Tropic of Cancer in Hualian Taiwa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7460" y="356412"/>
            <a:ext cx="4557464" cy="563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upload.wikimedia.org/wikipedia/commons/6/6e/Tropic_of_Cancer_Monument_in_Chiayi_Taiwan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61" y="356412"/>
            <a:ext cx="3771900" cy="563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255561" y="6189229"/>
            <a:ext cx="4011640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eaLnBrk="1" hangingPunct="1">
              <a:defRPr sz="24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>
              <a:defRPr/>
            </a:pPr>
            <a:r>
              <a:rPr lang="zh-TW" altLang="en-US" dirty="0" smtClean="0"/>
              <a:t>回歸線標誌</a:t>
            </a:r>
            <a:r>
              <a:rPr lang="en-US" altLang="zh-TW" dirty="0" smtClean="0"/>
              <a:t>-</a:t>
            </a:r>
            <a:r>
              <a:rPr lang="zh-TW" altLang="en-US" dirty="0" smtClean="0"/>
              <a:t>嘉義水上</a:t>
            </a:r>
            <a:r>
              <a:rPr lang="en-US" altLang="zh-TW" dirty="0" smtClean="0"/>
              <a:t>-</a:t>
            </a:r>
            <a:r>
              <a:rPr lang="zh-TW" altLang="en-US" dirty="0" smtClean="0"/>
              <a:t>維基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4396154" y="6184656"/>
            <a:ext cx="4196861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回歸線標誌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花蓮瑞穗鄉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392" y="310365"/>
            <a:ext cx="8579363" cy="5730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325858" y="6184655"/>
            <a:ext cx="4011640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eaLnBrk="1" hangingPunct="1">
              <a:defRPr sz="24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>
              <a:defRPr/>
            </a:pPr>
            <a:r>
              <a:rPr lang="zh-TW" altLang="en-US" dirty="0" smtClean="0"/>
              <a:t>嘉義水上的回歸線標誌</a:t>
            </a:r>
            <a:r>
              <a:rPr lang="en-US" altLang="zh-TW" dirty="0" smtClean="0"/>
              <a:t>-</a:t>
            </a:r>
            <a:r>
              <a:rPr lang="zh-TW" altLang="en-US" dirty="0" smtClean="0"/>
              <a:t>作者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6"/>
          <p:cNvPicPr>
            <a:picLocks noChangeAspect="1" noChangeArrowheads="1"/>
          </p:cNvPicPr>
          <p:nvPr/>
        </p:nvPicPr>
        <p:blipFill>
          <a:blip r:embed="rId2" cstate="email">
            <a:lum bright="-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842963" y="76200"/>
            <a:ext cx="7358062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1942760" y="1277383"/>
            <a:ext cx="653487" cy="666115"/>
          </a:xfrm>
          <a:prstGeom prst="ellipse">
            <a:avLst/>
          </a:prstGeom>
          <a:noFill/>
          <a:ln w="73025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880097" y="5783987"/>
            <a:ext cx="1012946" cy="903700"/>
          </a:xfrm>
          <a:prstGeom prst="rect">
            <a:avLst/>
          </a:prstGeom>
          <a:solidFill>
            <a:srgbClr val="66C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圖片引自翰林版</a:t>
            </a:r>
            <a:endParaRPr lang="en-US" altLang="zh-TW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</a:t>
            </a:r>
            <a:r>
              <a:rPr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p26</a:t>
            </a:r>
          </a:p>
        </p:txBody>
      </p:sp>
      <p:sp>
        <p:nvSpPr>
          <p:cNvPr id="6" name="橢圓 5"/>
          <p:cNvSpPr/>
          <p:nvPr/>
        </p:nvSpPr>
        <p:spPr>
          <a:xfrm>
            <a:off x="1942759" y="3953527"/>
            <a:ext cx="653487" cy="666115"/>
          </a:xfrm>
          <a:prstGeom prst="ellipse">
            <a:avLst/>
          </a:prstGeom>
          <a:noFill/>
          <a:ln w="73025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" name="向右箭號 1"/>
          <p:cNvSpPr/>
          <p:nvPr/>
        </p:nvSpPr>
        <p:spPr>
          <a:xfrm rot="10740000">
            <a:off x="5766816" y="5071872"/>
            <a:ext cx="1072896" cy="226645"/>
          </a:xfrm>
          <a:prstGeom prst="stripedRigh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401599" y="4852136"/>
            <a:ext cx="653487" cy="666115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238" y="1203325"/>
            <a:ext cx="36861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接點 2"/>
          <p:cNvCxnSpPr/>
          <p:nvPr/>
        </p:nvCxnSpPr>
        <p:spPr>
          <a:xfrm>
            <a:off x="587375" y="3873500"/>
            <a:ext cx="7618413" cy="6508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文字方塊 4"/>
          <p:cNvSpPr txBox="1">
            <a:spLocks noChangeArrowheads="1"/>
          </p:cNvSpPr>
          <p:nvPr/>
        </p:nvSpPr>
        <p:spPr bwMode="auto">
          <a:xfrm>
            <a:off x="293688" y="4151313"/>
            <a:ext cx="18430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北回歸線</a:t>
            </a:r>
            <a:r>
              <a:rPr lang="en-US" altLang="zh-TW" sz="2800" b="1">
                <a:solidFill>
                  <a:srgbClr val="9A5315"/>
                </a:solidFill>
                <a:latin typeface="Arial" panose="020B0604020202020204" pitchFamily="34" charset="0"/>
              </a:rPr>
              <a:t>23.5ºN</a:t>
            </a:r>
            <a:endParaRPr lang="zh-TW" altLang="en-US" sz="2800" b="1">
              <a:solidFill>
                <a:srgbClr val="9A5315"/>
              </a:solidFill>
              <a:latin typeface="Arial" panose="020B0604020202020204" pitchFamily="34" charset="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4158273" y="5557471"/>
            <a:ext cx="700088" cy="700088"/>
          </a:xfrm>
          <a:prstGeom prst="ellipse">
            <a:avLst/>
          </a:prstGeom>
          <a:noFill/>
          <a:ln w="85725">
            <a:solidFill>
              <a:schemeClr val="bg2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5273675" y="5919788"/>
            <a:ext cx="3249613" cy="679450"/>
          </a:xfrm>
          <a:prstGeom prst="wedgeRoundRectCallout">
            <a:avLst>
              <a:gd name="adj1" fmla="val -68125"/>
              <a:gd name="adj2" fmla="val -50000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8000" rIns="18000"/>
          <a:lstStyle/>
          <a:p>
            <a:pPr algn="ctr" eaLnBrk="1" hangingPunct="1">
              <a:defRPr/>
            </a:pPr>
            <a:r>
              <a:rPr lang="zh-TW" altLang="en-US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蘭嶼：熱帶雨林</a:t>
            </a:r>
            <a:endParaRPr lang="en-US" altLang="zh-TW" sz="3200" b="1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656369" y="1264382"/>
            <a:ext cx="2422525" cy="679450"/>
          </a:xfrm>
          <a:prstGeom prst="wedgeRoundRectCallout">
            <a:avLst>
              <a:gd name="adj1" fmla="val 72741"/>
              <a:gd name="adj2" fmla="val 141120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8000" rIns="18000"/>
          <a:lstStyle/>
          <a:p>
            <a:pPr algn="ctr" eaLnBrk="1" hangingPunct="1">
              <a:defRPr/>
            </a:pPr>
            <a:r>
              <a:rPr lang="zh-TW" altLang="en-US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三義：霧鄉</a:t>
            </a:r>
            <a:endParaRPr lang="en-US" altLang="zh-TW" sz="3200" b="1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5335588" y="1435100"/>
            <a:ext cx="2447925" cy="1260475"/>
          </a:xfrm>
          <a:prstGeom prst="wedgeRoundRectCallout">
            <a:avLst>
              <a:gd name="adj1" fmla="val -79051"/>
              <a:gd name="adj2" fmla="val 19648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8000" rIns="18000"/>
          <a:lstStyle/>
          <a:p>
            <a:pPr algn="ctr" eaLnBrk="1" hangingPunct="1">
              <a:defRPr/>
            </a:pPr>
            <a:r>
              <a:rPr lang="zh-TW" altLang="en-US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宜蘭梅花湖</a:t>
            </a:r>
          </a:p>
          <a:p>
            <a:pPr algn="ctr" eaLnBrk="1" hangingPunct="1">
              <a:defRPr/>
            </a:pPr>
            <a:r>
              <a:rPr lang="en-US" altLang="zh-TW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【</a:t>
            </a:r>
            <a:r>
              <a:rPr lang="zh-TW" altLang="en-US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宜蘭雨</a:t>
            </a:r>
            <a:r>
              <a:rPr lang="en-US" altLang="zh-TW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】</a:t>
            </a:r>
            <a:endParaRPr lang="zh-TW" altLang="en-US" sz="3200" b="1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4822825" y="4046537"/>
            <a:ext cx="3127375" cy="1260475"/>
          </a:xfrm>
          <a:prstGeom prst="wedgeRoundRectCallout">
            <a:avLst>
              <a:gd name="adj1" fmla="val -84579"/>
              <a:gd name="adj2" fmla="val 8011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/>
          <a:lstStyle/>
          <a:p>
            <a:pPr algn="ctr" eaLnBrk="1" hangingPunct="1">
              <a:defRPr/>
            </a:pPr>
            <a:r>
              <a:rPr lang="zh-TW" altLang="en-US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臺東</a:t>
            </a:r>
            <a:r>
              <a:rPr lang="en-US" altLang="zh-TW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-</a:t>
            </a:r>
            <a:r>
              <a:rPr lang="zh-TW" altLang="en-US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釋迦</a:t>
            </a:r>
            <a:r>
              <a:rPr lang="en-US" altLang="zh-TW" sz="3200" b="1" baseline="30000" dirty="0">
                <a:solidFill>
                  <a:srgbClr val="000000"/>
                </a:solidFill>
                <a:ea typeface="標楷體" panose="03000509000000000000" pitchFamily="65" charset="-120"/>
              </a:rPr>
              <a:t>x</a:t>
            </a:r>
          </a:p>
          <a:p>
            <a:pPr algn="ctr" eaLnBrk="1" hangingPunct="1">
              <a:defRPr/>
            </a:pPr>
            <a:r>
              <a:rPr lang="zh-TW" altLang="en-US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焚風（火燒風）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80524" y="214979"/>
            <a:ext cx="8124216" cy="769441"/>
          </a:xfrm>
          <a:prstGeom prst="rect">
            <a:avLst/>
          </a:prstGeom>
          <a:solidFill>
            <a:srgbClr val="CC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五、臺灣的特殊天氣與自然景觀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07019" y="6389081"/>
            <a:ext cx="1631429" cy="349702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底圖：張崴耑</a:t>
            </a:r>
            <a:endParaRPr lang="en-US" altLang="zh-TW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media\118_826090-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88" y="261938"/>
            <a:ext cx="7881937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字方塊 3"/>
          <p:cNvSpPr txBox="1">
            <a:spLocks noChangeArrowheads="1"/>
          </p:cNvSpPr>
          <p:nvPr/>
        </p:nvSpPr>
        <p:spPr bwMode="auto">
          <a:xfrm>
            <a:off x="871538" y="6399213"/>
            <a:ext cx="782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Credit</a:t>
            </a:r>
            <a:r>
              <a:rPr lang="zh-TW" altLang="en-US" sz="1800" b="1">
                <a:latin typeface="Arial" panose="020B0604020202020204" pitchFamily="34" charset="0"/>
              </a:rPr>
              <a:t>：</a:t>
            </a:r>
            <a:r>
              <a:rPr lang="en-US" altLang="zh-TW" sz="1800" b="1">
                <a:latin typeface="Arial" panose="020B0604020202020204" pitchFamily="34" charset="0"/>
              </a:rPr>
              <a:t>Rob Shone/ Dorling Kindersley / Universal Images Group</a:t>
            </a:r>
            <a:endParaRPr lang="zh-TW" altLang="en-US" sz="1800" b="1">
              <a:latin typeface="Arial" panose="020B0604020202020204" pitchFamily="34" charset="0"/>
            </a:endParaRPr>
          </a:p>
        </p:txBody>
      </p:sp>
      <p:pic>
        <p:nvPicPr>
          <p:cNvPr id="90115" name="Picture 3" descr="C:\Users\user\Desktop\zrys02_02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600075"/>
            <a:ext cx="8104188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604838" y="809625"/>
            <a:ext cx="2795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圖：引自中國科普博覽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6855412" y="2128494"/>
            <a:ext cx="1143000" cy="584200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焚風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060192" y="2539660"/>
            <a:ext cx="1426634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迎風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面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519704" y="1269022"/>
            <a:ext cx="1478707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algn="ctr">
              <a:defRPr sz="2800" b="1">
                <a:latin typeface="標楷體" pitchFamily="65" charset="-120"/>
                <a:ea typeface="標楷體" pitchFamily="65" charset="-120"/>
              </a:defRPr>
            </a:lvl1pPr>
          </a:lstStyle>
          <a:p>
            <a:pPr eaLnBrk="1" hangingPunct="1">
              <a:defRPr/>
            </a:pPr>
            <a:r>
              <a:rPr lang="zh-TW" altLang="en-US" dirty="0" smtClean="0"/>
              <a:t>背風面</a:t>
            </a:r>
            <a:endParaRPr lang="zh-TW" altLang="en-US" dirty="0"/>
          </a:p>
        </p:txBody>
      </p:sp>
      <p:pic>
        <p:nvPicPr>
          <p:cNvPr id="90116" name="Picture 4" descr="C:\Users\user\Desktop\尤聰光-聯合報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221" y="378852"/>
            <a:ext cx="8656638" cy="58880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20130608焚風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2"/>
          <a:stretch>
            <a:fillRect/>
          </a:stretch>
        </p:blipFill>
        <p:spPr bwMode="auto">
          <a:xfrm>
            <a:off x="352468" y="446088"/>
            <a:ext cx="8459788" cy="6137275"/>
          </a:xfrm>
          <a:prstGeom prst="rect">
            <a:avLst/>
          </a:prstGeom>
          <a:ln w="76200" cap="sq" cmpd="thickThin">
            <a:solidFill>
              <a:schemeClr val="bg1">
                <a:lumMod val="40000"/>
                <a:lumOff val="60000"/>
              </a:schemeClr>
            </a:solidFill>
            <a:prstDash val="solid"/>
            <a:miter lim="800000"/>
          </a:ln>
          <a:effectLst>
            <a:glow rad="127000">
              <a:schemeClr val="accent2">
                <a:lumMod val="75000"/>
              </a:schemeClr>
            </a:glow>
            <a:innerShdw blurRad="76200">
              <a:schemeClr val="accent2">
                <a:lumMod val="75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0120516焚風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280" y="667312"/>
            <a:ext cx="8588375" cy="579913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glow rad="127000">
              <a:srgbClr val="00B0F0"/>
            </a:glow>
            <a:innerShdw blurRad="76200">
              <a:schemeClr val="bg2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074" y="152399"/>
            <a:ext cx="8501435" cy="5369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363413" y="5627076"/>
            <a:ext cx="8501435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每年的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月到隔年的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月是三義的「霧季」，由於日間受海風影響，暖濕空氣由海面流入，到入夜以後，因輻射冷卻，很容易產生此種平流輻射霧。此外，水氣受三義地形抬升，更容易凝結成霧，故有「臺灣的霧都」之美譽。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1200" b="1" dirty="0"/>
              <a:t>Forgethearts</a:t>
            </a:r>
            <a:r>
              <a:rPr lang="zh-TW" altLang="en-US" sz="1200" b="1" dirty="0"/>
              <a:t>攝影，</a:t>
            </a:r>
            <a:r>
              <a:rPr lang="en-US" altLang="zh-TW" sz="1200" b="1" dirty="0">
                <a:hlinkClick r:id="rId3"/>
              </a:rPr>
              <a:t>http://blog.xuite.net/forgethearts/blog/13712250-%E4%B8%89%E7%BE%A9%E9%84%89</a:t>
            </a:r>
            <a:endParaRPr lang="en-US" altLang="zh-TW" sz="1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40322" y="6186010"/>
            <a:ext cx="8629534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蘭嶼擁有豐富的自然生態。地球公民基金會</a:t>
            </a:r>
            <a:r>
              <a:rPr lang="en-US" altLang="zh-TW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黃裕文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攝</a:t>
            </a:r>
            <a:endParaRPr lang="zh-TW" altLang="en-US" sz="24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379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13" y="214313"/>
            <a:ext cx="86296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DSC0019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03" y="347662"/>
            <a:ext cx="6883400" cy="65103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4" name="文字方塊 3"/>
          <p:cNvSpPr txBox="1"/>
          <p:nvPr/>
        </p:nvSpPr>
        <p:spPr>
          <a:xfrm>
            <a:off x="1792409" y="200391"/>
            <a:ext cx="5448787" cy="1107996"/>
          </a:xfrm>
          <a:prstGeom prst="rect">
            <a:avLst/>
          </a:prstGeom>
          <a:solidFill>
            <a:srgbClr val="CC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延伸閱讀教材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/>
          </p:cNvSpPr>
          <p:nvPr>
            <p:ph type="body" idx="1"/>
          </p:nvPr>
        </p:nvSpPr>
        <p:spPr>
          <a:xfrm>
            <a:off x="406400" y="1063625"/>
            <a:ext cx="8596313" cy="5724525"/>
          </a:xfrm>
        </p:spPr>
        <p:txBody>
          <a:bodyPr lIns="0" tIns="10800" rIns="0" bIns="10800"/>
          <a:lstStyle/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01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、中央氣象局，網址：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http://www.cwb.gov.tw/</a:t>
            </a:r>
            <a:endParaRPr lang="en-US" altLang="zh-TW" sz="1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02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、國科會高瞻自然科學教學資源平臺，網址：  </a:t>
            </a:r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http://highscope.ch.ntu.edu.tw/wordpress/?p=39230</a:t>
            </a:r>
            <a:endParaRPr lang="en-US" altLang="zh-TW" sz="1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03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、維基百科，網址：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http://zh.wikipedia.org/</a:t>
            </a:r>
            <a:endParaRPr lang="en-US" altLang="zh-TW" sz="1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、謝記鴨賞：網址：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http://www.039504646.com/</a:t>
            </a:r>
            <a:endParaRPr lang="en-US" altLang="zh-TW" sz="1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05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、蘋果日報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2012.03.19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，網址：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http://www.appledaily.com.tw/</a:t>
            </a:r>
            <a:endParaRPr lang="en-US" altLang="zh-TW" sz="1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06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、中國科普博覽，網址：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http://159.226.2.2:82/gate/big5/www.kepu.net.cn/gb/earth/geography/zrys/zrys02_02_t4.html</a:t>
            </a:r>
            <a:endParaRPr lang="en-US" altLang="zh-TW" sz="1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07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、張庭槐，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和天空對話 氣象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（臺北市：秋雨文化，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2003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endParaRPr lang="en-US" altLang="zh-TW" sz="1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08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、聯合知識庫，網址： 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http://udndata.com.rpa.ntcu.edu.tw:81/library/fullpage/</a:t>
            </a:r>
            <a:endParaRPr lang="en-US" altLang="zh-TW" sz="1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09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、大英百科線上圖庫，網址：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http://quest.eb.com/</a:t>
            </a:r>
            <a:endParaRPr lang="en-US" altLang="zh-TW" sz="1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、林子堯先生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提供新埔柿餅圖像之作者</a:t>
            </a:r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、百合歡專業影像藝術館，網址：</a:t>
            </a:r>
            <a:r>
              <a:rPr lang="en-US" altLang="zh-TW" sz="1600" b="1" smtClean="0">
                <a:hlinkClick r:id="rId10"/>
              </a:rPr>
              <a:t>http://www.taiwanphoto.com.tw/shop/category.php?id=164</a:t>
            </a:r>
            <a:r>
              <a:rPr lang="en-US" altLang="zh-TW" sz="1600" smtClean="0"/>
              <a:t> </a:t>
            </a:r>
            <a:endParaRPr lang="zh-TW" altLang="en-US" sz="1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、翰林出版社。</a:t>
            </a:r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、張庭槐等，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和天空對話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氣象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（臺北市：秋雨，</a:t>
            </a: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2003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、丁丁 迪西 拉拉 小波，</a:t>
            </a:r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  網址：</a:t>
            </a:r>
            <a:r>
              <a:rPr lang="en-US" altLang="zh-TW" sz="1600" b="1" smtClean="0">
                <a:hlinkClick r:id="rId11"/>
              </a:rPr>
              <a:t>http://blog.xuite.net/j5924524/twblog/116737211-  20080629+%E5%8D%88%E5%BE%8C%E9%9B%B7%E9%99%A3%E9%9B%A8#message_header</a:t>
            </a:r>
            <a:r>
              <a:rPr lang="zh-TW" altLang="en-US" sz="1600" b="1" smtClean="0"/>
              <a:t>。</a:t>
            </a:r>
            <a:endParaRPr lang="en-US" altLang="zh-TW" sz="1600" b="1" smtClean="0"/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600" b="1" smtClean="0"/>
              <a:t>《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數位典藏與數位學習聯合目錄</a:t>
            </a:r>
            <a:r>
              <a:rPr lang="en-US" altLang="zh-TW" sz="1600" b="1" smtClean="0"/>
              <a:t>》</a:t>
            </a:r>
            <a:r>
              <a:rPr lang="en-US" altLang="zh-TW" sz="1600" b="1" smtClean="0">
                <a:hlinkClick r:id="rId12"/>
              </a:rPr>
              <a:t>http://catalog.digitalarchives.tw/item/00/5b/75/6f.html</a:t>
            </a:r>
            <a:endParaRPr lang="en-US" altLang="zh-TW" sz="1600" b="1" smtClean="0"/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/>
              <a:t>16</a:t>
            </a:r>
            <a:r>
              <a:rPr lang="zh-TW" altLang="en-US" sz="1600" b="1" smtClean="0"/>
              <a:t>、</a:t>
            </a:r>
            <a:r>
              <a:rPr lang="en-US" altLang="zh-TW" sz="1600" b="1" smtClean="0"/>
              <a:t>Forgethearts</a:t>
            </a:r>
            <a:r>
              <a:rPr lang="zh-TW" altLang="en-US" sz="1600" b="1" smtClean="0"/>
              <a:t>攝影，</a:t>
            </a:r>
            <a:r>
              <a:rPr lang="en-US" altLang="zh-TW" sz="1600" b="1" smtClean="0">
                <a:hlinkClick r:id="rId13"/>
              </a:rPr>
              <a:t>http://blog.xuite.net/forgethearts/blog/13712250-%E4%B8%89%E7%BE%A9%E9%84%89</a:t>
            </a:r>
            <a:endParaRPr lang="en-US" altLang="zh-TW" sz="1600" b="1" smtClean="0"/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/>
              <a:t>17</a:t>
            </a:r>
            <a:r>
              <a:rPr lang="zh-TW" altLang="en-US" sz="1600" b="1" smtClean="0"/>
              <a:t>、</a:t>
            </a:r>
            <a:r>
              <a:rPr lang="zh-TW" altLang="en-US" sz="1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地球公民基金會</a:t>
            </a:r>
            <a:r>
              <a:rPr lang="zh-TW" altLang="en-US" sz="1600" b="1" smtClean="0"/>
              <a:t>，</a:t>
            </a:r>
            <a:r>
              <a:rPr lang="en-US" altLang="zh-TW" sz="1600" b="1" smtClean="0">
                <a:hlinkClick r:id="rId14"/>
              </a:rPr>
              <a:t>http://www.cet-taiwan.org/node/1780</a:t>
            </a:r>
            <a:endParaRPr lang="en-US" altLang="zh-TW" sz="1600" b="1" smtClean="0"/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1600" b="1" smtClean="0"/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600" b="1" smtClean="0"/>
              <a:t> </a:t>
            </a:r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TW" altLang="en-US" sz="1600" b="1" smtClean="0"/>
          </a:p>
          <a:p>
            <a:pPr marL="630238" indent="-6302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TW" altLang="en-US" sz="1600" b="1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2555626" y="89256"/>
            <a:ext cx="3800231" cy="892552"/>
          </a:xfrm>
          <a:prstGeom prst="rect">
            <a:avLst/>
          </a:prstGeom>
          <a:solidFill>
            <a:srgbClr val="CC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5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216" y="407774"/>
            <a:ext cx="6350000" cy="47625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文字方塊 2"/>
          <p:cNvSpPr txBox="1"/>
          <p:nvPr/>
        </p:nvSpPr>
        <p:spPr>
          <a:xfrm>
            <a:off x="2648888" y="3692915"/>
            <a:ext cx="6154614" cy="1631216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10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標楷體" panose="03000509000000000000" pitchFamily="65" charset="-120"/>
              </a:rPr>
              <a:t>THE END</a:t>
            </a:r>
            <a:endParaRPr lang="zh-TW" altLang="en-US" sz="10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87721" y="5652616"/>
            <a:ext cx="6353378" cy="1041311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chemeClr val="accent2">
                <a:lumMod val="40000"/>
                <a:lumOff val="6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95250" prstMaterial="matte">
            <a:bevelT w="63500" h="63500" prst="artDeco"/>
            <a:extrusionClr>
              <a:schemeClr val="bg2">
                <a:lumMod val="50000"/>
              </a:schemeClr>
            </a:extrusionClr>
            <a:contourClr>
              <a:schemeClr val="bg2">
                <a:lumMod val="5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TW"/>
            </a:defPPr>
            <a:lvl1pPr algn="ctr">
              <a:defRPr sz="52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algn="l" eaLnBrk="1" hangingPunct="1">
              <a:lnSpc>
                <a:spcPts val="3700"/>
              </a:lnSpc>
              <a:defRPr/>
            </a:pPr>
            <a:r>
              <a:rPr lang="zh-TW" altLang="en-US" sz="3200" dirty="0" smtClean="0">
                <a:ln/>
                <a:solidFill>
                  <a:srgbClr val="000000"/>
                </a:solidFill>
              </a:rPr>
              <a:t>備註：從下一頁起，即為本單元要抄寫的筆記內容唷！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450124" y="5145560"/>
            <a:ext cx="615461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標楷體" panose="03000509000000000000" pitchFamily="65" charset="-120"/>
              </a:rPr>
              <a:t>桑央嘉措</a:t>
            </a:r>
            <a:r>
              <a:rPr lang="zh-TW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標楷體" panose="03000509000000000000" pitchFamily="65" charset="-120"/>
              </a:rPr>
              <a:t>，</a:t>
            </a:r>
            <a:r>
              <a:rPr lang="en-US" altLang="zh-TW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標楷體" panose="03000509000000000000" pitchFamily="65" charset="-120"/>
              </a:rPr>
              <a:t>http://mingte1011.pixnet.net/blog/post/290224577</a:t>
            </a:r>
            <a:endParaRPr lang="zh-TW" alt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361407" y="914922"/>
            <a:ext cx="6782593" cy="3339376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11500" b="1" dirty="0">
                <a:ln w="12700" cmpd="sng">
                  <a:solidFill>
                    <a:srgbClr val="834610"/>
                  </a:solidFill>
                  <a:prstDash val="solid"/>
                </a:ln>
                <a:gradFill>
                  <a:gsLst>
                    <a:gs pos="0">
                      <a:srgbClr val="834610"/>
                    </a:gs>
                    <a:gs pos="4000">
                      <a:srgbClr val="834610">
                        <a:lumMod val="60000"/>
                        <a:lumOff val="40000"/>
                      </a:srgbClr>
                    </a:gs>
                    <a:gs pos="87000">
                      <a:srgbClr val="8346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2-2</a:t>
            </a:r>
          </a:p>
          <a:p>
            <a:pPr algn="ctr" eaLnBrk="1" hangingPunct="1">
              <a:defRPr/>
            </a:pPr>
            <a:r>
              <a:rPr lang="zh-TW" altLang="en-US" sz="9600" b="1" dirty="0">
                <a:ln w="12700" cmpd="sng">
                  <a:solidFill>
                    <a:srgbClr val="834610"/>
                  </a:solidFill>
                  <a:prstDash val="solid"/>
                </a:ln>
                <a:gradFill>
                  <a:gsLst>
                    <a:gs pos="0">
                      <a:srgbClr val="834610"/>
                    </a:gs>
                    <a:gs pos="4000">
                      <a:srgbClr val="834610">
                        <a:lumMod val="60000"/>
                        <a:lumOff val="40000"/>
                      </a:srgbClr>
                    </a:gs>
                    <a:gs pos="87000">
                      <a:srgbClr val="8346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氣候</a:t>
            </a:r>
            <a:r>
              <a:rPr lang="zh-TW" altLang="en-US" sz="9600" b="1" dirty="0">
                <a:ln w="12700" cmpd="sng">
                  <a:solidFill>
                    <a:srgbClr val="834610"/>
                  </a:solidFill>
                  <a:prstDash val="solid"/>
                </a:ln>
                <a:gradFill>
                  <a:gsLst>
                    <a:gs pos="0">
                      <a:srgbClr val="834610"/>
                    </a:gs>
                    <a:gs pos="4000">
                      <a:srgbClr val="834610">
                        <a:lumMod val="60000"/>
                        <a:lumOff val="40000"/>
                      </a:srgbClr>
                    </a:gs>
                    <a:gs pos="87000">
                      <a:srgbClr val="8346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變奏曲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7325" y="387350"/>
            <a:ext cx="9444038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接點 6"/>
          <p:cNvCxnSpPr/>
          <p:nvPr/>
        </p:nvCxnSpPr>
        <p:spPr>
          <a:xfrm flipV="1">
            <a:off x="187325" y="2155825"/>
            <a:ext cx="8640763" cy="1588"/>
          </a:xfrm>
          <a:prstGeom prst="line">
            <a:avLst/>
          </a:prstGeom>
          <a:ln w="666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6809170" y="1875693"/>
            <a:ext cx="377076" cy="388096"/>
          </a:xfrm>
          <a:prstGeom prst="ellipse">
            <a:avLst/>
          </a:prstGeom>
          <a:noFill/>
          <a:ln w="73025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721354" y="1957757"/>
            <a:ext cx="316523" cy="341201"/>
          </a:xfrm>
          <a:prstGeom prst="ellipse">
            <a:avLst/>
          </a:prstGeom>
          <a:noFill/>
          <a:ln w="73025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09852" y="1969481"/>
            <a:ext cx="994272" cy="517046"/>
          </a:xfrm>
          <a:prstGeom prst="ellipse">
            <a:avLst/>
          </a:prstGeom>
          <a:noFill/>
          <a:ln w="73025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506796" y="1899143"/>
            <a:ext cx="316523" cy="341201"/>
          </a:xfrm>
          <a:prstGeom prst="ellipse">
            <a:avLst/>
          </a:prstGeom>
          <a:noFill/>
          <a:ln w="73025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33753" y="5272286"/>
            <a:ext cx="8393725" cy="13849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solidFill>
                  <a:srgbClr val="000000"/>
                </a:solidFill>
                <a:ea typeface="標楷體" panose="03000509000000000000" pitchFamily="65" charset="-120"/>
              </a:rPr>
              <a:t>凡是回歸線經過的區域，大凡都是乾燥氣候，甚至形成沙漠（年雨量</a:t>
            </a:r>
            <a:r>
              <a:rPr lang="en-US" altLang="zh-TW" sz="2800" b="1" dirty="0">
                <a:solidFill>
                  <a:srgbClr val="000000"/>
                </a:solidFill>
                <a:ea typeface="標楷體" panose="03000509000000000000" pitchFamily="65" charset="-120"/>
              </a:rPr>
              <a:t>200mm</a:t>
            </a:r>
            <a:r>
              <a:rPr lang="zh-TW" altLang="en-US" sz="2800" b="1" dirty="0">
                <a:solidFill>
                  <a:srgbClr val="000000"/>
                </a:solidFill>
                <a:ea typeface="標楷體" panose="03000509000000000000" pitchFamily="65" charset="-120"/>
              </a:rPr>
              <a:t>以下）。但臺灣因有季風的緣故，年雨量可高達</a:t>
            </a:r>
            <a:r>
              <a:rPr lang="en-US" altLang="zh-TW" sz="2800" b="1" dirty="0">
                <a:solidFill>
                  <a:srgbClr val="000000"/>
                </a:solidFill>
                <a:ea typeface="標楷體" panose="03000509000000000000" pitchFamily="65" charset="-120"/>
              </a:rPr>
              <a:t>2500mm</a:t>
            </a:r>
            <a:r>
              <a:rPr lang="zh-TW" altLang="en-US" sz="2800" b="1" dirty="0">
                <a:solidFill>
                  <a:srgbClr val="000000"/>
                </a:solidFill>
                <a:ea typeface="標楷體" panose="03000509000000000000" pitchFamily="65" charset="-120"/>
              </a:rPr>
              <a:t>。              </a:t>
            </a:r>
            <a:r>
              <a:rPr lang="zh-TW" altLang="en-US" sz="2000" b="1" dirty="0">
                <a:solidFill>
                  <a:srgbClr val="000000"/>
                </a:solidFill>
                <a:ea typeface="標楷體" panose="03000509000000000000" pitchFamily="65" charset="-120"/>
              </a:rPr>
              <a:t>圖</a:t>
            </a:r>
            <a:r>
              <a:rPr lang="en-US" altLang="zh-TW" sz="2000" b="1" dirty="0">
                <a:solidFill>
                  <a:srgbClr val="000000"/>
                </a:solidFill>
                <a:ea typeface="標楷體" panose="03000509000000000000" pitchFamily="65" charset="-120"/>
              </a:rPr>
              <a:t>-</a:t>
            </a:r>
            <a:r>
              <a:rPr lang="zh-TW" altLang="en-US" sz="2000" b="1" dirty="0">
                <a:solidFill>
                  <a:srgbClr val="000000"/>
                </a:solidFill>
                <a:ea typeface="標楷體" panose="03000509000000000000" pitchFamily="65" charset="-120"/>
              </a:rPr>
              <a:t>翰林出版社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/>
          </p:cNvSpPr>
          <p:nvPr>
            <p:ph type="body" idx="4294967295"/>
          </p:nvPr>
        </p:nvSpPr>
        <p:spPr>
          <a:xfrm>
            <a:off x="1228725" y="2320925"/>
            <a:ext cx="7915275" cy="3363913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zh-TW" sz="3400" b="1" dirty="0" smtClean="0">
                <a:ea typeface="標楷體" panose="03000509000000000000" pitchFamily="65" charset="-120"/>
              </a:rPr>
              <a:t>1</a:t>
            </a:r>
            <a:r>
              <a:rPr lang="zh-TW" altLang="en-US" sz="3400" b="1" dirty="0" smtClean="0">
                <a:ea typeface="標楷體" panose="03000509000000000000" pitchFamily="65" charset="-120"/>
              </a:rPr>
              <a:t>、季風（東北季風、西南季風）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zh-TW" sz="3400" b="1" dirty="0" smtClean="0">
                <a:ea typeface="標楷體" panose="03000509000000000000" pitchFamily="65" charset="-120"/>
              </a:rPr>
              <a:t>2</a:t>
            </a:r>
            <a:r>
              <a:rPr lang="zh-TW" altLang="en-US" sz="3400" b="1" dirty="0" smtClean="0">
                <a:ea typeface="標楷體" panose="03000509000000000000" pitchFamily="65" charset="-120"/>
              </a:rPr>
              <a:t>、地形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TW" altLang="en-US" sz="3400" b="1" dirty="0" smtClean="0">
                <a:ea typeface="標楷體" panose="03000509000000000000" pitchFamily="65" charset="-120"/>
              </a:rPr>
              <a:t>      </a:t>
            </a:r>
            <a:r>
              <a:rPr lang="zh-TW" altLang="en-US" sz="34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en-US" sz="3400" b="1" dirty="0" smtClean="0">
                <a:ea typeface="標楷體" panose="03000509000000000000" pitchFamily="65" charset="-120"/>
              </a:rPr>
              <a:t>迎風面與背風面   </a:t>
            </a:r>
            <a:r>
              <a:rPr lang="en-US" altLang="zh-TW" sz="34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 </a:t>
            </a:r>
            <a:r>
              <a:rPr lang="zh-TW" altLang="en-US" sz="34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雨量</a:t>
            </a:r>
            <a:endParaRPr lang="zh-TW" altLang="en-US" sz="3400" b="1" dirty="0" smtClean="0"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TW" altLang="en-US" sz="3400" b="1" dirty="0" smtClean="0">
                <a:ea typeface="標楷體" panose="03000509000000000000" pitchFamily="65" charset="-120"/>
              </a:rPr>
              <a:t>      </a:t>
            </a:r>
            <a:r>
              <a:rPr lang="zh-TW" altLang="en-US" sz="34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en-US" sz="3400" b="1" dirty="0" smtClean="0">
                <a:ea typeface="標楷體" panose="03000509000000000000" pitchFamily="65" charset="-120"/>
              </a:rPr>
              <a:t>海拔高度： </a:t>
            </a:r>
            <a:r>
              <a:rPr lang="en-US" altLang="zh-TW" sz="34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-6</a:t>
            </a:r>
            <a:r>
              <a:rPr lang="en-US" altLang="zh-TW" sz="3400" b="1" dirty="0" smtClean="0">
                <a:sym typeface="Wingdings" panose="05000000000000000000" pitchFamily="2" charset="2"/>
              </a:rPr>
              <a:t>℃</a:t>
            </a:r>
            <a:r>
              <a:rPr lang="en-US" altLang="zh-TW" sz="3400" b="1" dirty="0" smtClean="0">
                <a:ea typeface="標楷體" panose="03000509000000000000" pitchFamily="65" charset="-120"/>
              </a:rPr>
              <a:t>/1000M</a:t>
            </a:r>
            <a:endParaRPr lang="en-US" altLang="zh-TW" sz="3400" b="1" dirty="0" smtClean="0"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zh-TW" sz="3400" b="1" dirty="0" smtClean="0">
                <a:ea typeface="標楷體" panose="03000509000000000000" pitchFamily="65" charset="-120"/>
              </a:rPr>
              <a:t>3</a:t>
            </a:r>
            <a:r>
              <a:rPr lang="zh-TW" altLang="en-US" sz="3400" b="1" dirty="0" smtClean="0">
                <a:ea typeface="標楷體" panose="03000509000000000000" pitchFamily="65" charset="-120"/>
              </a:rPr>
              <a:t>、緯度（北迴歸線＝ </a:t>
            </a:r>
            <a:r>
              <a:rPr lang="en-US" altLang="zh-TW" sz="3400" b="1" dirty="0" smtClean="0">
                <a:ea typeface="標楷體" panose="03000509000000000000" pitchFamily="65" charset="-120"/>
              </a:rPr>
              <a:t>23.</a:t>
            </a:r>
            <a:r>
              <a:rPr lang="en-US" altLang="zh-TW" sz="3400" b="1" spc="-800" dirty="0" smtClean="0">
                <a:ea typeface="標楷體" panose="03000509000000000000" pitchFamily="65" charset="-120"/>
              </a:rPr>
              <a:t>5</a:t>
            </a:r>
            <a:r>
              <a:rPr lang="zh-TW" altLang="en-US" sz="4400" b="1" spc="-1200" baseline="30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US" altLang="zh-TW" sz="3400" b="1" dirty="0" smtClean="0">
                <a:ea typeface="標楷體" panose="03000509000000000000" pitchFamily="65" charset="-120"/>
              </a:rPr>
              <a:t>N</a:t>
            </a:r>
            <a:r>
              <a:rPr lang="zh-TW" altLang="en-US" sz="3400" b="1" dirty="0" smtClean="0"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34462" y="820616"/>
            <a:ext cx="8604739" cy="1015663"/>
          </a:xfrm>
          <a:prstGeom prst="rect">
            <a:avLst/>
          </a:prstGeom>
          <a:solidFill>
            <a:srgbClr val="CC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一、影響臺灣氣候的因素</a:t>
            </a:r>
            <a:endParaRPr lang="zh-TW" alt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圖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450" y="2200275"/>
            <a:ext cx="32019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8870281">
            <a:off x="5132282" y="1474604"/>
            <a:ext cx="2076450" cy="1112838"/>
          </a:xfrm>
          <a:prstGeom prst="notchedRightArrow">
            <a:avLst>
              <a:gd name="adj1" fmla="val 50000"/>
              <a:gd name="adj2" fmla="val 46648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10800000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東北季風</a:t>
            </a:r>
          </a:p>
        </p:txBody>
      </p:sp>
      <p:sp>
        <p:nvSpPr>
          <p:cNvPr id="73736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252008">
            <a:off x="1114605" y="5072510"/>
            <a:ext cx="2163763" cy="1093787"/>
          </a:xfrm>
          <a:prstGeom prst="notchedRightArrow">
            <a:avLst>
              <a:gd name="adj1" fmla="val 50000"/>
              <a:gd name="adj2" fmla="val 49456"/>
            </a:avLst>
          </a:prstGeom>
          <a:solidFill>
            <a:schemeClr val="tx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西南季風</a:t>
            </a:r>
          </a:p>
        </p:txBody>
      </p:sp>
      <p:sp>
        <p:nvSpPr>
          <p:cNvPr id="2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8870281">
            <a:off x="3902322" y="5211884"/>
            <a:ext cx="2076450" cy="1112838"/>
          </a:xfrm>
          <a:prstGeom prst="notchedRightArrow">
            <a:avLst>
              <a:gd name="adj1" fmla="val 50000"/>
              <a:gd name="adj2" fmla="val 46648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10800000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東北季風</a:t>
            </a:r>
          </a:p>
        </p:txBody>
      </p:sp>
      <p:sp>
        <p:nvSpPr>
          <p:cNvPr id="3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8870281">
            <a:off x="4417674" y="3371760"/>
            <a:ext cx="2076450" cy="1112837"/>
          </a:xfrm>
          <a:prstGeom prst="notchedRightArrow">
            <a:avLst>
              <a:gd name="adj1" fmla="val 50000"/>
              <a:gd name="adj2" fmla="val 46648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10800000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東北季風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6075123" y="2341562"/>
            <a:ext cx="2965345" cy="44196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72000" tIns="36000" rIns="18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lnSpc>
                <a:spcPts val="3300"/>
              </a:lnSpc>
              <a:defRPr/>
            </a:pP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月～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  <a:p>
            <a:pPr eaLnBrk="1" hangingPunct="1">
              <a:lnSpc>
                <a:spcPts val="3300"/>
              </a:lnSpc>
              <a:defRPr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北部、東北</a:t>
            </a:r>
          </a:p>
          <a:p>
            <a:pPr eaLnBrk="1" hangingPunct="1">
              <a:lnSpc>
                <a:spcPts val="3300"/>
              </a:lnSpc>
              <a:defRPr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雨港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-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基隆</a:t>
            </a:r>
          </a:p>
          <a:p>
            <a:pPr eaLnBrk="1" hangingPunct="1">
              <a:lnSpc>
                <a:spcPts val="3300"/>
              </a:lnSpc>
              <a:defRPr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宜蘭雨：鴨賞 </a:t>
            </a:r>
          </a:p>
          <a:p>
            <a:pPr eaLnBrk="1" hangingPunct="1">
              <a:lnSpc>
                <a:spcPts val="3300"/>
              </a:lnSpc>
              <a:defRPr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新竹風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(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風城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</a:p>
          <a:p>
            <a:pPr eaLnBrk="1" hangingPunct="1">
              <a:lnSpc>
                <a:spcPts val="3300"/>
              </a:lnSpc>
              <a:defRPr/>
            </a:pP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 panose="05040102010807070707" pitchFamily="18" charset="2"/>
              </a:rPr>
              <a:t>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柿餅、米粉</a:t>
            </a:r>
          </a:p>
          <a:p>
            <a:pPr eaLnBrk="1" hangingPunct="1">
              <a:lnSpc>
                <a:spcPts val="3300"/>
              </a:lnSpc>
              <a:defRPr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澎湖二怪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-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鹹風</a:t>
            </a:r>
            <a:endParaRPr lang="en-US" altLang="zh-TW" sz="26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eaLnBrk="1" hangingPunct="1">
              <a:lnSpc>
                <a:spcPts val="3300"/>
              </a:lnSpc>
              <a:defRPr/>
            </a:pP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 panose="05040102010807070707" pitchFamily="18" charset="2"/>
              </a:rPr>
              <a:t>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咾咕石牆</a:t>
            </a:r>
            <a:endParaRPr lang="en-US" altLang="zh-TW" sz="26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eaLnBrk="1" hangingPunct="1">
              <a:lnSpc>
                <a:spcPts val="3300"/>
              </a:lnSpc>
              <a:defRPr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恆春三怪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-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落山風</a:t>
            </a:r>
            <a:endParaRPr lang="en-US" altLang="zh-TW" sz="26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eaLnBrk="1" hangingPunct="1">
              <a:lnSpc>
                <a:spcPts val="3300"/>
              </a:lnSpc>
              <a:defRPr/>
            </a:pP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 panose="05040102010807070707" pitchFamily="18" charset="2"/>
              </a:rPr>
              <a:t>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洋蔥</a:t>
            </a:r>
          </a:p>
        </p:txBody>
      </p:sp>
      <p:pic>
        <p:nvPicPr>
          <p:cNvPr id="39954" name="Picture 16" descr="0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5288" y="2784475"/>
            <a:ext cx="7318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20252008">
            <a:off x="2483144" y="2451883"/>
            <a:ext cx="2163762" cy="1093787"/>
          </a:xfrm>
          <a:prstGeom prst="notchedRightArrow">
            <a:avLst>
              <a:gd name="adj1" fmla="val 50000"/>
              <a:gd name="adj2" fmla="val 49456"/>
            </a:avLst>
          </a:prstGeom>
          <a:solidFill>
            <a:schemeClr val="tx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西南季風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135914" y="2529742"/>
            <a:ext cx="2858009" cy="240506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lnSpc>
                <a:spcPct val="115000"/>
              </a:lnSpc>
              <a:defRPr/>
            </a:pP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 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月～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  <a:p>
            <a:pPr eaLnBrk="1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 全島降雨</a:t>
            </a:r>
          </a:p>
          <a:p>
            <a:pPr eaLnBrk="1" hangingPunct="1">
              <a:lnSpc>
                <a:spcPct val="115000"/>
              </a:lnSpc>
              <a:buFont typeface="Wingdings 2" panose="05020102010507070707" pitchFamily="18" charset="2"/>
              <a:buChar char="l"/>
              <a:defRPr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梅雨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(5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、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6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月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</a:p>
          <a:p>
            <a:pPr eaLnBrk="1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 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午後雷陣雨</a:t>
            </a:r>
          </a:p>
          <a:p>
            <a:pPr eaLnBrk="1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zh-TW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(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西北雨落不過田埂</a:t>
            </a:r>
            <a:r>
              <a:rPr lang="en-US" altLang="zh-TW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  <a:endParaRPr lang="zh-TW" altLang="en-US" sz="24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</p:txBody>
      </p:sp>
      <p:pic>
        <p:nvPicPr>
          <p:cNvPr id="39961" name="Picture 16" descr="0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013" y="3006725"/>
            <a:ext cx="7318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2" name="Freeform 15"/>
          <p:cNvSpPr>
            <a:spLocks/>
          </p:cNvSpPr>
          <p:nvPr/>
        </p:nvSpPr>
        <p:spPr bwMode="auto">
          <a:xfrm>
            <a:off x="3933825" y="3187700"/>
            <a:ext cx="1163638" cy="3192463"/>
          </a:xfrm>
          <a:custGeom>
            <a:avLst/>
            <a:gdLst>
              <a:gd name="T0" fmla="*/ 2147483646 w 584"/>
              <a:gd name="T1" fmla="*/ 0 h 2094"/>
              <a:gd name="T2" fmla="*/ 2147483646 w 584"/>
              <a:gd name="T3" fmla="*/ 2147483646 h 2094"/>
              <a:gd name="T4" fmla="*/ 2147483646 w 584"/>
              <a:gd name="T5" fmla="*/ 2147483646 h 2094"/>
              <a:gd name="T6" fmla="*/ 2147483646 w 584"/>
              <a:gd name="T7" fmla="*/ 2147483646 h 2094"/>
              <a:gd name="T8" fmla="*/ 2147483646 w 584"/>
              <a:gd name="T9" fmla="*/ 2147483646 h 2094"/>
              <a:gd name="T10" fmla="*/ 0 w 584"/>
              <a:gd name="T11" fmla="*/ 2147483646 h 20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4" h="2094">
                <a:moveTo>
                  <a:pt x="584" y="0"/>
                </a:moveTo>
                <a:cubicBezTo>
                  <a:pt x="511" y="133"/>
                  <a:pt x="439" y="267"/>
                  <a:pt x="381" y="397"/>
                </a:cubicBezTo>
                <a:cubicBezTo>
                  <a:pt x="323" y="527"/>
                  <a:pt x="273" y="642"/>
                  <a:pt x="233" y="778"/>
                </a:cubicBezTo>
                <a:cubicBezTo>
                  <a:pt x="193" y="914"/>
                  <a:pt x="174" y="1070"/>
                  <a:pt x="140" y="1214"/>
                </a:cubicBezTo>
                <a:cubicBezTo>
                  <a:pt x="106" y="1358"/>
                  <a:pt x="54" y="1495"/>
                  <a:pt x="31" y="1642"/>
                </a:cubicBezTo>
                <a:cubicBezTo>
                  <a:pt x="8" y="1789"/>
                  <a:pt x="4" y="1941"/>
                  <a:pt x="0" y="2094"/>
                </a:cubicBezTo>
              </a:path>
            </a:pathLst>
          </a:custGeom>
          <a:noFill/>
          <a:ln w="130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63" name="Freeform 16"/>
          <p:cNvSpPr>
            <a:spLocks/>
          </p:cNvSpPr>
          <p:nvPr/>
        </p:nvSpPr>
        <p:spPr bwMode="auto">
          <a:xfrm>
            <a:off x="4319588" y="2600325"/>
            <a:ext cx="887412" cy="1068388"/>
          </a:xfrm>
          <a:custGeom>
            <a:avLst/>
            <a:gdLst>
              <a:gd name="T0" fmla="*/ 2147483646 w 522"/>
              <a:gd name="T1" fmla="*/ 0 h 708"/>
              <a:gd name="T2" fmla="*/ 2147483646 w 522"/>
              <a:gd name="T3" fmla="*/ 2147483646 h 708"/>
              <a:gd name="T4" fmla="*/ 2147483646 w 522"/>
              <a:gd name="T5" fmla="*/ 2147483646 h 708"/>
              <a:gd name="T6" fmla="*/ 0 w 522"/>
              <a:gd name="T7" fmla="*/ 2147483646 h 7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2" h="708">
                <a:moveTo>
                  <a:pt x="522" y="0"/>
                </a:moveTo>
                <a:cubicBezTo>
                  <a:pt x="401" y="123"/>
                  <a:pt x="281" y="247"/>
                  <a:pt x="211" y="335"/>
                </a:cubicBezTo>
                <a:cubicBezTo>
                  <a:pt x="141" y="423"/>
                  <a:pt x="137" y="467"/>
                  <a:pt x="102" y="529"/>
                </a:cubicBezTo>
                <a:cubicBezTo>
                  <a:pt x="67" y="591"/>
                  <a:pt x="33" y="649"/>
                  <a:pt x="0" y="708"/>
                </a:cubicBezTo>
              </a:path>
            </a:pathLst>
          </a:custGeom>
          <a:noFill/>
          <a:ln w="1238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187325" y="114533"/>
            <a:ext cx="6598261" cy="923330"/>
          </a:xfrm>
          <a:prstGeom prst="rect">
            <a:avLst/>
          </a:prstGeom>
          <a:solidFill>
            <a:srgbClr val="CC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5400" b="1" dirty="0">
                <a:ln w="12700" cmpd="sng">
                  <a:solidFill>
                    <a:srgbClr val="834610"/>
                  </a:solidFill>
                  <a:prstDash val="solid"/>
                </a:ln>
                <a:gradFill>
                  <a:gsLst>
                    <a:gs pos="0">
                      <a:srgbClr val="834610"/>
                    </a:gs>
                    <a:gs pos="4000">
                      <a:srgbClr val="834610">
                        <a:lumMod val="60000"/>
                        <a:lumOff val="40000"/>
                      </a:srgbClr>
                    </a:gs>
                    <a:gs pos="87000">
                      <a:srgbClr val="8346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二、季風的影響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187325" y="1199817"/>
            <a:ext cx="3067109" cy="95410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◎季風：隨季節轉變，定期報到的風</a:t>
            </a:r>
            <a:endParaRPr lang="zh-TW" alt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612775" y="1546225"/>
            <a:ext cx="8083550" cy="5135563"/>
          </a:xfrm>
        </p:spPr>
        <p:txBody>
          <a:bodyPr lIns="54000" rIns="54000"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1</a:t>
            </a: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、降雨型態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 北 部：四季有雨（東北 </a:t>
            </a: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+ </a:t>
            </a: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西南季風）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   中南部：集中夏季（西南季風）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  山區雨量 ＞ 平地雨量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   （迎風面）＞（背風面）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2</a:t>
            </a: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、降雨來源：</a:t>
            </a: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2500㎜/</a:t>
            </a: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年</a:t>
            </a:r>
            <a:endParaRPr lang="en-US" altLang="zh-TW" sz="3000" b="1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 </a:t>
            </a: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</a:t>
            </a: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夏、秋雨源 </a:t>
            </a: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颱風（</a:t>
            </a: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No.1)</a:t>
            </a:r>
            <a:endParaRPr lang="zh-TW" altLang="en-US" sz="3000" b="1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 </a:t>
            </a: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</a:t>
            </a: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冬季雨源 東北季風（北部、東北部）</a:t>
            </a:r>
            <a:endParaRPr lang="en-US" altLang="zh-TW" sz="3000" b="1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 </a:t>
            </a:r>
            <a:r>
              <a:rPr lang="zh-TW" altLang="en-US" sz="3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夏季：雨後雷陣雨、梅雨</a:t>
            </a:r>
            <a:endParaRPr lang="en-US" altLang="zh-TW" sz="3000" b="1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41234" y="304800"/>
            <a:ext cx="5779475" cy="1015663"/>
          </a:xfrm>
          <a:prstGeom prst="rect">
            <a:avLst/>
          </a:prstGeom>
          <a:solidFill>
            <a:srgbClr val="CC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6000" b="1" dirty="0">
                <a:ln w="12700" cmpd="sng">
                  <a:solidFill>
                    <a:srgbClr val="834610"/>
                  </a:solidFill>
                  <a:prstDash val="solid"/>
                </a:ln>
                <a:gradFill>
                  <a:gsLst>
                    <a:gs pos="0">
                      <a:srgbClr val="834610"/>
                    </a:gs>
                    <a:gs pos="4000">
                      <a:srgbClr val="834610">
                        <a:lumMod val="60000"/>
                        <a:lumOff val="40000"/>
                      </a:srgbClr>
                    </a:gs>
                    <a:gs pos="87000">
                      <a:srgbClr val="8346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三、臺灣的雨量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00" y="1687513"/>
            <a:ext cx="36988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接點 2"/>
          <p:cNvCxnSpPr/>
          <p:nvPr/>
        </p:nvCxnSpPr>
        <p:spPr>
          <a:xfrm flipV="1">
            <a:off x="1619250" y="4229100"/>
            <a:ext cx="6853238" cy="1428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8" name="文字方塊 4"/>
          <p:cNvSpPr txBox="1">
            <a:spLocks noChangeArrowheads="1"/>
          </p:cNvSpPr>
          <p:nvPr/>
        </p:nvSpPr>
        <p:spPr bwMode="auto">
          <a:xfrm>
            <a:off x="22225" y="3543300"/>
            <a:ext cx="21002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北回歸線</a:t>
            </a:r>
            <a:r>
              <a:rPr lang="en-US" altLang="zh-TW" sz="2800" b="1">
                <a:solidFill>
                  <a:srgbClr val="9A5315"/>
                </a:solidFill>
                <a:latin typeface="Arial" panose="020B0604020202020204" pitchFamily="34" charset="0"/>
              </a:rPr>
              <a:t>23.5ºN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solidFill>
                  <a:srgbClr val="9A5315"/>
                </a:solidFill>
                <a:latin typeface="Arial" panose="020B0604020202020204" pitchFamily="34" charset="0"/>
              </a:rPr>
              <a:t>(</a:t>
            </a:r>
            <a:r>
              <a:rPr lang="zh-TW" altLang="en-US" sz="2800" b="1">
                <a:solidFill>
                  <a:srgbClr val="9A5315"/>
                </a:solidFill>
                <a:latin typeface="Arial" panose="020B0604020202020204" pitchFamily="34" charset="0"/>
              </a:rPr>
              <a:t>澎</a:t>
            </a:r>
            <a:r>
              <a:rPr lang="en-US" altLang="zh-TW" sz="2800" b="1">
                <a:solidFill>
                  <a:srgbClr val="9A5315"/>
                </a:solidFill>
                <a:latin typeface="Arial" panose="020B0604020202020204" pitchFamily="34" charset="0"/>
              </a:rPr>
              <a:t>.</a:t>
            </a:r>
            <a:r>
              <a:rPr lang="zh-TW" altLang="en-US" sz="2800" b="1">
                <a:solidFill>
                  <a:srgbClr val="9A5315"/>
                </a:solidFill>
                <a:latin typeface="Arial" panose="020B0604020202020204" pitchFamily="34" charset="0"/>
              </a:rPr>
              <a:t>嘉</a:t>
            </a:r>
            <a:r>
              <a:rPr lang="en-US" altLang="zh-TW" sz="2800" b="1">
                <a:solidFill>
                  <a:srgbClr val="9A5315"/>
                </a:solidFill>
                <a:latin typeface="Arial" panose="020B0604020202020204" pitchFamily="34" charset="0"/>
              </a:rPr>
              <a:t>.</a:t>
            </a:r>
            <a:r>
              <a:rPr lang="zh-TW" altLang="en-US" sz="2800" b="1">
                <a:solidFill>
                  <a:srgbClr val="9A5315"/>
                </a:solidFill>
                <a:latin typeface="Arial" panose="020B0604020202020204" pitchFamily="34" charset="0"/>
              </a:rPr>
              <a:t>花</a:t>
            </a:r>
            <a:r>
              <a:rPr lang="en-US" altLang="zh-TW" sz="2800" b="1">
                <a:solidFill>
                  <a:srgbClr val="9A5315"/>
                </a:solidFill>
                <a:latin typeface="Arial" panose="020B0604020202020204" pitchFamily="34" charset="0"/>
              </a:rPr>
              <a:t>)</a:t>
            </a:r>
            <a:endParaRPr lang="zh-TW" altLang="en-US" sz="2800" b="1">
              <a:solidFill>
                <a:srgbClr val="9A5315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文字方塊 5"/>
          <p:cNvSpPr txBox="1">
            <a:spLocks noChangeArrowheads="1"/>
          </p:cNvSpPr>
          <p:nvPr/>
        </p:nvSpPr>
        <p:spPr bwMode="auto">
          <a:xfrm>
            <a:off x="6099969" y="2360612"/>
            <a:ext cx="1543050" cy="954088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副熱帶氣候區</a:t>
            </a:r>
            <a:endParaRPr lang="en-US" altLang="zh-TW" sz="28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12" name="文字方塊 8"/>
          <p:cNvSpPr txBox="1">
            <a:spLocks noChangeArrowheads="1"/>
          </p:cNvSpPr>
          <p:nvPr/>
        </p:nvSpPr>
        <p:spPr bwMode="auto">
          <a:xfrm>
            <a:off x="6109928" y="5077818"/>
            <a:ext cx="1543050" cy="954088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熱帶</a:t>
            </a:r>
            <a:endParaRPr lang="en-US" altLang="zh-TW" sz="28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氣候區</a:t>
            </a:r>
            <a:endParaRPr lang="en-US" altLang="zh-TW" sz="28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770188" y="304800"/>
            <a:ext cx="5779475" cy="1015663"/>
          </a:xfrm>
          <a:prstGeom prst="rect">
            <a:avLst/>
          </a:prstGeom>
          <a:solidFill>
            <a:srgbClr val="CC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6000" b="1" dirty="0">
                <a:ln w="12700" cmpd="sng">
                  <a:solidFill>
                    <a:srgbClr val="834610"/>
                  </a:solidFill>
                  <a:prstDash val="solid"/>
                </a:ln>
                <a:gradFill>
                  <a:gsLst>
                    <a:gs pos="0">
                      <a:srgbClr val="834610"/>
                    </a:gs>
                    <a:gs pos="4000">
                      <a:srgbClr val="834610">
                        <a:lumMod val="60000"/>
                        <a:lumOff val="40000"/>
                      </a:srgbClr>
                    </a:gs>
                    <a:gs pos="87000">
                      <a:srgbClr val="8346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四、臺灣的氣溫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599596" y="3804809"/>
            <a:ext cx="797169" cy="83099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嘉義水上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576035" y="3781057"/>
            <a:ext cx="797169" cy="83099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花蓮瑞穗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5443419" y="3770159"/>
            <a:ext cx="797169" cy="83099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花蓮豐濱</a:t>
            </a:r>
          </a:p>
        </p:txBody>
      </p:sp>
      <p:sp>
        <p:nvSpPr>
          <p:cNvPr id="42005" name="Freeform 15"/>
          <p:cNvSpPr>
            <a:spLocks/>
          </p:cNvSpPr>
          <p:nvPr/>
        </p:nvSpPr>
        <p:spPr bwMode="auto">
          <a:xfrm>
            <a:off x="3609975" y="2051050"/>
            <a:ext cx="1384300" cy="4127500"/>
          </a:xfrm>
          <a:custGeom>
            <a:avLst/>
            <a:gdLst>
              <a:gd name="T0" fmla="*/ 2147483646 w 584"/>
              <a:gd name="T1" fmla="*/ 0 h 2094"/>
              <a:gd name="T2" fmla="*/ 2147483646 w 584"/>
              <a:gd name="T3" fmla="*/ 2147483646 h 2094"/>
              <a:gd name="T4" fmla="*/ 2147483646 w 584"/>
              <a:gd name="T5" fmla="*/ 2147483646 h 2094"/>
              <a:gd name="T6" fmla="*/ 2147483646 w 584"/>
              <a:gd name="T7" fmla="*/ 2147483646 h 2094"/>
              <a:gd name="T8" fmla="*/ 2147483646 w 584"/>
              <a:gd name="T9" fmla="*/ 2147483646 h 2094"/>
              <a:gd name="T10" fmla="*/ 0 w 584"/>
              <a:gd name="T11" fmla="*/ 2147483646 h 20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4" h="2094">
                <a:moveTo>
                  <a:pt x="584" y="0"/>
                </a:moveTo>
                <a:cubicBezTo>
                  <a:pt x="511" y="133"/>
                  <a:pt x="439" y="267"/>
                  <a:pt x="381" y="397"/>
                </a:cubicBezTo>
                <a:cubicBezTo>
                  <a:pt x="323" y="527"/>
                  <a:pt x="273" y="642"/>
                  <a:pt x="233" y="778"/>
                </a:cubicBezTo>
                <a:cubicBezTo>
                  <a:pt x="193" y="914"/>
                  <a:pt x="174" y="1070"/>
                  <a:pt x="140" y="1214"/>
                </a:cubicBezTo>
                <a:cubicBezTo>
                  <a:pt x="106" y="1358"/>
                  <a:pt x="54" y="1495"/>
                  <a:pt x="31" y="1642"/>
                </a:cubicBezTo>
                <a:cubicBezTo>
                  <a:pt x="8" y="1789"/>
                  <a:pt x="4" y="1941"/>
                  <a:pt x="0" y="2094"/>
                </a:cubicBezTo>
              </a:path>
            </a:pathLst>
          </a:custGeom>
          <a:noFill/>
          <a:ln w="2349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195077" y="5588000"/>
            <a:ext cx="2979723" cy="1048697"/>
          </a:xfrm>
          <a:prstGeom prst="wedgeRoundRectCallout">
            <a:avLst>
              <a:gd name="adj1" fmla="val 72428"/>
              <a:gd name="adj2" fmla="val -150136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地形高度：</a:t>
            </a:r>
            <a:endParaRPr lang="en-US" altLang="zh-TW" sz="32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defRPr/>
            </a:pPr>
            <a:r>
              <a:rPr lang="en-US" altLang="zh-TW" sz="3200" b="1" dirty="0">
                <a:solidFill>
                  <a:srgbClr val="FFFFFF"/>
                </a:solidFill>
              </a:rPr>
              <a:t>-6</a:t>
            </a:r>
            <a:r>
              <a:rPr lang="en-US" altLang="zh-TW" sz="3200" b="1" dirty="0">
                <a:solidFill>
                  <a:srgbClr val="FFFFFF"/>
                </a:solidFill>
                <a:sym typeface="Wingdings" panose="05000000000000000000" pitchFamily="2" charset="2"/>
              </a:rPr>
              <a:t> ℃ </a:t>
            </a:r>
            <a:r>
              <a:rPr lang="en-US" altLang="zh-TW" sz="3200" b="1" dirty="0">
                <a:solidFill>
                  <a:srgbClr val="FFFFFF"/>
                </a:solidFill>
              </a:rPr>
              <a:t>/1000M</a:t>
            </a:r>
            <a:endParaRPr lang="zh-TW" alt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238" y="1203325"/>
            <a:ext cx="36861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接點 2"/>
          <p:cNvCxnSpPr/>
          <p:nvPr/>
        </p:nvCxnSpPr>
        <p:spPr>
          <a:xfrm>
            <a:off x="587375" y="3873500"/>
            <a:ext cx="7618413" cy="6508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2" name="文字方塊 4"/>
          <p:cNvSpPr txBox="1">
            <a:spLocks noChangeArrowheads="1"/>
          </p:cNvSpPr>
          <p:nvPr/>
        </p:nvSpPr>
        <p:spPr bwMode="auto">
          <a:xfrm>
            <a:off x="293688" y="4151313"/>
            <a:ext cx="18430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北回歸線</a:t>
            </a:r>
            <a:r>
              <a:rPr lang="en-US" altLang="zh-TW" sz="2800" b="1">
                <a:solidFill>
                  <a:srgbClr val="9A5315"/>
                </a:solidFill>
                <a:latin typeface="Arial" panose="020B0604020202020204" pitchFamily="34" charset="0"/>
              </a:rPr>
              <a:t>23.5ºN</a:t>
            </a:r>
            <a:endParaRPr lang="zh-TW" altLang="en-US" sz="2800" b="1">
              <a:solidFill>
                <a:srgbClr val="9A5315"/>
              </a:solidFill>
              <a:latin typeface="Arial" panose="020B0604020202020204" pitchFamily="34" charset="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4158273" y="5557471"/>
            <a:ext cx="700088" cy="700088"/>
          </a:xfrm>
          <a:prstGeom prst="ellipse">
            <a:avLst/>
          </a:prstGeom>
          <a:noFill/>
          <a:ln w="85725">
            <a:solidFill>
              <a:schemeClr val="bg2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5273675" y="5919788"/>
            <a:ext cx="3249613" cy="679450"/>
          </a:xfrm>
          <a:prstGeom prst="wedgeRoundRectCallout">
            <a:avLst>
              <a:gd name="adj1" fmla="val -68125"/>
              <a:gd name="adj2" fmla="val -50000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8000" rIns="18000"/>
          <a:lstStyle/>
          <a:p>
            <a:pPr algn="ctr" eaLnBrk="1" hangingPunct="1">
              <a:defRPr/>
            </a:pPr>
            <a:r>
              <a:rPr lang="zh-TW" altLang="en-US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蘭嶼：熱帶雨林</a:t>
            </a:r>
            <a:endParaRPr lang="en-US" altLang="zh-TW" sz="3200" b="1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656369" y="1264382"/>
            <a:ext cx="2422525" cy="679450"/>
          </a:xfrm>
          <a:prstGeom prst="wedgeRoundRectCallout">
            <a:avLst>
              <a:gd name="adj1" fmla="val 72741"/>
              <a:gd name="adj2" fmla="val 141120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8000" rIns="18000"/>
          <a:lstStyle/>
          <a:p>
            <a:pPr algn="ctr" eaLnBrk="1" hangingPunct="1">
              <a:defRPr/>
            </a:pPr>
            <a:r>
              <a:rPr lang="zh-TW" altLang="en-US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三義：霧鄉</a:t>
            </a:r>
            <a:endParaRPr lang="en-US" altLang="zh-TW" sz="3200" b="1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5335588" y="1435100"/>
            <a:ext cx="2447925" cy="1260475"/>
          </a:xfrm>
          <a:prstGeom prst="wedgeRoundRectCallout">
            <a:avLst>
              <a:gd name="adj1" fmla="val -79051"/>
              <a:gd name="adj2" fmla="val 19648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8000" rIns="18000"/>
          <a:lstStyle/>
          <a:p>
            <a:pPr algn="ctr" eaLnBrk="1" hangingPunct="1">
              <a:defRPr/>
            </a:pPr>
            <a:r>
              <a:rPr lang="zh-TW" altLang="en-US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宜蘭梅花湖</a:t>
            </a:r>
          </a:p>
          <a:p>
            <a:pPr algn="ctr" eaLnBrk="1" hangingPunct="1">
              <a:defRPr/>
            </a:pPr>
            <a:r>
              <a:rPr lang="en-US" altLang="zh-TW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【</a:t>
            </a:r>
            <a:r>
              <a:rPr lang="zh-TW" altLang="en-US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宜蘭雨</a:t>
            </a:r>
            <a:r>
              <a:rPr lang="en-US" altLang="zh-TW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】</a:t>
            </a:r>
            <a:endParaRPr lang="zh-TW" altLang="en-US" sz="3200" b="1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4822825" y="4046537"/>
            <a:ext cx="3127375" cy="1260475"/>
          </a:xfrm>
          <a:prstGeom prst="wedgeRoundRectCallout">
            <a:avLst>
              <a:gd name="adj1" fmla="val -84579"/>
              <a:gd name="adj2" fmla="val 8011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/>
          <a:lstStyle/>
          <a:p>
            <a:pPr algn="ctr" eaLnBrk="1" hangingPunct="1">
              <a:defRPr/>
            </a:pPr>
            <a:r>
              <a:rPr lang="zh-TW" altLang="en-US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臺東</a:t>
            </a:r>
            <a:r>
              <a:rPr lang="en-US" altLang="zh-TW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-</a:t>
            </a:r>
            <a:r>
              <a:rPr lang="zh-TW" altLang="en-US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釋迦</a:t>
            </a:r>
            <a:r>
              <a:rPr lang="en-US" altLang="zh-TW" sz="3200" b="1" baseline="30000" dirty="0">
                <a:solidFill>
                  <a:srgbClr val="000000"/>
                </a:solidFill>
                <a:ea typeface="標楷體" panose="03000509000000000000" pitchFamily="65" charset="-120"/>
              </a:rPr>
              <a:t>x</a:t>
            </a:r>
          </a:p>
          <a:p>
            <a:pPr algn="ctr" eaLnBrk="1" hangingPunct="1">
              <a:defRPr/>
            </a:pPr>
            <a:r>
              <a:rPr lang="zh-TW" altLang="en-US" sz="3200" b="1" dirty="0">
                <a:solidFill>
                  <a:srgbClr val="000000"/>
                </a:solidFill>
                <a:ea typeface="標楷體" panose="03000509000000000000" pitchFamily="65" charset="-120"/>
              </a:rPr>
              <a:t>焚風（火燒風）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335088" y="168087"/>
            <a:ext cx="6615112" cy="892552"/>
          </a:xfrm>
          <a:prstGeom prst="rect">
            <a:avLst/>
          </a:prstGeom>
          <a:solidFill>
            <a:srgbClr val="CC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5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五、臺灣的特殊天氣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450" y="2200275"/>
            <a:ext cx="32019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8870281">
            <a:off x="5221397" y="1438695"/>
            <a:ext cx="2076450" cy="1112838"/>
          </a:xfrm>
          <a:prstGeom prst="notchedRightArrow">
            <a:avLst>
              <a:gd name="adj1" fmla="val 50000"/>
              <a:gd name="adj2" fmla="val 46648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10800000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chemeClr val="tx2"/>
                </a:solidFill>
                <a:ea typeface="標楷體" panose="03000509000000000000" pitchFamily="65" charset="-120"/>
              </a:rPr>
              <a:t>東北季風</a:t>
            </a:r>
          </a:p>
        </p:txBody>
      </p:sp>
      <p:sp>
        <p:nvSpPr>
          <p:cNvPr id="73736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252008">
            <a:off x="1114605" y="5072510"/>
            <a:ext cx="2163763" cy="1093787"/>
          </a:xfrm>
          <a:prstGeom prst="notchedRightArrow">
            <a:avLst>
              <a:gd name="adj1" fmla="val 50000"/>
              <a:gd name="adj2" fmla="val 49456"/>
            </a:avLst>
          </a:prstGeom>
          <a:solidFill>
            <a:schemeClr val="tx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chemeClr val="tx2"/>
                </a:solidFill>
                <a:ea typeface="標楷體" panose="03000509000000000000" pitchFamily="65" charset="-120"/>
              </a:rPr>
              <a:t>西南季風</a:t>
            </a:r>
          </a:p>
        </p:txBody>
      </p:sp>
      <p:sp>
        <p:nvSpPr>
          <p:cNvPr id="2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8870281">
            <a:off x="3902322" y="5211884"/>
            <a:ext cx="2076450" cy="1112838"/>
          </a:xfrm>
          <a:prstGeom prst="notchedRightArrow">
            <a:avLst>
              <a:gd name="adj1" fmla="val 50000"/>
              <a:gd name="adj2" fmla="val 46648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10800000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chemeClr val="tx2"/>
                </a:solidFill>
                <a:ea typeface="標楷體" panose="03000509000000000000" pitchFamily="65" charset="-120"/>
              </a:rPr>
              <a:t>東北季風</a:t>
            </a:r>
          </a:p>
        </p:txBody>
      </p:sp>
      <p:sp>
        <p:nvSpPr>
          <p:cNvPr id="3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8870281">
            <a:off x="4641608" y="3208338"/>
            <a:ext cx="2076450" cy="1112837"/>
          </a:xfrm>
          <a:prstGeom prst="notchedRightArrow">
            <a:avLst>
              <a:gd name="adj1" fmla="val 50000"/>
              <a:gd name="adj2" fmla="val 46648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10800000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chemeClr val="tx2"/>
                </a:solidFill>
                <a:ea typeface="標楷體" panose="03000509000000000000" pitchFamily="65" charset="-120"/>
              </a:rPr>
              <a:t>東北季風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6075123" y="2341562"/>
            <a:ext cx="2965345" cy="44196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72000" tIns="36000" rIns="18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lnSpc>
                <a:spcPts val="3300"/>
              </a:lnSpc>
              <a:defRPr/>
            </a:pP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月～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  <a:p>
            <a:pPr eaLnBrk="1" hangingPunct="1">
              <a:lnSpc>
                <a:spcPts val="3300"/>
              </a:lnSpc>
              <a:defRPr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北部、東北</a:t>
            </a:r>
          </a:p>
          <a:p>
            <a:pPr eaLnBrk="1" hangingPunct="1">
              <a:lnSpc>
                <a:spcPts val="3300"/>
              </a:lnSpc>
              <a:defRPr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雨港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-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基隆</a:t>
            </a:r>
          </a:p>
          <a:p>
            <a:pPr eaLnBrk="1" hangingPunct="1">
              <a:lnSpc>
                <a:spcPts val="3300"/>
              </a:lnSpc>
              <a:defRPr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宜蘭雨：鴨賞 </a:t>
            </a:r>
          </a:p>
          <a:p>
            <a:pPr eaLnBrk="1" hangingPunct="1">
              <a:lnSpc>
                <a:spcPts val="3300"/>
              </a:lnSpc>
              <a:defRPr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新竹風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(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風城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</a:p>
          <a:p>
            <a:pPr eaLnBrk="1" hangingPunct="1">
              <a:lnSpc>
                <a:spcPts val="3300"/>
              </a:lnSpc>
              <a:defRPr/>
            </a:pP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 panose="05040102010807070707" pitchFamily="18" charset="2"/>
              </a:rPr>
              <a:t>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柿餅、米粉</a:t>
            </a:r>
          </a:p>
          <a:p>
            <a:pPr eaLnBrk="1" hangingPunct="1">
              <a:lnSpc>
                <a:spcPts val="3300"/>
              </a:lnSpc>
              <a:defRPr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澎湖二怪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-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鹹風</a:t>
            </a:r>
            <a:endParaRPr lang="en-US" altLang="zh-TW" sz="26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eaLnBrk="1" hangingPunct="1">
              <a:lnSpc>
                <a:spcPts val="3300"/>
              </a:lnSpc>
              <a:defRPr/>
            </a:pP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 panose="05040102010807070707" pitchFamily="18" charset="2"/>
              </a:rPr>
              <a:t>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咾咕石牆</a:t>
            </a:r>
            <a:endParaRPr lang="en-US" altLang="zh-TW" sz="26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eaLnBrk="1" hangingPunct="1">
              <a:lnSpc>
                <a:spcPts val="3300"/>
              </a:lnSpc>
              <a:defRPr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恆春三怪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-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落山風</a:t>
            </a:r>
            <a:endParaRPr lang="en-US" altLang="zh-TW" sz="26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eaLnBrk="1" hangingPunct="1">
              <a:lnSpc>
                <a:spcPts val="3300"/>
              </a:lnSpc>
              <a:defRPr/>
            </a:pP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 panose="05040102010807070707" pitchFamily="18" charset="2"/>
              </a:rPr>
              <a:t>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洋蔥</a:t>
            </a:r>
          </a:p>
        </p:txBody>
      </p:sp>
      <p:pic>
        <p:nvPicPr>
          <p:cNvPr id="10249" name="Picture 16" descr="0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5288" y="2784475"/>
            <a:ext cx="7318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20252008">
            <a:off x="2006380" y="2497488"/>
            <a:ext cx="2163762" cy="1093787"/>
          </a:xfrm>
          <a:prstGeom prst="notchedRightArrow">
            <a:avLst>
              <a:gd name="adj1" fmla="val 50000"/>
              <a:gd name="adj2" fmla="val 49456"/>
            </a:avLst>
          </a:prstGeom>
          <a:solidFill>
            <a:schemeClr val="tx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chemeClr val="tx2"/>
                </a:solidFill>
                <a:ea typeface="標楷體" panose="03000509000000000000" pitchFamily="65" charset="-120"/>
              </a:rPr>
              <a:t>西南季風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135914" y="2529742"/>
            <a:ext cx="2858009" cy="240506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lnSpc>
                <a:spcPct val="115000"/>
              </a:lnSpc>
              <a:defRPr/>
            </a:pP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 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月～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  <a:p>
            <a:pPr eaLnBrk="1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 全島降雨</a:t>
            </a:r>
          </a:p>
          <a:p>
            <a:pPr eaLnBrk="1" hangingPunct="1">
              <a:lnSpc>
                <a:spcPct val="115000"/>
              </a:lnSpc>
              <a:buFont typeface="Wingdings 2" panose="05020102010507070707" pitchFamily="18" charset="2"/>
              <a:buChar char="l"/>
              <a:defRPr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梅雨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(5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、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6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月</a:t>
            </a: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</a:p>
          <a:p>
            <a:pPr eaLnBrk="1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zh-TW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 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午後雷陣雨</a:t>
            </a:r>
          </a:p>
          <a:p>
            <a:pPr eaLnBrk="1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zh-TW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(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西北雨落不過田埂</a:t>
            </a:r>
            <a:r>
              <a:rPr lang="en-US" altLang="zh-TW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  <a:endParaRPr lang="zh-TW" altLang="en-US" sz="24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</p:txBody>
      </p:sp>
      <p:pic>
        <p:nvPicPr>
          <p:cNvPr id="10251" name="Picture 16" descr="0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013" y="3006725"/>
            <a:ext cx="7318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Freeform 15"/>
          <p:cNvSpPr>
            <a:spLocks/>
          </p:cNvSpPr>
          <p:nvPr/>
        </p:nvSpPr>
        <p:spPr bwMode="auto">
          <a:xfrm>
            <a:off x="3933825" y="3187700"/>
            <a:ext cx="1163638" cy="3192463"/>
          </a:xfrm>
          <a:custGeom>
            <a:avLst/>
            <a:gdLst>
              <a:gd name="T0" fmla="*/ 2147483646 w 584"/>
              <a:gd name="T1" fmla="*/ 0 h 2094"/>
              <a:gd name="T2" fmla="*/ 2147483646 w 584"/>
              <a:gd name="T3" fmla="*/ 2147483646 h 2094"/>
              <a:gd name="T4" fmla="*/ 2147483646 w 584"/>
              <a:gd name="T5" fmla="*/ 2147483646 h 2094"/>
              <a:gd name="T6" fmla="*/ 2147483646 w 584"/>
              <a:gd name="T7" fmla="*/ 2147483646 h 2094"/>
              <a:gd name="T8" fmla="*/ 2147483646 w 584"/>
              <a:gd name="T9" fmla="*/ 2147483646 h 2094"/>
              <a:gd name="T10" fmla="*/ 0 w 584"/>
              <a:gd name="T11" fmla="*/ 2147483646 h 20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4" h="2094">
                <a:moveTo>
                  <a:pt x="584" y="0"/>
                </a:moveTo>
                <a:cubicBezTo>
                  <a:pt x="511" y="133"/>
                  <a:pt x="439" y="267"/>
                  <a:pt x="381" y="397"/>
                </a:cubicBezTo>
                <a:cubicBezTo>
                  <a:pt x="323" y="527"/>
                  <a:pt x="273" y="642"/>
                  <a:pt x="233" y="778"/>
                </a:cubicBezTo>
                <a:cubicBezTo>
                  <a:pt x="193" y="914"/>
                  <a:pt x="174" y="1070"/>
                  <a:pt x="140" y="1214"/>
                </a:cubicBezTo>
                <a:cubicBezTo>
                  <a:pt x="106" y="1358"/>
                  <a:pt x="54" y="1495"/>
                  <a:pt x="31" y="1642"/>
                </a:cubicBezTo>
                <a:cubicBezTo>
                  <a:pt x="8" y="1789"/>
                  <a:pt x="4" y="1941"/>
                  <a:pt x="0" y="2094"/>
                </a:cubicBezTo>
              </a:path>
            </a:pathLst>
          </a:custGeom>
          <a:noFill/>
          <a:ln w="130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4319588" y="2600325"/>
            <a:ext cx="887412" cy="1068388"/>
          </a:xfrm>
          <a:custGeom>
            <a:avLst/>
            <a:gdLst>
              <a:gd name="T0" fmla="*/ 2147483646 w 522"/>
              <a:gd name="T1" fmla="*/ 0 h 708"/>
              <a:gd name="T2" fmla="*/ 2147483646 w 522"/>
              <a:gd name="T3" fmla="*/ 2147483646 h 708"/>
              <a:gd name="T4" fmla="*/ 2147483646 w 522"/>
              <a:gd name="T5" fmla="*/ 2147483646 h 708"/>
              <a:gd name="T6" fmla="*/ 0 w 522"/>
              <a:gd name="T7" fmla="*/ 2147483646 h 7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2" h="708">
                <a:moveTo>
                  <a:pt x="522" y="0"/>
                </a:moveTo>
                <a:cubicBezTo>
                  <a:pt x="401" y="123"/>
                  <a:pt x="281" y="247"/>
                  <a:pt x="211" y="335"/>
                </a:cubicBezTo>
                <a:cubicBezTo>
                  <a:pt x="141" y="423"/>
                  <a:pt x="137" y="467"/>
                  <a:pt x="102" y="529"/>
                </a:cubicBezTo>
                <a:cubicBezTo>
                  <a:pt x="67" y="591"/>
                  <a:pt x="33" y="649"/>
                  <a:pt x="0" y="708"/>
                </a:cubicBezTo>
              </a:path>
            </a:pathLst>
          </a:custGeom>
          <a:noFill/>
          <a:ln w="1238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187325" y="114533"/>
            <a:ext cx="6598261" cy="923330"/>
          </a:xfrm>
          <a:prstGeom prst="rect">
            <a:avLst/>
          </a:prstGeom>
          <a:solidFill>
            <a:srgbClr val="CC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二、季風的影響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187325" y="1199817"/>
            <a:ext cx="3067109" cy="95410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◎季風：隨季節轉變，定期報到的風</a:t>
            </a:r>
            <a:endParaRPr lang="zh-TW" altLang="en-US" sz="2800" dirty="0">
              <a:solidFill>
                <a:srgbClr val="000000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93496" y="6411460"/>
            <a:ext cx="1277703" cy="349702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底圖：翰林</a:t>
            </a:r>
            <a:endParaRPr lang="en-US" altLang="zh-TW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animBg="1"/>
      <p:bldP spid="102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914" name="Group 370"/>
          <p:cNvGraphicFramePr>
            <a:graphicFrameLocks noGrp="1"/>
          </p:cNvGraphicFramePr>
          <p:nvPr>
            <p:ph/>
          </p:nvPr>
        </p:nvGraphicFramePr>
        <p:xfrm>
          <a:off x="798513" y="152400"/>
          <a:ext cx="7543800" cy="6067425"/>
        </p:xfrm>
        <a:graphic>
          <a:graphicData uri="http://schemas.openxmlformats.org/drawingml/2006/table">
            <a:tbl>
              <a:tblPr/>
              <a:tblGrid>
                <a:gridCol w="1487487"/>
                <a:gridCol w="1514078"/>
                <a:gridCol w="1514078"/>
                <a:gridCol w="1514078"/>
                <a:gridCol w="1514078"/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月份＼地點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基隆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蘇澳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臺中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高雄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一月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27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26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10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0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二月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24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26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10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7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三月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20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22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5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四月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23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19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17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10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五月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17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23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14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15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六月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22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22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18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19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七月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13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16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14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14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八月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21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17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21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22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九月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13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13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5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3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十月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9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15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3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11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16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24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11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5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12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24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25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13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4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合計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229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248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141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102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Microsoft JhengHei UI"/>
                        </a:rPr>
                        <a:t>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13406" name="Text Box 367"/>
          <p:cNvSpPr txBox="1">
            <a:spLocks noChangeArrowheads="1"/>
          </p:cNvSpPr>
          <p:nvPr/>
        </p:nvSpPr>
        <p:spPr bwMode="auto">
          <a:xfrm>
            <a:off x="773113" y="6245225"/>
            <a:ext cx="8183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2012</a:t>
            </a:r>
            <a:r>
              <a:rPr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年臺灣各地氣象站的降雨日數一覽表～中央氣象局</a:t>
            </a:r>
          </a:p>
        </p:txBody>
      </p:sp>
      <p:sp>
        <p:nvSpPr>
          <p:cNvPr id="108915" name="AutoShape 371"/>
          <p:cNvSpPr>
            <a:spLocks noChangeArrowheads="1"/>
          </p:cNvSpPr>
          <p:nvPr/>
        </p:nvSpPr>
        <p:spPr bwMode="auto">
          <a:xfrm>
            <a:off x="1712913" y="1173163"/>
            <a:ext cx="5834062" cy="4068762"/>
          </a:xfrm>
          <a:prstGeom prst="irregularSeal1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3600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受到季風影響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3600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南北降雨不同</a:t>
            </a:r>
          </a:p>
        </p:txBody>
      </p:sp>
      <p:sp>
        <p:nvSpPr>
          <p:cNvPr id="108916" name="AutoShape 372"/>
          <p:cNvSpPr>
            <a:spLocks noChangeArrowheads="1"/>
          </p:cNvSpPr>
          <p:nvPr/>
        </p:nvSpPr>
        <p:spPr bwMode="auto">
          <a:xfrm>
            <a:off x="1712913" y="1173163"/>
            <a:ext cx="5834062" cy="4068762"/>
          </a:xfrm>
          <a:prstGeom prst="irregularSeal1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基隆冬天也下雨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中南部集中在夏季</a:t>
            </a:r>
          </a:p>
        </p:txBody>
      </p:sp>
      <p:pic>
        <p:nvPicPr>
          <p:cNvPr id="108917" name="Picture 373" descr="基隆-維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21" y="919163"/>
            <a:ext cx="8882062" cy="4322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918" name="Text Box 374"/>
          <p:cNvSpPr txBox="1">
            <a:spLocks noChangeArrowheads="1"/>
          </p:cNvSpPr>
          <p:nvPr/>
        </p:nvSpPr>
        <p:spPr bwMode="auto">
          <a:xfrm>
            <a:off x="420688" y="1177925"/>
            <a:ext cx="48085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雨港</a:t>
            </a:r>
            <a:r>
              <a:rPr lang="en-US" altLang="zh-TW" sz="36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6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基隆～維基百科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951288" y="192088"/>
            <a:ext cx="1112837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</a:rPr>
              <a:t>？？？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89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8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89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8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89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8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89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89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89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社會5上教學掛圖_頁面_07"/>
          <p:cNvPicPr>
            <a:picLocks noChangeAspect="1" noChangeArrowheads="1"/>
          </p:cNvPicPr>
          <p:nvPr/>
        </p:nvPicPr>
        <p:blipFill>
          <a:blip r:embed="rId2" cstate="email">
            <a:lum bright="-24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3" y="58738"/>
            <a:ext cx="760095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026401" y="5820563"/>
            <a:ext cx="1012946" cy="9037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圖片引自翰林版</a:t>
            </a:r>
            <a:endParaRPr lang="en-US" altLang="zh-TW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</a:t>
            </a:r>
            <a:r>
              <a:rPr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p25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946362" y="348244"/>
            <a:ext cx="1778000" cy="523220"/>
          </a:xfrm>
          <a:prstGeom prst="rect">
            <a:avLst/>
          </a:prstGeom>
          <a:solidFill>
            <a:srgbClr val="99FF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ea typeface="標楷體" panose="03000509000000000000" pitchFamily="65" charset="-120"/>
              </a:rPr>
              <a:t>四季有雨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492426" y="353381"/>
            <a:ext cx="1778000" cy="990600"/>
          </a:xfrm>
          <a:prstGeom prst="rect">
            <a:avLst/>
          </a:prstGeom>
          <a:solidFill>
            <a:srgbClr val="99FF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50000"/>
              </a:spcBef>
              <a:defRPr sz="2800" b="1">
                <a:solidFill>
                  <a:schemeClr val="bg2">
                    <a:lumMod val="50000"/>
                  </a:schemeClr>
                </a:solidFill>
                <a:latin typeface="+mn-lt"/>
                <a:ea typeface="標楷體" panose="03000509000000000000" pitchFamily="65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zh-TW" altLang="en-US" dirty="0" smtClean="0"/>
              <a:t>雨水集中在夏季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829175" y="3765668"/>
            <a:ext cx="3211513" cy="954107"/>
          </a:xfrm>
          <a:prstGeom prst="rect">
            <a:avLst/>
          </a:prstGeom>
          <a:solidFill>
            <a:srgbClr val="99FF66">
              <a:alpha val="75000"/>
            </a:srgb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50000"/>
              </a:spcBef>
              <a:defRPr sz="2800" b="1">
                <a:solidFill>
                  <a:schemeClr val="bg2">
                    <a:lumMod val="50000"/>
                  </a:schemeClr>
                </a:solidFill>
                <a:latin typeface="+mn-lt"/>
                <a:ea typeface="標楷體" panose="03000509000000000000" pitchFamily="65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zh-TW" altLang="en-US" dirty="0" smtClean="0"/>
              <a:t>雨水集中在夏季、因為迎風面雨量大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963983" y="3822210"/>
            <a:ext cx="1778000" cy="990600"/>
          </a:xfrm>
          <a:prstGeom prst="rect">
            <a:avLst/>
          </a:prstGeom>
          <a:solidFill>
            <a:srgbClr val="99FF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50000"/>
              </a:spcBef>
              <a:defRPr sz="2800" b="1">
                <a:solidFill>
                  <a:schemeClr val="bg2">
                    <a:lumMod val="50000"/>
                  </a:schemeClr>
                </a:solidFill>
                <a:latin typeface="+mn-lt"/>
                <a:ea typeface="標楷體" panose="03000509000000000000" pitchFamily="65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zh-TW" altLang="en-US" dirty="0" smtClean="0"/>
              <a:t>雨水集中在夏季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社會科備課資料\謝記鴨賞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538" y="152400"/>
            <a:ext cx="64484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8" name="Picture 4" descr="http://www.039504646.com/image/Y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3" y="128588"/>
            <a:ext cx="8593137" cy="57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293688" y="5843588"/>
            <a:ext cx="8594725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宜蘭地區因為雨水多，不利食物保存而發展出許多醃漬品，鴨賞就是其中一種。圖片：感謝「謝記鴨賞」商家提供</a:t>
            </a:r>
          </a:p>
        </p:txBody>
      </p:sp>
      <p:sp>
        <p:nvSpPr>
          <p:cNvPr id="5" name="動作按鈕: 返回 4">
            <a:hlinkClick r:id="rId4" action="ppaction://hlinksldjump" highlightClick="1"/>
          </p:cNvPr>
          <p:cNvSpPr/>
          <p:nvPr/>
        </p:nvSpPr>
        <p:spPr>
          <a:xfrm>
            <a:off x="7925411" y="5255358"/>
            <a:ext cx="750277" cy="410308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8860" y="117231"/>
            <a:ext cx="6927370" cy="6623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6153" y="6340659"/>
            <a:ext cx="1229939" cy="40011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ea typeface="標楷體" panose="03000509000000000000" pitchFamily="65" charset="-120"/>
              </a:rPr>
              <a:t>圖：翰林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rot="8421866">
            <a:off x="5113967" y="756834"/>
            <a:ext cx="2076450" cy="1112838"/>
          </a:xfrm>
          <a:prstGeom prst="notchedRightArrow">
            <a:avLst>
              <a:gd name="adj1" fmla="val 50000"/>
              <a:gd name="adj2" fmla="val 46648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10800000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chemeClr val="tx2"/>
                </a:solidFill>
                <a:ea typeface="標楷體" panose="03000509000000000000" pitchFamily="65" charset="-120"/>
              </a:rPr>
              <a:t>東北季風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7508838">
            <a:off x="3480535" y="2590314"/>
            <a:ext cx="2076450" cy="1112838"/>
          </a:xfrm>
          <a:prstGeom prst="notchedRightArrow">
            <a:avLst>
              <a:gd name="adj1" fmla="val 50000"/>
              <a:gd name="adj2" fmla="val 46648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10800000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chemeClr val="tx2"/>
                </a:solidFill>
                <a:ea typeface="標楷體" panose="03000509000000000000" pitchFamily="65" charset="-120"/>
              </a:rPr>
              <a:t>東北季風</a:t>
            </a:r>
          </a:p>
        </p:txBody>
      </p:sp>
      <p:sp>
        <p:nvSpPr>
          <p:cNvPr id="6" name="橢圓 5"/>
          <p:cNvSpPr/>
          <p:nvPr/>
        </p:nvSpPr>
        <p:spPr>
          <a:xfrm>
            <a:off x="5156215" y="2558962"/>
            <a:ext cx="653487" cy="666115"/>
          </a:xfrm>
          <a:prstGeom prst="ellipse">
            <a:avLst/>
          </a:prstGeom>
          <a:noFill/>
          <a:ln w="73025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755616" y="4142503"/>
            <a:ext cx="653487" cy="666115"/>
          </a:xfrm>
          <a:prstGeom prst="ellipse">
            <a:avLst/>
          </a:prstGeom>
          <a:noFill/>
          <a:ln w="73025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1410848" y="4142503"/>
            <a:ext cx="2200012" cy="1860252"/>
          </a:xfrm>
          <a:prstGeom prst="wedgeRoundRectCallout">
            <a:avLst>
              <a:gd name="adj1" fmla="val 68049"/>
              <a:gd name="adj2" fmla="val -7054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solidFill>
                  <a:srgbClr val="000000"/>
                </a:solidFill>
                <a:ea typeface="標楷體" panose="03000509000000000000" pitchFamily="65" charset="-120"/>
              </a:rPr>
              <a:t>臺灣海峽猶如走廊式般的地形，使東北季風加速。低平的新竹與澎湖就會刮起強風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7794664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字方塊 1"/>
          <p:cNvSpPr txBox="1">
            <a:spLocks noChangeArrowheads="1"/>
          </p:cNvSpPr>
          <p:nvPr/>
        </p:nvSpPr>
        <p:spPr bwMode="auto">
          <a:xfrm>
            <a:off x="0" y="6021388"/>
            <a:ext cx="9144000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新竹（新埔）地區以盛產柿餅聞名。每年東北季風一起，店家便趕著把削好皮的柿子放在竹藍，讓大風吹個</a:t>
            </a:r>
            <a:r>
              <a:rPr lang="en-US" altLang="zh-TW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天就成了柿餅。</a:t>
            </a:r>
            <a:endParaRPr lang="en-US" altLang="zh-TW" b="1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0" y="6018213"/>
            <a:ext cx="9144000" cy="8318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新竹米粉的最後一道手續就是風乾，冬季時的東北季風又乾又烈，短短半天久可以把剛蒸煮出來的米粉吹乾，就成了</a:t>
            </a:r>
            <a:r>
              <a:rPr lang="en-US" altLang="zh-TW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</a:t>
            </a:r>
            <a:r>
              <a:rPr lang="zh-TW" altLang="en-US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軟的米粉了！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474683" y="374650"/>
            <a:ext cx="1622425" cy="366713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林子堯  攝影</a:t>
            </a:r>
          </a:p>
        </p:txBody>
      </p:sp>
      <p:pic>
        <p:nvPicPr>
          <p:cNvPr id="13320" name="Picture 8" descr="00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697288" y="5641975"/>
            <a:ext cx="4508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感謝百合歡攝影館與許老師授權使用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 16x9 1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FFFFFF"/>
      </a:accent3>
      <a:accent4>
        <a:srgbClr val="834610"/>
      </a:accent4>
      <a:accent5>
        <a:srgbClr val="F8BDAB"/>
      </a:accent5>
      <a:accent6>
        <a:srgbClr val="7DACDA"/>
      </a:accent6>
      <a:hlink>
        <a:srgbClr val="6DC025"/>
      </a:hlink>
      <a:folHlink>
        <a:srgbClr val="9A5315"/>
      </a:folHlink>
    </a:clrScheme>
    <a:fontScheme name="Nature Illustration 16x9">
      <a:majorFont>
        <a:latin typeface="Microsoft JhengHei UI"/>
        <a:ea typeface="Microsoft JhengHei UI"/>
        <a:cs typeface="Microsoft JhengHei UI"/>
      </a:majorFont>
      <a:minorFont>
        <a:latin typeface="Microsoft JhengHei UI"/>
        <a:ea typeface="Microsoft JhengHei UI"/>
        <a:cs typeface="Microsoft JhengHei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ure Illustration 16x9 1">
        <a:dk1>
          <a:srgbClr val="9A5315"/>
        </a:dk1>
        <a:lt1>
          <a:srgbClr val="FFFFFF"/>
        </a:lt1>
        <a:dk2>
          <a:srgbClr val="000000"/>
        </a:dk2>
        <a:lt2>
          <a:srgbClr val="D1E5F9"/>
        </a:lt2>
        <a:accent1>
          <a:srgbClr val="F3771A"/>
        </a:accent1>
        <a:accent2>
          <a:srgbClr val="8BBEF1"/>
        </a:accent2>
        <a:accent3>
          <a:srgbClr val="FFFFFF"/>
        </a:accent3>
        <a:accent4>
          <a:srgbClr val="834610"/>
        </a:accent4>
        <a:accent5>
          <a:srgbClr val="F8BDAB"/>
        </a:accent5>
        <a:accent6>
          <a:srgbClr val="7DACDA"/>
        </a:accent6>
        <a:hlink>
          <a:srgbClr val="6DC025"/>
        </a:hlink>
        <a:folHlink>
          <a:srgbClr val="9A53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ature Illustration 16x9">
  <a:themeElements>
    <a:clrScheme name="1_Nature Illustration 16x9 1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FFFFFF"/>
      </a:accent3>
      <a:accent4>
        <a:srgbClr val="834610"/>
      </a:accent4>
      <a:accent5>
        <a:srgbClr val="F8BDAB"/>
      </a:accent5>
      <a:accent6>
        <a:srgbClr val="7DACDA"/>
      </a:accent6>
      <a:hlink>
        <a:srgbClr val="6DC025"/>
      </a:hlink>
      <a:folHlink>
        <a:srgbClr val="9A5315"/>
      </a:folHlink>
    </a:clrScheme>
    <a:fontScheme name="1_Nature Illustration 16x9">
      <a:majorFont>
        <a:latin typeface="Microsoft JhengHei UI"/>
        <a:ea typeface="Microsoft JhengHei UI"/>
        <a:cs typeface="Microsoft JhengHei UI"/>
      </a:majorFont>
      <a:minorFont>
        <a:latin typeface="Microsoft JhengHei UI"/>
        <a:ea typeface="Microsoft JhengHei UI"/>
        <a:cs typeface="Microsoft JhengHei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ature Illustration 16x9 1">
        <a:dk1>
          <a:srgbClr val="9A5315"/>
        </a:dk1>
        <a:lt1>
          <a:srgbClr val="FFFFFF"/>
        </a:lt1>
        <a:dk2>
          <a:srgbClr val="000000"/>
        </a:dk2>
        <a:lt2>
          <a:srgbClr val="D1E5F9"/>
        </a:lt2>
        <a:accent1>
          <a:srgbClr val="F3771A"/>
        </a:accent1>
        <a:accent2>
          <a:srgbClr val="8BBEF1"/>
        </a:accent2>
        <a:accent3>
          <a:srgbClr val="FFFFFF"/>
        </a:accent3>
        <a:accent4>
          <a:srgbClr val="834610"/>
        </a:accent4>
        <a:accent5>
          <a:srgbClr val="F8BDAB"/>
        </a:accent5>
        <a:accent6>
          <a:srgbClr val="7DACDA"/>
        </a:accent6>
        <a:hlink>
          <a:srgbClr val="6DC025"/>
        </a:hlink>
        <a:folHlink>
          <a:srgbClr val="9A53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ature Illustration 16x9">
  <a:themeElements>
    <a:clrScheme name="2_Nature Illustration 16x9 1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FFFFFF"/>
      </a:accent3>
      <a:accent4>
        <a:srgbClr val="834610"/>
      </a:accent4>
      <a:accent5>
        <a:srgbClr val="F8BDAB"/>
      </a:accent5>
      <a:accent6>
        <a:srgbClr val="7DACDA"/>
      </a:accent6>
      <a:hlink>
        <a:srgbClr val="6DC025"/>
      </a:hlink>
      <a:folHlink>
        <a:srgbClr val="9A5315"/>
      </a:folHlink>
    </a:clrScheme>
    <a:fontScheme name="2_Nature Illustration 16x9">
      <a:majorFont>
        <a:latin typeface="Microsoft JhengHei UI"/>
        <a:ea typeface="Microsoft JhengHei UI"/>
        <a:cs typeface="Microsoft JhengHei UI"/>
      </a:majorFont>
      <a:minorFont>
        <a:latin typeface="Microsoft JhengHei UI"/>
        <a:ea typeface="Microsoft JhengHei UI"/>
        <a:cs typeface="Microsoft JhengHei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ature Illustration 16x9 1">
        <a:dk1>
          <a:srgbClr val="9A5315"/>
        </a:dk1>
        <a:lt1>
          <a:srgbClr val="FFFFFF"/>
        </a:lt1>
        <a:dk2>
          <a:srgbClr val="000000"/>
        </a:dk2>
        <a:lt2>
          <a:srgbClr val="D1E5F9"/>
        </a:lt2>
        <a:accent1>
          <a:srgbClr val="F3771A"/>
        </a:accent1>
        <a:accent2>
          <a:srgbClr val="8BBEF1"/>
        </a:accent2>
        <a:accent3>
          <a:srgbClr val="FFFFFF"/>
        </a:accent3>
        <a:accent4>
          <a:srgbClr val="834610"/>
        </a:accent4>
        <a:accent5>
          <a:srgbClr val="F8BDAB"/>
        </a:accent5>
        <a:accent6>
          <a:srgbClr val="7DACDA"/>
        </a:accent6>
        <a:hlink>
          <a:srgbClr val="6DC025"/>
        </a:hlink>
        <a:folHlink>
          <a:srgbClr val="9A53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ature Illustration 16x9">
  <a:themeElements>
    <a:clrScheme name="3_Nature Illustration 16x9 1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FFFFFF"/>
      </a:accent3>
      <a:accent4>
        <a:srgbClr val="834610"/>
      </a:accent4>
      <a:accent5>
        <a:srgbClr val="F8BDAB"/>
      </a:accent5>
      <a:accent6>
        <a:srgbClr val="7DACDA"/>
      </a:accent6>
      <a:hlink>
        <a:srgbClr val="6DC025"/>
      </a:hlink>
      <a:folHlink>
        <a:srgbClr val="9A5315"/>
      </a:folHlink>
    </a:clrScheme>
    <a:fontScheme name="3_Nature Illustration 16x9">
      <a:majorFont>
        <a:latin typeface="Microsoft JhengHei UI"/>
        <a:ea typeface="Microsoft JhengHei UI"/>
        <a:cs typeface="Microsoft JhengHei UI"/>
      </a:majorFont>
      <a:minorFont>
        <a:latin typeface="Microsoft JhengHei UI"/>
        <a:ea typeface="Microsoft JhengHei UI"/>
        <a:cs typeface="Microsoft JhengHei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Nature Illustration 16x9 1">
        <a:dk1>
          <a:srgbClr val="9A5315"/>
        </a:dk1>
        <a:lt1>
          <a:srgbClr val="FFFFFF"/>
        </a:lt1>
        <a:dk2>
          <a:srgbClr val="000000"/>
        </a:dk2>
        <a:lt2>
          <a:srgbClr val="D1E5F9"/>
        </a:lt2>
        <a:accent1>
          <a:srgbClr val="F3771A"/>
        </a:accent1>
        <a:accent2>
          <a:srgbClr val="8BBEF1"/>
        </a:accent2>
        <a:accent3>
          <a:srgbClr val="FFFFFF"/>
        </a:accent3>
        <a:accent4>
          <a:srgbClr val="834610"/>
        </a:accent4>
        <a:accent5>
          <a:srgbClr val="F8BDAB"/>
        </a:accent5>
        <a:accent6>
          <a:srgbClr val="7DACDA"/>
        </a:accent6>
        <a:hlink>
          <a:srgbClr val="6DC025"/>
        </a:hlink>
        <a:folHlink>
          <a:srgbClr val="9A53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ature Illustration 16x9">
  <a:themeElements>
    <a:clrScheme name="4_Nature Illustration 16x9 1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FFFFFF"/>
      </a:accent3>
      <a:accent4>
        <a:srgbClr val="834610"/>
      </a:accent4>
      <a:accent5>
        <a:srgbClr val="F8BDAB"/>
      </a:accent5>
      <a:accent6>
        <a:srgbClr val="7DACDA"/>
      </a:accent6>
      <a:hlink>
        <a:srgbClr val="6DC025"/>
      </a:hlink>
      <a:folHlink>
        <a:srgbClr val="9A5315"/>
      </a:folHlink>
    </a:clrScheme>
    <a:fontScheme name="4_Nature Illustration 16x9">
      <a:majorFont>
        <a:latin typeface="Microsoft JhengHei UI"/>
        <a:ea typeface="Microsoft JhengHei UI"/>
        <a:cs typeface="Microsoft JhengHei UI"/>
      </a:majorFont>
      <a:minorFont>
        <a:latin typeface="Microsoft JhengHei UI"/>
        <a:ea typeface="Microsoft JhengHei UI"/>
        <a:cs typeface="Microsoft JhengHei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Nature Illustration 16x9 1">
        <a:dk1>
          <a:srgbClr val="9A5315"/>
        </a:dk1>
        <a:lt1>
          <a:srgbClr val="FFFFFF"/>
        </a:lt1>
        <a:dk2>
          <a:srgbClr val="000000"/>
        </a:dk2>
        <a:lt2>
          <a:srgbClr val="D1E5F9"/>
        </a:lt2>
        <a:accent1>
          <a:srgbClr val="F3771A"/>
        </a:accent1>
        <a:accent2>
          <a:srgbClr val="8BBEF1"/>
        </a:accent2>
        <a:accent3>
          <a:srgbClr val="FFFFFF"/>
        </a:accent3>
        <a:accent4>
          <a:srgbClr val="834610"/>
        </a:accent4>
        <a:accent5>
          <a:srgbClr val="F8BDAB"/>
        </a:accent5>
        <a:accent6>
          <a:srgbClr val="7DACDA"/>
        </a:accent6>
        <a:hlink>
          <a:srgbClr val="6DC025"/>
        </a:hlink>
        <a:folHlink>
          <a:srgbClr val="9A53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ature Illustration 16x9">
  <a:themeElements>
    <a:clrScheme name="5_Nature Illustration 16x9 1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FFFFFF"/>
      </a:accent3>
      <a:accent4>
        <a:srgbClr val="834610"/>
      </a:accent4>
      <a:accent5>
        <a:srgbClr val="F8BDAB"/>
      </a:accent5>
      <a:accent6>
        <a:srgbClr val="7DACDA"/>
      </a:accent6>
      <a:hlink>
        <a:srgbClr val="6DC025"/>
      </a:hlink>
      <a:folHlink>
        <a:srgbClr val="9A5315"/>
      </a:folHlink>
    </a:clrScheme>
    <a:fontScheme name="5_Nature Illustration 16x9">
      <a:majorFont>
        <a:latin typeface="Microsoft JhengHei UI"/>
        <a:ea typeface="Microsoft JhengHei UI"/>
        <a:cs typeface="Microsoft JhengHei UI"/>
      </a:majorFont>
      <a:minorFont>
        <a:latin typeface="Microsoft JhengHei UI"/>
        <a:ea typeface="Microsoft JhengHei UI"/>
        <a:cs typeface="Microsoft JhengHei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Nature Illustration 16x9 1">
        <a:dk1>
          <a:srgbClr val="9A5315"/>
        </a:dk1>
        <a:lt1>
          <a:srgbClr val="FFFFFF"/>
        </a:lt1>
        <a:dk2>
          <a:srgbClr val="000000"/>
        </a:dk2>
        <a:lt2>
          <a:srgbClr val="D1E5F9"/>
        </a:lt2>
        <a:accent1>
          <a:srgbClr val="F3771A"/>
        </a:accent1>
        <a:accent2>
          <a:srgbClr val="8BBEF1"/>
        </a:accent2>
        <a:accent3>
          <a:srgbClr val="FFFFFF"/>
        </a:accent3>
        <a:accent4>
          <a:srgbClr val="834610"/>
        </a:accent4>
        <a:accent5>
          <a:srgbClr val="F8BDAB"/>
        </a:accent5>
        <a:accent6>
          <a:srgbClr val="7DACDA"/>
        </a:accent6>
        <a:hlink>
          <a:srgbClr val="6DC025"/>
        </a:hlink>
        <a:folHlink>
          <a:srgbClr val="9A53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Nature Illustration 16x9">
  <a:themeElements>
    <a:clrScheme name="6_Nature Illustration 16x9 1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FFFFFF"/>
      </a:accent3>
      <a:accent4>
        <a:srgbClr val="834610"/>
      </a:accent4>
      <a:accent5>
        <a:srgbClr val="F8BDAB"/>
      </a:accent5>
      <a:accent6>
        <a:srgbClr val="7DACDA"/>
      </a:accent6>
      <a:hlink>
        <a:srgbClr val="6DC025"/>
      </a:hlink>
      <a:folHlink>
        <a:srgbClr val="9A5315"/>
      </a:folHlink>
    </a:clrScheme>
    <a:fontScheme name="6_Nature Illustration 16x9">
      <a:majorFont>
        <a:latin typeface="Microsoft JhengHei UI"/>
        <a:ea typeface="Microsoft JhengHei UI"/>
        <a:cs typeface="Microsoft JhengHei UI"/>
      </a:majorFont>
      <a:minorFont>
        <a:latin typeface="Microsoft JhengHei UI"/>
        <a:ea typeface="Microsoft JhengHei UI"/>
        <a:cs typeface="Microsoft JhengHei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Nature Illustration 16x9 1">
        <a:dk1>
          <a:srgbClr val="9A5315"/>
        </a:dk1>
        <a:lt1>
          <a:srgbClr val="FFFFFF"/>
        </a:lt1>
        <a:dk2>
          <a:srgbClr val="000000"/>
        </a:dk2>
        <a:lt2>
          <a:srgbClr val="D1E5F9"/>
        </a:lt2>
        <a:accent1>
          <a:srgbClr val="F3771A"/>
        </a:accent1>
        <a:accent2>
          <a:srgbClr val="8BBEF1"/>
        </a:accent2>
        <a:accent3>
          <a:srgbClr val="FFFFFF"/>
        </a:accent3>
        <a:accent4>
          <a:srgbClr val="834610"/>
        </a:accent4>
        <a:accent5>
          <a:srgbClr val="F8BDAB"/>
        </a:accent5>
        <a:accent6>
          <a:srgbClr val="7DACDA"/>
        </a:accent6>
        <a:hlink>
          <a:srgbClr val="6DC025"/>
        </a:hlink>
        <a:folHlink>
          <a:srgbClr val="9A53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Nature Illustration 16x9">
  <a:themeElements>
    <a:clrScheme name="7_Nature Illustration 16x9 1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FFFFFF"/>
      </a:accent3>
      <a:accent4>
        <a:srgbClr val="834610"/>
      </a:accent4>
      <a:accent5>
        <a:srgbClr val="F8BDAB"/>
      </a:accent5>
      <a:accent6>
        <a:srgbClr val="7DACDA"/>
      </a:accent6>
      <a:hlink>
        <a:srgbClr val="6DC025"/>
      </a:hlink>
      <a:folHlink>
        <a:srgbClr val="9A5315"/>
      </a:folHlink>
    </a:clrScheme>
    <a:fontScheme name="7_Nature Illustration 16x9">
      <a:majorFont>
        <a:latin typeface="Microsoft JhengHei UI"/>
        <a:ea typeface="Microsoft JhengHei UI"/>
        <a:cs typeface="Microsoft JhengHei UI"/>
      </a:majorFont>
      <a:minorFont>
        <a:latin typeface="Microsoft JhengHei UI"/>
        <a:ea typeface="Microsoft JhengHei UI"/>
        <a:cs typeface="Microsoft JhengHei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Nature Illustration 16x9 1">
        <a:dk1>
          <a:srgbClr val="9A5315"/>
        </a:dk1>
        <a:lt1>
          <a:srgbClr val="FFFFFF"/>
        </a:lt1>
        <a:dk2>
          <a:srgbClr val="000000"/>
        </a:dk2>
        <a:lt2>
          <a:srgbClr val="D1E5F9"/>
        </a:lt2>
        <a:accent1>
          <a:srgbClr val="F3771A"/>
        </a:accent1>
        <a:accent2>
          <a:srgbClr val="8BBEF1"/>
        </a:accent2>
        <a:accent3>
          <a:srgbClr val="FFFFFF"/>
        </a:accent3>
        <a:accent4>
          <a:srgbClr val="834610"/>
        </a:accent4>
        <a:accent5>
          <a:srgbClr val="F8BDAB"/>
        </a:accent5>
        <a:accent6>
          <a:srgbClr val="7DACDA"/>
        </a:accent6>
        <a:hlink>
          <a:srgbClr val="6DC025"/>
        </a:hlink>
        <a:folHlink>
          <a:srgbClr val="9A53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2244</TotalTime>
  <Words>2128</Words>
  <Application>Microsoft Office PowerPoint</Application>
  <PresentationFormat>如螢幕大小 (4:3)</PresentationFormat>
  <Paragraphs>299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34</vt:i4>
      </vt:variant>
    </vt:vector>
  </HeadingPairs>
  <TitlesOfParts>
    <vt:vector size="51" baseType="lpstr">
      <vt:lpstr>Arial</vt:lpstr>
      <vt:lpstr>Microsoft JhengHei UI</vt:lpstr>
      <vt:lpstr>Calibri</vt:lpstr>
      <vt:lpstr>新細明體</vt:lpstr>
      <vt:lpstr>標楷體</vt:lpstr>
      <vt:lpstr>華康POP1體W5</vt:lpstr>
      <vt:lpstr>Wingdings 2</vt:lpstr>
      <vt:lpstr>Wingdings</vt:lpstr>
      <vt:lpstr>Wingdings 3</vt:lpstr>
      <vt:lpstr>Nature Illustration 16x9</vt:lpstr>
      <vt:lpstr>1_Nature Illustration 16x9</vt:lpstr>
      <vt:lpstr>2_Nature Illustration 16x9</vt:lpstr>
      <vt:lpstr>3_Nature Illustration 16x9</vt:lpstr>
      <vt:lpstr>4_Nature Illustration 16x9</vt:lpstr>
      <vt:lpstr>5_Nature Illustration 16x9</vt:lpstr>
      <vt:lpstr>6_Nature Illustration 16x9</vt:lpstr>
      <vt:lpstr>7_Nature Illustration 16x9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國民中學學習動機低落學生之個案研究</dc:title>
  <dc:creator>侯玉芳</dc:creator>
  <cp:lastModifiedBy>panda</cp:lastModifiedBy>
  <cp:revision>159</cp:revision>
  <dcterms:created xsi:type="dcterms:W3CDTF">2008-08-12T23:10:47Z</dcterms:created>
  <dcterms:modified xsi:type="dcterms:W3CDTF">2016-07-12T06:35:05Z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TC011271943076</vt:lpwstr>
  </property>
</Properties>
</file>