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zg8voJ5OcHZkOn8d2RwAtr5Tm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0993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2206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6222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3818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70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6676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393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31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58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2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50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64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03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7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1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0024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489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644846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zh-TW" sz="9600" dirty="0">
                <a:solidFill>
                  <a:srgbClr val="C000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天災-海嘯</a:t>
            </a:r>
            <a:endParaRPr sz="9600" dirty="0">
              <a:solidFill>
                <a:srgbClr val="C00000"/>
              </a:solidFill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292963" y="396605"/>
            <a:ext cx="11899037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這是一種波長極長的衝力波。</a:t>
            </a:r>
            <a:r>
              <a:rPr lang="zh-TW" sz="3000" b="0" i="0" u="none" strike="noStrike" cap="none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若是發生於在近岸淺水海域，</a:t>
            </a:r>
            <a:r>
              <a:rPr lang="zh-TW" sz="30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波浪因深度漸淺而波高驟增</a:t>
            </a:r>
            <a:r>
              <a:rPr lang="zh-TW" sz="3000" b="0" i="0" u="none" strike="noStrike" cap="none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，可造成嚴重災害。此波于大洋中傳遞極快，每秒速度可超過二百公尺。在地震發生處的波動可能只有0.1公尺到5公尺的高度，波長卻可能是1500公里。隨著水波傳到岸邊波長會縮短到5公里，高度卻可達到50公尺</a:t>
            </a:r>
            <a:r>
              <a:rPr lang="zh-TW" altLang="en-US" sz="2300" b="0" i="0" u="none" strike="noStrike" cap="none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35654"/>
            <a:ext cx="4244654" cy="232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4654" y="4535656"/>
            <a:ext cx="4365658" cy="23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4948805" y="-23869"/>
            <a:ext cx="20560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介紹海嘯</a:t>
            </a:r>
            <a:endParaRPr dirty="0"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0313" y="4535655"/>
            <a:ext cx="3581688" cy="232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/>
        </p:nvSpPr>
        <p:spPr>
          <a:xfrm>
            <a:off x="4750267" y="343948"/>
            <a:ext cx="30487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海嘯成因</a:t>
            </a:r>
            <a:endParaRPr sz="5000" dirty="0"/>
          </a:p>
        </p:txBody>
      </p:sp>
      <p:sp>
        <p:nvSpPr>
          <p:cNvPr id="100" name="Google Shape;100;p3"/>
          <p:cNvSpPr txBox="1"/>
          <p:nvPr/>
        </p:nvSpPr>
        <p:spPr>
          <a:xfrm>
            <a:off x="1" y="1051834"/>
            <a:ext cx="1219199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 i="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海嘯是一種長波及長週期波，形成的原因是</a:t>
            </a:r>
            <a:r>
              <a:rPr lang="zh-TW" sz="3000" b="0" i="0" dirty="0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rPr>
              <a:t>由於海水受到垂直方向的擾動</a:t>
            </a:r>
            <a:r>
              <a:rPr lang="zh-TW" sz="3000" b="0" i="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。 海嘯主要是受到海底地震所引發。 山崩、火山爆發、核彈試爆、或甚至隕石撞擊都有可能引發海嘯。 基本上，只要能夠造成大量的水體離開自原本均衡的位置，</a:t>
            </a:r>
            <a:r>
              <a:rPr lang="zh-TW" sz="3000" b="0" i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任何的擾動皆有可能造成海嘯</a:t>
            </a:r>
            <a:r>
              <a:rPr lang="zh-TW" sz="2400" b="0" i="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E6C5387-DD00-49B5-9240-FE9BA1B1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065974"/>
            <a:ext cx="12192000" cy="2139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4F006CB-8508-452E-9DC9-C835F018977C}"/>
              </a:ext>
            </a:extLst>
          </p:cNvPr>
          <p:cNvSpPr txBox="1"/>
          <p:nvPr/>
        </p:nvSpPr>
        <p:spPr>
          <a:xfrm>
            <a:off x="0" y="1748901"/>
            <a:ext cx="12192000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100" b="0" i="0" dirty="0">
                <a:solidFill>
                  <a:srgbClr val="C00000"/>
                </a:solidFill>
                <a:effectLst/>
                <a:latin typeface="Google Sans"/>
              </a:rPr>
              <a:t>海嘯會襲擊海拔較低的地方</a:t>
            </a:r>
            <a:r>
              <a:rPr lang="zh-TW" altLang="en-US" sz="3100" b="0" i="0" dirty="0">
                <a:solidFill>
                  <a:srgbClr val="202124"/>
                </a:solidFill>
                <a:effectLst/>
                <a:latin typeface="Google Sans"/>
              </a:rPr>
              <a:t>，</a:t>
            </a:r>
            <a:endParaRPr lang="en-US" altLang="zh-TW" sz="3100" dirty="0">
              <a:solidFill>
                <a:srgbClr val="202124"/>
              </a:solidFill>
              <a:latin typeface="Google Sans"/>
            </a:endParaRPr>
          </a:p>
          <a:p>
            <a:pPr algn="ctr"/>
            <a:r>
              <a:rPr lang="zh-TW" altLang="en-US" sz="3100" b="0" i="0" dirty="0">
                <a:solidFill>
                  <a:srgbClr val="202124"/>
                </a:solidFill>
                <a:effectLst/>
                <a:latin typeface="Google Sans"/>
              </a:rPr>
              <a:t>因此，應該</a:t>
            </a:r>
            <a:r>
              <a:rPr lang="zh-TW" altLang="en-US" sz="3100" b="0" i="0" dirty="0">
                <a:solidFill>
                  <a:srgbClr val="040C28"/>
                </a:solidFill>
                <a:effectLst/>
                <a:latin typeface="Google Sans"/>
              </a:rPr>
              <a:t>立即離開海邊或河邊跑向“更高的地方”躲避</a:t>
            </a:r>
            <a:r>
              <a:rPr lang="zh-TW" altLang="en-US" sz="3100" b="0" i="0" dirty="0">
                <a:solidFill>
                  <a:srgbClr val="202124"/>
                </a:solidFill>
                <a:effectLst/>
                <a:latin typeface="Google Sans"/>
              </a:rPr>
              <a:t>。</a:t>
            </a:r>
            <a:endParaRPr lang="en-US" altLang="zh-TW" sz="31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ctr"/>
            <a:r>
              <a:rPr lang="zh-TW" altLang="en-US" sz="3100" b="0" i="0" dirty="0">
                <a:solidFill>
                  <a:srgbClr val="C00000"/>
                </a:solidFill>
                <a:effectLst/>
                <a:latin typeface="Google Sans"/>
              </a:rPr>
              <a:t>海嘯是反復地到來的</a:t>
            </a:r>
            <a:r>
              <a:rPr lang="zh-TW" altLang="en-US" sz="3100" b="0" i="0" dirty="0">
                <a:solidFill>
                  <a:srgbClr val="202124"/>
                </a:solidFill>
                <a:effectLst/>
                <a:latin typeface="Google Sans"/>
              </a:rPr>
              <a:t>，</a:t>
            </a:r>
            <a:endParaRPr lang="en-US" altLang="zh-TW" sz="31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ctr"/>
            <a:r>
              <a:rPr lang="zh-TW" altLang="en-US" sz="3100" b="0" i="0" dirty="0">
                <a:solidFill>
                  <a:srgbClr val="202124"/>
                </a:solidFill>
                <a:effectLst/>
                <a:latin typeface="Google Sans"/>
              </a:rPr>
              <a:t>而且，可能會有後面的浪潮高過最初的浪潮的情況，</a:t>
            </a:r>
            <a:endParaRPr lang="en-US" altLang="zh-TW" sz="31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ctr"/>
            <a:r>
              <a:rPr lang="zh-TW" altLang="en-US" sz="3100" b="0" i="0" dirty="0">
                <a:solidFill>
                  <a:srgbClr val="202124"/>
                </a:solidFill>
                <a:effectLst/>
                <a:latin typeface="Google Sans"/>
              </a:rPr>
              <a:t>因此，發出警告後的一段時間應該繼續躲避。</a:t>
            </a:r>
            <a:endParaRPr lang="en-US" altLang="zh-TW" sz="31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ctr"/>
            <a:r>
              <a:rPr lang="zh-TW" altLang="en-US" sz="3100" b="0" i="0" dirty="0">
                <a:solidFill>
                  <a:srgbClr val="202124"/>
                </a:solidFill>
                <a:effectLst/>
                <a:latin typeface="Google Sans"/>
              </a:rPr>
              <a:t>地震發生後，</a:t>
            </a:r>
            <a:r>
              <a:rPr lang="zh-TW" altLang="en-US" sz="3100" b="0" i="0" dirty="0">
                <a:solidFill>
                  <a:srgbClr val="C00000"/>
                </a:solidFill>
                <a:effectLst/>
                <a:latin typeface="Google Sans"/>
              </a:rPr>
              <a:t>即使其晃動程度較輕微，也可能會發生大海嘯</a:t>
            </a:r>
            <a:r>
              <a:rPr lang="zh-TW" altLang="en-US" sz="3100" b="0" i="0" dirty="0">
                <a:solidFill>
                  <a:srgbClr val="202124"/>
                </a:solidFill>
                <a:effectLst/>
                <a:latin typeface="Google Sans"/>
              </a:rPr>
              <a:t>，</a:t>
            </a:r>
            <a:endParaRPr lang="en-US" altLang="zh-TW" sz="31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ctr"/>
            <a:r>
              <a:rPr lang="zh-TW" altLang="en-US" sz="3100" b="0" i="0" dirty="0">
                <a:solidFill>
                  <a:srgbClr val="202124"/>
                </a:solidFill>
                <a:effectLst/>
                <a:latin typeface="Google Sans"/>
              </a:rPr>
              <a:t>因此，聽到發出海嘯警報，應該立即躲避。</a:t>
            </a:r>
            <a:endParaRPr lang="zh-TW" altLang="en-US" sz="31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F33AAF8-F23E-4333-B827-FB6B4298AD62}"/>
              </a:ext>
            </a:extLst>
          </p:cNvPr>
          <p:cNvSpPr txBox="1"/>
          <p:nvPr/>
        </p:nvSpPr>
        <p:spPr>
          <a:xfrm>
            <a:off x="3278272" y="678296"/>
            <a:ext cx="49910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/>
              <a:t>海嘯躲避方法</a:t>
            </a:r>
          </a:p>
        </p:txBody>
      </p:sp>
    </p:spTree>
    <p:extLst>
      <p:ext uri="{BB962C8B-B14F-4D97-AF65-F5344CB8AC3E}">
        <p14:creationId xmlns:p14="http://schemas.microsoft.com/office/powerpoint/2010/main" val="323608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/>
        </p:nvSpPr>
        <p:spPr>
          <a:xfrm>
            <a:off x="4104313" y="0"/>
            <a:ext cx="609460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海嘯對臺灣影響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0" y="725040"/>
            <a:ext cx="1219199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 i="0" dirty="0">
                <a:solidFill>
                  <a:srgbClr val="202122"/>
                </a:solidFill>
                <a:sym typeface="Arial"/>
              </a:rPr>
              <a:t>雖然臺灣亦處環太平洋火山帶，不過和</a:t>
            </a:r>
            <a:r>
              <a:rPr lang="zh-TW" altLang="en-US" sz="3000" b="0" i="0" dirty="0">
                <a:solidFill>
                  <a:srgbClr val="202122"/>
                </a:solidFill>
                <a:sym typeface="Arial"/>
              </a:rPr>
              <a:t>日本</a:t>
            </a:r>
            <a:r>
              <a:rPr lang="zh-TW" sz="3000" b="0" i="0" dirty="0">
                <a:solidFill>
                  <a:srgbClr val="202122"/>
                </a:solidFill>
                <a:sym typeface="Arial"/>
              </a:rPr>
              <a:t>不同，臺灣很少有海嘯侵襲。主要原因是海嘯多來自太平洋的海底地震，會從臺灣東部靠近，而在臺灣東部的海底，</a:t>
            </a:r>
            <a:r>
              <a:rPr lang="zh-TW" altLang="en-US" sz="3000" dirty="0">
                <a:solidFill>
                  <a:srgbClr val="202122"/>
                </a:solidFill>
              </a:rPr>
              <a:t>菲律賓海板塊</a:t>
            </a:r>
            <a:r>
              <a:rPr lang="zh-TW" sz="3000" b="0" i="0" dirty="0">
                <a:solidFill>
                  <a:srgbClr val="202122"/>
                </a:solidFill>
                <a:sym typeface="Arial"/>
              </a:rPr>
              <a:t>和</a:t>
            </a:r>
            <a:r>
              <a:rPr lang="zh-TW" altLang="en-US" sz="3000" b="0" i="0" dirty="0">
                <a:solidFill>
                  <a:srgbClr val="202122"/>
                </a:solidFill>
                <a:sym typeface="Arial"/>
              </a:rPr>
              <a:t>歐亞板塊</a:t>
            </a:r>
            <a:r>
              <a:rPr lang="zh-TW" sz="3000" b="0" i="0" dirty="0">
                <a:solidFill>
                  <a:srgbClr val="202122"/>
                </a:solidFill>
                <a:sym typeface="Arial"/>
              </a:rPr>
              <a:t>交界處，海底地形非常陡峭，容易使波浪受到折射而遠離，不利海嘯成形。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502E6D6-0931-4279-9F43-C0308BA47EF1}"/>
              </a:ext>
            </a:extLst>
          </p:cNvPr>
          <p:cNvSpPr txBox="1"/>
          <p:nvPr/>
        </p:nvSpPr>
        <p:spPr>
          <a:xfrm>
            <a:off x="0" y="4312362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/>
              <a:t>https://www.youtube.com/watch?v=UmY_pAwUT1w&amp;t=22s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CD45A-5049-41E4-9DBD-B2CB4CE8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21366"/>
            <a:ext cx="8534400" cy="3615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sz="5000" dirty="0"/>
              <a:t>海嘯如何形成</a:t>
            </a:r>
            <a:r>
              <a:rPr lang="en-US" altLang="zh-TW" sz="5000" dirty="0">
                <a:latin typeface="+mn-ea"/>
              </a:rPr>
              <a:t>?</a:t>
            </a:r>
          </a:p>
          <a:p>
            <a:pPr marL="0" indent="0">
              <a:buNone/>
            </a:pPr>
            <a:endParaRPr lang="en-US" altLang="zh-TW" dirty="0">
              <a:latin typeface="+mn-ea"/>
            </a:endParaRPr>
          </a:p>
          <a:p>
            <a:pPr marL="0" indent="0">
              <a:buNone/>
            </a:pPr>
            <a:endParaRPr lang="en-US" altLang="zh-TW" dirty="0">
              <a:latin typeface="+mn-ea"/>
            </a:endParaRPr>
          </a:p>
          <a:p>
            <a:pPr marL="0" indent="0">
              <a:buNone/>
            </a:pPr>
            <a:endParaRPr lang="en-US" altLang="zh-TW" dirty="0">
              <a:latin typeface="+mn-ea"/>
            </a:endParaRPr>
          </a:p>
          <a:p>
            <a:pPr marL="0" indent="0" algn="ctr">
              <a:buNone/>
            </a:pPr>
            <a:r>
              <a:rPr lang="zh-TW" altLang="en-US" sz="5000" dirty="0">
                <a:latin typeface="+mn-ea"/>
              </a:rPr>
              <a:t>海嘯如何躲避</a:t>
            </a:r>
            <a:r>
              <a:rPr lang="en-US" altLang="zh-TW" sz="5000" dirty="0">
                <a:latin typeface="+mn-ea"/>
              </a:rPr>
              <a:t>?</a:t>
            </a:r>
          </a:p>
          <a:p>
            <a:pPr marL="0" indent="0" algn="ctr">
              <a:buNone/>
            </a:pPr>
            <a:endParaRPr lang="en-US" altLang="zh-TW" dirty="0">
              <a:latin typeface="+mn-ea"/>
            </a:endParaRPr>
          </a:p>
          <a:p>
            <a:pPr marL="0" indent="0">
              <a:buNone/>
            </a:pPr>
            <a:endParaRPr lang="en-US" altLang="zh-TW" dirty="0"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726AE7A-DC46-49F4-B3FF-5CA5E13A0A69}"/>
              </a:ext>
            </a:extLst>
          </p:cNvPr>
          <p:cNvSpPr txBox="1"/>
          <p:nvPr/>
        </p:nvSpPr>
        <p:spPr>
          <a:xfrm>
            <a:off x="3042082" y="451815"/>
            <a:ext cx="61078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000" dirty="0"/>
              <a:t>問題</a:t>
            </a:r>
          </a:p>
        </p:txBody>
      </p:sp>
    </p:spTree>
    <p:extLst>
      <p:ext uri="{BB962C8B-B14F-4D97-AF65-F5344CB8AC3E}">
        <p14:creationId xmlns:p14="http://schemas.microsoft.com/office/powerpoint/2010/main" val="278825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58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93524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TM02900771[[fn=切割線]]</Template>
  <TotalTime>92</TotalTime>
  <Words>383</Words>
  <Application>Microsoft Office PowerPoint</Application>
  <PresentationFormat>寬螢幕</PresentationFormat>
  <Paragraphs>24</Paragraphs>
  <Slides>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Google Sans</vt:lpstr>
      <vt:lpstr>華康行書體</vt:lpstr>
      <vt:lpstr>微軟正黑體</vt:lpstr>
      <vt:lpstr>arial</vt:lpstr>
      <vt:lpstr>arial</vt:lpstr>
      <vt:lpstr>Calibri</vt:lpstr>
      <vt:lpstr>Century Gothic</vt:lpstr>
      <vt:lpstr>Wingdings 3</vt:lpstr>
      <vt:lpstr>切割線</vt:lpstr>
      <vt:lpstr>天災-海嘯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天災-海嘯</dc:title>
  <dc:creator>user</dc:creator>
  <cp:lastModifiedBy>user</cp:lastModifiedBy>
  <cp:revision>13</cp:revision>
  <dcterms:created xsi:type="dcterms:W3CDTF">2023-02-22T01:51:54Z</dcterms:created>
  <dcterms:modified xsi:type="dcterms:W3CDTF">2023-03-07T03:10:47Z</dcterms:modified>
</cp:coreProperties>
</file>