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667" r:id="rId2"/>
    <p:sldId id="579" r:id="rId3"/>
    <p:sldId id="583" r:id="rId4"/>
    <p:sldId id="584" r:id="rId5"/>
    <p:sldId id="639" r:id="rId6"/>
    <p:sldId id="656" r:id="rId7"/>
    <p:sldId id="657" r:id="rId8"/>
    <p:sldId id="660" r:id="rId9"/>
    <p:sldId id="661" r:id="rId10"/>
    <p:sldId id="662" r:id="rId11"/>
    <p:sldId id="640" r:id="rId12"/>
    <p:sldId id="641" r:id="rId13"/>
    <p:sldId id="663" r:id="rId14"/>
    <p:sldId id="664" r:id="rId15"/>
    <p:sldId id="665" r:id="rId16"/>
    <p:sldId id="644" r:id="rId17"/>
    <p:sldId id="632" r:id="rId18"/>
    <p:sldId id="645" r:id="rId19"/>
    <p:sldId id="646" r:id="rId20"/>
    <p:sldId id="666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標楷體" panose="03000509000000000000" pitchFamily="65" charset="-120"/>
      <p:regular r:id="rId27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F6C03"/>
    <a:srgbClr val="F2901D"/>
    <a:srgbClr val="D3EDFB"/>
    <a:srgbClr val="F4E4CB"/>
    <a:srgbClr val="F7931D"/>
    <a:srgbClr val="FFA861"/>
    <a:srgbClr val="EB9C50"/>
    <a:srgbClr val="F39800"/>
    <a:srgbClr val="F0A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2804" autoAdjust="0"/>
  </p:normalViewPr>
  <p:slideViewPr>
    <p:cSldViewPr>
      <p:cViewPr>
        <p:scale>
          <a:sx n="66" d="100"/>
          <a:sy n="66" d="100"/>
        </p:scale>
        <p:origin x="-148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8D18E-4F16-469D-934B-B6D7926DD031}" type="datetimeFigureOut">
              <a:rPr lang="zh-TW" altLang="en-US" smtClean="0"/>
              <a:t>2019/7/11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F97D3-1883-4BE2-9CD1-4EEE1CD74C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5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0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765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14288"/>
            <a:ext cx="9144000" cy="6859587"/>
            <a:chOff x="0" y="-1"/>
            <a:chExt cx="5760" cy="4321"/>
          </a:xfrm>
        </p:grpSpPr>
        <p:pic>
          <p:nvPicPr>
            <p:cNvPr id="1027" name="Picture 8" descr="abc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" name="Rectangle 9">
              <a:hlinkClick r:id="" action="ppaction://hlinkshowjump?jump=previousslide"/>
            </p:cNvPr>
            <p:cNvSpPr>
              <a:spLocks noChangeArrowheads="1"/>
            </p:cNvSpPr>
            <p:nvPr userDrawn="1"/>
          </p:nvSpPr>
          <p:spPr bwMode="auto">
            <a:xfrm rot="-686268">
              <a:off x="5051" y="332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1029" name="Rectangle 10">
              <a:hlinkClick r:id="" action="ppaction://hlinkshowjump?jump=nextslide"/>
            </p:cNvPr>
            <p:cNvSpPr>
              <a:spLocks noChangeArrowheads="1"/>
            </p:cNvSpPr>
            <p:nvPr userDrawn="1"/>
          </p:nvSpPr>
          <p:spPr bwMode="auto">
            <a:xfrm rot="669763">
              <a:off x="4921" y="366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1030" name="Rectangle 11">
              <a:hlinkClick r:id="" action="ppaction://hlinkshowjump?jump=endshow"/>
            </p:cNvPr>
            <p:cNvSpPr>
              <a:spLocks noChangeArrowheads="1"/>
            </p:cNvSpPr>
            <p:nvPr userDrawn="1"/>
          </p:nvSpPr>
          <p:spPr bwMode="auto">
            <a:xfrm>
              <a:off x="5375" y="397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../../../&#24433;&#38899;&#36039;&#28304;/&#21205;&#30059;/&#31532;3&#31456;/3&#19978;ch3&#21776;&#19977;&#34255;&#22823;&#25136;&#28779;&#28976;&#23665;.exe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../../../&#24433;&#38899;&#36039;&#28304;/&#24433;&#29255;/&#31532;3&#31456;/3&#19978;3-2&#21205;&#25163;&#20570;-&#35069;&#20316;&#39080;&#21521;&#39080;&#21147;&#35336;.wmv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&#22810;&#23186;&#39636;&#20114;&#21205;/&#21205;&#24907;&#22294;&#35299;/3&#19978;3-2&#39080;&#21521;&#39080;&#21147;&#35336;.ex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../../../&#24433;&#38899;&#36039;&#28304;/&#24433;&#29255;/&#31532;3&#31456;/3&#19978;3-2&#35036;&#20805;-&#20551;&#26085;&#26032;&#33288;&#36939;&#21205;-&#20056;&#39080;&#24070;&#36062;&#32654;&#26223;.wmv" TargetMode="External"/><Relationship Id="rId4" Type="http://schemas.openxmlformats.org/officeDocument/2006/relationships/hyperlink" Target="../../../&#24433;&#38899;&#36039;&#28304;/&#24433;&#29255;/&#31532;3&#31456;/3&#19978;3-2&#39080;&#22312;&#29983;&#27963;&#20013;&#30340;&#25033;&#29992;.wm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../&#24433;&#38899;&#36039;&#28304;/&#24433;&#29255;/&#31532;3&#31456;/3&#19978;3-2&#39080;&#21521;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../../../&#24433;&#38899;&#36039;&#28304;/&#24433;&#29255;/&#31532;3&#31456;/3&#19978;3-2&#25351;&#21271;&#37341;&#30340;&#20351;&#29992;&#26041;&#27861;.wmv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92946" y="-13692"/>
            <a:ext cx="9329893" cy="6885384"/>
            <a:chOff x="3573" y="0"/>
            <a:chExt cx="10000952" cy="6917497"/>
          </a:xfrm>
        </p:grpSpPr>
        <p:pic>
          <p:nvPicPr>
            <p:cNvPr id="1026" name="Picture 2" descr="C:\Users\user\Desktop\1-0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" y="0"/>
              <a:ext cx="5000476" cy="69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4049" y="86"/>
              <a:ext cx="5000476" cy="691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13">
            <a:extLst>
              <a:ext uri="{FF2B5EF4-FFF2-40B4-BE49-F238E27FC236}">
                <a16:creationId xmlns="" xmlns:a16="http://schemas.microsoft.com/office/drawing/2014/main" id="{92A892A5-5EAF-40A6-BDA0-323D140F8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369" y="0"/>
            <a:ext cx="125963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P48-49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772400" y="4900613"/>
            <a:ext cx="1371600" cy="1957387"/>
            <a:chOff x="4896" y="3087"/>
            <a:chExt cx="864" cy="1233"/>
          </a:xfrm>
        </p:grpSpPr>
        <p:pic>
          <p:nvPicPr>
            <p:cNvPr id="9" name="Picture 9" descr="未命名 -1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087"/>
              <a:ext cx="864" cy="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4921" y="3666"/>
              <a:ext cx="839" cy="654"/>
              <a:chOff x="4921" y="3666"/>
              <a:chExt cx="839" cy="654"/>
            </a:xfrm>
          </p:grpSpPr>
          <p:sp>
            <p:nvSpPr>
              <p:cNvPr id="11" name="Rectangle 11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rot="669763">
                <a:off x="4921" y="3666"/>
                <a:ext cx="6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>
                  <a:ea typeface="標楷體" pitchFamily="65" charset="-120"/>
                </a:endParaRPr>
              </a:p>
            </p:txBody>
          </p:sp>
          <p:sp>
            <p:nvSpPr>
              <p:cNvPr id="12" name="Rectangle 12">
                <a:hlinkClick r:id="" action="ppaction://hlinkshowjump?jump=endshow"/>
              </p:cNvPr>
              <p:cNvSpPr>
                <a:spLocks noChangeArrowheads="1"/>
              </p:cNvSpPr>
              <p:nvPr/>
            </p:nvSpPr>
            <p:spPr bwMode="auto">
              <a:xfrm>
                <a:off x="5375" y="3974"/>
                <a:ext cx="385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>
                  <a:ea typeface="標楷體" pitchFamily="65" charset="-120"/>
                </a:endParaRPr>
              </a:p>
            </p:txBody>
          </p:sp>
        </p:grpSp>
      </p:grp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454250" y="5084602"/>
            <a:ext cx="3901726" cy="1503071"/>
          </a:xfrm>
          <a:prstGeom prst="roundRect">
            <a:avLst>
              <a:gd name="adj" fmla="val 14148"/>
            </a:avLst>
          </a:pr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wrap="none" anchor="ctr"/>
          <a:lstStyle/>
          <a:p>
            <a:r>
              <a:rPr lang="en-US" altLang="zh-TW" baseline="0" dirty="0">
                <a:ea typeface="標楷體" pitchFamily="65" charset="-120"/>
              </a:rPr>
              <a:t>3-1 </a:t>
            </a:r>
            <a:r>
              <a:rPr lang="zh-TW" altLang="en-US" baseline="0" dirty="0">
                <a:ea typeface="標楷體" pitchFamily="65" charset="-120"/>
              </a:rPr>
              <a:t>空氣的性質</a:t>
            </a:r>
          </a:p>
          <a:p>
            <a:r>
              <a:rPr lang="en-US" altLang="zh-TW" baseline="0" dirty="0">
                <a:solidFill>
                  <a:srgbClr val="FF0000"/>
                </a:solidFill>
                <a:ea typeface="標楷體" pitchFamily="65" charset="-120"/>
              </a:rPr>
              <a:t>3-2 </a:t>
            </a:r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風來了</a:t>
            </a:r>
          </a:p>
          <a:p>
            <a:r>
              <a:rPr lang="en-US" altLang="zh-TW" baseline="0" dirty="0">
                <a:ea typeface="標楷體" pitchFamily="65" charset="-120"/>
              </a:rPr>
              <a:t>3-3 </a:t>
            </a:r>
            <a:r>
              <a:rPr lang="zh-TW" altLang="en-US" baseline="0" dirty="0">
                <a:ea typeface="標楷體" pitchFamily="65" charset="-120"/>
              </a:rPr>
              <a:t>好玩的空氣遊戲</a:t>
            </a:r>
            <a:endParaRPr lang="en-US" altLang="zh-TW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81238" y="283295"/>
            <a:ext cx="244169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baseline="0" dirty="0">
                <a:ln>
                  <a:solidFill>
                    <a:schemeClr val="bg1"/>
                  </a:solidFill>
                </a:ln>
                <a:solidFill>
                  <a:srgbClr val="F2901D"/>
                </a:solidFill>
                <a:latin typeface="+mj-lt"/>
                <a:ea typeface="標楷體" pitchFamily="65" charset="-120"/>
              </a:rPr>
              <a:t>空氣和風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="" xmlns:a16="http://schemas.microsoft.com/office/drawing/2014/main" id="{0813D3D8-F666-40D7-87DC-EEE687F0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2420888"/>
            <a:ext cx="1224136" cy="67133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聽說芭蕉扇可以熄滅火焰山的火，借給我吧！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="" xmlns:a16="http://schemas.microsoft.com/office/drawing/2014/main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262040"/>
            <a:ext cx="1152128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火太大了！沒辦法過去。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="" xmlns:a16="http://schemas.microsoft.com/office/drawing/2014/main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406" y="3741564"/>
            <a:ext cx="1201426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愛博士，要請你幫個忙。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="" xmlns:a16="http://schemas.microsoft.com/office/drawing/2014/main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566" y="3893964"/>
            <a:ext cx="1201426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師兄跑去</a:t>
            </a:r>
          </a:p>
          <a:p>
            <a:r>
              <a:rPr lang="zh-TW" altLang="en-US" sz="1200" baseline="0" dirty="0">
                <a:ea typeface="標楷體" pitchFamily="65" charset="-120"/>
              </a:rPr>
              <a:t>哪裡了？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958" y="3477746"/>
            <a:ext cx="1201426" cy="67133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師父，您想到辦法了嗎？不然，我再去借一次。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="" xmlns:a16="http://schemas.microsoft.com/office/drawing/2014/main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524157"/>
            <a:ext cx="1201426" cy="287715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想都別想！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84369" y="4797152"/>
            <a:ext cx="1080119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Text Box 19">
            <a:extLst>
              <a:ext uri="{FF2B5EF4-FFF2-40B4-BE49-F238E27FC236}">
                <a16:creationId xmlns="" xmlns:a16="http://schemas.microsoft.com/office/drawing/2014/main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749676"/>
            <a:ext cx="1296144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我跟愛博士借了電風扇，辛苦你啦！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="" xmlns:a16="http://schemas.microsoft.com/office/drawing/2014/main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173" y="6165621"/>
            <a:ext cx="2018163" cy="287715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要怎麼比較風的強弱呢？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="" xmlns:a16="http://schemas.microsoft.com/office/drawing/2014/main" id="{735630D1-3886-47B8-879C-45BF6CA38B41}"/>
              </a:ext>
            </a:extLst>
          </p:cNvPr>
          <p:cNvGrpSpPr/>
          <p:nvPr/>
        </p:nvGrpSpPr>
        <p:grpSpPr>
          <a:xfrm>
            <a:off x="2843808" y="1290246"/>
            <a:ext cx="2546439" cy="5573652"/>
            <a:chOff x="2843808" y="1290246"/>
            <a:chExt cx="2546439" cy="5573652"/>
          </a:xfrm>
        </p:grpSpPr>
        <p:sp>
          <p:nvSpPr>
            <p:cNvPr id="24" name="Text Box 19">
              <a:extLst>
                <a:ext uri="{FF2B5EF4-FFF2-40B4-BE49-F238E27FC236}">
                  <a16:creationId xmlns="" xmlns:a16="http://schemas.microsoft.com/office/drawing/2014/main" id="{D81B655D-49F5-4273-B7B2-ABB5E4032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4221088"/>
              <a:ext cx="61979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③</a:t>
              </a:r>
            </a:p>
          </p:txBody>
        </p:sp>
        <p:sp>
          <p:nvSpPr>
            <p:cNvPr id="25" name="Text Box 19">
              <a:extLst>
                <a:ext uri="{FF2B5EF4-FFF2-40B4-BE49-F238E27FC236}">
                  <a16:creationId xmlns="" xmlns:a16="http://schemas.microsoft.com/office/drawing/2014/main" id="{1C1C585D-625D-4636-AA53-732EB1D33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2852936"/>
              <a:ext cx="746239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②</a:t>
              </a:r>
            </a:p>
          </p:txBody>
        </p:sp>
        <p:sp>
          <p:nvSpPr>
            <p:cNvPr id="26" name="Text Box 19">
              <a:extLst>
                <a:ext uri="{FF2B5EF4-FFF2-40B4-BE49-F238E27FC236}">
                  <a16:creationId xmlns="" xmlns:a16="http://schemas.microsoft.com/office/drawing/2014/main" id="{A79EB8C4-E70C-4AA5-9BF2-7743B8E42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1290246"/>
              <a:ext cx="665847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①</a:t>
              </a:r>
            </a:p>
          </p:txBody>
        </p:sp>
        <p:sp>
          <p:nvSpPr>
            <p:cNvPr id="27" name="Text Box 19">
              <a:extLst>
                <a:ext uri="{FF2B5EF4-FFF2-40B4-BE49-F238E27FC236}">
                  <a16:creationId xmlns="" xmlns:a16="http://schemas.microsoft.com/office/drawing/2014/main" id="{4FF753D2-20FF-404A-A83A-D5C1E718F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6525344"/>
              <a:ext cx="61979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④</a:t>
              </a:r>
            </a:p>
          </p:txBody>
        </p:sp>
      </p:grpSp>
      <p:sp>
        <p:nvSpPr>
          <p:cNvPr id="28" name="Rectangle 1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7180684" y="1099909"/>
            <a:ext cx="2016000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唐三藏大戰火焰山</a:t>
            </a:r>
          </a:p>
        </p:txBody>
      </p:sp>
      <p:sp>
        <p:nvSpPr>
          <p:cNvPr id="29" name="AutoShap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228184" y="103561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800" b="1" baseline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</a:t>
            </a:r>
          </a:p>
        </p:txBody>
      </p:sp>
    </p:spTree>
    <p:extLst>
      <p:ext uri="{BB962C8B-B14F-4D97-AF65-F5344CB8AC3E}">
        <p14:creationId xmlns:p14="http://schemas.microsoft.com/office/powerpoint/2010/main" val="322721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P60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052736"/>
            <a:ext cx="6746875" cy="2062103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風車轉動的快慢、旗子隨風飛舞的樣子，都能讓我們感覺到風的強弱。讓我們來做一個簡易的風向風力計，測一測風向與風力！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9319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27"/>
          <p:cNvGrpSpPr>
            <a:grpSpLocks/>
          </p:cNvGrpSpPr>
          <p:nvPr/>
        </p:nvGrpSpPr>
        <p:grpSpPr bwMode="auto">
          <a:xfrm>
            <a:off x="250825" y="250854"/>
            <a:ext cx="8893175" cy="5732265"/>
            <a:chOff x="158" y="210"/>
            <a:chExt cx="5444" cy="3042"/>
          </a:xfrm>
        </p:grpSpPr>
        <p:pic>
          <p:nvPicPr>
            <p:cNvPr id="6158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995"/>
            <a:stretch>
              <a:fillRect/>
            </a:stretch>
          </p:blipFill>
          <p:spPr bwMode="auto">
            <a:xfrm>
              <a:off x="158" y="377"/>
              <a:ext cx="5444" cy="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9" name="Picture 20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10"/>
              <a:ext cx="1208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45995F9C-43AD-4FC1-8E1F-9C32D60D13E9}"/>
              </a:ext>
            </a:extLst>
          </p:cNvPr>
          <p:cNvSpPr/>
          <p:nvPr/>
        </p:nvSpPr>
        <p:spPr>
          <a:xfrm>
            <a:off x="2224182" y="312768"/>
            <a:ext cx="4508058" cy="680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6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P60</a:t>
            </a:r>
          </a:p>
        </p:txBody>
      </p:sp>
      <p:sp>
        <p:nvSpPr>
          <p:cNvPr id="16" name="矩形 15"/>
          <p:cNvSpPr/>
          <p:nvPr/>
        </p:nvSpPr>
        <p:spPr>
          <a:xfrm>
            <a:off x="2124075" y="116632"/>
            <a:ext cx="3168650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149" name="文字方塊 12"/>
          <p:cNvSpPr txBox="1">
            <a:spLocks noChangeArrowheads="1"/>
          </p:cNvSpPr>
          <p:nvPr/>
        </p:nvSpPr>
        <p:spPr bwMode="auto">
          <a:xfrm>
            <a:off x="411163" y="395953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baseline="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a typeface="標楷體" pitchFamily="65" charset="-120"/>
              </a:rPr>
              <a:t>動 手 做    </a:t>
            </a:r>
            <a:r>
              <a:rPr lang="zh-TW" altLang="en-US" b="1" baseline="0" dirty="0">
                <a:solidFill>
                  <a:sysClr val="windowText" lastClr="000000"/>
                </a:solidFill>
                <a:ea typeface="標楷體" pitchFamily="65" charset="-120"/>
              </a:rPr>
              <a:t>製作風向風力計</a:t>
            </a:r>
          </a:p>
        </p:txBody>
      </p:sp>
      <p:sp>
        <p:nvSpPr>
          <p:cNvPr id="6153" name="矩形 10"/>
          <p:cNvSpPr>
            <a:spLocks noChangeArrowheads="1"/>
          </p:cNvSpPr>
          <p:nvPr/>
        </p:nvSpPr>
        <p:spPr bwMode="auto">
          <a:xfrm>
            <a:off x="657938" y="1222881"/>
            <a:ext cx="40580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在紙上畫出方位做成方位盤。</a:t>
            </a:r>
          </a:p>
        </p:txBody>
      </p:sp>
      <p:sp>
        <p:nvSpPr>
          <p:cNvPr id="19" name="矩形 10"/>
          <p:cNvSpPr>
            <a:spLocks noChangeArrowheads="1"/>
          </p:cNvSpPr>
          <p:nvPr/>
        </p:nvSpPr>
        <p:spPr bwMode="auto">
          <a:xfrm>
            <a:off x="4597630" y="1222881"/>
            <a:ext cx="395967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在吸管中間做一個記號，將棉線穿過吸管，兩端各留約</a:t>
            </a:r>
            <a:r>
              <a:rPr lang="en-US" altLang="zh-TW" baseline="0" dirty="0">
                <a:ea typeface="標楷體" pitchFamily="65" charset="-120"/>
              </a:rPr>
              <a:t>2</a:t>
            </a:r>
            <a:r>
              <a:rPr lang="zh-TW" altLang="en-US" baseline="0" dirty="0">
                <a:ea typeface="標楷體" pitchFamily="65" charset="-120"/>
              </a:rPr>
              <a:t>公分的長度。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4658020" y="3152947"/>
            <a:ext cx="3874420" cy="2868341"/>
            <a:chOff x="3376704" y="565544"/>
            <a:chExt cx="9005612" cy="666710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31"/>
            <a:stretch/>
          </p:blipFill>
          <p:spPr bwMode="auto">
            <a:xfrm>
              <a:off x="3376704" y="652869"/>
              <a:ext cx="9005612" cy="6579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4264691" y="565544"/>
              <a:ext cx="6211966" cy="159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5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6154" name="Picture 12" descr="未命名 -3拷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2"/>
          <a:stretch/>
        </p:blipFill>
        <p:spPr bwMode="auto">
          <a:xfrm>
            <a:off x="1117865" y="3196904"/>
            <a:ext cx="3166103" cy="283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8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2584808" y="2569096"/>
            <a:ext cx="1336675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風向風力計</a:t>
            </a:r>
          </a:p>
        </p:txBody>
      </p:sp>
      <p:sp>
        <p:nvSpPr>
          <p:cNvPr id="21" name="Text Box 6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899592" y="2492896"/>
            <a:ext cx="1712913" cy="52705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800" b="1" baseline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動態圖解</a:t>
            </a:r>
          </a:p>
        </p:txBody>
      </p:sp>
      <p:sp>
        <p:nvSpPr>
          <p:cNvPr id="22" name="Rectangle 1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6335920" y="511029"/>
            <a:ext cx="2719387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動手做：製作風向風力計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3" name="AutoShap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5411556" y="44594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26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82318093-1D86-4155-B418-908DEC59B718}"/>
              </a:ext>
            </a:extLst>
          </p:cNvPr>
          <p:cNvGrpSpPr/>
          <p:nvPr/>
        </p:nvGrpSpPr>
        <p:grpSpPr>
          <a:xfrm>
            <a:off x="226168" y="427336"/>
            <a:ext cx="8622163" cy="5605598"/>
            <a:chOff x="226168" y="133054"/>
            <a:chExt cx="8622163" cy="5449200"/>
          </a:xfrm>
        </p:grpSpPr>
        <p:grpSp>
          <p:nvGrpSpPr>
            <p:cNvPr id="11" name="群組 10">
              <a:extLst>
                <a:ext uri="{FF2B5EF4-FFF2-40B4-BE49-F238E27FC236}">
                  <a16:creationId xmlns="" xmlns:a16="http://schemas.microsoft.com/office/drawing/2014/main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449200"/>
              <a:chOff x="471488" y="476672"/>
              <a:chExt cx="8378825" cy="5002608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="" xmlns:a16="http://schemas.microsoft.com/office/drawing/2014/main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4858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="" xmlns:a16="http://schemas.microsoft.com/office/drawing/2014/main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="" xmlns:a16="http://schemas.microsoft.com/office/drawing/2014/main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P60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622254" y="2022717"/>
            <a:ext cx="7899493" cy="3278491"/>
            <a:chOff x="1259632" y="1436983"/>
            <a:chExt cx="8680450" cy="360260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508991"/>
              <a:ext cx="8680450" cy="353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1403648" y="1436983"/>
              <a:ext cx="4196209" cy="479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矩形 10"/>
          <p:cNvSpPr>
            <a:spLocks noChangeArrowheads="1"/>
          </p:cNvSpPr>
          <p:nvPr/>
        </p:nvSpPr>
        <p:spPr bwMode="auto">
          <a:xfrm>
            <a:off x="611560" y="919701"/>
            <a:ext cx="40580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3.</a:t>
            </a:r>
            <a:r>
              <a:rPr lang="zh-TW" altLang="en-US" baseline="0" dirty="0">
                <a:ea typeface="標楷體" pitchFamily="65" charset="-120"/>
              </a:rPr>
              <a:t>配合吸管的長度，將皺紋紙裁剪成長條狀。</a:t>
            </a:r>
          </a:p>
        </p:txBody>
      </p:sp>
      <p:sp>
        <p:nvSpPr>
          <p:cNvPr id="28" name="矩形 10"/>
          <p:cNvSpPr>
            <a:spLocks noChangeArrowheads="1"/>
          </p:cNvSpPr>
          <p:nvPr/>
        </p:nvSpPr>
        <p:spPr bwMode="auto">
          <a:xfrm>
            <a:off x="4551252" y="919701"/>
            <a:ext cx="39596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4.</a:t>
            </a:r>
            <a:r>
              <a:rPr lang="zh-TW" altLang="en-US" baseline="0" dirty="0">
                <a:ea typeface="標楷體" pitchFamily="65" charset="-120"/>
              </a:rPr>
              <a:t>將皺紋紙用膠帶固定在棉線上。</a:t>
            </a:r>
          </a:p>
        </p:txBody>
      </p:sp>
      <p:sp>
        <p:nvSpPr>
          <p:cNvPr id="4" name="矩形 3"/>
          <p:cNvSpPr/>
          <p:nvPr/>
        </p:nvSpPr>
        <p:spPr>
          <a:xfrm>
            <a:off x="226168" y="5661248"/>
            <a:ext cx="8612238" cy="462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2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3"/>
          <a:stretch/>
        </p:blipFill>
        <p:spPr bwMode="auto">
          <a:xfrm>
            <a:off x="294082" y="0"/>
            <a:ext cx="8848331" cy="460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82318093-1D86-4155-B418-908DEC59B718}"/>
              </a:ext>
            </a:extLst>
          </p:cNvPr>
          <p:cNvGrpSpPr/>
          <p:nvPr/>
        </p:nvGrpSpPr>
        <p:grpSpPr>
          <a:xfrm>
            <a:off x="508598" y="2704193"/>
            <a:ext cx="8126804" cy="4037175"/>
            <a:chOff x="296412" y="290412"/>
            <a:chExt cx="8551919" cy="5291841"/>
          </a:xfrm>
        </p:grpSpPr>
        <p:grpSp>
          <p:nvGrpSpPr>
            <p:cNvPr id="11" name="群組 10">
              <a:extLst>
                <a:ext uri="{FF2B5EF4-FFF2-40B4-BE49-F238E27FC236}">
                  <a16:creationId xmlns="" xmlns:a16="http://schemas.microsoft.com/office/drawing/2014/main" id="{4F17959E-87C5-4D3B-ABE2-06FB166926D3}"/>
                </a:ext>
              </a:extLst>
            </p:cNvPr>
            <p:cNvGrpSpPr/>
            <p:nvPr/>
          </p:nvGrpSpPr>
          <p:grpSpPr>
            <a:xfrm>
              <a:off x="296412" y="290412"/>
              <a:ext cx="8551919" cy="5291841"/>
              <a:chOff x="539750" y="621134"/>
              <a:chExt cx="8310563" cy="4858146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="" xmlns:a16="http://schemas.microsoft.com/office/drawing/2014/main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4858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="" xmlns:a16="http://schemas.microsoft.com/office/drawing/2014/main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P61</a:t>
            </a:r>
          </a:p>
        </p:txBody>
      </p:sp>
      <p:sp>
        <p:nvSpPr>
          <p:cNvPr id="27" name="矩形 10"/>
          <p:cNvSpPr>
            <a:spLocks noChangeArrowheads="1"/>
          </p:cNvSpPr>
          <p:nvPr/>
        </p:nvSpPr>
        <p:spPr bwMode="auto">
          <a:xfrm>
            <a:off x="827584" y="3155484"/>
            <a:ext cx="30963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5.</a:t>
            </a:r>
            <a:r>
              <a:rPr lang="zh-TW" altLang="en-US" baseline="0" dirty="0">
                <a:ea typeface="標楷體" pitchFamily="65" charset="-120"/>
              </a:rPr>
              <a:t>再將吸管另一端插入底座，完成風力計。</a:t>
            </a: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89" y="3086790"/>
            <a:ext cx="3528392" cy="322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82318093-1D86-4155-B418-908DEC59B718}"/>
              </a:ext>
            </a:extLst>
          </p:cNvPr>
          <p:cNvGrpSpPr/>
          <p:nvPr/>
        </p:nvGrpSpPr>
        <p:grpSpPr>
          <a:xfrm>
            <a:off x="226168" y="204378"/>
            <a:ext cx="8622163" cy="6405972"/>
            <a:chOff x="226168" y="133054"/>
            <a:chExt cx="8622163" cy="5449200"/>
          </a:xfrm>
        </p:grpSpPr>
        <p:grpSp>
          <p:nvGrpSpPr>
            <p:cNvPr id="11" name="群組 10">
              <a:extLst>
                <a:ext uri="{FF2B5EF4-FFF2-40B4-BE49-F238E27FC236}">
                  <a16:creationId xmlns="" xmlns:a16="http://schemas.microsoft.com/office/drawing/2014/main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449200"/>
              <a:chOff x="471488" y="476672"/>
              <a:chExt cx="8378825" cy="5002608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="" xmlns:a16="http://schemas.microsoft.com/office/drawing/2014/main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4858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="" xmlns:a16="http://schemas.microsoft.com/office/drawing/2014/main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="" xmlns:a16="http://schemas.microsoft.com/office/drawing/2014/main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P61</a:t>
            </a:r>
          </a:p>
        </p:txBody>
      </p:sp>
      <p:sp>
        <p:nvSpPr>
          <p:cNvPr id="27" name="矩形 10"/>
          <p:cNvSpPr>
            <a:spLocks noChangeArrowheads="1"/>
          </p:cNvSpPr>
          <p:nvPr/>
        </p:nvSpPr>
        <p:spPr bwMode="auto">
          <a:xfrm>
            <a:off x="739543" y="620688"/>
            <a:ext cx="37604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6.</a:t>
            </a:r>
            <a:r>
              <a:rPr lang="zh-TW" altLang="en-US" baseline="0" dirty="0">
                <a:ea typeface="標楷體" pitchFamily="65" charset="-120"/>
              </a:rPr>
              <a:t>把完成的風力計固定在方位盤的中央。</a:t>
            </a:r>
          </a:p>
        </p:txBody>
      </p:sp>
      <p:sp>
        <p:nvSpPr>
          <p:cNvPr id="28" name="矩形 10"/>
          <p:cNvSpPr>
            <a:spLocks noChangeArrowheads="1"/>
          </p:cNvSpPr>
          <p:nvPr/>
        </p:nvSpPr>
        <p:spPr bwMode="auto">
          <a:xfrm>
            <a:off x="4551252" y="620688"/>
            <a:ext cx="395967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7.</a:t>
            </a:r>
            <a:r>
              <a:rPr lang="zh-TW" altLang="en-US" baseline="0" dirty="0">
                <a:ea typeface="標楷體" pitchFamily="65" charset="-120"/>
              </a:rPr>
              <a:t>將指北針放在方位 盤上，對準南北方向後就可以開始進行觀測。</a:t>
            </a:r>
          </a:p>
        </p:txBody>
      </p:sp>
      <p:sp>
        <p:nvSpPr>
          <p:cNvPr id="4" name="矩形 3"/>
          <p:cNvSpPr/>
          <p:nvPr/>
        </p:nvSpPr>
        <p:spPr>
          <a:xfrm>
            <a:off x="226168" y="6093296"/>
            <a:ext cx="8612238" cy="462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4" y="2744095"/>
            <a:ext cx="7537152" cy="313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162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="" xmlns:a16="http://schemas.microsoft.com/office/drawing/2014/main" id="{82318093-1D86-4155-B418-908DEC59B718}"/>
              </a:ext>
            </a:extLst>
          </p:cNvPr>
          <p:cNvGrpSpPr/>
          <p:nvPr/>
        </p:nvGrpSpPr>
        <p:grpSpPr>
          <a:xfrm>
            <a:off x="226168" y="204378"/>
            <a:ext cx="8622163" cy="6131335"/>
            <a:chOff x="226168" y="133054"/>
            <a:chExt cx="8622163" cy="5449200"/>
          </a:xfrm>
        </p:grpSpPr>
        <p:grpSp>
          <p:nvGrpSpPr>
            <p:cNvPr id="11" name="群組 10">
              <a:extLst>
                <a:ext uri="{FF2B5EF4-FFF2-40B4-BE49-F238E27FC236}">
                  <a16:creationId xmlns="" xmlns:a16="http://schemas.microsoft.com/office/drawing/2014/main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449200"/>
              <a:chOff x="471488" y="476672"/>
              <a:chExt cx="8378825" cy="5002608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="" xmlns:a16="http://schemas.microsoft.com/office/drawing/2014/main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4858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="" xmlns:a16="http://schemas.microsoft.com/office/drawing/2014/main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="" xmlns:a16="http://schemas.microsoft.com/office/drawing/2014/main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P62</a:t>
            </a:r>
          </a:p>
        </p:txBody>
      </p:sp>
      <p:sp>
        <p:nvSpPr>
          <p:cNvPr id="27" name="矩形 10"/>
          <p:cNvSpPr>
            <a:spLocks noChangeArrowheads="1"/>
          </p:cNvSpPr>
          <p:nvPr/>
        </p:nvSpPr>
        <p:spPr bwMode="auto">
          <a:xfrm>
            <a:off x="739543" y="911622"/>
            <a:ext cx="74678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8.</a:t>
            </a:r>
            <a:r>
              <a:rPr lang="zh-TW" altLang="en-US" baseline="0" dirty="0">
                <a:ea typeface="標楷體" pitchFamily="65" charset="-120"/>
              </a:rPr>
              <a:t>將風向風力計與指北針帶到戶外，實際測量風向及風力，並記錄下來。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3" y="2091420"/>
            <a:ext cx="7791994" cy="355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43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" y="607998"/>
            <a:ext cx="8828088" cy="5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YamiMBP\Desktop\2018-05-19_1255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0" y="758289"/>
            <a:ext cx="8252941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矩形 5"/>
          <p:cNvSpPr>
            <a:spLocks noChangeArrowheads="1"/>
          </p:cNvSpPr>
          <p:nvPr/>
        </p:nvSpPr>
        <p:spPr bwMode="auto">
          <a:xfrm>
            <a:off x="467544" y="1552815"/>
            <a:ext cx="8136582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紙條飄動的方向，和風的方向有什麼關係？</a:t>
            </a:r>
          </a:p>
          <a:p>
            <a:pPr marL="355600" indent="-355600"/>
            <a:endParaRPr lang="en-US" altLang="zh-TW" baseline="0" dirty="0">
              <a:ea typeface="標楷體" pitchFamily="65" charset="-120"/>
            </a:endParaRPr>
          </a:p>
          <a:p>
            <a:pPr marL="355600" indent="-355600"/>
            <a:endParaRPr lang="en-US" altLang="zh-TW" baseline="0" dirty="0">
              <a:ea typeface="標楷體" pitchFamily="65" charset="-120"/>
            </a:endParaRPr>
          </a:p>
          <a:p>
            <a:pPr marL="355600" indent="-355600">
              <a:spcBef>
                <a:spcPts val="600"/>
              </a:spcBef>
            </a:pPr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紙條飄動的情形，和風的強弱有什麼關係？</a:t>
            </a: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P62</a:t>
            </a:r>
          </a:p>
        </p:txBody>
      </p:sp>
      <p:sp>
        <p:nvSpPr>
          <p:cNvPr id="3" name="矩形 2"/>
          <p:cNvSpPr/>
          <p:nvPr/>
        </p:nvSpPr>
        <p:spPr>
          <a:xfrm>
            <a:off x="827262" y="2011645"/>
            <a:ext cx="76768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利用紙條飄動的方向判斷風向。如紙條向南方飄，則風從北方吹來。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27262" y="3599145"/>
            <a:ext cx="7776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紙條垂下時，表示無風狀態；紙條末端飄在底座與中線之間時，表示弱風狀態；紙條末端飄在中線之上時，表示強風狀態。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1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P62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548680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從紙條飄動的情形，我們可以知道風的方向和強弱，而風的強弱就稱為</a:t>
            </a:r>
            <a:r>
              <a:rPr lang="zh-TW" altLang="en-US" baseline="0" dirty="0">
                <a:solidFill>
                  <a:srgbClr val="0000FF"/>
                </a:solidFill>
                <a:ea typeface="標楷體" pitchFamily="65" charset="-120"/>
              </a:rPr>
              <a:t>風力</a:t>
            </a:r>
            <a:r>
              <a:rPr lang="zh-TW" altLang="en-US" baseline="0" dirty="0">
                <a:ea typeface="標楷體" pitchFamily="65" charset="-120"/>
              </a:rPr>
              <a:t>。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858628" y="5250627"/>
            <a:ext cx="1224136" cy="584775"/>
            <a:chOff x="1146324" y="6041937"/>
            <a:chExt cx="1224136" cy="584775"/>
          </a:xfrm>
        </p:grpSpPr>
        <p:sp>
          <p:nvSpPr>
            <p:cNvPr id="12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1080120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無風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3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群組 20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3558928" y="5250627"/>
            <a:ext cx="1224136" cy="584775"/>
            <a:chOff x="1146324" y="6041937"/>
            <a:chExt cx="1224136" cy="584775"/>
          </a:xfrm>
        </p:grpSpPr>
        <p:sp>
          <p:nvSpPr>
            <p:cNvPr id="22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1080120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弱風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群組 23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6367240" y="5250627"/>
            <a:ext cx="1224136" cy="584775"/>
            <a:chOff x="1146324" y="6041937"/>
            <a:chExt cx="1224136" cy="584775"/>
          </a:xfrm>
        </p:grpSpPr>
        <p:sp>
          <p:nvSpPr>
            <p:cNvPr id="25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1080120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強風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6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0" y="2420888"/>
            <a:ext cx="8617422" cy="2838450"/>
            <a:chOff x="220984" y="2534766"/>
            <a:chExt cx="8617422" cy="283845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"/>
            <a:stretch/>
          </p:blipFill>
          <p:spPr bwMode="auto">
            <a:xfrm>
              <a:off x="220984" y="2534766"/>
              <a:ext cx="8599488" cy="283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7524328" y="3284984"/>
              <a:ext cx="131407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220072" y="3124076"/>
              <a:ext cx="131407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907704" y="3284984"/>
              <a:ext cx="131407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274146" y="3373735"/>
              <a:ext cx="131407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1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704" y="2883074"/>
            <a:ext cx="2066355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紙條下垂沒有飄動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32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949" y="2955082"/>
            <a:ext cx="2066355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紙條飄起</a:t>
            </a:r>
          </a:p>
          <a:p>
            <a:pPr eaLnBrk="1" hangingPunct="1"/>
            <a:r>
              <a:rPr lang="zh-TW" altLang="en-US" baseline="0" dirty="0">
                <a:ea typeface="標楷體" pitchFamily="65" charset="-120"/>
              </a:rPr>
              <a:t>低於記號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33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205" y="2955082"/>
            <a:ext cx="2066355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紙條飄起</a:t>
            </a:r>
          </a:p>
          <a:p>
            <a:pPr eaLnBrk="1" hangingPunct="1"/>
            <a:r>
              <a:rPr lang="zh-TW" altLang="en-US" baseline="0" dirty="0">
                <a:ea typeface="標楷體" pitchFamily="65" charset="-120"/>
              </a:rPr>
              <a:t>高於記號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9383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P63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655140"/>
            <a:ext cx="6746875" cy="1077218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想一想，你會利用風來做哪些事情？風和我們的生活有什麼關係？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文字方塊 3">
            <a:extLst>
              <a:ext uri="{FF2B5EF4-FFF2-40B4-BE49-F238E27FC236}">
                <a16:creationId xmlns="" xmlns:a16="http://schemas.microsoft.com/office/drawing/2014/main" id="{65FCC81A-5246-44C7-B5EF-19467AE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96950"/>
            <a:ext cx="18261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b="1" baseline="0" dirty="0">
                <a:solidFill>
                  <a:srgbClr val="F2901D"/>
                </a:solidFill>
                <a:ea typeface="標楷體" pitchFamily="65" charset="-120"/>
              </a:rPr>
              <a:t>風的應用</a:t>
            </a:r>
            <a:endParaRPr lang="zh-TW" altLang="en-US" b="1" dirty="0">
              <a:solidFill>
                <a:srgbClr val="F2901D"/>
              </a:solidFill>
              <a:ea typeface="標楷體" pitchFamily="65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CA3939A5-A72F-4A2A-AF1B-98E57C16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9" y="1060246"/>
            <a:ext cx="500195" cy="50019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17B476A9-62EB-4D93-86C2-2108410D1C5B}"/>
              </a:ext>
            </a:extLst>
          </p:cNvPr>
          <p:cNvSpPr/>
          <p:nvPr/>
        </p:nvSpPr>
        <p:spPr>
          <a:xfrm>
            <a:off x="1187624" y="2746663"/>
            <a:ext cx="67468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放風箏、風帆運動、風車轉動、風力發電、風乾米粉、吹風機吹乾物品、電風扇使周圍涼爽等。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提供我們食衣住行育樂各方面的動力或方便。</a:t>
            </a:r>
          </a:p>
        </p:txBody>
      </p:sp>
      <p:sp>
        <p:nvSpPr>
          <p:cNvPr id="12" name="Rectangle 1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4300103" y="1102012"/>
            <a:ext cx="2161741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風在生活中的應用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3" name="AutoShap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3347603" y="1036924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4" name="Rectangle 1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2252218" y="5523468"/>
            <a:ext cx="3745428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 dirty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補充─假日新興運動 乘風帆賞美景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5" name="AutoShap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328746" y="545838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36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P63</a:t>
            </a: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79" y="692696"/>
            <a:ext cx="7519243" cy="397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977120" y="4725144"/>
            <a:ext cx="3666888" cy="584775"/>
            <a:chOff x="1146324" y="6041937"/>
            <a:chExt cx="3666888" cy="584775"/>
          </a:xfrm>
        </p:grpSpPr>
        <p:sp>
          <p:nvSpPr>
            <p:cNvPr id="18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3522872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利用風來放風箏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9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4860032" y="4869160"/>
            <a:ext cx="3815654" cy="839651"/>
            <a:chOff x="1146324" y="6185953"/>
            <a:chExt cx="3815654" cy="839651"/>
          </a:xfrm>
        </p:grpSpPr>
        <p:sp>
          <p:nvSpPr>
            <p:cNvPr id="21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39" y="6185953"/>
              <a:ext cx="3671639" cy="839651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利用風在海上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從事風帆活動</a:t>
              </a:r>
            </a:p>
          </p:txBody>
        </p:sp>
        <p:pic>
          <p:nvPicPr>
            <p:cNvPr id="22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633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750" y="768746"/>
            <a:ext cx="285046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4400" b="1" baseline="0" dirty="0">
                <a:latin typeface="+mj-lt"/>
                <a:ea typeface="標楷體" pitchFamily="65" charset="-120"/>
              </a:rPr>
              <a:t>3-2 </a:t>
            </a:r>
            <a:r>
              <a:rPr lang="zh-TW" altLang="en-US" sz="4400" b="1" baseline="0" dirty="0">
                <a:latin typeface="+mj-lt"/>
                <a:ea typeface="標楷體" pitchFamily="65" charset="-120"/>
              </a:rPr>
              <a:t>風來了</a:t>
            </a: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P57</a:t>
            </a:r>
          </a:p>
        </p:txBody>
      </p:sp>
      <p:sp>
        <p:nvSpPr>
          <p:cNvPr id="11" name="文字方塊 3">
            <a:extLst>
              <a:ext uri="{FF2B5EF4-FFF2-40B4-BE49-F238E27FC236}">
                <a16:creationId xmlns="" xmlns:a16="http://schemas.microsoft.com/office/drawing/2014/main" id="{65FCC81A-5246-44C7-B5EF-19467AE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636306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b="1" baseline="0" dirty="0">
                <a:solidFill>
                  <a:srgbClr val="F2901D"/>
                </a:solidFill>
                <a:ea typeface="標楷體" pitchFamily="65" charset="-120"/>
              </a:rPr>
              <a:t>流動的空氣</a:t>
            </a:r>
            <a:endParaRPr lang="zh-TW" altLang="en-US" b="1" dirty="0">
              <a:solidFill>
                <a:srgbClr val="F2901D"/>
              </a:solidFill>
              <a:ea typeface="標楷體" pitchFamily="65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="" xmlns:a16="http://schemas.microsoft.com/office/drawing/2014/main" id="{CA3939A5-A72F-4A2A-AF1B-98E57C16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9" y="1699602"/>
            <a:ext cx="500195" cy="500195"/>
          </a:xfrm>
          <a:prstGeom prst="rect">
            <a:avLst/>
          </a:prstGeom>
        </p:spPr>
      </p:pic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2204864"/>
            <a:ext cx="6746875" cy="2062103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風來了，旗幟飄揚、風鈴叮叮噹噹的響了起來！你知道風是怎樣形成的嗎？想一想，我們可以製造風嗎？每一次製造出來的風強弱會一樣嗎？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17B476A9-62EB-4D93-86C2-2108410D1C5B}"/>
              </a:ext>
            </a:extLst>
          </p:cNvPr>
          <p:cNvSpPr/>
          <p:nvPr/>
        </p:nvSpPr>
        <p:spPr>
          <a:xfrm>
            <a:off x="1209501" y="4221088"/>
            <a:ext cx="67468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空氣流動就會形成風。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可以用嘴巴吹、用手或扇子搧、開電扇等。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不一樣。</a:t>
            </a:r>
          </a:p>
        </p:txBody>
      </p:sp>
    </p:spTree>
    <p:extLst>
      <p:ext uri="{BB962C8B-B14F-4D97-AF65-F5344CB8AC3E}">
        <p14:creationId xmlns:p14="http://schemas.microsoft.com/office/powerpoint/2010/main" val="15046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31" y="716396"/>
            <a:ext cx="7551895" cy="39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P63</a:t>
            </a: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977120" y="4725144"/>
            <a:ext cx="3666888" cy="584775"/>
            <a:chOff x="1146324" y="6041937"/>
            <a:chExt cx="3666888" cy="584775"/>
          </a:xfrm>
        </p:grpSpPr>
        <p:sp>
          <p:nvSpPr>
            <p:cNvPr id="18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3522872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利用風使風車轉動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9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4860032" y="4605573"/>
            <a:ext cx="3815654" cy="839651"/>
            <a:chOff x="1146324" y="5922366"/>
            <a:chExt cx="3815654" cy="839651"/>
          </a:xfrm>
        </p:grpSpPr>
        <p:sp>
          <p:nvSpPr>
            <p:cNvPr id="21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39" y="5922366"/>
              <a:ext cx="3671639" cy="839651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  <a:sym typeface="Wingdings"/>
                </a:rPr>
                <a:t>利用風來發電</a:t>
              </a:r>
            </a:p>
          </p:txBody>
        </p:sp>
        <p:pic>
          <p:nvPicPr>
            <p:cNvPr id="22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9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48680"/>
            <a:ext cx="8134350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P57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395536" y="4653136"/>
            <a:ext cx="2304256" cy="584775"/>
            <a:chOff x="1146324" y="6041937"/>
            <a:chExt cx="2304256" cy="584775"/>
          </a:xfrm>
        </p:grpSpPr>
        <p:sp>
          <p:nvSpPr>
            <p:cNvPr id="22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2160240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用嘴吹風車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3059832" y="4653136"/>
            <a:ext cx="2304256" cy="584775"/>
            <a:chOff x="1146324" y="6041937"/>
            <a:chExt cx="2304256" cy="584775"/>
          </a:xfrm>
        </p:grpSpPr>
        <p:sp>
          <p:nvSpPr>
            <p:cNvPr id="18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2160240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用扇子搧紙片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9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群組 19">
            <a:extLst>
              <a:ext uri="{FF2B5EF4-FFF2-40B4-BE49-F238E27FC236}">
                <a16:creationId xmlns="" xmlns:a16="http://schemas.microsoft.com/office/drawing/2014/main" id="{B8C7809A-A038-41DD-ABF9-E2FF90BE19C5}"/>
              </a:ext>
            </a:extLst>
          </p:cNvPr>
          <p:cNvGrpSpPr/>
          <p:nvPr/>
        </p:nvGrpSpPr>
        <p:grpSpPr>
          <a:xfrm>
            <a:off x="6084168" y="4653136"/>
            <a:ext cx="2304256" cy="584775"/>
            <a:chOff x="1146324" y="6041937"/>
            <a:chExt cx="2304256" cy="584775"/>
          </a:xfrm>
        </p:grpSpPr>
        <p:sp>
          <p:nvSpPr>
            <p:cNvPr id="27" name="Text Box 19">
              <a:extLst>
                <a:ext uri="{FF2B5EF4-FFF2-40B4-BE49-F238E27FC236}">
                  <a16:creationId xmlns="" xmlns:a16="http://schemas.microsoft.com/office/drawing/2014/main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41937"/>
              <a:ext cx="2160240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開啟電風扇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8" name="Picture 3">
              <a:extLst>
                <a:ext uri="{FF2B5EF4-FFF2-40B4-BE49-F238E27FC236}">
                  <a16:creationId xmlns="" xmlns:a16="http://schemas.microsoft.com/office/drawing/2014/main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259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P57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052736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在自然環境中，空氣會流動形成風，用嘴巴吹氣、搧扇子、開啟電風扇，都可以使空氣流動產生風。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2947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P58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655140"/>
            <a:ext cx="6746875" cy="1077218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怎麼知道風是從哪個方向吹過來的呢？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文字方塊 3">
            <a:extLst>
              <a:ext uri="{FF2B5EF4-FFF2-40B4-BE49-F238E27FC236}">
                <a16:creationId xmlns="" xmlns:a16="http://schemas.microsoft.com/office/drawing/2014/main" id="{65FCC81A-5246-44C7-B5EF-19467AE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96950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b="1" baseline="0" dirty="0">
                <a:solidFill>
                  <a:srgbClr val="F2901D"/>
                </a:solidFill>
                <a:ea typeface="標楷體" pitchFamily="65" charset="-120"/>
              </a:rPr>
              <a:t>風向與風力</a:t>
            </a:r>
            <a:endParaRPr lang="zh-TW" altLang="en-US" b="1" dirty="0">
              <a:solidFill>
                <a:srgbClr val="F2901D"/>
              </a:solidFill>
              <a:ea typeface="標楷體" pitchFamily="65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CA3939A5-A72F-4A2A-AF1B-98E57C16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9" y="1060246"/>
            <a:ext cx="500195" cy="50019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17B476A9-62EB-4D93-86C2-2108410D1C5B}"/>
              </a:ext>
            </a:extLst>
          </p:cNvPr>
          <p:cNvSpPr/>
          <p:nvPr/>
        </p:nvSpPr>
        <p:spPr>
          <a:xfrm>
            <a:off x="1187624" y="2708920"/>
            <a:ext cx="6746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可以利用衣服、頭髮、旗子、小草被風吹動的方向來判斷。</a:t>
            </a:r>
          </a:p>
        </p:txBody>
      </p:sp>
    </p:spTree>
    <p:extLst>
      <p:ext uri="{BB962C8B-B14F-4D97-AF65-F5344CB8AC3E}">
        <p14:creationId xmlns:p14="http://schemas.microsoft.com/office/powerpoint/2010/main" val="514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P58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200002" y="620688"/>
            <a:ext cx="8548462" cy="5328592"/>
            <a:chOff x="127225" y="836712"/>
            <a:chExt cx="8548462" cy="499348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25" y="836712"/>
              <a:ext cx="8548462" cy="499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: 圓角 5">
              <a:extLst>
                <a:ext uri="{FF2B5EF4-FFF2-40B4-BE49-F238E27FC236}">
                  <a16:creationId xmlns="" xmlns:a16="http://schemas.microsoft.com/office/drawing/2014/main" id="{428694CC-F8C5-4D03-B12F-FED176819912}"/>
                </a:ext>
              </a:extLst>
            </p:cNvPr>
            <p:cNvSpPr/>
            <p:nvPr/>
          </p:nvSpPr>
          <p:spPr>
            <a:xfrm>
              <a:off x="5440472" y="1052736"/>
              <a:ext cx="2912160" cy="648072"/>
            </a:xfrm>
            <a:prstGeom prst="roundRect">
              <a:avLst>
                <a:gd name="adj" fmla="val 13290"/>
              </a:avLst>
            </a:prstGeom>
            <a:solidFill>
              <a:srgbClr val="C8E9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 baseline="0" dirty="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23" name="矩形: 圓角 12">
              <a:extLst>
                <a:ext uri="{FF2B5EF4-FFF2-40B4-BE49-F238E27FC236}">
                  <a16:creationId xmlns="" xmlns:a16="http://schemas.microsoft.com/office/drawing/2014/main" id="{F5CB5404-1FCA-4827-B7F1-D62D9BBABF2A}"/>
                </a:ext>
              </a:extLst>
            </p:cNvPr>
            <p:cNvSpPr/>
            <p:nvPr/>
          </p:nvSpPr>
          <p:spPr>
            <a:xfrm>
              <a:off x="1259632" y="1052736"/>
              <a:ext cx="3024336" cy="648072"/>
            </a:xfrm>
            <a:prstGeom prst="roundRect">
              <a:avLst>
                <a:gd name="adj" fmla="val 13290"/>
              </a:avLst>
            </a:prstGeom>
            <a:solidFill>
              <a:srgbClr val="FB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 baseline="0" dirty="0">
                <a:solidFill>
                  <a:schemeClr val="tx1"/>
                </a:solidFill>
                <a:latin typeface="Arial" pitchFamily="34" charset="0"/>
                <a:ea typeface="標楷體" pitchFamily="65" charset="-120"/>
              </a:endParaRPr>
            </a:p>
          </p:txBody>
        </p:sp>
        <p:sp>
          <p:nvSpPr>
            <p:cNvPr id="25" name="矩形: 圓角 12">
              <a:extLst>
                <a:ext uri="{FF2B5EF4-FFF2-40B4-BE49-F238E27FC236}">
                  <a16:creationId xmlns="" xmlns:a16="http://schemas.microsoft.com/office/drawing/2014/main" id="{F5CB5404-1FCA-4827-B7F1-D62D9BBABF2A}"/>
                </a:ext>
              </a:extLst>
            </p:cNvPr>
            <p:cNvSpPr/>
            <p:nvPr/>
          </p:nvSpPr>
          <p:spPr>
            <a:xfrm>
              <a:off x="1331640" y="1124744"/>
              <a:ext cx="2952328" cy="648072"/>
            </a:xfrm>
            <a:prstGeom prst="roundRect">
              <a:avLst>
                <a:gd name="adj" fmla="val 1329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看小草搖動的方向。</a:t>
              </a:r>
            </a:p>
          </p:txBody>
        </p:sp>
        <p:sp>
          <p:nvSpPr>
            <p:cNvPr id="26" name="矩形: 圓角 5">
              <a:extLst>
                <a:ext uri="{FF2B5EF4-FFF2-40B4-BE49-F238E27FC236}">
                  <a16:creationId xmlns="" xmlns:a16="http://schemas.microsoft.com/office/drawing/2014/main" id="{428694CC-F8C5-4D03-B12F-FED176819912}"/>
                </a:ext>
              </a:extLst>
            </p:cNvPr>
            <p:cNvSpPr/>
            <p:nvPr/>
          </p:nvSpPr>
          <p:spPr>
            <a:xfrm>
              <a:off x="5548272" y="1124744"/>
              <a:ext cx="2912160" cy="648072"/>
            </a:xfrm>
            <a:prstGeom prst="roundRect">
              <a:avLst>
                <a:gd name="adj" fmla="val 1329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看旗子飄動的方向。</a:t>
              </a:r>
            </a:p>
          </p:txBody>
        </p:sp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6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P58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19113" y="2490626"/>
            <a:ext cx="8917383" cy="3962710"/>
            <a:chOff x="119113" y="1412777"/>
            <a:chExt cx="8917383" cy="3962710"/>
          </a:xfrm>
        </p:grpSpPr>
        <p:pic>
          <p:nvPicPr>
            <p:cNvPr id="10" name="Picture 3" descr="C:\Users\user\Desktop\111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13" y="1412777"/>
              <a:ext cx="8845375" cy="3962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/>
            <p:cNvSpPr>
              <a:spLocks noChangeArrowheads="1"/>
            </p:cNvSpPr>
            <p:nvPr/>
          </p:nvSpPr>
          <p:spPr bwMode="auto">
            <a:xfrm>
              <a:off x="2123728" y="1988840"/>
              <a:ext cx="7457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61950" indent="-361950" algn="ctr"/>
              <a:r>
                <a:rPr lang="zh-TW" altLang="en-US" b="1" baseline="0" dirty="0">
                  <a:solidFill>
                    <a:srgbClr val="0000FF"/>
                  </a:solidFill>
                  <a:ea typeface="標楷體" pitchFamily="65" charset="-120"/>
                </a:rPr>
                <a:t>北</a:t>
              </a:r>
            </a:p>
          </p:txBody>
        </p: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2098098" y="4506262"/>
              <a:ext cx="7457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61950" indent="-361950" algn="ctr"/>
              <a:r>
                <a:rPr lang="zh-TW" altLang="en-US" b="1" baseline="0" dirty="0">
                  <a:solidFill>
                    <a:srgbClr val="0000FF"/>
                  </a:solidFill>
                  <a:ea typeface="標楷體" pitchFamily="65" charset="-120"/>
                </a:rPr>
                <a:t>南</a:t>
              </a: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3563888" y="3212976"/>
              <a:ext cx="7457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61950" indent="-361950" algn="ctr"/>
              <a:r>
                <a:rPr lang="zh-TW" altLang="en-US" b="1" baseline="0" dirty="0">
                  <a:solidFill>
                    <a:srgbClr val="0000FF"/>
                  </a:solidFill>
                  <a:ea typeface="標楷體" pitchFamily="65" charset="-120"/>
                </a:rPr>
                <a:t>東</a:t>
              </a:r>
            </a:p>
          </p:txBody>
        </p:sp>
        <p:sp>
          <p:nvSpPr>
            <p:cNvPr id="14" name="矩形 13"/>
            <p:cNvSpPr>
              <a:spLocks noChangeArrowheads="1"/>
            </p:cNvSpPr>
            <p:nvPr/>
          </p:nvSpPr>
          <p:spPr bwMode="auto">
            <a:xfrm>
              <a:off x="755576" y="3212976"/>
              <a:ext cx="7457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61950" indent="-361950" algn="ctr"/>
              <a:r>
                <a:rPr lang="zh-TW" altLang="en-US" b="1" baseline="0" dirty="0">
                  <a:solidFill>
                    <a:srgbClr val="0000FF"/>
                  </a:solidFill>
                  <a:ea typeface="標楷體" pitchFamily="65" charset="-120"/>
                </a:rPr>
                <a:t>西</a:t>
              </a:r>
            </a:p>
          </p:txBody>
        </p:sp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6372200" y="2132856"/>
              <a:ext cx="266429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2800" spc="-300" baseline="0" dirty="0">
                  <a:ea typeface="標楷體" pitchFamily="65" charset="-120"/>
                </a:rPr>
                <a:t>一般常用箭頭符號來表示風向。</a:t>
              </a:r>
            </a:p>
          </p:txBody>
        </p:sp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835968" y="2132856"/>
              <a:ext cx="1071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baseline="0" dirty="0">
                  <a:solidFill>
                    <a:srgbClr val="DF6C03"/>
                  </a:solidFill>
                  <a:ea typeface="標楷體" pitchFamily="65" charset="-120"/>
                </a:rPr>
                <a:t>西北</a:t>
              </a:r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835968" y="4365104"/>
              <a:ext cx="1071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baseline="0" dirty="0">
                  <a:solidFill>
                    <a:srgbClr val="DF6C03"/>
                  </a:solidFill>
                  <a:ea typeface="標楷體" pitchFamily="65" charset="-120"/>
                </a:rPr>
                <a:t>西南</a:t>
              </a:r>
            </a:p>
          </p:txBody>
        </p:sp>
        <p:sp>
          <p:nvSpPr>
            <p:cNvPr id="18" name="矩形 17"/>
            <p:cNvSpPr>
              <a:spLocks noChangeArrowheads="1"/>
            </p:cNvSpPr>
            <p:nvPr/>
          </p:nvSpPr>
          <p:spPr bwMode="auto">
            <a:xfrm>
              <a:off x="2987824" y="2132856"/>
              <a:ext cx="1071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baseline="0" dirty="0">
                  <a:solidFill>
                    <a:srgbClr val="DF6C03"/>
                  </a:solidFill>
                  <a:ea typeface="標楷體" pitchFamily="65" charset="-120"/>
                </a:rPr>
                <a:t>東北</a:t>
              </a: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3140224" y="4428401"/>
              <a:ext cx="10717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baseline="0" dirty="0">
                  <a:solidFill>
                    <a:srgbClr val="DF6C03"/>
                  </a:solidFill>
                  <a:ea typeface="標楷體" pitchFamily="65" charset="-120"/>
                </a:rPr>
                <a:t>東南</a:t>
              </a:r>
            </a:p>
          </p:txBody>
        </p:sp>
      </p:grp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692696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空氣的流動會產生風。風從東邊吹來就是東風，從北邊吹過來就是北風，所以風吹過來的方向就是</a:t>
            </a:r>
            <a:r>
              <a:rPr lang="zh-TW" altLang="en-US" baseline="0" dirty="0">
                <a:solidFill>
                  <a:srgbClr val="0000FF"/>
                </a:solidFill>
                <a:ea typeface="標楷體" pitchFamily="65" charset="-120"/>
              </a:rPr>
              <a:t>風向</a:t>
            </a:r>
            <a:r>
              <a:rPr lang="zh-TW" altLang="en-US" baseline="0" dirty="0">
                <a:ea typeface="標楷體" pitchFamily="65" charset="-120"/>
              </a:rPr>
              <a:t>。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1" name="Rectangle 1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7489435" y="2397784"/>
            <a:ext cx="729942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風向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2" name="AutoShap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6536934" y="233269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13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73414"/>
            <a:ext cx="8450288" cy="60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78" y="251937"/>
            <a:ext cx="7960562" cy="584775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我們可以利用指北針找出正確的方位。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04" y="1628800"/>
            <a:ext cx="5258780" cy="30469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先將指北針平放。</a:t>
            </a:r>
          </a:p>
          <a:p>
            <a:pPr marL="361950" indent="-361950" eaLnBrk="1" hangingPunct="1"/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等指針靜止後，慢慢轉動盤面，使指針的箭頭對準北字（</a:t>
            </a:r>
            <a:r>
              <a:rPr lang="en-US" altLang="zh-TW" baseline="0" dirty="0">
                <a:ea typeface="標楷體" pitchFamily="65" charset="-120"/>
              </a:rPr>
              <a:t>0</a:t>
            </a:r>
            <a:r>
              <a:rPr lang="zh-TW" altLang="en-US" baseline="0" dirty="0">
                <a:ea typeface="標楷體" pitchFamily="65" charset="-120"/>
              </a:rPr>
              <a:t>度）。</a:t>
            </a:r>
          </a:p>
          <a:p>
            <a:pPr marL="361950" indent="-361950" eaLnBrk="1" hangingPunct="1"/>
            <a:r>
              <a:rPr lang="en-US" altLang="zh-TW" baseline="0" dirty="0">
                <a:ea typeface="標楷體" pitchFamily="65" charset="-120"/>
              </a:rPr>
              <a:t>3.</a:t>
            </a:r>
            <a:r>
              <a:rPr lang="zh-TW" altLang="en-US" baseline="0" dirty="0">
                <a:ea typeface="標楷體" pitchFamily="65" charset="-120"/>
              </a:rPr>
              <a:t>這時盤面上的東、西、南、北就是正確的方位。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/>
          <a:stretch/>
        </p:blipFill>
        <p:spPr bwMode="auto">
          <a:xfrm>
            <a:off x="6113720" y="1700808"/>
            <a:ext cx="2561968" cy="2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lkj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8" r="17380" b="46806"/>
          <a:stretch/>
        </p:blipFill>
        <p:spPr bwMode="auto">
          <a:xfrm>
            <a:off x="755576" y="815836"/>
            <a:ext cx="4606316" cy="9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734" y="980728"/>
            <a:ext cx="344800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baseline="0" dirty="0">
                <a:ea typeface="標楷體" pitchFamily="65" charset="-120"/>
              </a:rPr>
              <a:t>指北針的使用方法</a:t>
            </a:r>
            <a:endParaRPr lang="en-US" altLang="en-US" b="1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P59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="" xmlns:a16="http://schemas.microsoft.com/office/drawing/2014/main" id="{ADD36E3D-E87C-4600-9659-CD697DCCAC68}"/>
              </a:ext>
            </a:extLst>
          </p:cNvPr>
          <p:cNvGrpSpPr/>
          <p:nvPr/>
        </p:nvGrpSpPr>
        <p:grpSpPr>
          <a:xfrm>
            <a:off x="723246" y="4836478"/>
            <a:ext cx="7017106" cy="1688866"/>
            <a:chOff x="1001199" y="2734803"/>
            <a:chExt cx="7017106" cy="1688866"/>
          </a:xfrm>
        </p:grpSpPr>
        <p:sp>
          <p:nvSpPr>
            <p:cNvPr id="16" name="矩形: 圓角 19">
              <a:extLst>
                <a:ext uri="{FF2B5EF4-FFF2-40B4-BE49-F238E27FC236}">
                  <a16:creationId xmlns="" xmlns:a16="http://schemas.microsoft.com/office/drawing/2014/main" id="{2A0D44D2-C1F0-44F2-B2EC-D3655678A907}"/>
                </a:ext>
              </a:extLst>
            </p:cNvPr>
            <p:cNvSpPr/>
            <p:nvPr/>
          </p:nvSpPr>
          <p:spPr>
            <a:xfrm>
              <a:off x="1565808" y="2779782"/>
              <a:ext cx="6452497" cy="1643887"/>
            </a:xfrm>
            <a:prstGeom prst="roundRect">
              <a:avLst>
                <a:gd name="adj" fmla="val 13290"/>
              </a:avLst>
            </a:prstGeom>
            <a:solidFill>
              <a:srgbClr val="FDD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  <a:t>使用指北針時，要避免附近有電器用品、鐵製品或磁鐵，同時也不要將兩個指北針放在一起使用。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="" xmlns:a16="http://schemas.microsoft.com/office/drawing/2014/main" id="{7FF40F21-4C9E-4C6A-9404-94B97F697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199" y="2734803"/>
              <a:ext cx="803482" cy="69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6501775" y="1102088"/>
            <a:ext cx="2101005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cs typeface="新細明體" pitchFamily="18" charset="-120"/>
              </a:rPr>
              <a:t>指北針的使用方法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0" name="AutoShap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5549275" y="103700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標楷體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41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P59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="" xmlns:a16="http://schemas.microsoft.com/office/drawing/2014/main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406400"/>
            <a:ext cx="6746875" cy="584775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怎樣才能知道風的大小呢？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7B476A9-62EB-4D93-86C2-2108410D1C5B}"/>
              </a:ext>
            </a:extLst>
          </p:cNvPr>
          <p:cNvSpPr/>
          <p:nvPr/>
        </p:nvSpPr>
        <p:spPr>
          <a:xfrm>
            <a:off x="1187624" y="991175"/>
            <a:ext cx="6746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透過風車轉動的快慢、旗子飄動的高低等，都能知道風的大小。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00642"/>
            <a:ext cx="5653519" cy="281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="" xmlns:a16="http://schemas.microsoft.com/office/drawing/2014/main" id="{F331FBC6-4263-443B-9136-C526202F213D}"/>
              </a:ext>
            </a:extLst>
          </p:cNvPr>
          <p:cNvGrpSpPr/>
          <p:nvPr/>
        </p:nvGrpSpPr>
        <p:grpSpPr>
          <a:xfrm>
            <a:off x="1043608" y="4402996"/>
            <a:ext cx="6264696" cy="1726127"/>
            <a:chOff x="1514420" y="385002"/>
            <a:chExt cx="6264696" cy="1726127"/>
          </a:xfrm>
        </p:grpSpPr>
        <p:sp>
          <p:nvSpPr>
            <p:cNvPr id="12" name="矩形: 圓角 13">
              <a:extLst>
                <a:ext uri="{FF2B5EF4-FFF2-40B4-BE49-F238E27FC236}">
                  <a16:creationId xmlns="" xmlns:a16="http://schemas.microsoft.com/office/drawing/2014/main" id="{B4E37D85-9798-49BC-ACB9-BAD2781DDCAC}"/>
                </a:ext>
              </a:extLst>
            </p:cNvPr>
            <p:cNvSpPr/>
            <p:nvPr/>
          </p:nvSpPr>
          <p:spPr>
            <a:xfrm>
              <a:off x="2550889" y="1026356"/>
              <a:ext cx="5228227" cy="1084773"/>
            </a:xfrm>
            <a:prstGeom prst="roundRect">
              <a:avLst>
                <a:gd name="adj" fmla="val 13290"/>
              </a:avLst>
            </a:prstGeom>
            <a:solidFill>
              <a:srgbClr val="FEE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看旗子飄動的高低可以知道風的大小嗎？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="" xmlns:a16="http://schemas.microsoft.com/office/drawing/2014/main" id="{48B022DA-6616-454C-9816-F2A1B508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977" b="94419" l="6311" r="94175">
                          <a14:foregroundMark x1="39806" y1="87907" x2="72816" y2="87907"/>
                          <a14:foregroundMark x1="72816" y1="87907" x2="66019" y2="79535"/>
                          <a14:foregroundMark x1="43689" y1="94419" x2="43689" y2="82326"/>
                          <a14:foregroundMark x1="36408" y1="88837" x2="16019" y2="70698"/>
                          <a14:foregroundMark x1="16019" y1="70698" x2="5825" y2="45116"/>
                          <a14:foregroundMark x1="5825" y1="45116" x2="9709" y2="21860"/>
                          <a14:foregroundMark x1="9709" y1="21860" x2="32039" y2="5116"/>
                          <a14:foregroundMark x1="32039" y1="5116" x2="59223" y2="6977"/>
                          <a14:foregroundMark x1="59223" y1="6977" x2="74757" y2="19070"/>
                          <a14:foregroundMark x1="56311" y1="8837" x2="25728" y2="16744"/>
                          <a14:foregroundMark x1="25728" y1="16744" x2="7767" y2="32558"/>
                          <a14:foregroundMark x1="7767" y1="32558" x2="6311" y2="57674"/>
                          <a14:foregroundMark x1="6311" y1="57674" x2="18932" y2="80000"/>
                          <a14:foregroundMark x1="18932" y1="80000" x2="37864" y2="88837"/>
                          <a14:foregroundMark x1="88835" y1="66512" x2="91262" y2="40465"/>
                          <a14:foregroundMark x1="91262" y1="40465" x2="88350" y2="31163"/>
                          <a14:foregroundMark x1="91262" y1="58140" x2="92718" y2="45581"/>
                          <a14:foregroundMark x1="88835" y1="66512" x2="72330" y2="85116"/>
                          <a14:foregroundMark x1="72330" y1="85116" x2="67961" y2="84651"/>
                          <a14:foregroundMark x1="87379" y1="66047" x2="71359" y2="86047"/>
                          <a14:foregroundMark x1="71359" y1="86047" x2="66019" y2="83721"/>
                          <a14:foregroundMark x1="67961" y1="83256" x2="91262" y2="65116"/>
                          <a14:foregroundMark x1="91262" y1="65116" x2="94175" y2="54884"/>
                          <a14:foregroundMark x1="9709" y1="51163" x2="15534" y2="28372"/>
                          <a14:foregroundMark x1="19903" y1="50233" x2="28641" y2="26512"/>
                          <a14:foregroundMark x1="28641" y1="26512" x2="29126" y2="26512"/>
                          <a14:foregroundMark x1="15534" y1="46047" x2="28641" y2="25581"/>
                          <a14:foregroundMark x1="28641" y1="25581" x2="34951" y2="204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20" y="385002"/>
              <a:ext cx="1239908" cy="1294079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17B476A9-62EB-4D93-86C2-2108410D1C5B}"/>
              </a:ext>
            </a:extLst>
          </p:cNvPr>
          <p:cNvSpPr/>
          <p:nvPr/>
        </p:nvSpPr>
        <p:spPr>
          <a:xfrm>
            <a:off x="4658965" y="5544348"/>
            <a:ext cx="1431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可以。</a:t>
            </a:r>
          </a:p>
        </p:txBody>
      </p:sp>
    </p:spTree>
    <p:extLst>
      <p:ext uri="{BB962C8B-B14F-4D97-AF65-F5344CB8AC3E}">
        <p14:creationId xmlns:p14="http://schemas.microsoft.com/office/powerpoint/2010/main" val="34252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/>
      <a:bodyPr wrap="square">
        <a:spAutoFit/>
      </a:bodyPr>
      <a:lstStyle>
        <a:defPPr>
          <a:defRPr sz="3000" baseline="0" dirty="0" smtClean="0">
            <a:latin typeface="Times New Roman" pitchFamily="18" charset="0"/>
            <a:sym typeface="Wingdings" pitchFamily="2" charset="2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6216</TotalTime>
  <Words>693</Words>
  <Application>Microsoft Office PowerPoint</Application>
  <PresentationFormat>如螢幕大小 (4:3)</PresentationFormat>
  <Paragraphs>120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Arial</vt:lpstr>
      <vt:lpstr>新細明體</vt:lpstr>
      <vt:lpstr>Wingdings</vt:lpstr>
      <vt:lpstr>Calibri</vt:lpstr>
      <vt:lpstr>標楷體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USER</dc:creator>
  <cp:lastModifiedBy>user</cp:lastModifiedBy>
  <cp:revision>691</cp:revision>
  <dcterms:created xsi:type="dcterms:W3CDTF">2011-08-25T02:03:39Z</dcterms:created>
  <dcterms:modified xsi:type="dcterms:W3CDTF">2019-07-11T07:57:29Z</dcterms:modified>
</cp:coreProperties>
</file>