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509" r:id="rId11"/>
    <p:sldId id="510" r:id="rId12"/>
    <p:sldId id="494" r:id="rId13"/>
    <p:sldId id="495" r:id="rId14"/>
    <p:sldId id="498" r:id="rId15"/>
    <p:sldId id="499" r:id="rId16"/>
    <p:sldId id="500" r:id="rId17"/>
    <p:sldId id="501" r:id="rId18"/>
    <p:sldId id="496" r:id="rId19"/>
    <p:sldId id="497" r:id="rId20"/>
    <p:sldId id="512" r:id="rId21"/>
    <p:sldId id="502" r:id="rId22"/>
    <p:sldId id="503" r:id="rId23"/>
    <p:sldId id="504" r:id="rId24"/>
    <p:sldId id="505" r:id="rId25"/>
    <p:sldId id="506" r:id="rId26"/>
    <p:sldId id="507" r:id="rId27"/>
    <p:sldId id="511" r:id="rId28"/>
    <p:sldId id="483" r:id="rId29"/>
    <p:sldId id="50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5" autoAdjust="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83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2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代表平分成五份，取其中的一份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÷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和×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一樣大</a:t>
            </a: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DD0FDD2-99EF-43BE-A07A-95EF14203B1B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499923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挑戰一下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整數*單位分數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整數*真分數（健康人數）</a:t>
            </a: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ACC264-15E9-4370-9970-231A76A08E9A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76586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146BE1C-B55C-4300-BFF0-8D3170F48EEE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25105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全體分，強調</a:t>
            </a:r>
            <a:r>
              <a:rPr lang="en-US" altLang="zh-TW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1</a:t>
            </a:r>
            <a:r>
              <a:rPr lang="zh-TW" altLang="en-US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在哪裡！</a:t>
            </a:r>
            <a:endParaRPr lang="en-US" altLang="zh-TW" smtClean="0">
              <a:solidFill>
                <a:srgbClr val="FF0000"/>
              </a:solidFill>
              <a:latin typeface="BiauKai" pitchFamily="64" charset="-120"/>
              <a:ea typeface="BiauKai" pitchFamily="64" charset="-120"/>
            </a:endParaRPr>
          </a:p>
          <a:p>
            <a:r>
              <a:rPr lang="zh-TW" altLang="en-US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結論</a:t>
            </a:r>
            <a:r>
              <a:rPr lang="en-US" altLang="zh-TW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︰</a:t>
            </a:r>
            <a:r>
              <a:rPr lang="zh-TW" altLang="en-US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整數</a:t>
            </a:r>
            <a:r>
              <a:rPr lang="en-US" altLang="zh-TW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×</a:t>
            </a:r>
            <a:r>
              <a:rPr lang="zh-TW" altLang="en-US" smtClean="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分子，分母不變</a:t>
            </a:r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48C9F04-8425-467F-B3E7-2544433C065A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75640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E450041-5614-4C7A-B75C-6DC766B850EF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07923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ED2C1E-27C6-491A-80B1-B7E33D71CB91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83246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挑戰一下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整數×帶分數、真分數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帶分數算式紀錄問題</a:t>
            </a:r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B1D6D7C-0932-48B8-B0CE-3541635CD11B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95706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A4921F2-427E-461E-A702-5EF4A08E8C52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5122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7F8F5-6432-4FF2-94AF-7F311CD3DC4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554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183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E642E23-54B9-46A9-AFA2-9489151C21BA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813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BFFFE09-74E9-450C-B801-354DB6ACE2F9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53435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E928DA-9A4A-4A78-95B5-296017E84B5B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4587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492D06-5571-4611-B96E-4AC3D485CE81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27642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759169-8F1D-40A4-BFE1-E36BD9DC37F4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40306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CE952A2-5026-431F-8708-1D187328052A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66910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297B-7197-4F97-840D-F868CF42E44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487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297B-7197-4F97-840D-F868CF42E44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074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BB2787-F9CA-40FB-B936-1FF44181DF48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629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每一個拿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個，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*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4/</a:t>
            </a:r>
            <a:r>
              <a:rPr lang="en-US" altLang="zh-TW" smtClean="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（請說出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在哪兒？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在哪兒？）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每一個拿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個，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*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4/</a:t>
            </a:r>
            <a:r>
              <a:rPr lang="en-US" altLang="zh-TW" smtClean="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（請說出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在哪兒？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在哪兒？）</a:t>
            </a:r>
          </a:p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2BE19E2-FE43-4DDE-B408-4268C4838783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77615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東西不能切割時，該怎麼想呢？</a:t>
            </a:r>
            <a:endParaRPr lang="en-US" altLang="zh-TW" smtClean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全部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18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張，平分成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6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分，每份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張。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18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*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1/6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18÷6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3FAAAD7-F0F1-4877-900B-A6A44788AE7F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5224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全部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張，平分成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分，每份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張。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*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3/5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15÷5×3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＝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9</a:t>
            </a: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D2AA15-73BE-447D-8652-FE321B689F7D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255972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分成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4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分，每份是</a:t>
            </a:r>
            <a:r>
              <a:rPr lang="en-US" altLang="zh-TW" smtClean="0">
                <a:latin typeface="Arial" panose="020B0604020202020204" pitchFamily="34" charset="0"/>
                <a:ea typeface="新細明體" panose="02020500000000000000" pitchFamily="18" charset="-120"/>
              </a:rPr>
              <a:t>3/4</a:t>
            </a:r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公斤</a:t>
            </a: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3D26D8-0006-4B66-9202-EA6180D454AF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1207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  <a:ea typeface="新細明體" panose="02020500000000000000" pitchFamily="18" charset="-120"/>
              </a:rPr>
              <a:t>解釋上，第二種比較容易 </a:t>
            </a:r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938EB3B-187A-4B25-B02F-E156893874FD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2417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530CF55-9DF8-4123-ABC8-931F8586F943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354427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10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0.e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814524"/>
          </a:xfrm>
        </p:spPr>
        <p:txBody>
          <a:bodyPr/>
          <a:lstStyle/>
          <a:p>
            <a:r>
              <a:rPr lang="en-US" altLang="zh-TW" dirty="0" smtClean="0"/>
              <a:t>2-2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整數</a:t>
            </a:r>
            <a:r>
              <a:rPr lang="zh-TW" altLang="en-US" dirty="0" smtClean="0"/>
              <a:t>乘</a:t>
            </a:r>
            <a:r>
              <a:rPr lang="zh-TW" altLang="en-US" dirty="0" smtClean="0"/>
              <a:t>以分數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115616" y="1916832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2016224" cy="12241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499992" y="1916832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16832"/>
                <a:ext cx="2016224" cy="1224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15616" y="4149080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49080"/>
                <a:ext cx="2016224" cy="12241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499992" y="4149080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49080"/>
                <a:ext cx="2016224" cy="1224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5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Try </a:t>
            </a:r>
            <a:r>
              <a:rPr lang="en-US" altLang="zh-TW" dirty="0" err="1" smtClean="0">
                <a:solidFill>
                  <a:srgbClr val="FFC000"/>
                </a:solidFill>
              </a:rPr>
              <a:t>Try</a:t>
            </a:r>
            <a:r>
              <a:rPr lang="en-US" altLang="zh-TW" dirty="0" smtClean="0">
                <a:solidFill>
                  <a:srgbClr val="FFC000"/>
                </a:solidFill>
              </a:rPr>
              <a:t> See</a:t>
            </a:r>
            <a:endParaRPr lang="en-US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115616" y="1916832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2016224" cy="12241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499992" y="1916832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916832"/>
                <a:ext cx="2016224" cy="1224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15616" y="4149080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49080"/>
                <a:ext cx="2016224" cy="12241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499992" y="4149080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149080"/>
                <a:ext cx="2016224" cy="1224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4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熊大的喃喃自語篇</a:t>
            </a: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100</a:t>
            </a:r>
            <a:r>
              <a:rPr lang="zh-TW" altLang="en-US" sz="3600" smtClean="0"/>
              <a:t>的</a:t>
            </a:r>
            <a:r>
              <a:rPr lang="en-US" altLang="zh-TW" sz="3600" smtClean="0"/>
              <a:t>1</a:t>
            </a:r>
            <a:r>
              <a:rPr lang="zh-TW" altLang="en-US" sz="3600" smtClean="0"/>
              <a:t>倍是</a:t>
            </a:r>
            <a:r>
              <a:rPr lang="en-US" altLang="zh-TW" sz="3600" smtClean="0"/>
              <a:t>100</a:t>
            </a:r>
            <a:r>
              <a:rPr lang="zh-TW" altLang="en-US" sz="3600" smtClean="0"/>
              <a:t>、</a:t>
            </a:r>
            <a:r>
              <a:rPr lang="en-US" altLang="zh-TW" sz="3600" smtClean="0"/>
              <a:t>2</a:t>
            </a:r>
            <a:r>
              <a:rPr lang="zh-TW" altLang="en-US" sz="3600" smtClean="0"/>
              <a:t>倍是（     ）</a:t>
            </a:r>
            <a:r>
              <a:rPr lang="en-US" altLang="zh-TW" sz="3600" smtClean="0"/>
              <a:t>…</a:t>
            </a:r>
          </a:p>
          <a:p>
            <a:pPr eaLnBrk="1" hangingPunct="1"/>
            <a:endParaRPr lang="en-US" altLang="zh-TW" sz="3600" smtClean="0"/>
          </a:p>
          <a:p>
            <a:pPr eaLnBrk="1" hangingPunct="1"/>
            <a:endParaRPr lang="zh-TW" altLang="en-US" sz="3600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8313" y="286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600" dirty="0">
                <a:solidFill>
                  <a:srgbClr val="FF0000"/>
                </a:solidFill>
              </a:rPr>
              <a:t>100</a:t>
            </a:r>
            <a:r>
              <a:rPr lang="zh-TW" altLang="en-US" sz="3600" dirty="0">
                <a:solidFill>
                  <a:srgbClr val="FF0000"/>
                </a:solidFill>
              </a:rPr>
              <a:t>的</a:t>
            </a:r>
            <a:r>
              <a:rPr lang="en-US" altLang="zh-TW" sz="3600" dirty="0">
                <a:solidFill>
                  <a:srgbClr val="FF0000"/>
                </a:solidFill>
              </a:rPr>
              <a:t>     </a:t>
            </a:r>
            <a:r>
              <a:rPr lang="zh-TW" altLang="en-US" sz="3600" dirty="0">
                <a:solidFill>
                  <a:srgbClr val="FF0000"/>
                </a:solidFill>
              </a:rPr>
              <a:t>倍比</a:t>
            </a:r>
            <a:r>
              <a:rPr lang="en-US" altLang="zh-TW" sz="3600" dirty="0">
                <a:solidFill>
                  <a:srgbClr val="FF0000"/>
                </a:solidFill>
              </a:rPr>
              <a:t>100</a:t>
            </a:r>
            <a:r>
              <a:rPr lang="zh-TW" altLang="en-US" sz="3600" dirty="0">
                <a:solidFill>
                  <a:srgbClr val="FF0000"/>
                </a:solidFill>
              </a:rPr>
              <a:t>大還是小呢？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eaLnBrk="1" hangingPunct="1"/>
            <a:endParaRPr lang="zh-TW" altLang="en-US" sz="3600" dirty="0"/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/>
        </p:nvGraphicFramePr>
        <p:xfrm>
          <a:off x="2257425" y="2565400"/>
          <a:ext cx="476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方程式" r:id="rId4" imgW="139700" imgH="393700" progId="Equation.3">
                  <p:embed/>
                </p:oleObj>
              </mc:Choice>
              <mc:Fallback>
                <p:oleObj name="方程式" r:id="rId4" imgW="139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2565400"/>
                        <a:ext cx="476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591994" y="4208464"/>
            <a:ext cx="8229600" cy="15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TW" sz="3600" dirty="0"/>
          </a:p>
          <a:p>
            <a:pPr eaLnBrk="1" hangingPunct="1"/>
            <a:r>
              <a:rPr lang="en-US" altLang="zh-TW" sz="3600" dirty="0">
                <a:solidFill>
                  <a:srgbClr val="FF0000"/>
                </a:solidFill>
              </a:rPr>
              <a:t>100</a:t>
            </a:r>
            <a:r>
              <a:rPr lang="zh-TW" altLang="en-US" sz="3600" dirty="0">
                <a:solidFill>
                  <a:srgbClr val="FF0000"/>
                </a:solidFill>
              </a:rPr>
              <a:t>的</a:t>
            </a:r>
            <a:r>
              <a:rPr lang="en-US" altLang="zh-TW" sz="3600" dirty="0">
                <a:solidFill>
                  <a:srgbClr val="FF0000"/>
                </a:solidFill>
              </a:rPr>
              <a:t>      </a:t>
            </a:r>
            <a:r>
              <a:rPr lang="zh-TW" altLang="en-US" sz="3600" dirty="0">
                <a:solidFill>
                  <a:srgbClr val="FF0000"/>
                </a:solidFill>
              </a:rPr>
              <a:t>倍比</a:t>
            </a:r>
            <a:r>
              <a:rPr lang="en-US" altLang="zh-TW" sz="3600" dirty="0">
                <a:solidFill>
                  <a:srgbClr val="FF0000"/>
                </a:solidFill>
              </a:rPr>
              <a:t>100</a:t>
            </a:r>
            <a:r>
              <a:rPr lang="zh-TW" altLang="en-US" sz="3600" dirty="0">
                <a:solidFill>
                  <a:srgbClr val="FF0000"/>
                </a:solidFill>
              </a:rPr>
              <a:t>大還是小呢？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TW" altLang="en-US" sz="3600" dirty="0"/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38715"/>
              </p:ext>
            </p:extLst>
          </p:nvPr>
        </p:nvGraphicFramePr>
        <p:xfrm>
          <a:off x="2084387" y="4791869"/>
          <a:ext cx="82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方程式" r:id="rId6" imgW="241300" imgH="393700" progId="Equation.3">
                  <p:embed/>
                </p:oleObj>
              </mc:Choice>
              <mc:Fallback>
                <p:oleObj name="方程式" r:id="rId6" imgW="24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7" y="4791869"/>
                        <a:ext cx="82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10" descr="5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508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之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感”流行篇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8312" y="1341438"/>
                <a:ext cx="8568183" cy="1943546"/>
              </a:xfrm>
            </p:spPr>
            <p:txBody>
              <a:bodyPr/>
              <a:lstStyle/>
              <a:p>
                <a:pPr eaLnBrk="1" hangingPunct="1"/>
                <a:r>
                  <a:rPr lang="zh-TW" altLang="en-US" dirty="0" smtClean="0"/>
                  <a:t>近日早晚溫差大，</a:t>
                </a:r>
                <a:r>
                  <a:rPr lang="en-US" altLang="zh-TW" dirty="0" smtClean="0"/>
                  <a:t>8</a:t>
                </a:r>
                <a:r>
                  <a:rPr lang="zh-TW" altLang="en-US" dirty="0" smtClean="0"/>
                  <a:t>班疑似有感冒症狀的人數佔全班的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dirty="0" smtClean="0"/>
                  <a:t> ，那</a:t>
                </a:r>
                <a:r>
                  <a:rPr lang="zh-TW" altLang="en-US" dirty="0" smtClean="0"/>
                  <a:t>是多少人呢？下列哪個算式可以代表答案？</a:t>
                </a:r>
              </a:p>
            </p:txBody>
          </p:sp>
        </mc:Choice>
        <mc:Fallback>
          <p:sp>
            <p:nvSpPr>
              <p:cNvPr id="26627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341438"/>
                <a:ext cx="8568183" cy="1943546"/>
              </a:xfrm>
              <a:blipFill rotWithShape="0">
                <a:blip r:embed="rId4"/>
                <a:stretch>
                  <a:fillRect l="-1637" t="-5643" r="-8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629" name="Object 23"/>
          <p:cNvGraphicFramePr>
            <a:graphicFrameLocks noChangeAspect="1"/>
          </p:cNvGraphicFramePr>
          <p:nvPr/>
        </p:nvGraphicFramePr>
        <p:xfrm>
          <a:off x="1806575" y="3495675"/>
          <a:ext cx="233362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方程式" r:id="rId5" imgW="431800" imgH="393700" progId="Equation.3">
                  <p:embed/>
                </p:oleObj>
              </mc:Choice>
              <mc:Fallback>
                <p:oleObj name="方程式" r:id="rId5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3495675"/>
                        <a:ext cx="233362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153374"/>
              </p:ext>
            </p:extLst>
          </p:nvPr>
        </p:nvGraphicFramePr>
        <p:xfrm>
          <a:off x="1763713" y="5302523"/>
          <a:ext cx="23241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方程式" r:id="rId7" imgW="431800" imgH="393700" progId="Equation.3">
                  <p:embed/>
                </p:oleObj>
              </mc:Choice>
              <mc:Fallback>
                <p:oleObj name="方程式" r:id="rId7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02523"/>
                        <a:ext cx="2324100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5642"/>
              </p:ext>
            </p:extLst>
          </p:nvPr>
        </p:nvGraphicFramePr>
        <p:xfrm>
          <a:off x="5106988" y="5373960"/>
          <a:ext cx="22018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方程式" r:id="rId9" imgW="431800" imgH="393700" progId="Equation.3">
                  <p:embed/>
                </p:oleObj>
              </mc:Choice>
              <mc:Fallback>
                <p:oleObj name="方程式" r:id="rId9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8" y="5373960"/>
                        <a:ext cx="22018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23"/>
          <p:cNvGraphicFramePr>
            <a:graphicFrameLocks noChangeAspect="1"/>
          </p:cNvGraphicFramePr>
          <p:nvPr/>
        </p:nvGraphicFramePr>
        <p:xfrm>
          <a:off x="5164138" y="3822700"/>
          <a:ext cx="20716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方程式" r:id="rId11" imgW="406400" imgH="165100" progId="Equation.3">
                  <p:embed/>
                </p:oleObj>
              </mc:Choice>
              <mc:Fallback>
                <p:oleObj name="方程式" r:id="rId11" imgW="406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822700"/>
                        <a:ext cx="20716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683418" y="3058752"/>
            <a:ext cx="7777163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6CBD"/>
              </a:gs>
              <a:gs pos="20000">
                <a:srgbClr val="506CBA"/>
              </a:gs>
              <a:gs pos="100000">
                <a:srgbClr val="3C518E"/>
              </a:gs>
            </a:gsLst>
            <a:lin ang="5400000"/>
          </a:gradFill>
          <a:ln w="9525">
            <a:solidFill>
              <a:srgbClr val="5C72B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眾多病毒籠罩下，依然健康安好的有幾人呢？用</a:t>
            </a:r>
            <a:r>
              <a:rPr lang="zh-TW" altLang="en-US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乘法算式</a:t>
            </a:r>
            <a:r>
              <a:rPr lang="zh-TW" altLang="en-US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記錄結果。</a:t>
            </a:r>
            <a:endParaRPr lang="zh-TW" altLang="zh-TW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pPr eaLnBrk="1" hangingPunct="1">
              <a:defRPr/>
            </a:pPr>
            <a:endParaRPr lang="zh-TW" altLang="en-US" dirty="0" smtClean="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52438"/>
            <a:ext cx="8599487" cy="979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Ａ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感流行篇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︰28 ÷ 4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 × 3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21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」    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算出健康人數有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21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人。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3850" y="3573463"/>
            <a:ext cx="8640763" cy="17541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tx1"/>
                </a:solidFill>
                <a:latin typeface="BiauKai" pitchFamily="64" charset="-120"/>
                <a:ea typeface="BiauKai" pitchFamily="64" charset="-120"/>
              </a:rPr>
              <a:t>◆</a:t>
            </a:r>
            <a:r>
              <a:rPr lang="zh-TW" altLang="en-US" sz="3600">
                <a:solidFill>
                  <a:schemeClr val="tx1"/>
                </a:solidFill>
                <a:latin typeface="BiauKai" pitchFamily="64" charset="-120"/>
                <a:ea typeface="BiauKai" pitchFamily="64" charset="-120"/>
              </a:rPr>
              <a:t>進行整數乘以分數的計算時，只要將</a:t>
            </a:r>
            <a:endParaRPr lang="en-US" altLang="zh-TW" sz="3600">
              <a:solidFill>
                <a:schemeClr val="tx1"/>
              </a:solidFill>
              <a:latin typeface="BiauKai" pitchFamily="64" charset="-120"/>
              <a:ea typeface="BiauKai" pitchFamily="6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整數</a:t>
            </a:r>
            <a:r>
              <a:rPr lang="en-US" altLang="zh-TW" sz="360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×</a:t>
            </a:r>
            <a:r>
              <a:rPr lang="zh-TW" altLang="en-US" sz="3600">
                <a:solidFill>
                  <a:srgbClr val="FF0000"/>
                </a:solidFill>
                <a:latin typeface="BiauKai" pitchFamily="64" charset="-120"/>
                <a:ea typeface="BiauKai" pitchFamily="64" charset="-120"/>
              </a:rPr>
              <a:t>分子，分母不變，</a:t>
            </a:r>
            <a:r>
              <a:rPr lang="zh-TW" altLang="en-US" sz="3600">
                <a:solidFill>
                  <a:schemeClr val="tx1"/>
                </a:solidFill>
                <a:latin typeface="BiauKai" pitchFamily="64" charset="-120"/>
                <a:ea typeface="BiauKai" pitchFamily="64" charset="-120"/>
              </a:rPr>
              <a:t>即可算出答案。畫圖表示看看。</a:t>
            </a: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95288" y="2133600"/>
            <a:ext cx="8599487" cy="863600"/>
          </a:xfrm>
          <a:prstGeom prst="rect">
            <a:avLst/>
          </a:prstGeom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5800"/>
              </a:lnSpc>
              <a:defRPr/>
            </a:pP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B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.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感流行篇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︰28 × ¾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＝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21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」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  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算出健康人數有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21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人。</a:t>
            </a:r>
          </a:p>
        </p:txBody>
      </p:sp>
    </p:spTree>
    <p:extLst>
      <p:ext uri="{BB962C8B-B14F-4D97-AF65-F5344CB8AC3E}">
        <p14:creationId xmlns:p14="http://schemas.microsoft.com/office/powerpoint/2010/main" val="3459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611188" y="5300663"/>
            <a:ext cx="2665412" cy="1312862"/>
          </a:xfrm>
          <a:gradFill rotWithShape="1">
            <a:gsLst>
              <a:gs pos="0">
                <a:srgbClr val="FFEADC"/>
              </a:gs>
              <a:gs pos="64999">
                <a:srgbClr val="FFCDAB"/>
              </a:gs>
              <a:gs pos="100000">
                <a:srgbClr val="FFB987"/>
              </a:gs>
            </a:gsLst>
            <a:lin ang="5400000" scaled="1"/>
          </a:gradFill>
          <a:ln cap="flat">
            <a:solidFill>
              <a:srgbClr val="E6811C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anose="02020500000000000000" pitchFamily="18" charset="-120"/>
              </a:rPr>
              <a:t>在圖中</a:t>
            </a:r>
            <a:r>
              <a:rPr lang="en-US" altLang="zh-TW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anose="02020500000000000000" pitchFamily="18" charset="-120"/>
              </a:rPr>
              <a:t/>
            </a:r>
            <a:br>
              <a:rPr lang="en-US" altLang="zh-TW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anose="02020500000000000000" pitchFamily="18" charset="-120"/>
              </a:rPr>
            </a:br>
            <a:r>
              <a:rPr lang="zh-TW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新細明體" panose="02020500000000000000" pitchFamily="18" charset="-120"/>
              </a:rPr>
              <a:t>畫出一份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42988" y="2060575"/>
          <a:ext cx="5400675" cy="288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"/>
                <a:gridCol w="771525"/>
                <a:gridCol w="771525"/>
                <a:gridCol w="771525"/>
                <a:gridCol w="771525"/>
                <a:gridCol w="771525"/>
                <a:gridCol w="771525"/>
              </a:tblGrid>
              <a:tr h="720328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</a:tr>
              <a:tr h="720328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</a:tr>
              <a:tr h="720328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</a:tr>
              <a:tr h="720328"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1" marR="91441" marT="45736" marB="45736"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293688" y="692150"/>
            <a:ext cx="8599487" cy="865188"/>
          </a:xfrm>
          <a:prstGeom prst="rect">
            <a:avLst/>
          </a:prstGeom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5800"/>
              </a:lnSpc>
              <a:defRPr/>
            </a:pP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B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.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感流行篇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︰28 × ¾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＝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21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   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  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                   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算出健康人數有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21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人。</a:t>
            </a:r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/>
        </p:nvGraphicFramePr>
        <p:xfrm>
          <a:off x="6777038" y="1916113"/>
          <a:ext cx="2381250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方程式" r:id="rId4" imgW="698500" imgH="393700" progId="Equation.3">
                  <p:embed/>
                </p:oleObj>
              </mc:Choice>
              <mc:Fallback>
                <p:oleObj name="方程式" r:id="rId4" imgW="69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1916113"/>
                        <a:ext cx="2381250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 bwMode="auto">
          <a:xfrm>
            <a:off x="3419475" y="5316538"/>
            <a:ext cx="2665413" cy="1312862"/>
          </a:xfrm>
          <a:prstGeom prst="rect">
            <a:avLst/>
          </a:prstGeom>
          <a:gradFill rotWithShape="1">
            <a:gsLst>
              <a:gs pos="0">
                <a:srgbClr val="FFEADC"/>
              </a:gs>
              <a:gs pos="64999">
                <a:srgbClr val="FFCDAB"/>
              </a:gs>
              <a:gs pos="100000">
                <a:srgbClr val="FFB987"/>
              </a:gs>
            </a:gsLst>
            <a:lin ang="5400000" scaled="1"/>
          </a:gradFill>
          <a:ln w="9525">
            <a:solidFill>
              <a:srgbClr val="E6811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5800"/>
              </a:lnSpc>
              <a:defRPr/>
            </a:pPr>
            <a:r>
              <a:rPr lang="zh-TW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用分數</a:t>
            </a:r>
            <a:endParaRPr lang="en-US" altLang="zh-TW" sz="32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algn="ctr">
              <a:lnSpc>
                <a:spcPts val="5800"/>
              </a:lnSpc>
              <a:defRPr/>
            </a:pPr>
            <a:r>
              <a:rPr lang="zh-TW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表示</a:t>
            </a:r>
            <a:r>
              <a:rPr lang="zh-TW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一份</a:t>
            </a:r>
            <a:r>
              <a:rPr lang="zh-TW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的量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6227763" y="5316538"/>
            <a:ext cx="2665412" cy="1312862"/>
          </a:xfrm>
          <a:prstGeom prst="rect">
            <a:avLst/>
          </a:prstGeom>
          <a:gradFill rotWithShape="1">
            <a:gsLst>
              <a:gs pos="0">
                <a:srgbClr val="FFEADC"/>
              </a:gs>
              <a:gs pos="64999">
                <a:srgbClr val="FFCDAB"/>
              </a:gs>
              <a:gs pos="100000">
                <a:srgbClr val="FFB987"/>
              </a:gs>
            </a:gsLst>
            <a:lin ang="5400000" scaled="1"/>
          </a:gradFill>
          <a:ln w="9525">
            <a:solidFill>
              <a:srgbClr val="E6811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5800"/>
              </a:lnSpc>
              <a:defRPr/>
            </a:pPr>
            <a:r>
              <a:rPr lang="zh-TW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用分數</a:t>
            </a:r>
            <a:endParaRPr lang="en-US" altLang="zh-TW" sz="320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algn="ctr">
              <a:lnSpc>
                <a:spcPts val="5800"/>
              </a:lnSpc>
              <a:defRPr/>
            </a:pPr>
            <a:r>
              <a:rPr lang="zh-TW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表示三份的</a:t>
            </a:r>
            <a:r>
              <a:rPr lang="zh-TW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量</a:t>
            </a:r>
          </a:p>
        </p:txBody>
      </p:sp>
    </p:spTree>
    <p:extLst>
      <p:ext uri="{BB962C8B-B14F-4D97-AF65-F5344CB8AC3E}">
        <p14:creationId xmlns:p14="http://schemas.microsoft.com/office/powerpoint/2010/main" val="3394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16688" y="1700213"/>
            <a:ext cx="2314575" cy="1347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說明</a:t>
            </a:r>
            <a:r>
              <a:rPr lang="zh-TW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算式中數字所代表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的意義。</a:t>
            </a:r>
          </a:p>
        </p:txBody>
      </p:sp>
      <p:pic>
        <p:nvPicPr>
          <p:cNvPr id="36867" name="內容版面配置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b="10367"/>
          <a:stretch>
            <a:fillRect/>
          </a:stretch>
        </p:blipFill>
        <p:spPr>
          <a:xfrm>
            <a:off x="179388" y="260350"/>
            <a:ext cx="6056312" cy="4294188"/>
          </a:xfrm>
        </p:spPr>
      </p:pic>
      <p:graphicFrame>
        <p:nvGraphicFramePr>
          <p:cNvPr id="36868" name="物件 7"/>
          <p:cNvGraphicFramePr>
            <a:graphicFrameLocks noChangeAspect="1"/>
          </p:cNvGraphicFramePr>
          <p:nvPr/>
        </p:nvGraphicFramePr>
        <p:xfrm>
          <a:off x="250825" y="4724400"/>
          <a:ext cx="86979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方程式" r:id="rId5" imgW="1828800" imgH="393700" progId="Equation.3">
                  <p:embed/>
                </p:oleObj>
              </mc:Choice>
              <mc:Fallback>
                <p:oleObj name="方程式" r:id="rId5" imgW="182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24400"/>
                        <a:ext cx="8697913" cy="187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物件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方程式" r:id="rId7" imgW="114151" imgH="215619" progId="Equation.3">
                  <p:embed/>
                </p:oleObj>
              </mc:Choice>
              <mc:Fallback>
                <p:oleObj name="方程式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圓角矩形 9"/>
          <p:cNvSpPr/>
          <p:nvPr/>
        </p:nvSpPr>
        <p:spPr>
          <a:xfrm>
            <a:off x="3276600" y="4724400"/>
            <a:ext cx="1366838" cy="18732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956175" y="5157788"/>
            <a:ext cx="684213" cy="9350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1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16688" y="1700213"/>
            <a:ext cx="2314575" cy="1347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說明</a:t>
            </a:r>
            <a:r>
              <a:rPr lang="zh-TW" alt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算式中數字所代表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的意義。</a:t>
            </a:r>
          </a:p>
        </p:txBody>
      </p:sp>
      <p:graphicFrame>
        <p:nvGraphicFramePr>
          <p:cNvPr id="38915" name="物件 7"/>
          <p:cNvGraphicFramePr>
            <a:graphicFrameLocks noChangeAspect="1"/>
          </p:cNvGraphicFramePr>
          <p:nvPr/>
        </p:nvGraphicFramePr>
        <p:xfrm>
          <a:off x="100013" y="4724400"/>
          <a:ext cx="90011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方程式" r:id="rId4" imgW="1892300" imgH="393700" progId="Equation.3">
                  <p:embed/>
                </p:oleObj>
              </mc:Choice>
              <mc:Fallback>
                <p:oleObj name="方程式" r:id="rId4" imgW="189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4724400"/>
                        <a:ext cx="9001125" cy="1873250"/>
                      </a:xfrm>
                      <a:prstGeom prst="rect">
                        <a:avLst/>
                      </a:prstGeom>
                      <a:solidFill>
                        <a:srgbClr val="A0BA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物件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方程式" r:id="rId6" imgW="114151" imgH="215619" progId="Equation.3">
                  <p:embed/>
                </p:oleObj>
              </mc:Choice>
              <mc:Fallback>
                <p:oleObj name="方程式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8" name="群組 4"/>
          <p:cNvGrpSpPr>
            <a:grpSpLocks/>
          </p:cNvGrpSpPr>
          <p:nvPr/>
        </p:nvGrpSpPr>
        <p:grpSpPr bwMode="auto">
          <a:xfrm>
            <a:off x="179388" y="676275"/>
            <a:ext cx="4897437" cy="504825"/>
            <a:chOff x="179512" y="676367"/>
            <a:chExt cx="4896544" cy="504056"/>
          </a:xfrm>
        </p:grpSpPr>
        <p:sp>
          <p:nvSpPr>
            <p:cNvPr id="4" name="矩形 3"/>
            <p:cNvSpPr/>
            <p:nvPr/>
          </p:nvSpPr>
          <p:spPr>
            <a:xfrm>
              <a:off x="179512" y="765132"/>
              <a:ext cx="431721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11233" y="765132"/>
              <a:ext cx="431721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42955" y="765132"/>
              <a:ext cx="433308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76263" y="765132"/>
              <a:ext cx="431721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07984" y="765132"/>
              <a:ext cx="431721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39705" y="765132"/>
              <a:ext cx="431721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771426" y="765132"/>
              <a:ext cx="431721" cy="2869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211084" y="765132"/>
              <a:ext cx="431721" cy="286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642805" y="765132"/>
              <a:ext cx="431721" cy="286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074527" y="765132"/>
              <a:ext cx="431721" cy="286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99899" y="676367"/>
              <a:ext cx="576157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 smtClean="0">
                  <a:latin typeface="Palatino Linotype" panose="02040502050505030304" pitchFamily="18" charset="0"/>
                </a:rPr>
                <a:t>1</a:t>
              </a:r>
              <a:endParaRPr lang="zh-TW" altLang="en-US" sz="1800" smtClean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8919" name="群組 19"/>
          <p:cNvGrpSpPr>
            <a:grpSpLocks/>
          </p:cNvGrpSpPr>
          <p:nvPr/>
        </p:nvGrpSpPr>
        <p:grpSpPr bwMode="auto">
          <a:xfrm>
            <a:off x="179388" y="1052513"/>
            <a:ext cx="4897437" cy="504825"/>
            <a:chOff x="179512" y="676367"/>
            <a:chExt cx="4896544" cy="504056"/>
          </a:xfrm>
        </p:grpSpPr>
        <p:sp>
          <p:nvSpPr>
            <p:cNvPr id="21" name="矩形 20"/>
            <p:cNvSpPr/>
            <p:nvPr/>
          </p:nvSpPr>
          <p:spPr>
            <a:xfrm>
              <a:off x="179512" y="765132"/>
              <a:ext cx="431721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11233" y="765132"/>
              <a:ext cx="431721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42955" y="765132"/>
              <a:ext cx="433308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476263" y="765132"/>
              <a:ext cx="431721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07984" y="765132"/>
              <a:ext cx="431721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339705" y="765132"/>
              <a:ext cx="431721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771426" y="765132"/>
              <a:ext cx="431721" cy="28689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211084" y="765132"/>
              <a:ext cx="431721" cy="286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642805" y="765132"/>
              <a:ext cx="431721" cy="286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074527" y="765132"/>
              <a:ext cx="431721" cy="2868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499899" y="676367"/>
              <a:ext cx="576157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 smtClean="0">
                  <a:latin typeface="Palatino Linotype" panose="02040502050505030304" pitchFamily="18" charset="0"/>
                </a:rPr>
                <a:t>1</a:t>
              </a:r>
              <a:endParaRPr lang="zh-TW" altLang="en-US" sz="1800" smtClean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8920" name="群組 31"/>
          <p:cNvGrpSpPr>
            <a:grpSpLocks/>
          </p:cNvGrpSpPr>
          <p:nvPr/>
        </p:nvGrpSpPr>
        <p:grpSpPr bwMode="auto">
          <a:xfrm>
            <a:off x="179388" y="1412875"/>
            <a:ext cx="4897437" cy="503238"/>
            <a:chOff x="179512" y="676367"/>
            <a:chExt cx="4896544" cy="504056"/>
          </a:xfrm>
        </p:grpSpPr>
        <p:sp>
          <p:nvSpPr>
            <p:cNvPr id="33" name="矩形 32"/>
            <p:cNvSpPr/>
            <p:nvPr/>
          </p:nvSpPr>
          <p:spPr>
            <a:xfrm>
              <a:off x="179512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611233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042955" y="765412"/>
              <a:ext cx="433308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476263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907984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339705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2771426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211084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642805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074527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499899" y="676367"/>
              <a:ext cx="576157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 smtClean="0">
                  <a:latin typeface="Palatino Linotype" panose="02040502050505030304" pitchFamily="18" charset="0"/>
                </a:rPr>
                <a:t>1</a:t>
              </a:r>
              <a:endParaRPr lang="zh-TW" altLang="en-US" sz="1800" smtClean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8921" name="群組 43"/>
          <p:cNvGrpSpPr>
            <a:grpSpLocks/>
          </p:cNvGrpSpPr>
          <p:nvPr/>
        </p:nvGrpSpPr>
        <p:grpSpPr bwMode="auto">
          <a:xfrm>
            <a:off x="179388" y="1773238"/>
            <a:ext cx="4897437" cy="503237"/>
            <a:chOff x="179512" y="676367"/>
            <a:chExt cx="4896544" cy="504056"/>
          </a:xfrm>
        </p:grpSpPr>
        <p:sp>
          <p:nvSpPr>
            <p:cNvPr id="45" name="矩形 44"/>
            <p:cNvSpPr/>
            <p:nvPr/>
          </p:nvSpPr>
          <p:spPr>
            <a:xfrm>
              <a:off x="179512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1233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042955" y="765412"/>
              <a:ext cx="433308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476263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907984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2339705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2771426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211084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642805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074527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499899" y="676367"/>
              <a:ext cx="576157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 smtClean="0">
                  <a:latin typeface="Palatino Linotype" panose="02040502050505030304" pitchFamily="18" charset="0"/>
                </a:rPr>
                <a:t>1</a:t>
              </a:r>
              <a:endParaRPr lang="zh-TW" altLang="en-US" sz="1800" smtClean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8922" name="群組 55"/>
          <p:cNvGrpSpPr>
            <a:grpSpLocks/>
          </p:cNvGrpSpPr>
          <p:nvPr/>
        </p:nvGrpSpPr>
        <p:grpSpPr bwMode="auto">
          <a:xfrm>
            <a:off x="179388" y="2133600"/>
            <a:ext cx="4897437" cy="503238"/>
            <a:chOff x="179512" y="676367"/>
            <a:chExt cx="4896544" cy="504056"/>
          </a:xfrm>
        </p:grpSpPr>
        <p:sp>
          <p:nvSpPr>
            <p:cNvPr id="57" name="矩形 56"/>
            <p:cNvSpPr/>
            <p:nvPr/>
          </p:nvSpPr>
          <p:spPr>
            <a:xfrm>
              <a:off x="179512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11233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042955" y="765412"/>
              <a:ext cx="433308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476263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907984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339705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771426" y="765412"/>
              <a:ext cx="431721" cy="28780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3211084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3642805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4074527" y="765412"/>
              <a:ext cx="431721" cy="287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499899" y="676367"/>
              <a:ext cx="576157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algn="r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1800" smtClean="0">
                  <a:latin typeface="Palatino Linotype" panose="02040502050505030304" pitchFamily="18" charset="0"/>
                </a:rPr>
                <a:t>1</a:t>
              </a:r>
              <a:endParaRPr lang="zh-TW" altLang="en-US" sz="1800" smtClean="0">
                <a:latin typeface="Palatino Linotype" panose="02040502050505030304" pitchFamily="18" charset="0"/>
              </a:endParaRPr>
            </a:p>
          </p:txBody>
        </p:sp>
      </p:grpSp>
      <p:sp>
        <p:nvSpPr>
          <p:cNvPr id="7" name="圓角矩形 6"/>
          <p:cNvSpPr/>
          <p:nvPr/>
        </p:nvSpPr>
        <p:spPr>
          <a:xfrm rot="5400000">
            <a:off x="1619250" y="1989138"/>
            <a:ext cx="1008063" cy="17287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3600" smtClean="0">
                <a:latin typeface="Palatino Linotype" panose="02040502050505030304" pitchFamily="18" charset="0"/>
              </a:rPr>
              <a:t>…</a:t>
            </a:r>
          </a:p>
          <a:p>
            <a:pPr algn="ctr" eaLnBrk="1" hangingPunct="1">
              <a:defRPr/>
            </a:pPr>
            <a:endParaRPr lang="zh-TW" altLang="en-US" sz="3600" smtClean="0">
              <a:latin typeface="Palatino Linotype" panose="02040502050505030304" pitchFamily="18" charset="0"/>
            </a:endParaRPr>
          </a:p>
        </p:txBody>
      </p:sp>
      <p:sp>
        <p:nvSpPr>
          <p:cNvPr id="68" name="圓角矩形 67"/>
          <p:cNvSpPr/>
          <p:nvPr/>
        </p:nvSpPr>
        <p:spPr>
          <a:xfrm>
            <a:off x="4500563" y="5229225"/>
            <a:ext cx="1150937" cy="7921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9" name="圓角矩形 68"/>
          <p:cNvSpPr/>
          <p:nvPr/>
        </p:nvSpPr>
        <p:spPr>
          <a:xfrm>
            <a:off x="3175000" y="4708525"/>
            <a:ext cx="900113" cy="18891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0" name="圓角矩形 69"/>
          <p:cNvSpPr/>
          <p:nvPr/>
        </p:nvSpPr>
        <p:spPr>
          <a:xfrm>
            <a:off x="1771650" y="2636838"/>
            <a:ext cx="1008063" cy="17287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r>
              <a:rPr lang="zh-TW" altLang="en-US" sz="2400" dirty="0">
                <a:solidFill>
                  <a:schemeClr val="tx1"/>
                </a:solidFill>
              </a:rPr>
              <a:t>個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9113" y="-13941"/>
            <a:ext cx="8229600" cy="12827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你今天奧斯卡了嗎？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113" y="1284288"/>
            <a:ext cx="8229600" cy="3557587"/>
          </a:xfrm>
          <a:gradFill rotWithShape="1">
            <a:gsLst>
              <a:gs pos="0">
                <a:srgbClr val="F9E9E9"/>
              </a:gs>
              <a:gs pos="64999">
                <a:srgbClr val="EEC8C8"/>
              </a:gs>
              <a:gs pos="100000">
                <a:srgbClr val="E8B0B0"/>
              </a:gs>
            </a:gsLst>
            <a:lin ang="5400000" scaled="1"/>
          </a:gradFill>
          <a:ln cap="flat">
            <a:solidFill>
              <a:srgbClr val="9A4E4E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228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當天，附小電影院有</a:t>
            </a:r>
            <a:r>
              <a:rPr lang="en-US" altLang="zh-TW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500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人買票進場觀賞由著名</a:t>
            </a: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小說改編的</a:t>
            </a:r>
            <a:r>
              <a:rPr lang="zh-TW" altLang="en-US" sz="2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悲慘世界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，購買</a:t>
            </a:r>
            <a:r>
              <a:rPr lang="zh-TW" altLang="en-US" sz="2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少年Pi的奇幻漂流記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的人數是它的</a:t>
            </a:r>
            <a:r>
              <a:rPr lang="en-US" altLang="zh-TW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    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，</a:t>
            </a: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2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林肯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賣出的票數則是它的</a:t>
            </a:r>
            <a:r>
              <a:rPr lang="en-US" altLang="zh-TW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     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，看來第</a:t>
            </a:r>
            <a:r>
              <a:rPr lang="en-US" altLang="zh-TW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85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屆奧斯卡的加持下，票房 </a:t>
            </a: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持續發威中。</a:t>
            </a: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以上是特派記者陳小號</a:t>
            </a:r>
            <a:r>
              <a:rPr lang="en-US" altLang="zh-TW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@</a:t>
            </a:r>
            <a:r>
              <a:rPr lang="zh-TW" altLang="en-US" sz="22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附小報導</a:t>
            </a:r>
            <a:endParaRPr lang="en-US" altLang="zh-TW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zh-TW" altLang="en-US" sz="22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28676" name="Object 36"/>
          <p:cNvGraphicFramePr>
            <a:graphicFrameLocks noChangeAspect="1"/>
          </p:cNvGraphicFramePr>
          <p:nvPr/>
        </p:nvGraphicFramePr>
        <p:xfrm>
          <a:off x="8101013" y="1916113"/>
          <a:ext cx="3714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方程式" r:id="rId4" imgW="215900" imgH="393700" progId="Equation.3">
                  <p:embed/>
                </p:oleObj>
              </mc:Choice>
              <mc:Fallback>
                <p:oleObj name="方程式" r:id="rId4" imgW="21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1916113"/>
                        <a:ext cx="3714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36"/>
          <p:cNvGraphicFramePr>
            <a:graphicFrameLocks noChangeAspect="1"/>
          </p:cNvGraphicFramePr>
          <p:nvPr/>
        </p:nvGraphicFramePr>
        <p:xfrm>
          <a:off x="3779838" y="2636838"/>
          <a:ext cx="3714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方程式" r:id="rId6" imgW="215900" imgH="393700" progId="Equation.3">
                  <p:embed/>
                </p:oleObj>
              </mc:Choice>
              <mc:Fallback>
                <p:oleObj name="方程式" r:id="rId6" imgW="21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636838"/>
                        <a:ext cx="3714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1011692" y="5157192"/>
            <a:ext cx="6481763" cy="57626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1.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當天，哪一部電影票房最好？</a:t>
            </a:r>
            <a:endParaRPr lang="zh-TW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1015334" y="6059885"/>
            <a:ext cx="7272338" cy="57626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</a:rPr>
              <a:t>2.</a:t>
            </a:r>
            <a:r>
              <a:rPr lang="zh-TW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當天，三部電影各賣出幾張票呢？</a:t>
            </a:r>
            <a:endParaRPr lang="zh-TW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452438"/>
            <a:ext cx="8599487" cy="979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Ａ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奧斯卡篇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︰500 ÷ 10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 × 3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＝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150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」     算出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228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當天，少年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i賣出</a:t>
            </a:r>
            <a:r>
              <a:rPr lang="en-US" altLang="zh-TW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150</a:t>
            </a:r>
            <a:r>
              <a:rPr lang="zh-TW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張票。</a:t>
            </a:r>
          </a:p>
        </p:txBody>
      </p:sp>
      <p:sp>
        <p:nvSpPr>
          <p:cNvPr id="30723" name="矩形 9"/>
          <p:cNvSpPr>
            <a:spLocks noChangeArrowheads="1"/>
          </p:cNvSpPr>
          <p:nvPr/>
        </p:nvSpPr>
        <p:spPr bwMode="auto">
          <a:xfrm>
            <a:off x="323850" y="3573463"/>
            <a:ext cx="8640763" cy="646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solidFill>
                  <a:schemeClr val="tx1"/>
                </a:solidFill>
                <a:latin typeface="BiauKai" pitchFamily="64" charset="-120"/>
                <a:ea typeface="BiauKai" pitchFamily="64" charset="-120"/>
              </a:rPr>
              <a:t>◆</a:t>
            </a:r>
            <a:r>
              <a:rPr lang="zh-TW" altLang="en-US" sz="3600">
                <a:solidFill>
                  <a:schemeClr val="tx1"/>
                </a:solidFill>
                <a:latin typeface="BiauKai" pitchFamily="64" charset="-120"/>
                <a:ea typeface="BiauKai" pitchFamily="64" charset="-120"/>
              </a:rPr>
              <a:t>算法上各有何優缺點？</a:t>
            </a:r>
            <a:endParaRPr lang="en-US" altLang="zh-TW" sz="3600">
              <a:solidFill>
                <a:schemeClr val="tx1"/>
              </a:solidFill>
              <a:latin typeface="BiauKai" pitchFamily="64" charset="-120"/>
              <a:ea typeface="BiauKai" pitchFamily="6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95288" y="2133600"/>
            <a:ext cx="8599487" cy="863600"/>
          </a:xfrm>
          <a:prstGeom prst="rect">
            <a:avLst/>
          </a:prstGeom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5800"/>
              </a:lnSpc>
              <a:defRPr/>
            </a:pP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B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.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奧斯卡篇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︰500 × 3/10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＝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150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」     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                    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算出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228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當天，少年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P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i賣出</a:t>
            </a:r>
            <a:r>
              <a:rPr lang="en-US" altLang="zh-TW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150</a:t>
            </a:r>
            <a:r>
              <a:rPr lang="zh-TW" altLang="en-US" sz="320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微軟正黑體" panose="020B0604030504040204" pitchFamily="34" charset="-120"/>
              </a:rPr>
              <a:t>張票。</a:t>
            </a:r>
          </a:p>
        </p:txBody>
      </p:sp>
    </p:spTree>
    <p:extLst>
      <p:ext uri="{BB962C8B-B14F-4D97-AF65-F5344CB8AC3E}">
        <p14:creationId xmlns:p14="http://schemas.microsoft.com/office/powerpoint/2010/main" val="32112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221"/>
            <a:ext cx="29686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5" y="561180"/>
            <a:ext cx="3244393" cy="76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95748" y="1973296"/>
            <a:ext cx="3564284" cy="1455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2</a:t>
            </a:r>
            <a:r>
              <a:rPr lang="zh-TW" altLang="en-US" sz="3200" dirty="0"/>
              <a:t>盒月餅有（  ）個</a:t>
            </a:r>
          </a:p>
        </p:txBody>
      </p:sp>
      <p:sp>
        <p:nvSpPr>
          <p:cNvPr id="7" name="矩形 6"/>
          <p:cNvSpPr/>
          <p:nvPr/>
        </p:nvSpPr>
        <p:spPr>
          <a:xfrm>
            <a:off x="5148065" y="1973295"/>
            <a:ext cx="3672408" cy="1455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dirty="0"/>
              <a:t>50</a:t>
            </a:r>
            <a:r>
              <a:rPr lang="zh-TW" altLang="en-US" sz="3200" dirty="0"/>
              <a:t>盒月餅有（  ）個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5273" y="5704483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列式解題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3813" y="4221088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</p:spTree>
    <p:extLst>
      <p:ext uri="{BB962C8B-B14F-4D97-AF65-F5344CB8AC3E}">
        <p14:creationId xmlns:p14="http://schemas.microsoft.com/office/powerpoint/2010/main" val="38161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916833"/>
                <a:ext cx="8928992" cy="1152128"/>
              </a:xfrm>
            </p:spPr>
            <p:txBody>
              <a:bodyPr>
                <a:normAutofit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為什麼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整數</a:t>
                </a:r>
                <a14:m>
                  <m:oMath xmlns:m="http://schemas.openxmlformats.org/officeDocument/2006/math">
                    <m:r>
                      <a:rPr lang="en-US" altLang="zh-TW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分數</a:t>
                </a:r>
                <a14:m>
                  <m:oMath xmlns:m="http://schemas.openxmlformats.org/officeDocument/2006/math">
                    <m:r>
                      <a:rPr lang="en-US" altLang="zh-TW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整數</m:t>
                        </m:r>
                        <m:r>
                          <a:rPr lang="en-US" altLang="zh-TW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zh-TW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分數</m:t>
                        </m:r>
                      </m:num>
                      <m:den>
                        <m:r>
                          <a:rPr lang="zh-TW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分母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5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916833"/>
                <a:ext cx="8928992" cy="1152128"/>
              </a:xfrm>
              <a:blipFill rotWithShape="0"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4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聽聽他們怎麼說：</a:t>
            </a:r>
          </a:p>
        </p:txBody>
      </p:sp>
      <p:pic>
        <p:nvPicPr>
          <p:cNvPr id="40963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7" b="20570"/>
          <a:stretch>
            <a:fillRect/>
          </a:stretch>
        </p:blipFill>
        <p:spPr>
          <a:xfrm>
            <a:off x="-17463" y="1700213"/>
            <a:ext cx="9161463" cy="4044950"/>
          </a:xfrm>
        </p:spPr>
      </p:pic>
      <p:sp>
        <p:nvSpPr>
          <p:cNvPr id="5" name="圓角矩形 4"/>
          <p:cNvSpPr/>
          <p:nvPr/>
        </p:nvSpPr>
        <p:spPr>
          <a:xfrm>
            <a:off x="7019925" y="5661025"/>
            <a:ext cx="2124075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r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3200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By</a:t>
            </a:r>
            <a:r>
              <a:rPr lang="zh-TW" altLang="en-US" sz="3200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r>
              <a:rPr lang="zh-TW" altLang="en-US" sz="3200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小</a:t>
            </a:r>
            <a:r>
              <a:rPr lang="zh-TW" altLang="en-US" sz="3200" dirty="0" smtClean="0">
                <a:solidFill>
                  <a:srgbClr val="FFFFFF"/>
                </a:solidFill>
                <a:latin typeface="Palatino Linotype" panose="02040502050505030304" pitchFamily="18" charset="0"/>
              </a:rPr>
              <a:t>瑋</a:t>
            </a:r>
          </a:p>
        </p:txBody>
      </p:sp>
    </p:spTree>
    <p:extLst>
      <p:ext uri="{BB962C8B-B14F-4D97-AF65-F5344CB8AC3E}">
        <p14:creationId xmlns:p14="http://schemas.microsoft.com/office/powerpoint/2010/main" val="36837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-17463"/>
            <a:ext cx="8229600" cy="16002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聽聽他們怎麼說：</a:t>
            </a:r>
          </a:p>
        </p:txBody>
      </p:sp>
      <p:pic>
        <p:nvPicPr>
          <p:cNvPr id="43011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9"/>
          <a:stretch>
            <a:fillRect/>
          </a:stretch>
        </p:blipFill>
        <p:spPr>
          <a:xfrm>
            <a:off x="0" y="1773238"/>
            <a:ext cx="9163050" cy="4629150"/>
          </a:xfrm>
        </p:spPr>
      </p:pic>
      <p:sp>
        <p:nvSpPr>
          <p:cNvPr id="5" name="圓角矩形 4"/>
          <p:cNvSpPr/>
          <p:nvPr/>
        </p:nvSpPr>
        <p:spPr>
          <a:xfrm>
            <a:off x="7019925" y="5661025"/>
            <a:ext cx="2124075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3200" dirty="0"/>
              <a:t>By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小</a:t>
            </a:r>
            <a:r>
              <a:rPr lang="zh-TW" altLang="en-US" sz="3200" dirty="0"/>
              <a:t>柔</a:t>
            </a:r>
          </a:p>
        </p:txBody>
      </p:sp>
    </p:spTree>
    <p:extLst>
      <p:ext uri="{BB962C8B-B14F-4D97-AF65-F5344CB8AC3E}">
        <p14:creationId xmlns:p14="http://schemas.microsoft.com/office/powerpoint/2010/main" val="12031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-17463"/>
            <a:ext cx="8229600" cy="16002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聽聽他們怎麼說：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7019925" y="5661025"/>
            <a:ext cx="2124075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3200" dirty="0"/>
              <a:t>By</a:t>
            </a:r>
            <a:r>
              <a:rPr lang="zh-TW" altLang="en-US" sz="3200" dirty="0"/>
              <a:t> </a:t>
            </a:r>
            <a:r>
              <a:rPr lang="zh-TW" altLang="en-US" sz="3200" dirty="0" smtClean="0"/>
              <a:t>小</a:t>
            </a:r>
            <a:r>
              <a:rPr lang="zh-TW" altLang="en-US" sz="3200" dirty="0"/>
              <a:t>皓</a:t>
            </a:r>
          </a:p>
        </p:txBody>
      </p:sp>
      <p:pic>
        <p:nvPicPr>
          <p:cNvPr id="45060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4" b="18719"/>
          <a:stretch>
            <a:fillRect/>
          </a:stretch>
        </p:blipFill>
        <p:spPr>
          <a:xfrm>
            <a:off x="20638" y="1885950"/>
            <a:ext cx="9123362" cy="3703638"/>
          </a:xfrm>
        </p:spPr>
      </p:pic>
    </p:spTree>
    <p:extLst>
      <p:ext uri="{BB962C8B-B14F-4D97-AF65-F5344CB8AC3E}">
        <p14:creationId xmlns:p14="http://schemas.microsoft.com/office/powerpoint/2010/main" val="17415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結論：整數</a:t>
            </a: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×</a:t>
            </a: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分數時</a:t>
            </a:r>
            <a:r>
              <a:rPr lang="en-US" altLang="zh-TW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endParaRPr lang="zh-TW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en-US" altLang="zh-TW" sz="3200" smtClean="0">
                <a:solidFill>
                  <a:schemeClr val="tx1"/>
                </a:solidFill>
              </a:rPr>
              <a:t>1.</a:t>
            </a:r>
            <a:r>
              <a:rPr lang="zh-TW" altLang="en-US" sz="3200" smtClean="0">
                <a:solidFill>
                  <a:schemeClr val="tx1"/>
                </a:solidFill>
              </a:rPr>
              <a:t>分母保持不變：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en-US" altLang="zh-TW" sz="3200" smtClean="0">
                <a:solidFill>
                  <a:schemeClr val="tx1"/>
                </a:solidFill>
              </a:rPr>
              <a:t>2.</a:t>
            </a:r>
            <a:r>
              <a:rPr lang="zh-TW" altLang="en-US" sz="3200" smtClean="0">
                <a:solidFill>
                  <a:schemeClr val="tx1"/>
                </a:solidFill>
              </a:rPr>
              <a:t>整數</a:t>
            </a:r>
            <a:r>
              <a:rPr lang="en-US" altLang="zh-TW" sz="3200" smtClean="0">
                <a:solidFill>
                  <a:schemeClr val="tx1"/>
                </a:solidFill>
              </a:rPr>
              <a:t>×</a:t>
            </a:r>
            <a:r>
              <a:rPr lang="zh-TW" altLang="en-US" sz="3200" smtClean="0">
                <a:solidFill>
                  <a:schemeClr val="tx1"/>
                </a:solidFill>
              </a:rPr>
              <a:t>分子：</a:t>
            </a:r>
            <a:endParaRPr lang="en-US" altLang="zh-TW" sz="3200" smtClean="0">
              <a:solidFill>
                <a:schemeClr val="tx1"/>
              </a:solidFill>
            </a:endParaRPr>
          </a:p>
          <a:p>
            <a:r>
              <a:rPr lang="en-US" altLang="zh-TW" sz="3200" smtClean="0">
                <a:solidFill>
                  <a:schemeClr val="tx1"/>
                </a:solidFill>
              </a:rPr>
              <a:t>3.</a:t>
            </a:r>
            <a:r>
              <a:rPr lang="zh-TW" altLang="en-US" sz="3200" smtClean="0">
                <a:solidFill>
                  <a:schemeClr val="tx1"/>
                </a:solidFill>
              </a:rPr>
              <a:t>其他發現：</a:t>
            </a:r>
          </a:p>
        </p:txBody>
      </p:sp>
    </p:spTree>
    <p:extLst>
      <p:ext uri="{BB962C8B-B14F-4D97-AF65-F5344CB8AC3E}">
        <p14:creationId xmlns:p14="http://schemas.microsoft.com/office/powerpoint/2010/main" val="10595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dirty="0" smtClean="0"/>
              <a:t>右題</a:t>
            </a:r>
            <a:r>
              <a:rPr lang="zh-TW" altLang="en-US" dirty="0"/>
              <a:t>的</a:t>
            </a: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你會想填入什麼符號？</a:t>
            </a:r>
          </a:p>
        </p:txBody>
      </p:sp>
      <p:graphicFrame>
        <p:nvGraphicFramePr>
          <p:cNvPr id="49156" name="物件 3"/>
          <p:cNvGraphicFramePr>
            <a:graphicFrameLocks noChangeAspect="1"/>
          </p:cNvGraphicFramePr>
          <p:nvPr/>
        </p:nvGraphicFramePr>
        <p:xfrm>
          <a:off x="3635375" y="260350"/>
          <a:ext cx="4195763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方程式" r:id="rId4" imgW="1205977" imgH="393529" progId="Equation.3">
                  <p:embed/>
                </p:oleObj>
              </mc:Choice>
              <mc:Fallback>
                <p:oleObj name="方程式" r:id="rId4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60350"/>
                        <a:ext cx="4195763" cy="1370013"/>
                      </a:xfrm>
                      <a:prstGeom prst="rect">
                        <a:avLst/>
                      </a:prstGeom>
                      <a:solidFill>
                        <a:srgbClr val="A0BA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橢圓 4"/>
          <p:cNvSpPr/>
          <p:nvPr/>
        </p:nvSpPr>
        <p:spPr>
          <a:xfrm>
            <a:off x="4355976" y="3501008"/>
            <a:ext cx="3887788" cy="27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6600" dirty="0"/>
              <a:t>1.=</a:t>
            </a:r>
          </a:p>
          <a:p>
            <a:pPr algn="ctr" eaLnBrk="1" hangingPunct="1">
              <a:defRPr/>
            </a:pPr>
            <a:r>
              <a:rPr lang="en-US" altLang="zh-TW" sz="6600" dirty="0"/>
              <a:t>2.</a:t>
            </a:r>
            <a:r>
              <a:rPr lang="zh-TW" altLang="en-US" sz="6600" dirty="0"/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30280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600201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挑戰一下</a:t>
            </a:r>
            <a:endParaRPr lang="zh-TW" altLang="en-US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1357313"/>
            <a:ext cx="65182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9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988841"/>
                <a:ext cx="8928992" cy="1080119"/>
              </a:xfrm>
            </p:spPr>
            <p:txBody>
              <a:bodyPr>
                <a:normAutofit fontScale="92500"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一包餅乾有</a:t>
                </a:r>
                <a:r>
                  <a:rPr lang="en-US" altLang="zh-TW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18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片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4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9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包有幾片？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7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9</m:t>
                        </m:r>
                      </m:den>
                    </m:f>
                  </m:oMath>
                </a14:m>
                <a:r>
                  <a:rPr lang="zh-TW" altLang="en-US" sz="3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包有幾片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7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988841"/>
                <a:ext cx="8928992" cy="1080119"/>
              </a:xfrm>
              <a:blipFill rotWithShape="0">
                <a:blip r:embed="rId3"/>
                <a:stretch>
                  <a:fillRect l="-819" r="-12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9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88841"/>
                <a:ext cx="8928992" cy="1080119"/>
              </a:xfrm>
            </p:spPr>
            <p:txBody>
              <a:bodyPr>
                <a:normAutofit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條緞帶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長</a:t>
                </a:r>
                <a:r>
                  <a:rPr lang="en-US" altLang="zh-TW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3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公尺，</a:t>
                </a:r>
                <a14:m>
                  <m:oMath xmlns:m="http://schemas.openxmlformats.org/officeDocument/2006/math">
                    <m:r>
                      <a:rPr lang="en-US" altLang="zh-TW" sz="3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4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條是幾公尺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7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88841"/>
                <a:ext cx="8928992" cy="1080119"/>
              </a:xfrm>
              <a:blipFill rotWithShape="0">
                <a:blip r:embed="rId3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5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pic>
        <p:nvPicPr>
          <p:cNvPr id="53252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217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「彩虹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0544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361" y="1628800"/>
            <a:ext cx="8186766" cy="106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703388"/>
            <a:ext cx="29702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1" y="874713"/>
            <a:ext cx="2315900" cy="73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3659" y="1051172"/>
            <a:ext cx="2232248" cy="523875"/>
          </a:xfrm>
          <a:prstGeom prst="rect">
            <a:avLst/>
          </a:prstGeom>
          <a:blipFill rotWithShape="0">
            <a:blip r:embed="rId5"/>
            <a:stretch>
              <a:fillRect r="-1348" b="-549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9650" y="1026019"/>
            <a:ext cx="2420822" cy="523875"/>
          </a:xfrm>
          <a:prstGeom prst="rect">
            <a:avLst/>
          </a:prstGeom>
          <a:blipFill rotWithShape="0">
            <a:blip r:embed="rId6"/>
            <a:stretch>
              <a:fillRect b="-439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8199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54200"/>
            <a:ext cx="3162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431205" y="5373688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列式解題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31205" y="3665538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  <p:pic>
        <p:nvPicPr>
          <p:cNvPr id="8202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687513"/>
            <a:ext cx="29718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275856" y="5064038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064038"/>
                <a:ext cx="2016224" cy="12241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594426" y="5064038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426" y="5064038"/>
                <a:ext cx="2016224" cy="12241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1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"/>
          <a:stretch>
            <a:fillRect/>
          </a:stretch>
        </p:blipFill>
        <p:spPr bwMode="auto">
          <a:xfrm>
            <a:off x="179388" y="174625"/>
            <a:ext cx="8532812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67745" y="1001850"/>
            <a:ext cx="3600399" cy="1008062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 w="9525">
            <a:solidFill>
              <a:srgbClr val="5C72B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807469" y="2585243"/>
            <a:ext cx="1260475" cy="604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237906" y="2555514"/>
            <a:ext cx="1260475" cy="603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列式解題</a:t>
            </a:r>
          </a:p>
        </p:txBody>
      </p:sp>
    </p:spTree>
    <p:extLst>
      <p:ext uri="{BB962C8B-B14F-4D97-AF65-F5344CB8AC3E}">
        <p14:creationId xmlns:p14="http://schemas.microsoft.com/office/powerpoint/2010/main" val="37755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13"/>
            <a:ext cx="16002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1950"/>
            <a:ext cx="63373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67744" y="1548670"/>
            <a:ext cx="3600399" cy="1008062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 w="9525">
            <a:solidFill>
              <a:srgbClr val="5C72B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807468" y="2878138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436096" y="2878138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列式解題</a:t>
            </a:r>
          </a:p>
        </p:txBody>
      </p:sp>
    </p:spTree>
    <p:extLst>
      <p:ext uri="{BB962C8B-B14F-4D97-AF65-F5344CB8AC3E}">
        <p14:creationId xmlns:p14="http://schemas.microsoft.com/office/powerpoint/2010/main" val="37573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28613"/>
            <a:ext cx="80200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78025"/>
            <a:ext cx="2235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2"/>
          <a:stretch>
            <a:fillRect/>
          </a:stretch>
        </p:blipFill>
        <p:spPr bwMode="auto">
          <a:xfrm>
            <a:off x="1042988" y="2146300"/>
            <a:ext cx="22352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19250" y="3275013"/>
            <a:ext cx="1481138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19250" y="3016250"/>
            <a:ext cx="148113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619250" y="2752725"/>
            <a:ext cx="148113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19250" y="2497138"/>
            <a:ext cx="1481138" cy="21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339956" y="1979612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  <p:sp>
        <p:nvSpPr>
          <p:cNvPr id="14348" name="AutoShape 4" descr="「熊大」的圖片搜尋結果"/>
          <p:cNvSpPr>
            <a:spLocks noChangeAspect="1" noChangeArrowheads="1"/>
          </p:cNvSpPr>
          <p:nvPr/>
        </p:nvSpPr>
        <p:spPr bwMode="auto">
          <a:xfrm>
            <a:off x="90741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>
                <a:solidFill>
                  <a:srgbClr val="7F7F7F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349" name="Picture 8" descr="「熊大」的圖片搜尋結果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3616325"/>
            <a:ext cx="26876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0" descr="「詹姆士」的圖片搜尋結果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2903538"/>
            <a:ext cx="2286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「對話框,人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906963"/>
            <a:ext cx="533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標題 1"/>
          <p:cNvSpPr txBox="1">
            <a:spLocks/>
          </p:cNvSpPr>
          <p:nvPr/>
        </p:nvSpPr>
        <p:spPr>
          <a:xfrm>
            <a:off x="2092325" y="5167313"/>
            <a:ext cx="2447925" cy="835025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TW" altLang="en-US" sz="1800" dirty="0" smtClean="0"/>
              <a:t>再看一次</a:t>
            </a:r>
            <a:endParaRPr lang="en-US" altLang="zh-TW" sz="1800" dirty="0" smtClean="0"/>
          </a:p>
          <a:p>
            <a:pPr>
              <a:lnSpc>
                <a:spcPct val="100000"/>
              </a:lnSpc>
              <a:defRPr/>
            </a:pPr>
            <a:r>
              <a:rPr lang="zh-TW" altLang="en-US" sz="1800" dirty="0" smtClean="0"/>
              <a:t>兩</a:t>
            </a:r>
            <a:r>
              <a:rPr lang="zh-TW" altLang="en-US" sz="1800" dirty="0"/>
              <a:t>人</a:t>
            </a:r>
            <a:r>
              <a:rPr lang="zh-TW" altLang="en-US" sz="1800" dirty="0" smtClean="0"/>
              <a:t>作法上不同嗎？</a:t>
            </a:r>
            <a:endParaRPr lang="zh-TW" altLang="en-US" sz="1800" dirty="0"/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4695825" y="5335588"/>
            <a:ext cx="1727200" cy="746125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TW" altLang="en-US" sz="1800" dirty="0" smtClean="0">
                <a:solidFill>
                  <a:srgbClr val="FF0000"/>
                </a:solidFill>
              </a:rPr>
              <a:t>你會</a:t>
            </a:r>
            <a:r>
              <a:rPr lang="zh-TW" altLang="en-US" sz="1800" dirty="0">
                <a:solidFill>
                  <a:srgbClr val="FF0000"/>
                </a:solidFill>
              </a:rPr>
              <a:t>如何</a:t>
            </a:r>
            <a:r>
              <a:rPr lang="zh-TW" altLang="en-US" sz="1800" dirty="0" smtClean="0">
                <a:solidFill>
                  <a:srgbClr val="FF0000"/>
                </a:solidFill>
              </a:rPr>
              <a:t>列式呢？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657975" y="36513"/>
            <a:ext cx="248602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/>
              <a:t>再看一次</a:t>
            </a:r>
            <a:r>
              <a:rPr lang="en-US" altLang="zh-TW" sz="3200" dirty="0"/>
              <a:t>^^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986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dirty="0" smtClean="0"/>
              <a:t>承上題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當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兔兔</a:t>
            </a:r>
            <a:r>
              <a:rPr lang="zh-TW" altLang="en-US" sz="3200" dirty="0" smtClean="0">
                <a:solidFill>
                  <a:srgbClr val="FF0000"/>
                </a:solidFill>
              </a:rPr>
              <a:t>小姐列出以下算式，妳知道那是用去幾袋嗎？會用掉幾公斤呢？</a:t>
            </a:r>
          </a:p>
        </p:txBody>
      </p:sp>
      <p:pic>
        <p:nvPicPr>
          <p:cNvPr id="1638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1"/>
          <a:stretch>
            <a:fillRect/>
          </a:stretch>
        </p:blipFill>
        <p:spPr bwMode="auto">
          <a:xfrm>
            <a:off x="620713" y="3409950"/>
            <a:ext cx="14303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「兔兔」的圖片搜尋結果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76213"/>
            <a:ext cx="2647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1843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1470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相關圖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82700"/>
            <a:ext cx="13160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44600"/>
            <a:ext cx="13382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48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/>
          <a:stretch>
            <a:fillRect/>
          </a:stretch>
        </p:blipFill>
        <p:spPr bwMode="auto">
          <a:xfrm>
            <a:off x="2573338" y="2924175"/>
            <a:ext cx="6462712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20"/>
          <a:stretch>
            <a:fillRect/>
          </a:stretch>
        </p:blipFill>
        <p:spPr bwMode="auto">
          <a:xfrm>
            <a:off x="1588" y="333375"/>
            <a:ext cx="90979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「同意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454275"/>
            <a:ext cx="21209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形圖說文字 2"/>
          <p:cNvSpPr/>
          <p:nvPr/>
        </p:nvSpPr>
        <p:spPr>
          <a:xfrm>
            <a:off x="755650" y="1370013"/>
            <a:ext cx="2592388" cy="1812925"/>
          </a:xfrm>
          <a:prstGeom prst="wedgeEllipseCallout">
            <a:avLst>
              <a:gd name="adj1" fmla="val -28908"/>
              <a:gd name="adj2" fmla="val 71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第三題最特別，你同意嗎？</a:t>
            </a:r>
          </a:p>
        </p:txBody>
      </p:sp>
    </p:spTree>
    <p:extLst>
      <p:ext uri="{BB962C8B-B14F-4D97-AF65-F5344CB8AC3E}">
        <p14:creationId xmlns:p14="http://schemas.microsoft.com/office/powerpoint/2010/main" val="1142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840</Words>
  <Application>Microsoft Office PowerPoint</Application>
  <PresentationFormat>如螢幕大小 (4:3)</PresentationFormat>
  <Paragraphs>146</Paragraphs>
  <Slides>29</Slides>
  <Notes>29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3" baseType="lpstr">
      <vt:lpstr>BiauKai</vt:lpstr>
      <vt:lpstr>華康隸書體W5</vt:lpstr>
      <vt:lpstr>微軟正黑體</vt:lpstr>
      <vt:lpstr>新細明體</vt:lpstr>
      <vt:lpstr>標楷體</vt:lpstr>
      <vt:lpstr>Arial</vt:lpstr>
      <vt:lpstr>Calibri</vt:lpstr>
      <vt:lpstr>Cambria Math</vt:lpstr>
      <vt:lpstr>Century Gothic</vt:lpstr>
      <vt:lpstr>Microsoft New Tai Lue</vt:lpstr>
      <vt:lpstr>Palatino Linotype</vt:lpstr>
      <vt:lpstr>Engineering-PowerPoint-Template</vt:lpstr>
      <vt:lpstr>Microsoft 方程式編輯器</vt:lpstr>
      <vt:lpstr>Microsoft 方程式編輯器 3.0</vt:lpstr>
      <vt:lpstr>2-2 整數乘以分數</vt:lpstr>
      <vt:lpstr>PowerPoint 簡報</vt:lpstr>
      <vt:lpstr>PowerPoint 簡報</vt:lpstr>
      <vt:lpstr>PowerPoint 簡報</vt:lpstr>
      <vt:lpstr>PowerPoint 簡報</vt:lpstr>
      <vt:lpstr>PowerPoint 簡報</vt:lpstr>
      <vt:lpstr>承上題…</vt:lpstr>
      <vt:lpstr>PowerPoint 簡報</vt:lpstr>
      <vt:lpstr>PowerPoint 簡報</vt:lpstr>
      <vt:lpstr>Try Try See</vt:lpstr>
      <vt:lpstr>Try Try See</vt:lpstr>
      <vt:lpstr>熊大的喃喃自語篇</vt:lpstr>
      <vt:lpstr>508之“感”流行篇</vt:lpstr>
      <vt:lpstr>Ａ:感流行篇︰28 ÷ 4＝7，7 × 3＝21」            算出健康人數有21人。</vt:lpstr>
      <vt:lpstr>在圖中 畫出一份</vt:lpstr>
      <vt:lpstr>1.說明算式中數字所代表的意義。</vt:lpstr>
      <vt:lpstr>1.說明算式中數字所代表的意義。</vt:lpstr>
      <vt:lpstr>你今天奧斯卡了嗎？</vt:lpstr>
      <vt:lpstr>Ａ:奧斯卡篇︰500 ÷ 10＝50，50 × 3＝150」     算出228當天，少年Pi賣出150張票。</vt:lpstr>
      <vt:lpstr>PowerPoint 簡報</vt:lpstr>
      <vt:lpstr>聽聽他們怎麼說：</vt:lpstr>
      <vt:lpstr>聽聽他們怎麼說：</vt:lpstr>
      <vt:lpstr>聽聽他們怎麼說：</vt:lpstr>
      <vt:lpstr>結論：整數×分數時…</vt:lpstr>
      <vt:lpstr>右題的</vt:lpstr>
      <vt:lpstr>挑戰一下</vt:lpstr>
      <vt:lpstr>PowerPoint 簡報</vt:lpstr>
      <vt:lpstr>PowerPoint 簡報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284</cp:revision>
  <dcterms:created xsi:type="dcterms:W3CDTF">2015-02-23T02:08:32Z</dcterms:created>
  <dcterms:modified xsi:type="dcterms:W3CDTF">2017-02-23T07:43:55Z</dcterms:modified>
</cp:coreProperties>
</file>