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8"/>
  </p:notesMasterIdLst>
  <p:sldIdLst>
    <p:sldId id="489" r:id="rId2"/>
    <p:sldId id="490" r:id="rId3"/>
    <p:sldId id="491" r:id="rId4"/>
    <p:sldId id="492" r:id="rId5"/>
    <p:sldId id="493" r:id="rId6"/>
    <p:sldId id="494" r:id="rId7"/>
    <p:sldId id="503" r:id="rId8"/>
    <p:sldId id="495" r:id="rId9"/>
    <p:sldId id="496" r:id="rId10"/>
    <p:sldId id="497" r:id="rId11"/>
    <p:sldId id="498" r:id="rId12"/>
    <p:sldId id="504" r:id="rId13"/>
    <p:sldId id="499" r:id="rId14"/>
    <p:sldId id="500" r:id="rId15"/>
    <p:sldId id="501" r:id="rId16"/>
    <p:sldId id="50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25641-BE3C-46CC-B724-F8AC9360464F}" type="datetimeFigureOut">
              <a:rPr lang="zh-TW" altLang="en-US" smtClean="0"/>
              <a:pPr/>
              <a:t>2016/11/10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85C76-6DA7-448E-B8D8-E519146278B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19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3D158-BCB5-4B8F-B5BF-1518055FF83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974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84095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5269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90090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97445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71672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9648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339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C64B-954C-4C4E-8508-EB3B4480D0B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0255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1931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3585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3542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4506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240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02196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9182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九</a:t>
            </a:r>
            <a:r>
              <a:rPr lang="zh-TW" altLang="en-US" sz="4800" dirty="0" smtClean="0">
                <a:solidFill>
                  <a:srgbClr val="0000FF"/>
                </a:solidFill>
              </a:rPr>
              <a:t>、溪谷間的野鳥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0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859338" y="620713"/>
            <a:ext cx="2520950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桃花源裡的村民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，過著</a:t>
            </a:r>
            <a:r>
              <a:rPr lang="zh-TW" altLang="en-US" sz="4800" b="1">
                <a:solidFill>
                  <a:srgbClr val="FF0000"/>
                </a:solidFill>
              </a:rPr>
              <a:t>自給自足</a:t>
            </a:r>
            <a:r>
              <a:rPr lang="zh-TW" altLang="en-US" sz="4800" b="1">
                <a:solidFill>
                  <a:srgbClr val="0000FF"/>
                </a:solidFill>
              </a:rPr>
              <a:t>的生活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，非常愜意與幸福。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自給自足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8313" y="692150"/>
            <a:ext cx="4248150" cy="568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現代人非常依賴物質生活的便利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，若想要過</a:t>
            </a:r>
            <a:r>
              <a:rPr lang="zh-TW" altLang="en-US" sz="4800" b="1">
                <a:solidFill>
                  <a:srgbClr val="FF0000"/>
                </a:solidFill>
              </a:rPr>
              <a:t>自給自足</a:t>
            </a:r>
            <a:r>
              <a:rPr lang="zh-TW" altLang="en-US" sz="4800" b="1">
                <a:solidFill>
                  <a:srgbClr val="0000FF"/>
                </a:solidFill>
              </a:rPr>
              <a:t>的生活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，就要減少許多慾望才有辦法做到。</a:t>
            </a:r>
          </a:p>
        </p:txBody>
      </p:sp>
    </p:spTree>
    <p:extLst>
      <p:ext uri="{BB962C8B-B14F-4D97-AF65-F5344CB8AC3E}">
        <p14:creationId xmlns:p14="http://schemas.microsoft.com/office/powerpoint/2010/main" val="220760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2627784" y="692696"/>
            <a:ext cx="90011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並列</a:t>
            </a:r>
            <a:r>
              <a:rPr lang="zh-TW" altLang="en-US" sz="4400" b="1" dirty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4860032" y="692696"/>
            <a:ext cx="2916238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有的</a:t>
            </a:r>
            <a:r>
              <a:rPr lang="zh-TW" altLang="en-US" sz="4400" b="1" dirty="0">
                <a:solidFill>
                  <a:srgbClr val="0000FF"/>
                </a:solidFill>
              </a:rPr>
              <a:t>溪谷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，林木濃密</a:t>
            </a:r>
            <a:r>
              <a:rPr lang="zh-TW" altLang="en-US" sz="4400" b="1" dirty="0">
                <a:solidFill>
                  <a:schemeClr val="accent2"/>
                </a:solidFill>
              </a:rPr>
              <a:t>，溪水平緩</a:t>
            </a:r>
            <a:r>
              <a:rPr lang="zh-TW" altLang="en-US" sz="4400" b="1" dirty="0">
                <a:solidFill>
                  <a:schemeClr val="accent2"/>
                </a:solidFill>
                <a:latin typeface="新細明體" panose="02020500000000000000" pitchFamily="18" charset="-120"/>
              </a:rPr>
              <a:t>；</a:t>
            </a:r>
            <a:r>
              <a:rPr lang="zh-TW" altLang="en-US" sz="4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有的</a:t>
            </a:r>
            <a:r>
              <a:rPr lang="zh-TW" altLang="en-US" sz="4400" b="1" dirty="0">
                <a:solidFill>
                  <a:schemeClr val="accent2"/>
                </a:solidFill>
                <a:latin typeface="新細明體" panose="02020500000000000000" pitchFamily="18" charset="-120"/>
              </a:rPr>
              <a:t>溪谷，切開兩邊陡峭的山壁，急流而下</a:t>
            </a:r>
            <a:r>
              <a:rPr lang="zh-TW" altLang="en-US" sz="4400" b="1" dirty="0">
                <a:solidFill>
                  <a:srgbClr val="0000FF"/>
                </a:solidFill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425528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012160" y="620688"/>
            <a:ext cx="2413000" cy="590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有的</a:t>
            </a:r>
            <a:r>
              <a:rPr lang="zh-TW" altLang="en-US" sz="4400" b="1" dirty="0">
                <a:solidFill>
                  <a:srgbClr val="0000FF"/>
                </a:solidFill>
              </a:rPr>
              <a:t>同學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，樂於閱讀</a:t>
            </a:r>
            <a:r>
              <a:rPr lang="zh-TW" altLang="en-US" sz="4400" b="1" dirty="0">
                <a:solidFill>
                  <a:schemeClr val="accent2"/>
                </a:solidFill>
              </a:rPr>
              <a:t>，飽讀詩詩</a:t>
            </a:r>
            <a:r>
              <a:rPr lang="zh-TW" altLang="en-US" sz="4400" b="1" dirty="0">
                <a:solidFill>
                  <a:schemeClr val="accent2"/>
                </a:solidFill>
                <a:latin typeface="新細明體" panose="02020500000000000000" pitchFamily="18" charset="-120"/>
              </a:rPr>
              <a:t>；</a:t>
            </a:r>
            <a:r>
              <a:rPr lang="zh-TW" altLang="en-US" sz="4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有的</a:t>
            </a:r>
            <a:r>
              <a:rPr lang="zh-TW" altLang="en-US" sz="4400" b="1" dirty="0">
                <a:solidFill>
                  <a:schemeClr val="accent2"/>
                </a:solidFill>
                <a:latin typeface="新細明體" panose="02020500000000000000" pitchFamily="18" charset="-120"/>
              </a:rPr>
              <a:t>同學，喜愛運動，身強體壯</a:t>
            </a:r>
            <a:r>
              <a:rPr lang="zh-TW" altLang="en-US" sz="4400" b="1" dirty="0">
                <a:solidFill>
                  <a:srgbClr val="0000FF"/>
                </a:solidFill>
              </a:rPr>
              <a:t>。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51720" y="692696"/>
            <a:ext cx="2413000" cy="590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有的</a:t>
            </a:r>
            <a:r>
              <a:rPr lang="zh-TW" altLang="en-US" sz="4400" b="1" dirty="0">
                <a:solidFill>
                  <a:srgbClr val="0000FF"/>
                </a:solidFill>
              </a:rPr>
              <a:t>水果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，香甜多汁</a:t>
            </a:r>
            <a:r>
              <a:rPr lang="zh-TW" altLang="en-US" sz="4400" b="1" dirty="0">
                <a:solidFill>
                  <a:schemeClr val="accent2"/>
                </a:solidFill>
              </a:rPr>
              <a:t>，美味可口</a:t>
            </a:r>
            <a:r>
              <a:rPr lang="zh-TW" altLang="en-US" sz="4400" b="1" dirty="0">
                <a:solidFill>
                  <a:schemeClr val="accent2"/>
                </a:solidFill>
                <a:latin typeface="新細明體" panose="02020500000000000000" pitchFamily="18" charset="-120"/>
              </a:rPr>
              <a:t>；</a:t>
            </a:r>
            <a:r>
              <a:rPr lang="zh-TW" altLang="en-US" sz="4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有的</a:t>
            </a:r>
            <a:r>
              <a:rPr lang="zh-TW" altLang="en-US" sz="4400" b="1" dirty="0">
                <a:solidFill>
                  <a:schemeClr val="accent2"/>
                </a:solidFill>
                <a:latin typeface="新細明體" panose="02020500000000000000" pitchFamily="18" charset="-120"/>
              </a:rPr>
              <a:t>水果，色澤鮮艷，氣味逼人</a:t>
            </a:r>
            <a:r>
              <a:rPr lang="zh-TW" altLang="en-US" sz="4400" b="1" dirty="0">
                <a:solidFill>
                  <a:srgbClr val="0000FF"/>
                </a:solidFill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103984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4842559" y="765175"/>
            <a:ext cx="3600450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牠的領域性很強</a:t>
            </a:r>
            <a:r>
              <a:rPr lang="zh-TW" altLang="en-US" sz="4400" b="1" dirty="0">
                <a:solidFill>
                  <a:schemeClr val="accent2"/>
                </a:solidFill>
              </a:rPr>
              <a:t>，</a:t>
            </a:r>
            <a:r>
              <a:rPr lang="zh-TW" altLang="en-US" sz="4400" b="1" dirty="0">
                <a:solidFill>
                  <a:srgbClr val="FF0000"/>
                </a:solidFill>
              </a:rPr>
              <a:t>即使</a:t>
            </a:r>
            <a:r>
              <a:rPr lang="zh-TW" altLang="en-US" sz="4400" b="1" dirty="0">
                <a:solidFill>
                  <a:schemeClr val="accent2"/>
                </a:solidFill>
              </a:rPr>
              <a:t>遇到體型比牠大的鳥類</a:t>
            </a:r>
            <a:r>
              <a:rPr lang="zh-TW" altLang="en-US" sz="4400" b="1" dirty="0">
                <a:solidFill>
                  <a:schemeClr val="accent2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>
                <a:solidFill>
                  <a:srgbClr val="FF0000"/>
                </a:solidFill>
              </a:rPr>
              <a:t>仍然</a:t>
            </a:r>
            <a:r>
              <a:rPr lang="zh-TW" altLang="en-US" sz="4400" b="1" dirty="0">
                <a:solidFill>
                  <a:schemeClr val="accent2"/>
                </a:solidFill>
              </a:rPr>
              <a:t>會發動猛烈的攻擊</a:t>
            </a:r>
            <a:r>
              <a:rPr lang="zh-TW" altLang="en-US" sz="4400" b="1" dirty="0">
                <a:solidFill>
                  <a:schemeClr val="accent2"/>
                </a:solidFill>
                <a:latin typeface="新細明體" panose="02020500000000000000" pitchFamily="18" charset="-120"/>
              </a:rPr>
              <a:t>，硬要把對方趕出去</a:t>
            </a:r>
            <a:r>
              <a:rPr lang="zh-TW" altLang="en-US" sz="4400" b="1" dirty="0">
                <a:solidFill>
                  <a:srgbClr val="0000FF"/>
                </a:solidFill>
              </a:rPr>
              <a:t>。 </a:t>
            </a:r>
          </a:p>
        </p:txBody>
      </p:sp>
      <p:sp>
        <p:nvSpPr>
          <p:cNvPr id="633859" name="Rectangle 3"/>
          <p:cNvSpPr>
            <a:spLocks noChangeArrowheads="1"/>
          </p:cNvSpPr>
          <p:nvPr/>
        </p:nvSpPr>
        <p:spPr bwMode="auto">
          <a:xfrm>
            <a:off x="3636963" y="896938"/>
            <a:ext cx="1007045" cy="534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假設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96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6338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859338" y="765175"/>
            <a:ext cx="2952750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導護志工媽媽非常辛苦</a:t>
            </a:r>
            <a:r>
              <a:rPr lang="zh-TW" altLang="en-US" sz="4400" b="1" dirty="0">
                <a:solidFill>
                  <a:schemeClr val="accent2"/>
                </a:solidFill>
              </a:rPr>
              <a:t>，</a:t>
            </a:r>
            <a:r>
              <a:rPr lang="zh-TW" altLang="en-US" sz="4400" b="1" dirty="0">
                <a:solidFill>
                  <a:srgbClr val="FF0000"/>
                </a:solidFill>
              </a:rPr>
              <a:t>即使</a:t>
            </a:r>
            <a:r>
              <a:rPr lang="zh-TW" altLang="en-US" sz="4400" b="1" dirty="0">
                <a:solidFill>
                  <a:schemeClr val="accent2"/>
                </a:solidFill>
              </a:rPr>
              <a:t>外面下著大雨</a:t>
            </a:r>
            <a:r>
              <a:rPr lang="zh-TW" altLang="en-US" sz="4400" b="1" dirty="0">
                <a:solidFill>
                  <a:schemeClr val="accent2"/>
                </a:solidFill>
                <a:latin typeface="新細明體" panose="02020500000000000000" pitchFamily="18" charset="-120"/>
              </a:rPr>
              <a:t>，她</a:t>
            </a:r>
            <a:r>
              <a:rPr lang="zh-TW" altLang="en-US" sz="4400" b="1" dirty="0">
                <a:solidFill>
                  <a:srgbClr val="FF0000"/>
                </a:solidFill>
              </a:rPr>
              <a:t>仍然</a:t>
            </a:r>
            <a:r>
              <a:rPr lang="zh-TW" altLang="en-US" sz="4400" b="1" dirty="0">
                <a:solidFill>
                  <a:schemeClr val="accent2"/>
                </a:solidFill>
              </a:rPr>
              <a:t>不辭辛勞的在校門口指揮交通</a:t>
            </a:r>
            <a:r>
              <a:rPr lang="zh-TW" altLang="en-US" sz="4400" b="1" dirty="0">
                <a:solidFill>
                  <a:srgbClr val="0000FF"/>
                </a:solidFill>
              </a:rPr>
              <a:t>。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27584" y="709468"/>
            <a:ext cx="2951162" cy="547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警消人員非常辛苦</a:t>
            </a:r>
            <a:r>
              <a:rPr lang="zh-TW" altLang="en-US" sz="4400" b="1" dirty="0">
                <a:solidFill>
                  <a:schemeClr val="accent2"/>
                </a:solidFill>
              </a:rPr>
              <a:t>，</a:t>
            </a:r>
            <a:r>
              <a:rPr lang="zh-TW" altLang="en-US" sz="4400" b="1" dirty="0">
                <a:solidFill>
                  <a:srgbClr val="FF0000"/>
                </a:solidFill>
              </a:rPr>
              <a:t>即使</a:t>
            </a:r>
            <a:r>
              <a:rPr lang="zh-TW" altLang="en-US" sz="4400" b="1" dirty="0">
                <a:solidFill>
                  <a:schemeClr val="accent2"/>
                </a:solidFill>
              </a:rPr>
              <a:t>外面在颳風下雨</a:t>
            </a:r>
            <a:r>
              <a:rPr lang="zh-TW" altLang="en-US" sz="4400" b="1" dirty="0">
                <a:solidFill>
                  <a:schemeClr val="accent2"/>
                </a:solidFill>
                <a:latin typeface="新細明體" panose="02020500000000000000" pitchFamily="18" charset="-120"/>
              </a:rPr>
              <a:t>，他們</a:t>
            </a:r>
            <a:r>
              <a:rPr lang="zh-TW" altLang="en-US" sz="4400" b="1" dirty="0">
                <a:solidFill>
                  <a:srgbClr val="FF0000"/>
                </a:solidFill>
              </a:rPr>
              <a:t>仍然</a:t>
            </a:r>
            <a:r>
              <a:rPr lang="zh-TW" altLang="en-US" sz="4400" b="1" dirty="0">
                <a:solidFill>
                  <a:schemeClr val="accent2"/>
                </a:solidFill>
              </a:rPr>
              <a:t>要認真執勤</a:t>
            </a:r>
            <a:r>
              <a:rPr lang="zh-TW" altLang="en-US" sz="4400" b="1" dirty="0">
                <a:solidFill>
                  <a:schemeClr val="accent2"/>
                </a:solidFill>
                <a:latin typeface="新細明體" panose="02020500000000000000" pitchFamily="18" charset="-120"/>
              </a:rPr>
              <a:t>，維護大眾的安全</a:t>
            </a:r>
            <a:r>
              <a:rPr lang="zh-TW" altLang="en-US" sz="4400" b="1" dirty="0">
                <a:solidFill>
                  <a:srgbClr val="0000FF"/>
                </a:solidFill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42840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3059113" y="908050"/>
            <a:ext cx="3781425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0000FF"/>
                </a:solidFill>
              </a:rPr>
              <a:t>魚狗捕食的技術最為高明，當牠發現獵物時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，從空中俯衝而下，</a:t>
            </a:r>
            <a:r>
              <a:rPr lang="zh-TW" altLang="en-US" sz="4400" b="1">
                <a:solidFill>
                  <a:srgbClr val="FF0000"/>
                </a:solidFill>
                <a:latin typeface="新細明體" panose="02020500000000000000" pitchFamily="18" charset="-120"/>
              </a:rPr>
              <a:t>像箭一般射入水中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400" b="1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51725" y="1782763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譬喻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5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2555875" y="836613"/>
            <a:ext cx="42846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流動的溪泉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喧鬧的瀑布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跳耀的溪鳥</a:t>
            </a:r>
            <a:r>
              <a:rPr lang="zh-TW" altLang="en-US" sz="4400" b="1" dirty="0">
                <a:solidFill>
                  <a:srgbClr val="0000FF"/>
                </a:solidFill>
              </a:rPr>
              <a:t>，使我感覺到溪谷間隱藏著迷人的魔力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，充滿了山水的熱情和旺盛的生命力。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51725" y="1782763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排比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6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812088" y="981075"/>
            <a:ext cx="1152525" cy="496887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00FF"/>
                </a:solidFill>
                <a:effectLst/>
              </a:rPr>
              <a:t>句型練習</a:t>
            </a:r>
          </a:p>
        </p:txBody>
      </p:sp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6010275" y="1196975"/>
            <a:ext cx="122555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淙淙</a:t>
            </a:r>
            <a:r>
              <a:rPr lang="zh-TW" altLang="en-US" sz="6000" b="1" dirty="0">
                <a:solidFill>
                  <a:schemeClr val="accent2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水聲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067175" y="1268413"/>
            <a:ext cx="122555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隆隆</a:t>
            </a:r>
            <a:r>
              <a:rPr lang="zh-TW" altLang="en-US" sz="6000" b="1" dirty="0">
                <a:solidFill>
                  <a:schemeClr val="accent2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雷聲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266330" y="1268413"/>
            <a:ext cx="122555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嗚嗚</a:t>
            </a:r>
            <a:r>
              <a:rPr lang="zh-TW" altLang="en-US" sz="6000" b="1" dirty="0">
                <a:solidFill>
                  <a:schemeClr val="accent2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汽笛聲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95288" y="1268413"/>
            <a:ext cx="122555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叭叭</a:t>
            </a:r>
            <a:r>
              <a:rPr lang="zh-TW" altLang="en-US" sz="6000" b="1" dirty="0">
                <a:solidFill>
                  <a:schemeClr val="accent2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喇叭聲</a:t>
            </a:r>
          </a:p>
        </p:txBody>
      </p:sp>
    </p:spTree>
    <p:extLst>
      <p:ext uri="{BB962C8B-B14F-4D97-AF65-F5344CB8AC3E}">
        <p14:creationId xmlns:p14="http://schemas.microsoft.com/office/powerpoint/2010/main" val="421567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8" grpId="0" autoUpdateAnimBg="0"/>
      <p:bldP spid="628739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6732588" y="765175"/>
            <a:ext cx="2087562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來來回回</a:t>
            </a:r>
            <a:r>
              <a:rPr lang="zh-TW" altLang="en-US" sz="6000" b="1" dirty="0">
                <a:solidFill>
                  <a:schemeClr val="accent2"/>
                </a:solidFill>
              </a:rPr>
              <a:t>的在</a:t>
            </a:r>
            <a:r>
              <a:rPr lang="zh-TW" altLang="en-US" sz="6000" b="1" dirty="0">
                <a:solidFill>
                  <a:srgbClr val="FF0000"/>
                </a:solidFill>
              </a:rPr>
              <a:t>水裡抓魚吃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356100" y="765175"/>
            <a:ext cx="2087563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上上下下</a:t>
            </a:r>
            <a:r>
              <a:rPr lang="zh-TW" altLang="en-US" sz="6000" b="1" dirty="0">
                <a:solidFill>
                  <a:schemeClr val="accent2"/>
                </a:solidFill>
              </a:rPr>
              <a:t>的在</a:t>
            </a:r>
            <a:r>
              <a:rPr lang="zh-TW" altLang="en-US" sz="6000" b="1" dirty="0">
                <a:solidFill>
                  <a:srgbClr val="FF0000"/>
                </a:solidFill>
              </a:rPr>
              <a:t>樓梯間打掃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979613" y="836613"/>
            <a:ext cx="2087562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高高低低</a:t>
            </a:r>
            <a:r>
              <a:rPr lang="zh-TW" altLang="en-US" sz="6000" b="1" dirty="0">
                <a:solidFill>
                  <a:schemeClr val="accent2"/>
                </a:solidFill>
              </a:rPr>
              <a:t>的在</a:t>
            </a:r>
            <a:r>
              <a:rPr lang="zh-TW" altLang="en-US" sz="6000" b="1" dirty="0">
                <a:solidFill>
                  <a:srgbClr val="FF0000"/>
                </a:solidFill>
              </a:rPr>
              <a:t>大樹上攀爬</a:t>
            </a:r>
          </a:p>
        </p:txBody>
      </p:sp>
    </p:spTree>
    <p:extLst>
      <p:ext uri="{BB962C8B-B14F-4D97-AF65-F5344CB8AC3E}">
        <p14:creationId xmlns:p14="http://schemas.microsoft.com/office/powerpoint/2010/main" val="276789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/>
      <p:bldP spid="6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7596188" y="1628775"/>
            <a:ext cx="1225550" cy="367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>
                <a:solidFill>
                  <a:srgbClr val="FF0000"/>
                </a:solidFill>
              </a:rPr>
              <a:t>流動</a:t>
            </a:r>
            <a:r>
              <a:rPr lang="zh-TW" altLang="en-US" sz="5400" b="1" dirty="0">
                <a:solidFill>
                  <a:schemeClr val="accent2"/>
                </a:solidFill>
              </a:rPr>
              <a:t>的</a:t>
            </a:r>
            <a:r>
              <a:rPr lang="zh-TW" altLang="en-US" sz="5400" b="1" dirty="0">
                <a:solidFill>
                  <a:srgbClr val="FF0000"/>
                </a:solidFill>
              </a:rPr>
              <a:t>溪泉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156325" y="1628775"/>
            <a:ext cx="1225550" cy="367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>
                <a:solidFill>
                  <a:srgbClr val="FF0000"/>
                </a:solidFill>
              </a:rPr>
              <a:t>喧鬧</a:t>
            </a:r>
            <a:r>
              <a:rPr lang="zh-TW" altLang="en-US" sz="5400" b="1" dirty="0">
                <a:solidFill>
                  <a:schemeClr val="accent2"/>
                </a:solidFill>
              </a:rPr>
              <a:t>的</a:t>
            </a:r>
            <a:r>
              <a:rPr lang="zh-TW" altLang="en-US" sz="5400" b="1" dirty="0">
                <a:solidFill>
                  <a:srgbClr val="FF0000"/>
                </a:solidFill>
              </a:rPr>
              <a:t>瀑布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714875" y="1700213"/>
            <a:ext cx="1225550" cy="367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>
                <a:solidFill>
                  <a:srgbClr val="FF0000"/>
                </a:solidFill>
              </a:rPr>
              <a:t>跳躍</a:t>
            </a:r>
            <a:r>
              <a:rPr lang="zh-TW" altLang="en-US" sz="5400" b="1" dirty="0">
                <a:solidFill>
                  <a:schemeClr val="accent2"/>
                </a:solidFill>
              </a:rPr>
              <a:t>的</a:t>
            </a:r>
            <a:r>
              <a:rPr lang="zh-TW" altLang="en-US" sz="5400" b="1" dirty="0">
                <a:solidFill>
                  <a:srgbClr val="FF0000"/>
                </a:solidFill>
              </a:rPr>
              <a:t>溪鳥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201988" y="1700213"/>
            <a:ext cx="1225550" cy="367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>
                <a:solidFill>
                  <a:srgbClr val="FF0000"/>
                </a:solidFill>
              </a:rPr>
              <a:t>嘻笑</a:t>
            </a:r>
            <a:r>
              <a:rPr lang="zh-TW" altLang="en-US" sz="5400" b="1" dirty="0">
                <a:solidFill>
                  <a:schemeClr val="accent2"/>
                </a:solidFill>
              </a:rPr>
              <a:t>的</a:t>
            </a:r>
            <a:r>
              <a:rPr lang="zh-TW" altLang="en-US" sz="5400" b="1" dirty="0">
                <a:solidFill>
                  <a:srgbClr val="FF0000"/>
                </a:solidFill>
              </a:rPr>
              <a:t>孩童</a:t>
            </a: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653079" y="1676833"/>
            <a:ext cx="1225550" cy="367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>
                <a:solidFill>
                  <a:srgbClr val="FF0000"/>
                </a:solidFill>
              </a:rPr>
              <a:t>舞動</a:t>
            </a:r>
            <a:r>
              <a:rPr lang="zh-TW" altLang="en-US" sz="5400" b="1" dirty="0">
                <a:solidFill>
                  <a:schemeClr val="accent2"/>
                </a:solidFill>
              </a:rPr>
              <a:t>的</a:t>
            </a:r>
            <a:r>
              <a:rPr lang="zh-TW" altLang="en-US" sz="5400" b="1" dirty="0">
                <a:solidFill>
                  <a:srgbClr val="FF0000"/>
                </a:solidFill>
              </a:rPr>
              <a:t>精靈</a:t>
            </a: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7950" y="1628775"/>
            <a:ext cx="1225550" cy="367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>
                <a:solidFill>
                  <a:srgbClr val="FF0000"/>
                </a:solidFill>
              </a:rPr>
              <a:t>沉默</a:t>
            </a:r>
            <a:r>
              <a:rPr lang="zh-TW" altLang="en-US" sz="5400" b="1" dirty="0">
                <a:solidFill>
                  <a:schemeClr val="accent2"/>
                </a:solidFill>
              </a:rPr>
              <a:t>的</a:t>
            </a:r>
            <a:r>
              <a:rPr lang="zh-TW" altLang="en-US" sz="5400" b="1" dirty="0">
                <a:solidFill>
                  <a:srgbClr val="FF0000"/>
                </a:solidFill>
              </a:rPr>
              <a:t>巨人</a:t>
            </a:r>
          </a:p>
        </p:txBody>
      </p:sp>
    </p:spTree>
    <p:extLst>
      <p:ext uri="{BB962C8B-B14F-4D97-AF65-F5344CB8AC3E}">
        <p14:creationId xmlns:p14="http://schemas.microsoft.com/office/powerpoint/2010/main" val="2121849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/>
      <p:bldP spid="6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852863" y="620713"/>
            <a:ext cx="3311525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他把教室的玻璃打破了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，還一副</a:t>
            </a:r>
            <a:r>
              <a:rPr lang="zh-TW" altLang="en-US" sz="4800" b="1">
                <a:solidFill>
                  <a:srgbClr val="FF0000"/>
                </a:solidFill>
              </a:rPr>
              <a:t>神色自若</a:t>
            </a:r>
            <a:r>
              <a:rPr lang="zh-TW" altLang="en-US" sz="4800" b="1">
                <a:solidFill>
                  <a:srgbClr val="0000FF"/>
                </a:solidFill>
              </a:rPr>
              <a:t>的樣子，真是不知死活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神色自若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5288" y="693738"/>
            <a:ext cx="3311525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大隊接力即將開始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，八班同學都還一副</a:t>
            </a:r>
            <a:r>
              <a:rPr lang="zh-TW" altLang="en-US" sz="4800" b="1">
                <a:solidFill>
                  <a:srgbClr val="FF0000"/>
                </a:solidFill>
              </a:rPr>
              <a:t>神色自若</a:t>
            </a:r>
            <a:r>
              <a:rPr lang="zh-TW" altLang="en-US" sz="4800" b="1">
                <a:solidFill>
                  <a:srgbClr val="0000FF"/>
                </a:solidFill>
              </a:rPr>
              <a:t>的樣子，看來真是有備而來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3452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995936" y="620713"/>
            <a:ext cx="3240087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>
                <a:solidFill>
                  <a:srgbClr val="0000FF"/>
                </a:solidFill>
              </a:rPr>
              <a:t>我有一個叔叔喜歡</a:t>
            </a:r>
            <a:r>
              <a:rPr lang="zh-TW" altLang="en-US" sz="4800" b="1" dirty="0">
                <a:solidFill>
                  <a:srgbClr val="FF0000"/>
                </a:solidFill>
              </a:rPr>
              <a:t>離群索居</a:t>
            </a:r>
            <a:r>
              <a:rPr lang="zh-TW" altLang="en-US" sz="4800" b="1" dirty="0">
                <a:solidFill>
                  <a:srgbClr val="0000FF"/>
                </a:solidFill>
              </a:rPr>
              <a:t>，自己一個人住在山上，很少和親戚聯絡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離群索居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55576" y="620713"/>
            <a:ext cx="2520950" cy="568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>
                <a:solidFill>
                  <a:srgbClr val="0000FF"/>
                </a:solidFill>
              </a:rPr>
              <a:t>許多藝術家喜歡</a:t>
            </a:r>
            <a:r>
              <a:rPr lang="zh-TW" altLang="en-US" sz="4800" b="1" dirty="0">
                <a:solidFill>
                  <a:srgbClr val="FF0000"/>
                </a:solidFill>
              </a:rPr>
              <a:t>離群索居</a:t>
            </a:r>
            <a:r>
              <a:rPr lang="zh-TW" altLang="en-US" sz="4800" b="1" dirty="0">
                <a:solidFill>
                  <a:srgbClr val="0000FF"/>
                </a:solidFill>
              </a:rPr>
              <a:t>，獨自一個人沉思與創作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87146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284240" y="693738"/>
            <a:ext cx="3240088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放學了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，小朋友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成群結隊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的走出校門，一路上有說有笑的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，非常開心。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成群結隊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9512" y="680894"/>
            <a:ext cx="3960440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我很喜歡和好朋友們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成群結隊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的到各大美食展覽會場，進行一場免費試吃的大賽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369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140200" y="620713"/>
            <a:ext cx="3240088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下課時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800" b="1" u="sng">
                <a:solidFill>
                  <a:srgbClr val="0000FF"/>
                </a:solidFill>
              </a:rPr>
              <a:t>小白</a:t>
            </a:r>
            <a:r>
              <a:rPr lang="zh-TW" altLang="en-US" sz="4800" b="1">
                <a:solidFill>
                  <a:srgbClr val="0000FF"/>
                </a:solidFill>
              </a:rPr>
              <a:t>總是一個人</a:t>
            </a:r>
            <a:r>
              <a:rPr lang="zh-TW" altLang="en-US" sz="4800" b="1">
                <a:solidFill>
                  <a:srgbClr val="FF0000"/>
                </a:solidFill>
              </a:rPr>
              <a:t>形單影隻</a:t>
            </a:r>
            <a:r>
              <a:rPr lang="zh-TW" altLang="en-US" sz="4800" b="1">
                <a:solidFill>
                  <a:srgbClr val="0000FF"/>
                </a:solidFill>
              </a:rPr>
              <a:t>的走在校園中，看起來有些孤單寂寞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形單影隻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9750" y="693738"/>
            <a:ext cx="3240088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自從爺爺過世後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，奶奶</a:t>
            </a:r>
            <a:r>
              <a:rPr lang="zh-TW" altLang="en-US" sz="4800" b="1">
                <a:solidFill>
                  <a:srgbClr val="0000FF"/>
                </a:solidFill>
              </a:rPr>
              <a:t>一個人每天過著</a:t>
            </a:r>
            <a:r>
              <a:rPr lang="zh-TW" altLang="en-US" sz="4800" b="1">
                <a:solidFill>
                  <a:srgbClr val="FF0000"/>
                </a:solidFill>
              </a:rPr>
              <a:t>形單影隻</a:t>
            </a:r>
            <a:r>
              <a:rPr lang="zh-TW" altLang="en-US" sz="4800" b="1">
                <a:solidFill>
                  <a:srgbClr val="0000FF"/>
                </a:solidFill>
              </a:rPr>
              <a:t>的生活，非常寂寞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3473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185626" y="620688"/>
            <a:ext cx="3240088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>
                <a:solidFill>
                  <a:srgbClr val="0000FF"/>
                </a:solidFill>
              </a:rPr>
              <a:t>黑面琵鷺每年都會隨著季節</a:t>
            </a:r>
            <a:r>
              <a:rPr lang="zh-TW" altLang="en-US" sz="4800" b="1" dirty="0">
                <a:solidFill>
                  <a:srgbClr val="FF0000"/>
                </a:solidFill>
              </a:rPr>
              <a:t>南遷北移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，尋找適合生存的環境。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南遷北移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8313" y="692150"/>
            <a:ext cx="3240087" cy="568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有些養鴨人家會隨著農夫耕種的時期</a:t>
            </a:r>
            <a:r>
              <a:rPr lang="zh-TW" altLang="en-US" sz="4800" b="1">
                <a:solidFill>
                  <a:srgbClr val="FF0000"/>
                </a:solidFill>
              </a:rPr>
              <a:t>南遷北移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，過著居無定所的日子。</a:t>
            </a:r>
          </a:p>
        </p:txBody>
      </p:sp>
    </p:spTree>
    <p:extLst>
      <p:ext uri="{BB962C8B-B14F-4D97-AF65-F5344CB8AC3E}">
        <p14:creationId xmlns:p14="http://schemas.microsoft.com/office/powerpoint/2010/main" val="248232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3888</TotalTime>
  <Words>530</Words>
  <Application>Microsoft Office PowerPoint</Application>
  <PresentationFormat>如螢幕大小 (4:3)</PresentationFormat>
  <Paragraphs>61</Paragraphs>
  <Slides>16</Slides>
  <Notes>16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1" baseType="lpstr">
      <vt:lpstr>新細明體</vt:lpstr>
      <vt:lpstr>Calibri</vt:lpstr>
      <vt:lpstr>Times New Roman</vt:lpstr>
      <vt:lpstr>Wingdings</vt:lpstr>
      <vt:lpstr>gwall</vt:lpstr>
      <vt:lpstr>九、溪谷間的野鳥</vt:lpstr>
      <vt:lpstr>句型練習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851</cp:revision>
  <cp:lastPrinted>1601-01-01T00:00:00Z</cp:lastPrinted>
  <dcterms:created xsi:type="dcterms:W3CDTF">2005-09-11T13:17:35Z</dcterms:created>
  <dcterms:modified xsi:type="dcterms:W3CDTF">2016-11-10T07:19:09Z</dcterms:modified>
</cp:coreProperties>
</file>