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70" r:id="rId3"/>
    <p:sldId id="271" r:id="rId4"/>
    <p:sldId id="291" r:id="rId5"/>
    <p:sldId id="299" r:id="rId6"/>
    <p:sldId id="289" r:id="rId7"/>
    <p:sldId id="302" r:id="rId8"/>
    <p:sldId id="300" r:id="rId9"/>
    <p:sldId id="298" r:id="rId10"/>
    <p:sldId id="267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1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76B421-659B-409D-91F2-962CC557E256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F4157-AADA-43E9-A8D4-0C6CC344D4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5960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5597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0563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0149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3344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86824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59217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29920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634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5527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1542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1306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182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008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0470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419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3616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042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73020" y="2404534"/>
            <a:ext cx="8200983" cy="1646302"/>
          </a:xfrm>
        </p:spPr>
        <p:txBody>
          <a:bodyPr/>
          <a:lstStyle/>
          <a:p>
            <a:pPr algn="ctr"/>
            <a:r>
              <a:rPr lang="zh-TW" altLang="zh-TW" dirty="0" smtClean="0"/>
              <a:t>第</a:t>
            </a:r>
            <a:r>
              <a:rPr lang="zh-TW" altLang="en-US" dirty="0" smtClean="0"/>
              <a:t>二</a:t>
            </a:r>
            <a:r>
              <a:rPr lang="zh-TW" altLang="zh-TW" dirty="0" smtClean="0"/>
              <a:t>課</a:t>
            </a:r>
            <a:r>
              <a:rPr lang="en-US" altLang="zh-TW" dirty="0" smtClean="0"/>
              <a:t>    </a:t>
            </a:r>
            <a:r>
              <a:rPr lang="zh-TW" altLang="en-US" dirty="0" smtClean="0"/>
              <a:t>跑道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4774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 txBox="1">
            <a:spLocks/>
          </p:cNvSpPr>
          <p:nvPr/>
        </p:nvSpPr>
        <p:spPr>
          <a:xfrm>
            <a:off x="391885" y="874569"/>
            <a:ext cx="9993086" cy="107442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5400" dirty="0" smtClean="0"/>
              <a:t>1.</a:t>
            </a:r>
            <a:r>
              <a:rPr lang="zh-TW" altLang="en-US" sz="5400" dirty="0" smtClean="0"/>
              <a:t>短語練習</a:t>
            </a:r>
            <a:r>
              <a:rPr lang="zh-TW" altLang="zh-TW" sz="5400" dirty="0" smtClean="0"/>
              <a:t>：</a:t>
            </a:r>
            <a:r>
              <a:rPr lang="zh-TW" altLang="en-US" sz="5400" dirty="0"/>
              <a:t>內心既激動又慚愧。</a:t>
            </a:r>
            <a:endParaRPr lang="en-US" altLang="zh-TW" sz="5400" dirty="0"/>
          </a:p>
          <a:p>
            <a:endParaRPr lang="zh-TW" altLang="en-US" sz="5400" dirty="0"/>
          </a:p>
        </p:txBody>
      </p:sp>
      <p:sp>
        <p:nvSpPr>
          <p:cNvPr id="4" name="矩形 3"/>
          <p:cNvSpPr/>
          <p:nvPr/>
        </p:nvSpPr>
        <p:spPr>
          <a:xfrm>
            <a:off x="533400" y="3244334"/>
            <a:ext cx="99062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dirty="0" smtClean="0"/>
              <a:t>2.</a:t>
            </a:r>
            <a:r>
              <a:rPr lang="zh-TW" altLang="en-US" sz="4800" dirty="0" smtClean="0"/>
              <a:t>短句練習：</a:t>
            </a:r>
            <a:endParaRPr lang="en-US" altLang="zh-TW" sz="4800" dirty="0" smtClean="0"/>
          </a:p>
          <a:p>
            <a:r>
              <a:rPr lang="zh-TW" altLang="en-US" sz="4800" dirty="0" smtClean="0"/>
              <a:t>政彬就像面對強敵的英勇戰士，全身充滿力量和鬥志。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14112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zh-TW" sz="6000" b="1" dirty="0" smtClean="0"/>
              <a:t>第</a:t>
            </a:r>
            <a:r>
              <a:rPr lang="zh-TW" altLang="en-US" sz="6000" b="1" dirty="0" smtClean="0"/>
              <a:t>一</a:t>
            </a:r>
            <a:r>
              <a:rPr lang="zh-TW" altLang="zh-TW" sz="6000" b="1" dirty="0" smtClean="0"/>
              <a:t>節</a:t>
            </a:r>
            <a:r>
              <a:rPr lang="en-US" altLang="zh-TW" sz="6000" b="1" dirty="0" smtClean="0"/>
              <a:t>  </a:t>
            </a:r>
            <a:r>
              <a:rPr lang="zh-TW" altLang="zh-TW" sz="6000" dirty="0" smtClean="0">
                <a:solidFill>
                  <a:srgbClr val="FFC000"/>
                </a:solidFill>
              </a:rPr>
              <a:t>個人</a:t>
            </a:r>
            <a:r>
              <a:rPr lang="zh-TW" altLang="zh-TW" sz="6000" dirty="0">
                <a:solidFill>
                  <a:srgbClr val="FF0000"/>
                </a:solidFill>
              </a:rPr>
              <a:t>任務</a:t>
            </a:r>
            <a:endParaRPr lang="zh-TW" altLang="en-US" sz="60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0385" y="1797634"/>
            <a:ext cx="9375710" cy="4351338"/>
          </a:xfrm>
        </p:spPr>
        <p:txBody>
          <a:bodyPr>
            <a:normAutofit fontScale="92500" lnSpcReduction="20000"/>
          </a:bodyPr>
          <a:lstStyle/>
          <a:p>
            <a:r>
              <a:rPr lang="zh-TW" altLang="zh-TW" sz="4400" dirty="0" smtClean="0"/>
              <a:t>以</a:t>
            </a:r>
            <a:r>
              <a:rPr lang="zh-TW" altLang="zh-TW" sz="4400" dirty="0"/>
              <a:t>自然的口語</a:t>
            </a:r>
            <a:r>
              <a:rPr lang="zh-TW" altLang="zh-TW" sz="4400" dirty="0" smtClean="0"/>
              <a:t>輕</a:t>
            </a:r>
            <a:r>
              <a:rPr lang="zh-TW" altLang="zh-TW" sz="4400" dirty="0"/>
              <a:t>聲</a:t>
            </a:r>
            <a:r>
              <a:rPr lang="zh-TW" altLang="zh-TW" sz="4400" dirty="0" smtClean="0"/>
              <a:t>朗讀課文內容</a:t>
            </a:r>
            <a:endParaRPr lang="en-US" altLang="zh-TW" sz="4400" dirty="0" smtClean="0"/>
          </a:p>
          <a:p>
            <a:endParaRPr lang="en-US" altLang="zh-TW" sz="4400" dirty="0" smtClean="0"/>
          </a:p>
          <a:p>
            <a:pPr marL="0" indent="0" algn="ctr">
              <a:buNone/>
            </a:pPr>
            <a:r>
              <a:rPr lang="en-US" altLang="zh-TW" sz="3200" dirty="0"/>
              <a:t>*</a:t>
            </a:r>
            <a:r>
              <a:rPr lang="zh-TW" altLang="zh-TW" sz="3200" dirty="0"/>
              <a:t>按照自己閱讀的速度</a:t>
            </a:r>
            <a:r>
              <a:rPr lang="zh-TW" altLang="zh-TW" sz="3200" dirty="0" smtClean="0"/>
              <a:t>。</a:t>
            </a:r>
            <a:endParaRPr lang="en-US" altLang="zh-TW" sz="3200" dirty="0" smtClean="0"/>
          </a:p>
          <a:p>
            <a:pPr marL="0" indent="0" algn="ctr">
              <a:buNone/>
            </a:pPr>
            <a:r>
              <a:rPr lang="en-US" altLang="zh-TW" sz="3200" dirty="0" smtClean="0"/>
              <a:t>*</a:t>
            </a:r>
            <a:r>
              <a:rPr lang="zh-TW" altLang="zh-TW" sz="3200" dirty="0"/>
              <a:t>一段、一段</a:t>
            </a:r>
            <a:r>
              <a:rPr lang="zh-TW" altLang="zh-TW" sz="3200" dirty="0" smtClean="0"/>
              <a:t>唸</a:t>
            </a:r>
            <a:r>
              <a:rPr lang="zh-TW" altLang="zh-TW" sz="3200" dirty="0"/>
              <a:t>，要唸出聲。</a:t>
            </a:r>
          </a:p>
          <a:p>
            <a:pPr marL="0" indent="0" algn="ctr">
              <a:buNone/>
            </a:pPr>
            <a:r>
              <a:rPr lang="en-US" altLang="zh-TW" sz="3200" dirty="0" smtClean="0"/>
              <a:t>*</a:t>
            </a:r>
            <a:r>
              <a:rPr lang="zh-TW" altLang="zh-TW" sz="3200" dirty="0"/>
              <a:t>用手指著字，一字一句讀懂</a:t>
            </a:r>
            <a:r>
              <a:rPr lang="zh-TW" altLang="zh-TW" sz="3200" dirty="0" smtClean="0"/>
              <a:t>。</a:t>
            </a:r>
            <a:endParaRPr lang="en-US" altLang="zh-TW" sz="3200" dirty="0" smtClean="0"/>
          </a:p>
          <a:p>
            <a:pPr marL="0" indent="0" algn="ctr">
              <a:buNone/>
            </a:pPr>
            <a:endParaRPr lang="en-US" altLang="zh-TW" sz="3200" dirty="0" smtClean="0"/>
          </a:p>
          <a:p>
            <a:pPr marL="0" indent="0">
              <a:buNone/>
            </a:pPr>
            <a:r>
              <a:rPr lang="en-US" altLang="zh-TW" sz="3200" dirty="0" smtClean="0">
                <a:solidFill>
                  <a:srgbClr val="FF0000"/>
                </a:solidFill>
              </a:rPr>
              <a:t>*</a:t>
            </a:r>
            <a:r>
              <a:rPr lang="zh-TW" altLang="zh-TW" sz="3200" dirty="0">
                <a:solidFill>
                  <a:srgbClr val="FF0000"/>
                </a:solidFill>
              </a:rPr>
              <a:t>請先唸完的</a:t>
            </a:r>
            <a:r>
              <a:rPr lang="zh-TW" altLang="zh-TW" sz="3200" dirty="0" smtClean="0">
                <a:solidFill>
                  <a:srgbClr val="FF0000"/>
                </a:solidFill>
              </a:rPr>
              <a:t>同學</a:t>
            </a:r>
            <a:r>
              <a:rPr lang="zh-TW" altLang="zh-TW" sz="3200" dirty="0" smtClean="0"/>
              <a:t>圈選</a:t>
            </a:r>
            <a:r>
              <a:rPr lang="zh-TW" altLang="zh-TW" sz="3200" dirty="0">
                <a:solidFill>
                  <a:srgbClr val="FF0000"/>
                </a:solidFill>
              </a:rPr>
              <a:t>每</a:t>
            </a:r>
            <a:r>
              <a:rPr lang="zh-TW" altLang="zh-TW" sz="3200" dirty="0" smtClean="0">
                <a:solidFill>
                  <a:srgbClr val="FF0000"/>
                </a:solidFill>
              </a:rPr>
              <a:t>一個自然</a:t>
            </a:r>
            <a:r>
              <a:rPr lang="zh-TW" altLang="zh-TW" sz="3200" dirty="0">
                <a:solidFill>
                  <a:srgbClr val="FF0000"/>
                </a:solidFill>
              </a:rPr>
              <a:t>段</a:t>
            </a:r>
            <a:r>
              <a:rPr lang="zh-TW" altLang="zh-TW" sz="3200" dirty="0" smtClean="0">
                <a:solidFill>
                  <a:srgbClr val="FF0000"/>
                </a:solidFill>
              </a:rPr>
              <a:t>關鍵詞語</a:t>
            </a:r>
            <a:r>
              <a:rPr lang="zh-TW" altLang="zh-TW" sz="3200" dirty="0" smtClean="0"/>
              <a:t>，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zh-TW" sz="3200" dirty="0" smtClean="0"/>
              <a:t>並</a:t>
            </a:r>
            <a:r>
              <a:rPr lang="zh-TW" altLang="zh-TW" sz="3200" dirty="0" smtClean="0">
                <a:solidFill>
                  <a:srgbClr val="FF0000"/>
                </a:solidFill>
              </a:rPr>
              <a:t>想一想</a:t>
            </a:r>
            <a:r>
              <a:rPr lang="zh-TW" altLang="en-US" sz="3200" dirty="0" smtClean="0">
                <a:solidFill>
                  <a:srgbClr val="FF0000"/>
                </a:solidFill>
              </a:rPr>
              <a:t>課文</a:t>
            </a:r>
            <a:r>
              <a:rPr lang="zh-TW" altLang="zh-TW" sz="3200" dirty="0" smtClean="0">
                <a:solidFill>
                  <a:srgbClr val="FF0000"/>
                </a:solidFill>
              </a:rPr>
              <a:t>大意。</a:t>
            </a:r>
            <a:endParaRPr lang="zh-TW" altLang="zh-TW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88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2"/>
          <p:cNvSpPr txBox="1">
            <a:spLocks/>
          </p:cNvSpPr>
          <p:nvPr/>
        </p:nvSpPr>
        <p:spPr>
          <a:xfrm>
            <a:off x="1523999" y="2364059"/>
            <a:ext cx="9515708" cy="28937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l"/>
            </a:pPr>
            <a:endParaRPr lang="zh-TW" altLang="en-US" sz="4800" dirty="0" smtClean="0"/>
          </a:p>
          <a:p>
            <a:pPr marL="457200" lvl="1" indent="0">
              <a:buNone/>
            </a:pPr>
            <a:endParaRPr lang="en-US" altLang="zh-TW" sz="4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 smtClean="0">
                <a:solidFill>
                  <a:srgbClr val="FF0000"/>
                </a:solidFill>
              </a:rPr>
              <a:t>課文大意</a:t>
            </a:r>
            <a:endParaRPr lang="zh-TW" altLang="en-US" sz="6000" dirty="0">
              <a:solidFill>
                <a:srgbClr val="FF0000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566057" y="1817914"/>
            <a:ext cx="843642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 smtClean="0"/>
              <a:t>四百公尺接力賽前，政彬想到之前老師調度棒次的情形，而感到接力棒變得沉重。老師把政彬和名揚的棒次調換，政彬因此心存芥蒂，只是名揚比賽前受傷，政彬聽到隊互相鼓勵的話，並想到老師說過的話，決心放下心中不快，全力以赴。比賽最後贏得勝利，兩個人也恢復友誼。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05812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2"/>
          <p:cNvSpPr txBox="1">
            <a:spLocks/>
          </p:cNvSpPr>
          <p:nvPr/>
        </p:nvSpPr>
        <p:spPr>
          <a:xfrm>
            <a:off x="677334" y="2307772"/>
            <a:ext cx="9650985" cy="39732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en-US" sz="3600" dirty="0"/>
              <a:t>第一段</a:t>
            </a:r>
            <a:r>
              <a:rPr lang="zh-TW" altLang="en-US" sz="3600" dirty="0" smtClean="0"/>
              <a:t>：政彬在四百公尺起跑點，心情沉重。</a:t>
            </a:r>
            <a:endParaRPr lang="en-US" altLang="zh-TW" sz="36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en-US" sz="3600" dirty="0" smtClean="0"/>
              <a:t>第二</a:t>
            </a:r>
            <a:r>
              <a:rPr lang="zh-TW" altLang="en-US" sz="3600" dirty="0"/>
              <a:t>段</a:t>
            </a:r>
            <a:r>
              <a:rPr lang="zh-TW" altLang="en-US" sz="3600" dirty="0" smtClean="0"/>
              <a:t>：老師將政彬和名揚的棒次調換。</a:t>
            </a:r>
            <a:endParaRPr lang="zh-TW" altLang="en-US" sz="36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en-US" sz="3600" dirty="0"/>
              <a:t>第三段</a:t>
            </a:r>
            <a:r>
              <a:rPr lang="zh-TW" altLang="en-US" sz="3600" dirty="0" smtClean="0"/>
              <a:t>：政彬因乙心存芥蒂而無理取鬧。</a:t>
            </a:r>
            <a:endParaRPr lang="en-US" altLang="zh-TW" sz="36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en-US" sz="3600" dirty="0" smtClean="0"/>
              <a:t>第四段：名揚參加跳高比賽受傷。</a:t>
            </a:r>
            <a:endParaRPr lang="en-US" altLang="zh-TW" sz="3600" dirty="0" smtClean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zh-TW" altLang="en-US" sz="3600" dirty="0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zh-TW" altLang="zh-TW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段落</a:t>
            </a:r>
            <a:r>
              <a:rPr lang="zh-TW" altLang="zh-TW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大意</a:t>
            </a:r>
            <a:endParaRPr lang="zh-TW" alt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94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2"/>
          <p:cNvSpPr txBox="1">
            <a:spLocks/>
          </p:cNvSpPr>
          <p:nvPr/>
        </p:nvSpPr>
        <p:spPr>
          <a:xfrm>
            <a:off x="195943" y="1894114"/>
            <a:ext cx="10304128" cy="47352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en-US" sz="3600" dirty="0" smtClean="0">
                <a:solidFill>
                  <a:prstClr val="black"/>
                </a:solidFill>
              </a:rPr>
              <a:t>第五段：名揚帶傷上場，隊友為榮譽奮鬥的心，還有對政彬的信任與肯定，讓政既感動又慚愧。</a:t>
            </a:r>
            <a:endParaRPr lang="en-US" altLang="zh-TW" sz="3600" dirty="0" smtClean="0">
              <a:solidFill>
                <a:prstClr val="black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en-US" sz="3600" dirty="0" smtClean="0">
                <a:solidFill>
                  <a:prstClr val="black"/>
                </a:solidFill>
              </a:rPr>
              <a:t>第六段：起跑前，政彬想起老師的話。</a:t>
            </a:r>
            <a:endParaRPr lang="en-US" altLang="zh-TW" sz="3600" dirty="0" smtClean="0">
              <a:solidFill>
                <a:prstClr val="black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en-US" sz="3600" dirty="0" smtClean="0">
                <a:solidFill>
                  <a:prstClr val="black"/>
                </a:solidFill>
              </a:rPr>
              <a:t>第七段：政彬放下個人得失，像脫韁野馬飛奔。</a:t>
            </a:r>
            <a:endParaRPr lang="en-US" altLang="zh-TW" sz="3600" dirty="0" smtClean="0">
              <a:solidFill>
                <a:prstClr val="black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en-US" sz="3600" dirty="0" smtClean="0">
                <a:solidFill>
                  <a:prstClr val="black"/>
                </a:solidFill>
              </a:rPr>
              <a:t>第八段：名揚以極快的速度衝到終點。</a:t>
            </a:r>
            <a:endParaRPr lang="en-US" altLang="zh-TW" sz="3600" dirty="0" smtClean="0">
              <a:solidFill>
                <a:prstClr val="black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en-US" sz="3600" dirty="0" smtClean="0">
                <a:solidFill>
                  <a:prstClr val="black"/>
                </a:solidFill>
              </a:rPr>
              <a:t>第九段：贏得勝利，政彬、名揚相擁歡呼。</a:t>
            </a:r>
            <a:endParaRPr lang="zh-TW" altLang="en-US" sz="3600" dirty="0">
              <a:solidFill>
                <a:prstClr val="black"/>
              </a:solidFill>
            </a:endParaRPr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677334" y="283027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zh-TW" altLang="zh-TW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段落</a:t>
            </a:r>
            <a:r>
              <a:rPr lang="zh-TW" altLang="zh-TW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大意</a:t>
            </a:r>
            <a:endParaRPr lang="zh-TW" alt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847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731763" y="408463"/>
            <a:ext cx="8596668" cy="1320800"/>
          </a:xfrm>
        </p:spPr>
        <p:txBody>
          <a:bodyPr/>
          <a:lstStyle/>
          <a:p>
            <a:r>
              <a:rPr lang="zh-TW" altLang="en-US" dirty="0" smtClean="0"/>
              <a:t>提問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424544" y="1217631"/>
            <a:ext cx="9601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zh-TW" altLang="en-US" sz="3600" dirty="0" smtClean="0">
                <a:solidFill>
                  <a:srgbClr val="000000"/>
                </a:solidFill>
                <a:latin typeface="+mn-ea"/>
              </a:rPr>
              <a:t>一、</a:t>
            </a:r>
            <a:r>
              <a:rPr lang="zh-TW" altLang="en-US" sz="4000" dirty="0" smtClean="0">
                <a:solidFill>
                  <a:srgbClr val="000000"/>
                </a:solidFill>
                <a:latin typeface="+mn-ea"/>
              </a:rPr>
              <a:t>本課題目「跑道」，內容可能寫什麼？</a:t>
            </a:r>
            <a:endParaRPr lang="en-US" altLang="zh-TW" sz="4000" dirty="0" smtClean="0">
              <a:solidFill>
                <a:srgbClr val="000000"/>
              </a:solidFill>
              <a:latin typeface="+mn-ea"/>
            </a:endParaRP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zh-TW" altLang="en-US" sz="4000" dirty="0" smtClean="0">
                <a:solidFill>
                  <a:srgbClr val="000000"/>
                </a:solidFill>
                <a:latin typeface="+mn-ea"/>
              </a:rPr>
              <a:t>二、賽前為什麼政彬對名揚感到不滿？</a:t>
            </a:r>
            <a:endParaRPr lang="en-US" altLang="zh-TW" sz="4000" dirty="0" smtClean="0">
              <a:solidFill>
                <a:srgbClr val="000000"/>
              </a:solidFill>
              <a:latin typeface="+mn-ea"/>
            </a:endParaRP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zh-TW" altLang="en-US" sz="4000" dirty="0" smtClean="0">
                <a:solidFill>
                  <a:srgbClr val="000000"/>
                </a:solidFill>
                <a:latin typeface="+mn-ea"/>
              </a:rPr>
              <a:t>三、政彬被換到</a:t>
            </a:r>
            <a:r>
              <a:rPr lang="zh-TW" altLang="en-US" sz="4000" dirty="0">
                <a:solidFill>
                  <a:srgbClr val="000000"/>
                </a:solidFill>
                <a:latin typeface="+mn-ea"/>
              </a:rPr>
              <a:t>第一棒為什麼</a:t>
            </a:r>
            <a:r>
              <a:rPr lang="zh-TW" altLang="en-US" sz="4000" dirty="0" smtClean="0">
                <a:solidFill>
                  <a:srgbClr val="000000"/>
                </a:solidFill>
                <a:latin typeface="+mn-ea"/>
              </a:rPr>
              <a:t>心裡不高興？</a:t>
            </a:r>
            <a:endParaRPr lang="en-US" altLang="zh-TW" sz="4000" dirty="0" smtClean="0">
              <a:solidFill>
                <a:srgbClr val="000000"/>
              </a:solidFill>
              <a:latin typeface="+mn-ea"/>
            </a:endParaRP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zh-TW" altLang="en-US" sz="4000" dirty="0" smtClean="0">
                <a:solidFill>
                  <a:srgbClr val="000000"/>
                </a:solidFill>
                <a:latin typeface="+mn-ea"/>
              </a:rPr>
              <a:t>四、名揚受傷後，對比賽有什麼影響？</a:t>
            </a:r>
            <a:endParaRPr lang="zh-TW" altLang="en-US" sz="4000" dirty="0">
              <a:solidFill>
                <a:srgbClr val="000000"/>
              </a:solidFill>
              <a:latin typeface="+mn-ea"/>
            </a:endParaRP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zh-TW" altLang="en-US" sz="4000" dirty="0">
                <a:solidFill>
                  <a:srgbClr val="000000"/>
                </a:solidFill>
                <a:latin typeface="+mn-ea"/>
              </a:rPr>
              <a:t>五</a:t>
            </a:r>
            <a:r>
              <a:rPr lang="zh-TW" altLang="en-US" sz="4000" dirty="0" smtClean="0">
                <a:solidFill>
                  <a:srgbClr val="000000"/>
                </a:solidFill>
                <a:latin typeface="+mn-ea"/>
              </a:rPr>
              <a:t>、名揚受傷後，隊友們相互打氣，為什麼政彬會有「既激動又慚愧」的心情？</a:t>
            </a:r>
            <a:endParaRPr lang="en-US" altLang="zh-TW" sz="4000" dirty="0" smtClean="0">
              <a:solidFill>
                <a:srgbClr val="0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7765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修辭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31246"/>
            <a:ext cx="9598780" cy="3880773"/>
          </a:xfrm>
        </p:spPr>
        <p:txBody>
          <a:bodyPr>
            <a:noAutofit/>
          </a:bodyPr>
          <a:lstStyle/>
          <a:p>
            <a:r>
              <a:rPr lang="zh-TW" altLang="en-US" sz="4000" dirty="0" smtClean="0"/>
              <a:t>政彬站在起跑點</a:t>
            </a:r>
            <a:r>
              <a:rPr lang="en-US" altLang="zh-TW" sz="4000" dirty="0" smtClean="0"/>
              <a:t>……(</a:t>
            </a:r>
            <a:r>
              <a:rPr lang="zh-TW" altLang="en-US" sz="4000" dirty="0" smtClean="0"/>
              <a:t>映襯</a:t>
            </a:r>
            <a:r>
              <a:rPr lang="en-US" altLang="zh-TW" sz="4000" dirty="0" smtClean="0"/>
              <a:t>)</a:t>
            </a:r>
            <a:r>
              <a:rPr lang="zh-TW" altLang="en-US" sz="4000" dirty="0" smtClean="0"/>
              <a:t>。</a:t>
            </a:r>
            <a:endParaRPr lang="en-US" altLang="zh-TW" sz="4000" dirty="0" smtClean="0"/>
          </a:p>
          <a:p>
            <a:r>
              <a:rPr lang="zh-TW" altLang="en-US" sz="4000" dirty="0" smtClean="0"/>
              <a:t>不但</a:t>
            </a:r>
            <a:r>
              <a:rPr lang="en-US" altLang="zh-TW" sz="4000" dirty="0" smtClean="0"/>
              <a:t>…</a:t>
            </a:r>
            <a:r>
              <a:rPr lang="zh-TW" altLang="en-US" sz="4000" dirty="0" smtClean="0"/>
              <a:t>甚至</a:t>
            </a:r>
            <a:r>
              <a:rPr lang="en-US" altLang="zh-TW" sz="4000" dirty="0" smtClean="0"/>
              <a:t>…</a:t>
            </a:r>
            <a:r>
              <a:rPr lang="zh-TW" altLang="en-US" sz="4000" dirty="0" smtClean="0"/>
              <a:t>；</a:t>
            </a:r>
            <a:endParaRPr lang="en-US" altLang="zh-TW" sz="4000" dirty="0" smtClean="0"/>
          </a:p>
          <a:p>
            <a:r>
              <a:rPr lang="zh-TW" altLang="en-US" sz="4000" dirty="0" smtClean="0"/>
              <a:t>本來就因競選</a:t>
            </a:r>
            <a:r>
              <a:rPr lang="en-US" altLang="zh-TW" sz="4000" dirty="0" smtClean="0"/>
              <a:t>…</a:t>
            </a:r>
            <a:r>
              <a:rPr lang="zh-TW" altLang="en-US" sz="4000" dirty="0" smtClean="0"/>
              <a:t>終於</a:t>
            </a:r>
            <a:r>
              <a:rPr lang="en-US" altLang="zh-TW" sz="4000" dirty="0" smtClean="0"/>
              <a:t>…(</a:t>
            </a:r>
            <a:r>
              <a:rPr lang="zh-TW" altLang="en-US" sz="4000" dirty="0" smtClean="0"/>
              <a:t>遞進複句</a:t>
            </a:r>
            <a:r>
              <a:rPr lang="en-US" altLang="zh-TW" sz="4000" dirty="0" smtClean="0"/>
              <a:t>)</a:t>
            </a:r>
            <a:r>
              <a:rPr lang="zh-TW" altLang="en-US" sz="4000" dirty="0" smtClean="0"/>
              <a:t>。</a:t>
            </a:r>
            <a:endParaRPr lang="en-US" altLang="zh-TW" sz="4000" dirty="0" smtClean="0"/>
          </a:p>
          <a:p>
            <a:r>
              <a:rPr lang="en-US" altLang="zh-TW" sz="4000" dirty="0" smtClean="0"/>
              <a:t>『</a:t>
            </a:r>
            <a:r>
              <a:rPr lang="zh-TW" altLang="en-US" sz="4000" dirty="0" smtClean="0"/>
              <a:t>團結就是力量</a:t>
            </a:r>
            <a:r>
              <a:rPr lang="en-US" altLang="zh-TW" sz="4000" dirty="0" smtClean="0"/>
              <a:t>』(</a:t>
            </a:r>
            <a:r>
              <a:rPr lang="zh-TW" altLang="en-US" sz="4000" dirty="0" smtClean="0"/>
              <a:t>引用</a:t>
            </a:r>
            <a:r>
              <a:rPr lang="en-US" altLang="zh-TW" sz="4000" dirty="0" smtClean="0"/>
              <a:t>)</a:t>
            </a:r>
            <a:r>
              <a:rPr lang="zh-TW" altLang="en-US" sz="4000" dirty="0" smtClean="0"/>
              <a:t>。</a:t>
            </a:r>
            <a:endParaRPr lang="en-US" altLang="zh-TW" sz="4000" dirty="0" smtClean="0"/>
          </a:p>
          <a:p>
            <a:r>
              <a:rPr lang="zh-TW" altLang="en-US" sz="4000" dirty="0" smtClean="0"/>
              <a:t>相信只要</a:t>
            </a:r>
            <a:r>
              <a:rPr lang="en-US" altLang="zh-TW" sz="4000" dirty="0" smtClean="0"/>
              <a:t>…</a:t>
            </a:r>
            <a:r>
              <a:rPr lang="zh-TW" altLang="en-US" sz="4000" dirty="0" smtClean="0"/>
              <a:t>一定</a:t>
            </a:r>
            <a:r>
              <a:rPr lang="en-US" altLang="zh-TW" sz="4000" dirty="0" smtClean="0"/>
              <a:t>…</a:t>
            </a:r>
            <a:r>
              <a:rPr lang="zh-TW" altLang="en-US" sz="4000" dirty="0" smtClean="0"/>
              <a:t>打敗五班</a:t>
            </a:r>
            <a:r>
              <a:rPr lang="en-US" altLang="zh-TW" sz="4000" dirty="0" smtClean="0"/>
              <a:t>…(</a:t>
            </a:r>
            <a:r>
              <a:rPr lang="zh-TW" altLang="en-US" sz="4000" dirty="0" smtClean="0"/>
              <a:t>條件複句</a:t>
            </a:r>
            <a:r>
              <a:rPr lang="en-US" altLang="zh-TW" sz="4000" dirty="0" smtClean="0"/>
              <a:t>)</a:t>
            </a:r>
            <a:r>
              <a:rPr lang="zh-TW" altLang="en-US" sz="4000" dirty="0" smtClean="0"/>
              <a:t>。</a:t>
            </a:r>
            <a:endParaRPr lang="en-US" altLang="zh-TW" sz="4000" dirty="0" smtClean="0"/>
          </a:p>
          <a:p>
            <a:r>
              <a:rPr lang="zh-TW" altLang="en-US" sz="4000" dirty="0" smtClean="0"/>
              <a:t>雖然</a:t>
            </a:r>
            <a:r>
              <a:rPr lang="en-US" altLang="zh-TW" sz="4000" dirty="0" smtClean="0"/>
              <a:t>…</a:t>
            </a:r>
            <a:r>
              <a:rPr lang="zh-TW" altLang="en-US" sz="4000" dirty="0" smtClean="0"/>
              <a:t>卻</a:t>
            </a:r>
            <a:r>
              <a:rPr lang="en-US" altLang="zh-TW" sz="4000" smtClean="0"/>
              <a:t>…(</a:t>
            </a:r>
            <a:r>
              <a:rPr lang="zh-TW" altLang="en-US" sz="4000" dirty="0" smtClean="0"/>
              <a:t>轉折複句</a:t>
            </a:r>
            <a:r>
              <a:rPr lang="en-US" altLang="zh-TW" sz="4000" dirty="0" smtClean="0"/>
              <a:t>)</a:t>
            </a:r>
            <a:r>
              <a:rPr lang="zh-TW" altLang="en-US" sz="4000" dirty="0" smtClean="0"/>
              <a:t>。</a:t>
            </a:r>
            <a:endParaRPr lang="en-US" altLang="zh-TW" sz="4000" dirty="0" smtClean="0"/>
          </a:p>
          <a:p>
            <a:r>
              <a:rPr lang="zh-TW" altLang="en-US" sz="4000" dirty="0" smtClean="0"/>
              <a:t>心臟幾乎要蹦出來</a:t>
            </a:r>
            <a:r>
              <a:rPr lang="en-US" altLang="zh-TW" sz="4000" dirty="0" smtClean="0"/>
              <a:t>(</a:t>
            </a:r>
            <a:r>
              <a:rPr lang="zh-TW" altLang="en-US" sz="4000" dirty="0" smtClean="0"/>
              <a:t>誇飾</a:t>
            </a:r>
            <a:r>
              <a:rPr lang="en-US" altLang="zh-TW" sz="4000" dirty="0" smtClean="0"/>
              <a:t>)</a:t>
            </a:r>
            <a:r>
              <a:rPr lang="zh-TW" altLang="en-US" sz="4000" dirty="0" smtClean="0"/>
              <a:t>。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27896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形式分析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55561" y="1480455"/>
            <a:ext cx="9196010" cy="4473819"/>
          </a:xfrm>
        </p:spPr>
        <p:txBody>
          <a:bodyPr>
            <a:noAutofit/>
          </a:bodyPr>
          <a:lstStyle/>
          <a:p>
            <a:r>
              <a:rPr lang="zh-TW" altLang="en-US" sz="3600" dirty="0" smtClean="0"/>
              <a:t>一、文體：記敘文。</a:t>
            </a:r>
            <a:endParaRPr lang="en-US" altLang="zh-TW" sz="3600" dirty="0" smtClean="0"/>
          </a:p>
          <a:p>
            <a:r>
              <a:rPr lang="zh-TW" altLang="en-US" sz="3600" dirty="0" smtClean="0"/>
              <a:t>二、段落：九個自然段，結構可分四大段</a:t>
            </a:r>
            <a:endParaRPr lang="en-US" altLang="zh-TW" sz="3600" dirty="0" smtClean="0"/>
          </a:p>
          <a:p>
            <a:pPr lvl="1"/>
            <a:r>
              <a:rPr lang="zh-TW" altLang="en-US" sz="2800" dirty="0" smtClean="0"/>
              <a:t>第一大段：故事背景。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第二大段：以插敘法點出政彬和名揚的心結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第二、三段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第三大段：因為名揚受傷，隊友安慰時，政彬心情有所轉變，決定全力以赴，為自已與班級的榮譽而努力。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第四、五、六、七段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。</a:t>
            </a:r>
            <a:endParaRPr lang="en-US" altLang="zh-TW" sz="2800" dirty="0"/>
          </a:p>
          <a:p>
            <a:pPr lvl="1"/>
            <a:r>
              <a:rPr lang="zh-TW" altLang="en-US" sz="2800" dirty="0" smtClean="0"/>
              <a:t>第四大段：以實況報導的方式記錄比賽經過與結果。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第八到九段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。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3587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731763" y="484661"/>
            <a:ext cx="8596668" cy="1320800"/>
          </a:xfrm>
        </p:spPr>
        <p:txBody>
          <a:bodyPr/>
          <a:lstStyle/>
          <a:p>
            <a:r>
              <a:rPr lang="zh-TW" altLang="en-US" dirty="0" smtClean="0"/>
              <a:t>提問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431659" y="1315607"/>
            <a:ext cx="9506997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zh-TW" altLang="en-US" sz="4000" dirty="0" smtClean="0">
                <a:solidFill>
                  <a:srgbClr val="000000"/>
                </a:solidFill>
                <a:latin typeface="微軟正黑體" panose="020B0604030504040204" pitchFamily="34" charset="-120"/>
              </a:rPr>
              <a:t>六、政彬起跑前站在跑道上心情有不同的起伏，請依序說出他的心情變化與過程。</a:t>
            </a:r>
            <a:endParaRPr lang="en-US" altLang="zh-TW" sz="4000" dirty="0" smtClean="0">
              <a:solidFill>
                <a:srgbClr val="000000"/>
              </a:solidFill>
              <a:latin typeface="微軟正黑體" panose="020B0604030504040204" pitchFamily="34" charset="-120"/>
            </a:endParaRP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zh-TW" altLang="en-US" sz="4000" dirty="0" smtClean="0">
                <a:solidFill>
                  <a:srgbClr val="000000"/>
                </a:solidFill>
                <a:latin typeface="微軟正黑體" panose="020B0604030504040204" pitchFamily="34" charset="-120"/>
              </a:rPr>
              <a:t>七、最後兩個原有心有芥蒂的人相互擁抱，他們分別說「你贏了！」以及「我們贏了！」這兩句話有什麼不同的意義？</a:t>
            </a:r>
            <a:endParaRPr lang="en-US" altLang="zh-TW" sz="4000" dirty="0" smtClean="0">
              <a:solidFill>
                <a:srgbClr val="000000"/>
              </a:solidFill>
              <a:latin typeface="微軟正黑體" panose="020B0604030504040204" pitchFamily="34" charset="-120"/>
            </a:endParaRP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zh-TW" altLang="en-US" sz="4000" dirty="0" smtClean="0">
                <a:solidFill>
                  <a:srgbClr val="000000"/>
                </a:solidFill>
                <a:latin typeface="微軟正黑體" panose="020B0604030504040204" pitchFamily="34" charset="-120"/>
              </a:rPr>
              <a:t>八、讀完課文後，你覺得政彬的個性怎麼樣？請找出兩個例子支持你的想法。</a:t>
            </a:r>
            <a:endParaRPr lang="zh-TW" altLang="en-US" sz="4000" dirty="0">
              <a:solidFill>
                <a:srgbClr val="000000"/>
              </a:solidFill>
              <a:latin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335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2145</TotalTime>
  <Words>672</Words>
  <Application>Microsoft Office PowerPoint</Application>
  <PresentationFormat>寬螢幕</PresentationFormat>
  <Paragraphs>51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8" baseType="lpstr">
      <vt:lpstr>微軟正黑體</vt:lpstr>
      <vt:lpstr>新細明體</vt:lpstr>
      <vt:lpstr>Arial</vt:lpstr>
      <vt:lpstr>Calibri</vt:lpstr>
      <vt:lpstr>Trebuchet MS</vt:lpstr>
      <vt:lpstr>Wingdings</vt:lpstr>
      <vt:lpstr>Wingdings 3</vt:lpstr>
      <vt:lpstr>多面向</vt:lpstr>
      <vt:lpstr>第二課    跑道</vt:lpstr>
      <vt:lpstr>第一節  個人任務</vt:lpstr>
      <vt:lpstr>課文大意</vt:lpstr>
      <vt:lpstr>段落大意</vt:lpstr>
      <vt:lpstr>段落大意</vt:lpstr>
      <vt:lpstr>提問</vt:lpstr>
      <vt:lpstr>修辭</vt:lpstr>
      <vt:lpstr>形式分析</vt:lpstr>
      <vt:lpstr>提問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第三課  山村車  寮</dc:title>
  <dc:creator>all</dc:creator>
  <cp:lastModifiedBy>Windows 使用者</cp:lastModifiedBy>
  <cp:revision>137</cp:revision>
  <cp:lastPrinted>2017-02-24T08:18:15Z</cp:lastPrinted>
  <dcterms:created xsi:type="dcterms:W3CDTF">2017-02-23T08:55:16Z</dcterms:created>
  <dcterms:modified xsi:type="dcterms:W3CDTF">2017-09-30T08:27:05Z</dcterms:modified>
</cp:coreProperties>
</file>