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8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D52CF6-317B-4125-93AF-7ADFE8C11CCC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48F43-BD4B-4271-969C-D23C838B6B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8147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82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帶入</a:t>
            </a:r>
            <a:r>
              <a:rPr lang="en-US" altLang="zh-TW" smtClean="0"/>
              <a:t>Debug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Type error </a:t>
            </a:r>
            <a:r>
              <a:rPr lang="en-US" altLang="zh-TW" smtClean="0">
                <a:sym typeface="Wingdings" panose="05000000000000000000" pitchFamily="2" charset="2"/>
              </a:rPr>
              <a:t> Type </a:t>
            </a:r>
            <a:r>
              <a:rPr lang="zh-TW" altLang="en-US" smtClean="0">
                <a:sym typeface="Wingdings" panose="05000000000000000000" pitchFamily="2" charset="2"/>
              </a:rPr>
              <a:t>強制轉換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module (math module)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IDLE color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算術運算元 **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0582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fld id="{8BA9890B-0453-4C25-A9C8-8A1E40E7385E}" type="slidenum">
              <a:rPr lang="zh-TW" altLang="en-US" sz="1200" smtClean="0"/>
              <a:pPr/>
              <a:t>1</a:t>
            </a:fld>
            <a:endParaRPr lang="zh-TW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24389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78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帶入</a:t>
            </a:r>
            <a:r>
              <a:rPr lang="en-US" altLang="zh-TW" smtClean="0"/>
              <a:t>Debug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Type error </a:t>
            </a:r>
            <a:r>
              <a:rPr lang="en-US" altLang="zh-TW" smtClean="0">
                <a:sym typeface="Wingdings" panose="05000000000000000000" pitchFamily="2" charset="2"/>
              </a:rPr>
              <a:t> Type </a:t>
            </a:r>
            <a:r>
              <a:rPr lang="zh-TW" altLang="en-US" smtClean="0">
                <a:sym typeface="Wingdings" panose="05000000000000000000" pitchFamily="2" charset="2"/>
              </a:rPr>
              <a:t>強制轉換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module (math module)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IDLE color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算術運算元 **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0787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fld id="{B5B1790A-5948-48F7-9192-BDB5EEBCEF04}" type="slidenum">
              <a:rPr lang="zh-TW" altLang="en-US" sz="1200" smtClean="0"/>
              <a:pPr/>
              <a:t>2</a:t>
            </a:fld>
            <a:endParaRPr lang="zh-TW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418141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78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帶入</a:t>
            </a:r>
            <a:r>
              <a:rPr lang="en-US" altLang="zh-TW" smtClean="0"/>
              <a:t>Debug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Type error </a:t>
            </a:r>
            <a:r>
              <a:rPr lang="en-US" altLang="zh-TW" smtClean="0">
                <a:sym typeface="Wingdings" panose="05000000000000000000" pitchFamily="2" charset="2"/>
              </a:rPr>
              <a:t> Type </a:t>
            </a:r>
            <a:r>
              <a:rPr lang="zh-TW" altLang="en-US" smtClean="0">
                <a:sym typeface="Wingdings" panose="05000000000000000000" pitchFamily="2" charset="2"/>
              </a:rPr>
              <a:t>強制轉換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module (math module)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IDLE color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算術運算元 **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0787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fld id="{B5B1790A-5948-48F7-9192-BDB5EEBCEF04}" type="slidenum">
              <a:rPr lang="zh-TW" altLang="en-US" sz="1200" smtClean="0"/>
              <a:pPr/>
              <a:t>3</a:t>
            </a:fld>
            <a:endParaRPr lang="zh-TW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892234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78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帶入</a:t>
            </a:r>
            <a:r>
              <a:rPr lang="en-US" altLang="zh-TW" smtClean="0"/>
              <a:t>Debug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Type error </a:t>
            </a:r>
            <a:r>
              <a:rPr lang="en-US" altLang="zh-TW" smtClean="0">
                <a:sym typeface="Wingdings" panose="05000000000000000000" pitchFamily="2" charset="2"/>
              </a:rPr>
              <a:t> Type </a:t>
            </a:r>
            <a:r>
              <a:rPr lang="zh-TW" altLang="en-US" smtClean="0">
                <a:sym typeface="Wingdings" panose="05000000000000000000" pitchFamily="2" charset="2"/>
              </a:rPr>
              <a:t>強制轉換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module (math module)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IDLE color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算術運算元 **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0787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fld id="{B5B1790A-5948-48F7-9192-BDB5EEBCEF04}" type="slidenum">
              <a:rPr lang="zh-TW" altLang="en-US" sz="1200" smtClean="0"/>
              <a:pPr/>
              <a:t>4</a:t>
            </a:fld>
            <a:endParaRPr lang="zh-TW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4095143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78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帶入</a:t>
            </a:r>
            <a:r>
              <a:rPr lang="en-US" altLang="zh-TW" smtClean="0"/>
              <a:t>Debug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Type error </a:t>
            </a:r>
            <a:r>
              <a:rPr lang="en-US" altLang="zh-TW" smtClean="0">
                <a:sym typeface="Wingdings" panose="05000000000000000000" pitchFamily="2" charset="2"/>
              </a:rPr>
              <a:t> Type </a:t>
            </a:r>
            <a:r>
              <a:rPr lang="zh-TW" altLang="en-US" smtClean="0">
                <a:sym typeface="Wingdings" panose="05000000000000000000" pitchFamily="2" charset="2"/>
              </a:rPr>
              <a:t>強制轉換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module (math module)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IDLE color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算術運算元 **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0787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fld id="{B5B1790A-5948-48F7-9192-BDB5EEBCEF04}" type="slidenum">
              <a:rPr lang="zh-TW" altLang="en-US" sz="1200" smtClean="0"/>
              <a:pPr/>
              <a:t>5</a:t>
            </a:fld>
            <a:endParaRPr lang="zh-TW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108579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1A1-2E03-4BFF-ACD3-5CDB3BBE50A1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BBD63-AE04-49B9-AE8E-38146B9C7C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78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1A1-2E03-4BFF-ACD3-5CDB3BBE50A1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BBD63-AE04-49B9-AE8E-38146B9C7C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2408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1A1-2E03-4BFF-ACD3-5CDB3BBE50A1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BBD63-AE04-49B9-AE8E-38146B9C7C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791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1A1-2E03-4BFF-ACD3-5CDB3BBE50A1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BBD63-AE04-49B9-AE8E-38146B9C7C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818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1A1-2E03-4BFF-ACD3-5CDB3BBE50A1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BBD63-AE04-49B9-AE8E-38146B9C7C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138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1A1-2E03-4BFF-ACD3-5CDB3BBE50A1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BBD63-AE04-49B9-AE8E-38146B9C7C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079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1A1-2E03-4BFF-ACD3-5CDB3BBE50A1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BBD63-AE04-49B9-AE8E-38146B9C7C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7474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1A1-2E03-4BFF-ACD3-5CDB3BBE50A1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BBD63-AE04-49B9-AE8E-38146B9C7C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223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1A1-2E03-4BFF-ACD3-5CDB3BBE50A1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BBD63-AE04-49B9-AE8E-38146B9C7C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5191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1A1-2E03-4BFF-ACD3-5CDB3BBE50A1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BBD63-AE04-49B9-AE8E-38146B9C7C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3910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1A1-2E03-4BFF-ACD3-5CDB3BBE50A1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BBD63-AE04-49B9-AE8E-38146B9C7C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3293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001A1-2E03-4BFF-ACD3-5CDB3BBE50A1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BBD63-AE04-49B9-AE8E-38146B9C7C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5166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1"/>
          <p:cNvSpPr>
            <a:spLocks/>
          </p:cNvSpPr>
          <p:nvPr/>
        </p:nvSpPr>
        <p:spPr bwMode="auto">
          <a:xfrm>
            <a:off x="2197076" y="776883"/>
            <a:ext cx="7176120" cy="50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TW" altLang="en-US" sz="3375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事件 </a:t>
            </a:r>
            <a:r>
              <a:rPr lang="en-US" altLang="zh-TW" sz="3375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event</a:t>
            </a:r>
          </a:p>
        </p:txBody>
      </p:sp>
      <p:sp>
        <p:nvSpPr>
          <p:cNvPr id="204803" name="Rectangle 2"/>
          <p:cNvSpPr>
            <a:spLocks/>
          </p:cNvSpPr>
          <p:nvPr/>
        </p:nvSpPr>
        <p:spPr bwMode="auto">
          <a:xfrm>
            <a:off x="2845594" y="1250156"/>
            <a:ext cx="6491883" cy="267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zh-TW" sz="1687">
              <a:solidFill>
                <a:srgbClr val="4D4D4D"/>
              </a:solidFill>
              <a:latin typeface="Helvetica Light" pitchFamily="-84" charset="0"/>
              <a:ea typeface="MS PGothic" panose="020B0600070205080204" pitchFamily="34" charset="-128"/>
              <a:sym typeface="Helvetica Light" pitchFamily="-84" charset="0"/>
            </a:endParaRPr>
          </a:p>
        </p:txBody>
      </p:sp>
      <p:sp>
        <p:nvSpPr>
          <p:cNvPr id="204804" name="Rectangle 3"/>
          <p:cNvSpPr>
            <a:spLocks noChangeArrowheads="1"/>
          </p:cNvSpPr>
          <p:nvPr/>
        </p:nvSpPr>
        <p:spPr bwMode="auto">
          <a:xfrm>
            <a:off x="1524000" y="-111546"/>
            <a:ext cx="65" cy="544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89269" anchor="ctr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endParaRPr lang="en-US" altLang="zh-TW" sz="2953"/>
          </a:p>
        </p:txBody>
      </p:sp>
      <p:pic>
        <p:nvPicPr>
          <p:cNvPr id="204805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818" y="652984"/>
            <a:ext cx="1922115" cy="1730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06" name="文字方塊 2"/>
          <p:cNvSpPr txBox="1">
            <a:spLocks noChangeArrowheads="1"/>
          </p:cNvSpPr>
          <p:nvPr/>
        </p:nvSpPr>
        <p:spPr bwMode="auto">
          <a:xfrm>
            <a:off x="3666009" y="2005831"/>
            <a:ext cx="4657948" cy="2364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r>
              <a:rPr lang="zh-TW" altLang="en-US" sz="2953"/>
              <a:t>什麼是</a:t>
            </a:r>
            <a:r>
              <a:rPr lang="en-US" altLang="zh-TW" sz="2953"/>
              <a:t>event</a:t>
            </a:r>
            <a:r>
              <a:rPr lang="zh-TW" altLang="en-US" sz="2953"/>
              <a:t>？</a:t>
            </a:r>
            <a:endParaRPr lang="en-US" altLang="zh-TW" sz="2953"/>
          </a:p>
          <a:p>
            <a:endParaRPr lang="en-US" altLang="zh-TW" sz="2953"/>
          </a:p>
          <a:p>
            <a:r>
              <a:rPr lang="zh-TW" altLang="en-US" sz="2953">
                <a:solidFill>
                  <a:srgbClr val="FF0000"/>
                </a:solidFill>
              </a:rPr>
              <a:t>會觸發某種行動的事</a:t>
            </a:r>
            <a:endParaRPr lang="en-US" altLang="zh-TW" sz="2953">
              <a:solidFill>
                <a:srgbClr val="FF0000"/>
              </a:solidFill>
            </a:endParaRPr>
          </a:p>
          <a:p>
            <a:endParaRPr lang="en-US" altLang="zh-TW" sz="2953">
              <a:solidFill>
                <a:srgbClr val="FF0000"/>
              </a:solidFill>
            </a:endParaRPr>
          </a:p>
          <a:p>
            <a:r>
              <a:rPr lang="zh-TW" altLang="en-US" sz="2953">
                <a:solidFill>
                  <a:schemeClr val="tx1"/>
                </a:solidFill>
              </a:rPr>
              <a:t>例如：鬧鐘響起</a:t>
            </a:r>
          </a:p>
        </p:txBody>
      </p:sp>
      <p:pic>
        <p:nvPicPr>
          <p:cNvPr id="204807" name="圖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226" y="4830961"/>
            <a:ext cx="1741289" cy="1299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08" name="文字方塊 4"/>
          <p:cNvSpPr txBox="1">
            <a:spLocks noChangeArrowheads="1"/>
          </p:cNvSpPr>
          <p:nvPr/>
        </p:nvSpPr>
        <p:spPr bwMode="auto">
          <a:xfrm>
            <a:off x="4830217" y="5150197"/>
            <a:ext cx="4657949" cy="54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r>
              <a:rPr lang="zh-TW" altLang="en-US" sz="2953">
                <a:solidFill>
                  <a:srgbClr val="FF0000"/>
                </a:solidFill>
              </a:rPr>
              <a:t>程式中的</a:t>
            </a:r>
            <a:r>
              <a:rPr lang="en-US" altLang="zh-TW" sz="2953">
                <a:solidFill>
                  <a:srgbClr val="FF0000"/>
                </a:solidFill>
              </a:rPr>
              <a:t>event</a:t>
            </a:r>
            <a:r>
              <a:rPr lang="zh-TW" altLang="en-US" sz="2953">
                <a:solidFill>
                  <a:srgbClr val="FF0000"/>
                </a:solidFill>
              </a:rPr>
              <a:t>是什麼呢？</a:t>
            </a:r>
          </a:p>
        </p:txBody>
      </p:sp>
    </p:spTree>
    <p:extLst>
      <p:ext uri="{BB962C8B-B14F-4D97-AF65-F5344CB8AC3E}">
        <p14:creationId xmlns:p14="http://schemas.microsoft.com/office/powerpoint/2010/main" val="2384990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1"/>
          <p:cNvSpPr>
            <a:spLocks/>
          </p:cNvSpPr>
          <p:nvPr/>
        </p:nvSpPr>
        <p:spPr bwMode="auto">
          <a:xfrm>
            <a:off x="2197076" y="776883"/>
            <a:ext cx="7176120" cy="50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TW" altLang="en-US" sz="3375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事件 </a:t>
            </a:r>
            <a:r>
              <a:rPr lang="en-US" altLang="zh-TW" sz="3375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event</a:t>
            </a:r>
          </a:p>
        </p:txBody>
      </p:sp>
      <p:sp>
        <p:nvSpPr>
          <p:cNvPr id="206851" name="Rectangle 2"/>
          <p:cNvSpPr>
            <a:spLocks/>
          </p:cNvSpPr>
          <p:nvPr/>
        </p:nvSpPr>
        <p:spPr bwMode="auto">
          <a:xfrm>
            <a:off x="2845594" y="1250156"/>
            <a:ext cx="6491883" cy="267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zh-TW" sz="1687">
              <a:solidFill>
                <a:srgbClr val="4D4D4D"/>
              </a:solidFill>
              <a:latin typeface="Helvetica Light" pitchFamily="-84" charset="0"/>
              <a:ea typeface="MS PGothic" panose="020B0600070205080204" pitchFamily="34" charset="-128"/>
              <a:sym typeface="Helvetica Light" pitchFamily="-84" charset="0"/>
            </a:endParaRPr>
          </a:p>
        </p:txBody>
      </p:sp>
      <p:sp>
        <p:nvSpPr>
          <p:cNvPr id="206852" name="Rectangle 3"/>
          <p:cNvSpPr>
            <a:spLocks noChangeArrowheads="1"/>
          </p:cNvSpPr>
          <p:nvPr/>
        </p:nvSpPr>
        <p:spPr bwMode="auto">
          <a:xfrm>
            <a:off x="1524000" y="-111546"/>
            <a:ext cx="65" cy="544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89269" anchor="ctr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endParaRPr lang="en-US" altLang="zh-TW" sz="2953"/>
          </a:p>
        </p:txBody>
      </p:sp>
      <p:sp>
        <p:nvSpPr>
          <p:cNvPr id="206853" name="文字方塊 2"/>
          <p:cNvSpPr txBox="1">
            <a:spLocks noChangeArrowheads="1"/>
          </p:cNvSpPr>
          <p:nvPr/>
        </p:nvSpPr>
        <p:spPr bwMode="auto">
          <a:xfrm>
            <a:off x="3666009" y="2005832"/>
            <a:ext cx="4657948" cy="54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endParaRPr lang="zh-TW" altLang="en-US" sz="2953">
              <a:solidFill>
                <a:schemeClr val="tx1"/>
              </a:solidFill>
            </a:endParaRPr>
          </a:p>
        </p:txBody>
      </p:sp>
      <p:pic>
        <p:nvPicPr>
          <p:cNvPr id="206854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313" y="1478980"/>
            <a:ext cx="4065240" cy="2092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855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610" y="3682381"/>
            <a:ext cx="3797350" cy="2126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5941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1"/>
          <p:cNvSpPr>
            <a:spLocks/>
          </p:cNvSpPr>
          <p:nvPr/>
        </p:nvSpPr>
        <p:spPr bwMode="auto">
          <a:xfrm>
            <a:off x="2197076" y="776883"/>
            <a:ext cx="7176120" cy="50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TW" altLang="en-US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事件迴圈 </a:t>
            </a:r>
            <a:r>
              <a:rPr lang="en-US" altLang="zh-TW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event</a:t>
            </a:r>
            <a:r>
              <a:rPr lang="zh-TW" altLang="en-US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 </a:t>
            </a:r>
            <a:r>
              <a:rPr lang="en-US" altLang="zh-TW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loop</a:t>
            </a:r>
            <a:endParaRPr lang="en-US" altLang="zh-TW" sz="3375" dirty="0">
              <a:solidFill>
                <a:srgbClr val="A40800"/>
              </a:solidFill>
              <a:latin typeface="Trebuchet MS" panose="020B0603020202020204" pitchFamily="34" charset="0"/>
              <a:ea typeface="MS PGothic" panose="020B0600070205080204" pitchFamily="34" charset="-128"/>
              <a:sym typeface="Trebuchet MS" panose="020B0603020202020204" pitchFamily="34" charset="0"/>
            </a:endParaRPr>
          </a:p>
        </p:txBody>
      </p:sp>
      <p:sp>
        <p:nvSpPr>
          <p:cNvPr id="206851" name="Rectangle 2"/>
          <p:cNvSpPr>
            <a:spLocks/>
          </p:cNvSpPr>
          <p:nvPr/>
        </p:nvSpPr>
        <p:spPr bwMode="auto">
          <a:xfrm>
            <a:off x="2845594" y="1250156"/>
            <a:ext cx="6491883" cy="267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zh-TW" sz="1687">
              <a:solidFill>
                <a:srgbClr val="4D4D4D"/>
              </a:solidFill>
              <a:latin typeface="Helvetica Light" pitchFamily="-84" charset="0"/>
              <a:ea typeface="MS PGothic" panose="020B0600070205080204" pitchFamily="34" charset="-128"/>
              <a:sym typeface="Helvetica Light" pitchFamily="-84" charset="0"/>
            </a:endParaRPr>
          </a:p>
        </p:txBody>
      </p:sp>
      <p:sp>
        <p:nvSpPr>
          <p:cNvPr id="206852" name="Rectangle 3"/>
          <p:cNvSpPr>
            <a:spLocks noChangeArrowheads="1"/>
          </p:cNvSpPr>
          <p:nvPr/>
        </p:nvSpPr>
        <p:spPr bwMode="auto">
          <a:xfrm>
            <a:off x="1524000" y="-111546"/>
            <a:ext cx="65" cy="544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89269" anchor="ctr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endParaRPr lang="en-US" altLang="zh-TW" sz="2953"/>
          </a:p>
        </p:txBody>
      </p:sp>
      <p:sp>
        <p:nvSpPr>
          <p:cNvPr id="206853" name="文字方塊 2"/>
          <p:cNvSpPr txBox="1">
            <a:spLocks noChangeArrowheads="1"/>
          </p:cNvSpPr>
          <p:nvPr/>
        </p:nvSpPr>
        <p:spPr bwMode="auto">
          <a:xfrm>
            <a:off x="3666009" y="2005832"/>
            <a:ext cx="4657948" cy="54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endParaRPr lang="zh-TW" altLang="en-US" sz="2953">
              <a:solidFill>
                <a:schemeClr val="tx1"/>
              </a:solidFill>
            </a:endParaRPr>
          </a:p>
        </p:txBody>
      </p:sp>
      <p:sp>
        <p:nvSpPr>
          <p:cNvPr id="2" name="圓角矩形 1"/>
          <p:cNvSpPr/>
          <p:nvPr/>
        </p:nvSpPr>
        <p:spPr>
          <a:xfrm>
            <a:off x="1284868" y="1877568"/>
            <a:ext cx="2235994" cy="16337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玩家有動作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(</a:t>
            </a:r>
            <a:r>
              <a:rPr lang="zh-TW" altLang="en-US" dirty="0" smtClean="0"/>
              <a:t>鍵盤、滑鼠、搖桿</a:t>
            </a:r>
            <a:r>
              <a:rPr lang="en-US" altLang="zh-TW" dirty="0" smtClean="0"/>
              <a:t>……)</a:t>
            </a:r>
            <a:endParaRPr lang="zh-TW" altLang="en-US" dirty="0"/>
          </a:p>
        </p:txBody>
      </p:sp>
      <p:sp>
        <p:nvSpPr>
          <p:cNvPr id="9" name="圓角矩形 8"/>
          <p:cNvSpPr/>
          <p:nvPr/>
        </p:nvSpPr>
        <p:spPr>
          <a:xfrm>
            <a:off x="4667139" y="1877568"/>
            <a:ext cx="2235994" cy="16337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事件發生</a:t>
            </a:r>
            <a:r>
              <a:rPr lang="en-US" altLang="zh-TW" dirty="0" smtClean="0"/>
              <a:t>!!!</a:t>
            </a:r>
            <a:endParaRPr lang="zh-TW" altLang="en-US" dirty="0"/>
          </a:p>
        </p:txBody>
      </p:sp>
      <p:sp>
        <p:nvSpPr>
          <p:cNvPr id="10" name="圓角矩形 9"/>
          <p:cNvSpPr/>
          <p:nvPr/>
        </p:nvSpPr>
        <p:spPr>
          <a:xfrm>
            <a:off x="4667139" y="4376928"/>
            <a:ext cx="2235994" cy="16337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pygame</a:t>
            </a:r>
            <a:r>
              <a:rPr lang="zh-TW" altLang="en-US" dirty="0" smtClean="0"/>
              <a:t>的事件模組接收事件</a:t>
            </a:r>
            <a:endParaRPr lang="zh-TW" altLang="en-US" dirty="0"/>
          </a:p>
        </p:txBody>
      </p:sp>
      <p:sp>
        <p:nvSpPr>
          <p:cNvPr id="11" name="圓角矩形 10"/>
          <p:cNvSpPr/>
          <p:nvPr/>
        </p:nvSpPr>
        <p:spPr>
          <a:xfrm>
            <a:off x="1284868" y="4376928"/>
            <a:ext cx="2235994" cy="16337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判斷事件種類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執行對應的程式</a:t>
            </a:r>
            <a:endParaRPr lang="zh-TW" altLang="en-US" dirty="0"/>
          </a:p>
        </p:txBody>
      </p:sp>
      <p:sp>
        <p:nvSpPr>
          <p:cNvPr id="3" name="向右箭號 2"/>
          <p:cNvSpPr/>
          <p:nvPr/>
        </p:nvSpPr>
        <p:spPr>
          <a:xfrm>
            <a:off x="3520862" y="2552585"/>
            <a:ext cx="1146277" cy="41001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向下箭號 3"/>
          <p:cNvSpPr/>
          <p:nvPr/>
        </p:nvSpPr>
        <p:spPr>
          <a:xfrm>
            <a:off x="5571744" y="3511296"/>
            <a:ext cx="423239" cy="86563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向右箭號 4"/>
          <p:cNvSpPr/>
          <p:nvPr/>
        </p:nvSpPr>
        <p:spPr>
          <a:xfrm rot="10800000">
            <a:off x="3520862" y="4998720"/>
            <a:ext cx="1146277" cy="41452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向下箭號 5"/>
          <p:cNvSpPr/>
          <p:nvPr/>
        </p:nvSpPr>
        <p:spPr>
          <a:xfrm rot="10800000">
            <a:off x="2197076" y="3509039"/>
            <a:ext cx="375436" cy="86788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5043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1"/>
          <p:cNvSpPr>
            <a:spLocks/>
          </p:cNvSpPr>
          <p:nvPr/>
        </p:nvSpPr>
        <p:spPr bwMode="auto">
          <a:xfrm>
            <a:off x="2197076" y="776883"/>
            <a:ext cx="7176120" cy="50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TW" altLang="en-US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事件迴圈 </a:t>
            </a:r>
            <a:r>
              <a:rPr lang="en-US" altLang="zh-TW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event</a:t>
            </a:r>
            <a:r>
              <a:rPr lang="zh-TW" altLang="en-US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 </a:t>
            </a:r>
            <a:r>
              <a:rPr lang="en-US" altLang="zh-TW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loop</a:t>
            </a:r>
            <a:endParaRPr lang="en-US" altLang="zh-TW" sz="3375" dirty="0">
              <a:solidFill>
                <a:srgbClr val="A40800"/>
              </a:solidFill>
              <a:latin typeface="Trebuchet MS" panose="020B0603020202020204" pitchFamily="34" charset="0"/>
              <a:ea typeface="MS PGothic" panose="020B0600070205080204" pitchFamily="34" charset="-128"/>
              <a:sym typeface="Trebuchet MS" panose="020B0603020202020204" pitchFamily="34" charset="0"/>
            </a:endParaRPr>
          </a:p>
        </p:txBody>
      </p:sp>
      <p:sp>
        <p:nvSpPr>
          <p:cNvPr id="206851" name="Rectangle 2"/>
          <p:cNvSpPr>
            <a:spLocks/>
          </p:cNvSpPr>
          <p:nvPr/>
        </p:nvSpPr>
        <p:spPr bwMode="auto">
          <a:xfrm>
            <a:off x="2845594" y="1250156"/>
            <a:ext cx="6491883" cy="267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zh-TW" sz="1687">
              <a:solidFill>
                <a:srgbClr val="4D4D4D"/>
              </a:solidFill>
              <a:latin typeface="Helvetica Light" pitchFamily="-84" charset="0"/>
              <a:ea typeface="MS PGothic" panose="020B0600070205080204" pitchFamily="34" charset="-128"/>
              <a:sym typeface="Helvetica Light" pitchFamily="-84" charset="0"/>
            </a:endParaRPr>
          </a:p>
        </p:txBody>
      </p:sp>
      <p:sp>
        <p:nvSpPr>
          <p:cNvPr id="206852" name="Rectangle 3"/>
          <p:cNvSpPr>
            <a:spLocks noChangeArrowheads="1"/>
          </p:cNvSpPr>
          <p:nvPr/>
        </p:nvSpPr>
        <p:spPr bwMode="auto">
          <a:xfrm>
            <a:off x="1524000" y="-111546"/>
            <a:ext cx="65" cy="544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89269" anchor="ctr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endParaRPr lang="en-US" altLang="zh-TW" sz="2953"/>
          </a:p>
        </p:txBody>
      </p:sp>
      <p:sp>
        <p:nvSpPr>
          <p:cNvPr id="206853" name="文字方塊 2"/>
          <p:cNvSpPr txBox="1">
            <a:spLocks noChangeArrowheads="1"/>
          </p:cNvSpPr>
          <p:nvPr/>
        </p:nvSpPr>
        <p:spPr bwMode="auto">
          <a:xfrm>
            <a:off x="3666009" y="2005832"/>
            <a:ext cx="4657948" cy="54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endParaRPr lang="zh-TW" altLang="en-US" sz="2953">
              <a:solidFill>
                <a:schemeClr val="tx1"/>
              </a:solidFill>
            </a:endParaRPr>
          </a:p>
        </p:txBody>
      </p:sp>
      <p:sp>
        <p:nvSpPr>
          <p:cNvPr id="2" name="圓角矩形 1"/>
          <p:cNvSpPr/>
          <p:nvPr/>
        </p:nvSpPr>
        <p:spPr>
          <a:xfrm>
            <a:off x="1284868" y="1877568"/>
            <a:ext cx="2235994" cy="16337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處理事件</a:t>
            </a:r>
            <a:endParaRPr lang="zh-TW" altLang="en-US" dirty="0"/>
          </a:p>
        </p:txBody>
      </p:sp>
      <p:sp>
        <p:nvSpPr>
          <p:cNvPr id="9" name="圓角矩形 8"/>
          <p:cNvSpPr/>
          <p:nvPr/>
        </p:nvSpPr>
        <p:spPr>
          <a:xfrm>
            <a:off x="4667139" y="1877568"/>
            <a:ext cx="2235994" cy="16337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根據事件種類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更新資料</a:t>
            </a:r>
            <a:endParaRPr lang="zh-TW" altLang="en-US" dirty="0"/>
          </a:p>
        </p:txBody>
      </p:sp>
      <p:sp>
        <p:nvSpPr>
          <p:cNvPr id="10" name="圓角矩形 9"/>
          <p:cNvSpPr/>
          <p:nvPr/>
        </p:nvSpPr>
        <p:spPr>
          <a:xfrm>
            <a:off x="8095437" y="1940727"/>
            <a:ext cx="2235994" cy="16337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更新畫面</a:t>
            </a:r>
            <a:endParaRPr lang="zh-TW" altLang="en-US" dirty="0"/>
          </a:p>
        </p:txBody>
      </p:sp>
      <p:sp>
        <p:nvSpPr>
          <p:cNvPr id="3" name="向右箭號 2"/>
          <p:cNvSpPr/>
          <p:nvPr/>
        </p:nvSpPr>
        <p:spPr>
          <a:xfrm>
            <a:off x="3520862" y="2552585"/>
            <a:ext cx="1146277" cy="41001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向右箭號 13"/>
          <p:cNvSpPr/>
          <p:nvPr/>
        </p:nvSpPr>
        <p:spPr>
          <a:xfrm>
            <a:off x="6920947" y="2552584"/>
            <a:ext cx="1146277" cy="41001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2439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1"/>
          <p:cNvSpPr>
            <a:spLocks/>
          </p:cNvSpPr>
          <p:nvPr/>
        </p:nvSpPr>
        <p:spPr bwMode="auto">
          <a:xfrm>
            <a:off x="2197076" y="776883"/>
            <a:ext cx="7176120" cy="50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TW" sz="3375" dirty="0" err="1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Pygame</a:t>
            </a:r>
            <a:r>
              <a:rPr lang="zh-TW" altLang="en-US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的</a:t>
            </a:r>
            <a:r>
              <a:rPr lang="en-US" altLang="zh-TW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event</a:t>
            </a:r>
            <a:endParaRPr lang="en-US" altLang="zh-TW" sz="3375" dirty="0">
              <a:solidFill>
                <a:srgbClr val="A40800"/>
              </a:solidFill>
              <a:latin typeface="Trebuchet MS" panose="020B0603020202020204" pitchFamily="34" charset="0"/>
              <a:ea typeface="MS PGothic" panose="020B0600070205080204" pitchFamily="34" charset="-128"/>
              <a:sym typeface="Trebuchet MS" panose="020B0603020202020204" pitchFamily="34" charset="0"/>
            </a:endParaRPr>
          </a:p>
        </p:txBody>
      </p:sp>
      <p:sp>
        <p:nvSpPr>
          <p:cNvPr id="206851" name="Rectangle 2"/>
          <p:cNvSpPr>
            <a:spLocks/>
          </p:cNvSpPr>
          <p:nvPr/>
        </p:nvSpPr>
        <p:spPr bwMode="auto">
          <a:xfrm>
            <a:off x="2845594" y="1250156"/>
            <a:ext cx="6491883" cy="267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zh-TW" sz="1687">
              <a:solidFill>
                <a:srgbClr val="4D4D4D"/>
              </a:solidFill>
              <a:latin typeface="Helvetica Light" pitchFamily="-84" charset="0"/>
              <a:ea typeface="MS PGothic" panose="020B0600070205080204" pitchFamily="34" charset="-128"/>
              <a:sym typeface="Helvetica Light" pitchFamily="-84" charset="0"/>
            </a:endParaRPr>
          </a:p>
        </p:txBody>
      </p:sp>
      <p:sp>
        <p:nvSpPr>
          <p:cNvPr id="206852" name="Rectangle 3"/>
          <p:cNvSpPr>
            <a:spLocks noChangeArrowheads="1"/>
          </p:cNvSpPr>
          <p:nvPr/>
        </p:nvSpPr>
        <p:spPr bwMode="auto">
          <a:xfrm>
            <a:off x="1524000" y="-111546"/>
            <a:ext cx="65" cy="544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89269" anchor="ctr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endParaRPr lang="en-US" altLang="zh-TW" sz="2953"/>
          </a:p>
        </p:txBody>
      </p:sp>
      <p:sp>
        <p:nvSpPr>
          <p:cNvPr id="4" name="文字方塊 3"/>
          <p:cNvSpPr txBox="1"/>
          <p:nvPr/>
        </p:nvSpPr>
        <p:spPr>
          <a:xfrm>
            <a:off x="1158240" y="1853184"/>
            <a:ext cx="8046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p</a:t>
            </a:r>
            <a:r>
              <a:rPr lang="en-US" altLang="zh-TW" dirty="0" err="1" smtClean="0"/>
              <a:t>ygame.event</a:t>
            </a:r>
            <a:r>
              <a:rPr lang="en-US" altLang="zh-TW" dirty="0" smtClean="0"/>
              <a:t>  </a:t>
            </a:r>
            <a:r>
              <a:rPr lang="en-US" altLang="zh-TW" dirty="0" smtClean="0">
                <a:sym typeface="Wingdings" panose="05000000000000000000" pitchFamily="2" charset="2"/>
              </a:rPr>
              <a:t> event </a:t>
            </a:r>
            <a:r>
              <a:rPr lang="zh-TW" altLang="en-US" dirty="0" smtClean="0">
                <a:sym typeface="Wingdings" panose="05000000000000000000" pitchFamily="2" charset="2"/>
              </a:rPr>
              <a:t>是</a:t>
            </a:r>
            <a:r>
              <a:rPr lang="en-US" altLang="zh-TW" dirty="0" err="1" smtClean="0">
                <a:sym typeface="Wingdings" panose="05000000000000000000" pitchFamily="2" charset="2"/>
              </a:rPr>
              <a:t>pygame</a:t>
            </a:r>
            <a:r>
              <a:rPr lang="zh-TW" altLang="en-US" dirty="0" smtClean="0">
                <a:sym typeface="Wingdings" panose="05000000000000000000" pitchFamily="2" charset="2"/>
              </a:rPr>
              <a:t>中的一個子模組，用來處理事件</a:t>
            </a:r>
            <a:r>
              <a:rPr lang="en-US" altLang="zh-TW" dirty="0" smtClean="0">
                <a:sym typeface="Wingdings" panose="05000000000000000000" pitchFamily="2" charset="2"/>
              </a:rPr>
              <a:t>(event)</a:t>
            </a:r>
          </a:p>
          <a:p>
            <a:endParaRPr lang="en-US" altLang="zh-TW" dirty="0">
              <a:sym typeface="Wingdings" panose="05000000000000000000" pitchFamily="2" charset="2"/>
            </a:endParaRPr>
          </a:p>
          <a:p>
            <a:r>
              <a:rPr lang="en-US" altLang="zh-TW" dirty="0" err="1" smtClean="0">
                <a:sym typeface="Wingdings" panose="05000000000000000000" pitchFamily="2" charset="2"/>
              </a:rPr>
              <a:t>pygame.event.get</a:t>
            </a:r>
            <a:r>
              <a:rPr lang="en-US" altLang="zh-TW" dirty="0" smtClean="0">
                <a:sym typeface="Wingdings" panose="05000000000000000000" pitchFamily="2" charset="2"/>
              </a:rPr>
              <a:t>()   event</a:t>
            </a:r>
            <a:r>
              <a:rPr lang="zh-TW" altLang="en-US" dirty="0" smtClean="0">
                <a:sym typeface="Wingdings" panose="05000000000000000000" pitchFamily="2" charset="2"/>
              </a:rPr>
              <a:t>模組中的函式，可以得到</a:t>
            </a:r>
            <a:r>
              <a:rPr lang="en-US" altLang="zh-TW" dirty="0" smtClean="0">
                <a:sym typeface="Wingdings" panose="05000000000000000000" pitchFamily="2" charset="2"/>
              </a:rPr>
              <a:t>event list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1267968" y="3169920"/>
            <a:ext cx="87904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0070C0"/>
                </a:solidFill>
              </a:rPr>
              <a:t>關於滑鼠和鍵盤</a:t>
            </a:r>
            <a:r>
              <a:rPr lang="zh-TW" altLang="en-US" b="1" dirty="0">
                <a:solidFill>
                  <a:srgbClr val="0070C0"/>
                </a:solidFill>
              </a:rPr>
              <a:t>的</a:t>
            </a:r>
            <a:r>
              <a:rPr lang="en-US" altLang="zh-TW" b="1" dirty="0" smtClean="0">
                <a:solidFill>
                  <a:srgbClr val="0070C0"/>
                </a:solidFill>
              </a:rPr>
              <a:t>event</a:t>
            </a:r>
          </a:p>
          <a:p>
            <a:endParaRPr lang="en-US" altLang="zh-TW" dirty="0"/>
          </a:p>
          <a:p>
            <a:r>
              <a:rPr lang="en-US" altLang="zh-TW" dirty="0" smtClean="0">
                <a:solidFill>
                  <a:srgbClr val="FF0000"/>
                </a:solidFill>
              </a:rPr>
              <a:t>QUIT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KEYDOWN 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KEYUP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MOUSEMOTION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MOUSEBUTTONUP 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MOUSEBUTTONDOWN </a:t>
            </a:r>
          </a:p>
          <a:p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473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215</Words>
  <Application>Microsoft Office PowerPoint</Application>
  <PresentationFormat>寬螢幕</PresentationFormat>
  <Paragraphs>62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6" baseType="lpstr">
      <vt:lpstr>MS PGothic</vt:lpstr>
      <vt:lpstr>ヒラギノ角ゴ ProN W3</vt:lpstr>
      <vt:lpstr>新細明體</vt:lpstr>
      <vt:lpstr>Arial</vt:lpstr>
      <vt:lpstr>Calibri</vt:lpstr>
      <vt:lpstr>Calibri Light</vt:lpstr>
      <vt:lpstr>Gill Sans</vt:lpstr>
      <vt:lpstr>Helvetica Light</vt:lpstr>
      <vt:lpstr>Trebuchet MS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jinmou</dc:creator>
  <cp:lastModifiedBy>jinmou</cp:lastModifiedBy>
  <cp:revision>8</cp:revision>
  <dcterms:created xsi:type="dcterms:W3CDTF">2017-12-19T16:34:05Z</dcterms:created>
  <dcterms:modified xsi:type="dcterms:W3CDTF">2017-12-20T00:06:27Z</dcterms:modified>
</cp:coreProperties>
</file>