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69" r:id="rId3"/>
    <p:sldId id="361" r:id="rId4"/>
    <p:sldId id="371" r:id="rId5"/>
    <p:sldId id="370" r:id="rId6"/>
    <p:sldId id="372" r:id="rId7"/>
    <p:sldId id="373" r:id="rId8"/>
    <p:sldId id="339" r:id="rId9"/>
    <p:sldId id="374" r:id="rId10"/>
    <p:sldId id="375" r:id="rId11"/>
    <p:sldId id="377" r:id="rId12"/>
    <p:sldId id="37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0000"/>
    <a:srgbClr val="26B71F"/>
    <a:srgbClr val="E36B6B"/>
    <a:srgbClr val="118ADA"/>
    <a:srgbClr val="0E72B6"/>
    <a:srgbClr val="663300"/>
    <a:srgbClr val="4D0B15"/>
    <a:srgbClr val="E4DA9C"/>
    <a:srgbClr val="D3C35D"/>
    <a:srgbClr val="FCBB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418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C11790-F92F-4035-9169-4202168956C4}" type="datetimeFigureOut">
              <a:rPr lang="zh-TW" altLang="en-US" smtClean="0"/>
              <a:t>2016/9/2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B4FEB2-1A37-4159-85AC-11AAB19C674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7995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08315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89917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605582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8920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141958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609613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09337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382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748155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582434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89887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9B4FEB2-1A37-4159-85AC-11AAB19C6742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386398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b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81400"/>
            <a:ext cx="6400800" cy="609600"/>
          </a:xfrm>
        </p:spPr>
        <p:txBody>
          <a:bodyPr/>
          <a:lstStyle>
            <a:lvl1pPr marL="0" indent="0" algn="ctr">
              <a:buNone/>
              <a:defRPr>
                <a:ln>
                  <a:noFill/>
                </a:ln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46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373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173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7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938587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384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950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528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697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6590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7808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258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41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4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8AC7A713-7007-4913-B2CB-7614D15284D3}" type="datetimeFigureOut">
              <a:rPr lang="en-US" smtClean="0"/>
              <a:pPr/>
              <a:t>9/2/2016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7BEB5BB6-300C-4D5B-9AC3-521233952C7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077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b="1" kern="1200">
          <a:ln w="19050">
            <a:solidFill>
              <a:schemeClr val="tx1">
                <a:lumMod val="85000"/>
                <a:lumOff val="15000"/>
              </a:schemeClr>
            </a:solidFill>
          </a:ln>
          <a:solidFill>
            <a:srgbClr val="00B0F0"/>
          </a:solidFill>
          <a:effectLst/>
          <a:latin typeface="Microsoft New Tai Lue" panose="020B0502040204020203" pitchFamily="34" charset="0"/>
          <a:ea typeface="+mj-ea"/>
          <a:cs typeface="Microsoft New Tai Lue" panose="020B0502040204020203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>
              <a:lumMod val="95000"/>
              <a:lumOff val="5000"/>
            </a:schemeClr>
          </a:solidFill>
          <a:effectLst/>
          <a:latin typeface="Microsoft New Tai Lue" panose="020B0502040204020203" pitchFamily="34" charset="0"/>
          <a:ea typeface="+mn-ea"/>
          <a:cs typeface="Microsoft New Tai Lue" panose="020B0502040204020203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85927"/>
            <a:ext cx="7772400" cy="1814524"/>
          </a:xfrm>
        </p:spPr>
        <p:txBody>
          <a:bodyPr/>
          <a:lstStyle/>
          <a:p>
            <a:r>
              <a:rPr lang="en-US" altLang="zh-TW" dirty="0" smtClean="0"/>
              <a:t>1-2</a:t>
            </a:r>
            <a:br>
              <a:rPr lang="en-US" altLang="zh-TW" dirty="0" smtClean="0"/>
            </a:br>
            <a:r>
              <a:rPr lang="zh-TW" altLang="en-US" dirty="0" smtClean="0"/>
              <a:t>多位小數與大小比較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9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1590592"/>
            <a:ext cx="8686800" cy="1318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將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0.0063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0.000063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0.063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0.00063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由到大小依序排列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56076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1590592"/>
            <a:ext cx="8784976" cy="1318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將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0.03663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0.03366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0.033066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、</a:t>
            </a:r>
            <a:r>
              <a:rPr lang="en-US" altLang="zh-TW" b="1" dirty="0" smtClean="0">
                <a:solidFill>
                  <a:srgbClr val="FF0000"/>
                </a:solidFill>
                <a:ea typeface="華康隸書體W5" pitchFamily="65" charset="-120"/>
              </a:rPr>
              <a:t>0.036363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由到大小依序排列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8343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7" name="Content Placeholder 2"/>
          <p:cNvSpPr txBox="1">
            <a:spLocks/>
          </p:cNvSpPr>
          <p:nvPr/>
        </p:nvSpPr>
        <p:spPr>
          <a:xfrm>
            <a:off x="179512" y="1806616"/>
            <a:ext cx="8686800" cy="8302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>
                    <a:lumMod val="95000"/>
                    <a:lumOff val="5000"/>
                  </a:schemeClr>
                </a:solidFill>
                <a:effectLst/>
                <a:latin typeface="Microsoft New Tai Lue" panose="020B0502040204020203" pitchFamily="34" charset="0"/>
                <a:ea typeface="+mn-ea"/>
                <a:cs typeface="Microsoft New Tai Lue" panose="020B0502040204020203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◎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在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1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到</a:t>
            </a:r>
            <a:r>
              <a:rPr lang="en-US" altLang="zh-TW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9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華康隸書體W5" pitchFamily="65" charset="-120"/>
              </a:rPr>
              <a:t>的數字中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，</a:t>
            </a:r>
            <a:r>
              <a:rPr lang="zh-TW" altLang="en-US" b="1" dirty="0" smtClean="0">
                <a:solidFill>
                  <a:schemeClr val="tx1"/>
                </a:solidFill>
                <a:ea typeface="華康隸書體W5" pitchFamily="65" charset="-120"/>
              </a:rPr>
              <a:t>選一個數字填入</a:t>
            </a:r>
            <a:r>
              <a:rPr lang="zh-TW" altLang="en-US" b="1" dirty="0" smtClean="0">
                <a:solidFill>
                  <a:schemeClr val="tx1"/>
                </a:solidFill>
                <a:latin typeface="新細明體" panose="02020500000000000000" pitchFamily="18" charset="-120"/>
                <a:ea typeface="新細明體" panose="02020500000000000000" pitchFamily="18" charset="-120"/>
              </a:rPr>
              <a:t>□內</a:t>
            </a:r>
            <a:endParaRPr lang="en-US" b="1" dirty="0">
              <a:latin typeface="華康隸書體W5" pitchFamily="65" charset="-120"/>
              <a:ea typeface="華康隸書體W5" pitchFamily="65" charset="-12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2"/>
              <p:cNvSpPr txBox="1">
                <a:spLocks/>
              </p:cNvSpPr>
              <p:nvPr/>
            </p:nvSpPr>
            <p:spPr>
              <a:xfrm>
                <a:off x="457200" y="3068960"/>
                <a:ext cx="44028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.7□&lt;0.719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6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068960"/>
                <a:ext cx="4402832" cy="871091"/>
              </a:xfrm>
              <a:prstGeom prst="rect">
                <a:avLst/>
              </a:prstGeom>
              <a:blipFill rotWithShape="0">
                <a:blip r:embed="rId3"/>
                <a:stretch>
                  <a:fillRect l="-3463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2"/>
              <p:cNvSpPr txBox="1">
                <a:spLocks/>
              </p:cNvSpPr>
              <p:nvPr/>
            </p:nvSpPr>
            <p:spPr>
              <a:xfrm>
                <a:off x="467544" y="4142085"/>
                <a:ext cx="44028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.65□&gt;0.65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142085"/>
                <a:ext cx="4402832" cy="871091"/>
              </a:xfrm>
              <a:prstGeom prst="rect">
                <a:avLst/>
              </a:prstGeom>
              <a:blipFill rotWithShape="0">
                <a:blip r:embed="rId4"/>
                <a:stretch>
                  <a:fillRect l="-360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7544" y="5150197"/>
                <a:ext cx="44028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.8□&lt;0.819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5150197"/>
                <a:ext cx="4402832" cy="871091"/>
              </a:xfrm>
              <a:prstGeom prst="rect">
                <a:avLst/>
              </a:prstGeom>
              <a:blipFill rotWithShape="0">
                <a:blip r:embed="rId5"/>
                <a:stretch>
                  <a:fillRect l="-360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467544" y="6014293"/>
                <a:ext cx="44028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4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3</m:t>
                    </m:r>
                    <m:r>
                      <a:rPr lang="en-US" altLang="zh-TW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6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□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&gt;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4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3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6</m:t>
                    </m:r>
                    <m:r>
                      <a:rPr lang="en-US" altLang="zh-TW" b="1" i="1" dirty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8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7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6014293"/>
                <a:ext cx="4402832" cy="871091"/>
              </a:xfrm>
              <a:prstGeom prst="rect">
                <a:avLst/>
              </a:prstGeom>
              <a:blipFill rotWithShape="0">
                <a:blip r:embed="rId6"/>
                <a:stretch>
                  <a:fillRect l="-3601" t="-704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19908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6" grpId="0"/>
      <p:bldP spid="7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Content Placeholder 2"/>
              <p:cNvSpPr txBox="1">
                <a:spLocks/>
              </p:cNvSpPr>
              <p:nvPr/>
            </p:nvSpPr>
            <p:spPr>
              <a:xfrm>
                <a:off x="457200" y="1529469"/>
                <a:ext cx="3610744" cy="764146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公分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529469"/>
                <a:ext cx="3610744" cy="764146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2276766" y="3524895"/>
                <a:ext cx="668772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85000" lnSpcReduction="100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公分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×100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分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平方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公分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76766" y="3524895"/>
                <a:ext cx="6687722" cy="87109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>
              <a:xfrm>
                <a:off x="251520" y="2660949"/>
                <a:ext cx="5698977" cy="716765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尺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660949"/>
                <a:ext cx="5698977" cy="7167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itle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77491"/>
          </a:xfrm>
        </p:spPr>
        <p:txBody>
          <a:bodyPr/>
          <a:lstStyle/>
          <a:p>
            <a:r>
              <a:rPr lang="zh-TW" altLang="en-US" dirty="0" smtClean="0">
                <a:ln w="19050">
                  <a:noFill/>
                </a:ln>
              </a:rPr>
              <a:t>認識萬分位</a:t>
            </a:r>
            <a:endParaRPr lang="en-US" dirty="0">
              <a:ln w="19050">
                <a:noFill/>
              </a:ln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ontent Placeholder 2"/>
              <p:cNvSpPr txBox="1">
                <a:spLocks/>
              </p:cNvSpPr>
              <p:nvPr/>
            </p:nvSpPr>
            <p:spPr>
              <a:xfrm>
                <a:off x="539552" y="4725144"/>
                <a:ext cx="8424936" cy="984042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平方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公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分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  <m: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</m:t>
                          </m:r>
                        </m:den>
                      </m:f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平方公尺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平方</m:t>
                      </m:r>
                      <m:r>
                        <a:rPr lang="zh-TW" altLang="en-US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公尺</m:t>
                      </m:r>
                    </m:oMath>
                  </m:oMathPara>
                </a14:m>
                <a:endParaRPr lang="en-US" altLang="zh-TW" b="1" dirty="0">
                  <a:latin typeface="華康隸書體W5" pitchFamily="65" charset="-120"/>
                  <a:ea typeface="華康隸書體W5" pitchFamily="65" charset="-120"/>
                </a:endParaRPr>
              </a:p>
              <a:p>
                <a:pPr marL="0" indent="0">
                  <a:buNone/>
                </a:pPr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2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4725144"/>
                <a:ext cx="8424936" cy="98404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61526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0" grpId="0"/>
      <p:bldP spid="13" grpId="0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675547"/>
              </p:ext>
            </p:extLst>
          </p:nvPr>
        </p:nvGraphicFramePr>
        <p:xfrm>
          <a:off x="1835696" y="1700808"/>
          <a:ext cx="4800535" cy="3102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07"/>
                <a:gridCol w="960107"/>
                <a:gridCol w="960107"/>
                <a:gridCol w="960107"/>
                <a:gridCol w="960107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1804136" y="5445224"/>
                <a:ext cx="374441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.0001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136" y="5445224"/>
                <a:ext cx="374441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68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2930379"/>
              </p:ext>
            </p:extLst>
          </p:nvPr>
        </p:nvGraphicFramePr>
        <p:xfrm>
          <a:off x="1835696" y="1700808"/>
          <a:ext cx="4800535" cy="31021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07"/>
                <a:gridCol w="960107"/>
                <a:gridCol w="960107"/>
                <a:gridCol w="960107"/>
                <a:gridCol w="960107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5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1804136" y="5445224"/>
                <a:ext cx="3744416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.0001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04136" y="5445224"/>
                <a:ext cx="3744416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6084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057507"/>
              </p:ext>
            </p:extLst>
          </p:nvPr>
        </p:nvGraphicFramePr>
        <p:xfrm>
          <a:off x="1619672" y="1268760"/>
          <a:ext cx="5760642" cy="371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07"/>
                <a:gridCol w="960107"/>
                <a:gridCol w="960107"/>
                <a:gridCol w="960107"/>
                <a:gridCol w="960107"/>
                <a:gridCol w="960107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1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8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0" y="5124546"/>
                <a:ext cx="8892480" cy="13287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24546"/>
                <a:ext cx="8892480" cy="13287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11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8282133"/>
              </p:ext>
            </p:extLst>
          </p:nvPr>
        </p:nvGraphicFramePr>
        <p:xfrm>
          <a:off x="1619672" y="1268760"/>
          <a:ext cx="5760642" cy="371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07"/>
                <a:gridCol w="960107"/>
                <a:gridCol w="960107"/>
                <a:gridCol w="960107"/>
                <a:gridCol w="960107"/>
                <a:gridCol w="960107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0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7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3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4000" dirty="0" smtClean="0">
                          <a:solidFill>
                            <a:srgbClr val="FF0000"/>
                          </a:solidFill>
                        </a:rPr>
                        <a:t>9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0" y="5124546"/>
                <a:ext cx="8892480" cy="13287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d>
                        <m:dPr>
                          <m:ctrlPr>
                            <a:rPr lang="en-US" altLang="zh-TW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</m:t>
                          </m:r>
                        </m:e>
                      </m:d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24546"/>
                <a:ext cx="8892480" cy="13287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6148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9175981"/>
              </p:ext>
            </p:extLst>
          </p:nvPr>
        </p:nvGraphicFramePr>
        <p:xfrm>
          <a:off x="1619672" y="1268760"/>
          <a:ext cx="5760642" cy="371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07"/>
                <a:gridCol w="960107"/>
                <a:gridCol w="960107"/>
                <a:gridCol w="960107"/>
                <a:gridCol w="960107"/>
                <a:gridCol w="960107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 txBox="1">
                <a:spLocks/>
              </p:cNvSpPr>
              <p:nvPr/>
            </p:nvSpPr>
            <p:spPr>
              <a:xfrm>
                <a:off x="0" y="5124546"/>
                <a:ext cx="8892480" cy="1328790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𝟖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0.01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0.001+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𝟒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1+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𝟔</m:t>
                      </m:r>
                      <m:r>
                        <a:rPr lang="zh-TW" altLang="en-US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個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0.00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</m:t>
                      </m:r>
                      <m:r>
                        <a:rPr lang="en-US" altLang="zh-TW" b="1" i="1" dirty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5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124546"/>
                <a:ext cx="8892480" cy="1328790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2473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2778986" y="5445224"/>
                <a:ext cx="3586028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𝟓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華康隸書體W5" pitchFamily="65" charset="-120"/>
                        </a:rPr>
                        <m:t>𝟎𝟑</m:t>
                      </m:r>
                      <m:d>
                        <m:dPr>
                          <m:ctrlPr>
                            <a:rPr lang="en-US" altLang="zh-TW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</m:t>
                          </m:r>
                          <m:r>
                            <a:rPr lang="zh-TW" altLang="en-US" b="1" i="1" dirty="0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zh-TW" altLang="en-US" b="1" i="1" dirty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e>
                      </m:d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altLang="zh-TW" b="1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𝟎𝟎𝟑</m:t>
                      </m:r>
                    </m:oMath>
                  </m:oMathPara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986" y="5445224"/>
                <a:ext cx="3586028" cy="871091"/>
              </a:xfrm>
              <a:prstGeom prst="rect">
                <a:avLst/>
              </a:prstGeom>
              <a:blipFill rotWithShape="0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表格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038440"/>
              </p:ext>
            </p:extLst>
          </p:nvPr>
        </p:nvGraphicFramePr>
        <p:xfrm>
          <a:off x="1619672" y="1268760"/>
          <a:ext cx="5760642" cy="371177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0107"/>
                <a:gridCol w="960107"/>
                <a:gridCol w="960107"/>
                <a:gridCol w="960107"/>
                <a:gridCol w="960107"/>
                <a:gridCol w="960107"/>
              </a:tblGrid>
              <a:tr h="118193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個位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百分位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千分位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4000" dirty="0" smtClean="0">
                          <a:solidFill>
                            <a:srgbClr val="FF0000"/>
                          </a:solidFill>
                        </a:rPr>
                        <a:t>十萬分位</a:t>
                      </a:r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181930"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4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72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TW" altLang="en-US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rgbClr val="FFC000"/>
                </a:solidFill>
              </a:rPr>
              <a:t>Try </a:t>
            </a:r>
            <a:r>
              <a:rPr lang="en-US" altLang="zh-TW" dirty="0" err="1" smtClean="0">
                <a:solidFill>
                  <a:srgbClr val="FFC000"/>
                </a:solidFill>
              </a:rPr>
              <a:t>Try</a:t>
            </a:r>
            <a:r>
              <a:rPr lang="en-US" altLang="zh-TW" dirty="0" smtClean="0">
                <a:solidFill>
                  <a:srgbClr val="FFC000"/>
                </a:solidFill>
              </a:rPr>
              <a:t> See</a:t>
            </a:r>
            <a:endParaRPr lang="en-US" dirty="0">
              <a:solidFill>
                <a:srgbClr val="FFC0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ontent Placeholder 2"/>
              <p:cNvSpPr txBox="1">
                <a:spLocks/>
              </p:cNvSpPr>
              <p:nvPr/>
            </p:nvSpPr>
            <p:spPr>
              <a:xfrm>
                <a:off x="457200" y="1671881"/>
                <a:ext cx="44028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(1)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𝟗𝟗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𝟗𝟖𝟗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7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1671881"/>
                <a:ext cx="4402832" cy="871091"/>
              </a:xfrm>
              <a:prstGeom prst="rect">
                <a:avLst/>
              </a:prstGeom>
              <a:blipFill rotWithShape="0">
                <a:blip r:embed="rId3"/>
                <a:stretch>
                  <a:fillRect l="-3463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ontent Placeholder 2"/>
              <p:cNvSpPr txBox="1">
                <a:spLocks/>
              </p:cNvSpPr>
              <p:nvPr/>
            </p:nvSpPr>
            <p:spPr>
              <a:xfrm>
                <a:off x="467544" y="2989957"/>
                <a:ext cx="5112568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 fontScale="92500"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(2)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𝟎𝟑𝟎𝟔𝟏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𝟎𝟑𝟔𝟏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8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2989957"/>
                <a:ext cx="5112568" cy="871091"/>
              </a:xfrm>
              <a:prstGeom prst="rect">
                <a:avLst/>
              </a:prstGeom>
              <a:blipFill rotWithShape="0">
                <a:blip r:embed="rId4"/>
                <a:stretch>
                  <a:fillRect l="-2864" t="-769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Content Placeholder 2"/>
              <p:cNvSpPr txBox="1">
                <a:spLocks/>
              </p:cNvSpPr>
              <p:nvPr/>
            </p:nvSpPr>
            <p:spPr>
              <a:xfrm>
                <a:off x="529208" y="4358109"/>
                <a:ext cx="4402832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(3)  </a:t>
                </a:r>
                <a14:m>
                  <m:oMath xmlns:m="http://schemas.openxmlformats.org/officeDocument/2006/math"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𝟒</m:t>
                    </m:r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0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𝟎𝟖𝟎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𝟒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𝟎𝟖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9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208" y="4358109"/>
                <a:ext cx="4402832" cy="871091"/>
              </a:xfrm>
              <a:prstGeom prst="rect">
                <a:avLst/>
              </a:prstGeom>
              <a:blipFill rotWithShape="0">
                <a:blip r:embed="rId5"/>
                <a:stretch>
                  <a:fillRect l="-3601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ontent Placeholder 2"/>
              <p:cNvSpPr txBox="1">
                <a:spLocks/>
              </p:cNvSpPr>
              <p:nvPr/>
            </p:nvSpPr>
            <p:spPr>
              <a:xfrm>
                <a:off x="539552" y="5733256"/>
                <a:ext cx="5256584" cy="871091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32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8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2000" kern="120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/>
                    <a:latin typeface="Microsoft New Tai Lue" panose="020B0502040204020203" pitchFamily="34" charset="0"/>
                    <a:ea typeface="+mn-ea"/>
                    <a:cs typeface="Microsoft New Tai Lue" panose="020B0502040204020203" pitchFamily="34" charset="0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altLang="zh-TW" b="1" dirty="0" smtClean="0">
                    <a:solidFill>
                      <a:schemeClr val="tx1"/>
                    </a:solidFill>
                    <a:ea typeface="華康隸書體W5" pitchFamily="65" charset="-120"/>
                  </a:rPr>
                  <a:t>(4)  </a:t>
                </a:r>
                <a14:m>
                  <m:oMath xmlns:m="http://schemas.openxmlformats.org/officeDocument/2006/math"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華康隸書體W5" pitchFamily="65" charset="-120"/>
                      </a:rPr>
                      <m:t>𝟎𝟗𝟎𝟖𝟑</m:t>
                    </m:r>
                    <m:d>
                      <m:dPr>
                        <m:ctrlPr>
                          <a:rPr lang="en-US" altLang="zh-TW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       </m:t>
                        </m:r>
                        <m:r>
                          <a:rPr lang="zh-TW" altLang="en-US" b="1" i="1" dirty="0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zh-TW" altLang="en-US" b="1" i="1" dirty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𝟎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  <m:r>
                      <a:rPr lang="en-US" altLang="zh-TW" b="1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𝟗𝟎𝟖𝟑</m:t>
                    </m:r>
                  </m:oMath>
                </a14:m>
                <a:endParaRPr lang="en-US" b="1" dirty="0">
                  <a:latin typeface="華康隸書體W5" pitchFamily="65" charset="-120"/>
                  <a:ea typeface="華康隸書體W5" pitchFamily="65" charset="-120"/>
                </a:endParaRPr>
              </a:p>
            </p:txBody>
          </p:sp>
        </mc:Choice>
        <mc:Fallback xmlns="">
          <p:sp>
            <p:nvSpPr>
              <p:cNvPr id="10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5733256"/>
                <a:ext cx="5256584" cy="871091"/>
              </a:xfrm>
              <a:prstGeom prst="rect">
                <a:avLst/>
              </a:prstGeom>
              <a:blipFill rotWithShape="0">
                <a:blip r:embed="rId6"/>
                <a:stretch>
                  <a:fillRect l="-3016" t="-699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47744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8" grpId="0"/>
      <p:bldP spid="9" grpId="0"/>
      <p:bldP spid="10" grpId="0"/>
    </p:bldLst>
  </p:timing>
</p:sld>
</file>

<file path=ppt/theme/theme1.xml><?xml version="1.0" encoding="utf-8"?>
<a:theme xmlns:a="http://schemas.openxmlformats.org/drawingml/2006/main" name="Engineering-PowerPoint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1225</TotalTime>
  <Words>437</Words>
  <Application>Microsoft Office PowerPoint</Application>
  <PresentationFormat>如螢幕大小 (4:3)</PresentationFormat>
  <Paragraphs>101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6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9" baseType="lpstr">
      <vt:lpstr>華康隸書體W5</vt:lpstr>
      <vt:lpstr>新細明體</vt:lpstr>
      <vt:lpstr>Arial</vt:lpstr>
      <vt:lpstr>Calibri</vt:lpstr>
      <vt:lpstr>Cambria Math</vt:lpstr>
      <vt:lpstr>Microsoft New Tai Lue</vt:lpstr>
      <vt:lpstr>Engineering-PowerPoint-Template</vt:lpstr>
      <vt:lpstr>1-2 多位小數與大小比較</vt:lpstr>
      <vt:lpstr>認識萬分位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  <vt:lpstr>Try Try See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1-2 三角和是180度</dc:title>
  <dc:creator>黃和智</dc:creator>
  <cp:lastModifiedBy>Teacher</cp:lastModifiedBy>
  <cp:revision>167</cp:revision>
  <dcterms:created xsi:type="dcterms:W3CDTF">2015-02-23T02:08:32Z</dcterms:created>
  <dcterms:modified xsi:type="dcterms:W3CDTF">2016-09-02T03:17:01Z</dcterms:modified>
</cp:coreProperties>
</file>