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sldIdLst>
    <p:sldId id="342" r:id="rId2"/>
    <p:sldId id="347" r:id="rId3"/>
    <p:sldId id="419" r:id="rId4"/>
    <p:sldId id="421" r:id="rId5"/>
    <p:sldId id="422" r:id="rId6"/>
    <p:sldId id="423" r:id="rId7"/>
    <p:sldId id="424" r:id="rId8"/>
    <p:sldId id="425" r:id="rId9"/>
    <p:sldId id="426" r:id="rId10"/>
    <p:sldId id="427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標楷體" panose="03000509000000000000" pitchFamily="65" charset="-120"/>
      <p:regular r:id="rId1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 baseline="-250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9B4D"/>
    <a:srgbClr val="31B2DF"/>
    <a:srgbClr val="33BDEF"/>
    <a:srgbClr val="33BDF1"/>
    <a:srgbClr val="CCFFFF"/>
    <a:srgbClr val="B4E4FB"/>
    <a:srgbClr val="C8EAF4"/>
    <a:srgbClr val="DFEECB"/>
    <a:srgbClr val="ED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95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2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0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81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7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9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8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85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60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0110-292C-4FC0-9D8C-D4FC89C12E74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33AA-F258-4205-B7E6-FEA124647DC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14288"/>
            <a:ext cx="9144000" cy="6859587"/>
            <a:chOff x="0" y="-1"/>
            <a:chExt cx="5760" cy="4321"/>
          </a:xfrm>
        </p:grpSpPr>
        <p:pic>
          <p:nvPicPr>
            <p:cNvPr id="8" name="Picture 8" descr="abc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-1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 rot="-686268">
              <a:off x="5051" y="332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 rot="669763">
              <a:off x="4921" y="366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1">
              <a:hlinkClick r:id="" action="ppaction://hlinkshowjump?jump=endshow"/>
            </p:cNvPr>
            <p:cNvSpPr>
              <a:spLocks noChangeArrowheads="1"/>
            </p:cNvSpPr>
            <p:nvPr userDrawn="1"/>
          </p:nvSpPr>
          <p:spPr bwMode="auto">
            <a:xfrm>
              <a:off x="5375" y="397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17763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../../../&#24433;&#38899;&#36039;&#28304;/&#21205;&#30059;/&#31532;4&#31456;/4&#19979;ch4&#23380;&#26126;&#20511;&#26376;&#20809;.exe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hyperlink" Target="../../../&#24433;&#38899;&#36039;&#28304;/&#24433;&#29255;/&#31532;4&#31456;/4&#19979;4-3&#21205;&#25163;&#20570;-&#35069;&#36896;&#24425;&#34425;.wm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&#24433;&#38899;&#36039;&#28304;/&#24433;&#29255;/&#31532;4&#31456;/4&#19979;4-3&#35036;&#20805;-&#21487;&#20197;&#29992;&#20160;&#40636;&#26041;&#24335;&#20358;&#35069;&#36896;&#24425;&#34425;.wmv" TargetMode="External"/><Relationship Id="rId3" Type="http://schemas.openxmlformats.org/officeDocument/2006/relationships/image" Target="../media/image17.jpeg"/><Relationship Id="rId7" Type="http://schemas.openxmlformats.org/officeDocument/2006/relationships/hyperlink" Target="../../../&#24433;&#38899;&#36039;&#28304;/&#24433;&#29255;/&#31532;4&#31456;/4&#19979;4-3&#35036;&#20805;-&#35504;&#21033;&#29992;&#19977;&#31260;&#37857;&#25226;&#20809;&#20998;&#25104;&#19971;&#31278;&#38991;&#33394;.wm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../../../&#24433;&#38899;&#36039;&#28304;/&#24433;&#29255;/&#31532;4&#31456;/4&#19979;4-3&#35036;&#20805;-&#21738;&#20123;&#29289;&#20214;&#26371;&#26377;&#24425;&#34425;&#33394;&#20986;&#29694;.wmv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&#24433;&#38899;&#36039;&#28304;/&#24433;&#29255;/&#31532;4&#31456;/4&#19979;4-3&#35036;&#20805;-&#20809;&#21487;&#20197;&#20659;&#36948;&#35338;&#24687;.wmv" TargetMode="External"/><Relationship Id="rId3" Type="http://schemas.openxmlformats.org/officeDocument/2006/relationships/image" Target="../media/image20.png"/><Relationship Id="rId7" Type="http://schemas.openxmlformats.org/officeDocument/2006/relationships/hyperlink" Target="../../../&#24433;&#38899;&#36039;&#28304;/&#24433;&#29255;/&#31532;4&#31456;/4&#19979;4-3&#35036;&#20805;-&#21738;&#19968;&#31278;&#29694;&#35937;&#26159;&#20809;&#32218;&#25240;&#23556;&#36896;&#25104;&#30340;.wmv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../../../&#24433;&#38899;&#36039;&#28304;/&#24433;&#29255;/&#31532;4&#31456;/4&#19979;4-3&#20809;&#30340;&#19990;&#30028;-&#35079;&#32722;&#31687;.wmv" TargetMode="External"/><Relationship Id="rId5" Type="http://schemas.openxmlformats.org/officeDocument/2006/relationships/hyperlink" Target="../../../&#24433;&#38899;&#36039;&#28304;/&#24433;&#29255;/&#31532;4&#31456;/4&#19979;4-3&#38675;&#33287;&#34425;.wmv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../../../&#24433;&#38899;&#36039;&#28304;/&#24433;&#29255;/&#31532;4&#31456;/4&#19979;4-3&#33836;&#33457;&#31570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" y="0"/>
            <a:ext cx="9112294" cy="6858000"/>
          </a:xfrm>
          <a:prstGeom prst="rect">
            <a:avLst/>
          </a:prstGeom>
        </p:spPr>
      </p:pic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772400" y="4900613"/>
            <a:ext cx="1371600" cy="1957387"/>
            <a:chOff x="4896" y="3087"/>
            <a:chExt cx="864" cy="1233"/>
          </a:xfrm>
        </p:grpSpPr>
        <p:pic>
          <p:nvPicPr>
            <p:cNvPr id="20" name="Picture 9" descr="未命名 -1拷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087"/>
              <a:ext cx="864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4921" y="3666"/>
              <a:ext cx="839" cy="654"/>
              <a:chOff x="4921" y="3666"/>
              <a:chExt cx="839" cy="654"/>
            </a:xfrm>
          </p:grpSpPr>
          <p:sp>
            <p:nvSpPr>
              <p:cNvPr id="22" name="Rectangle 11">
                <a:hlinkClick r:id="" action="ppaction://hlinkshowjump?jump=nextslide"/>
              </p:cNvPr>
              <p:cNvSpPr>
                <a:spLocks noChangeArrowheads="1"/>
              </p:cNvSpPr>
              <p:nvPr/>
            </p:nvSpPr>
            <p:spPr bwMode="auto">
              <a:xfrm rot="669763">
                <a:off x="4921" y="3666"/>
                <a:ext cx="68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zh-TW" sz="3200">
                  <a:ea typeface="標楷體" pitchFamily="65" charset="-120"/>
                </a:endParaRPr>
              </a:p>
            </p:txBody>
          </p:sp>
          <p:sp>
            <p:nvSpPr>
              <p:cNvPr id="23" name="Rectangle 12">
                <a:hlinkClick r:id="" action="ppaction://hlinkshowjump?jump=endshow"/>
              </p:cNvPr>
              <p:cNvSpPr>
                <a:spLocks noChangeArrowheads="1"/>
              </p:cNvSpPr>
              <p:nvPr/>
            </p:nvSpPr>
            <p:spPr bwMode="auto">
              <a:xfrm>
                <a:off x="5375" y="3974"/>
                <a:ext cx="38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zh-TW" sz="3200">
                  <a:ea typeface="標楷體" pitchFamily="65" charset="-120"/>
                </a:endParaRPr>
              </a:p>
            </p:txBody>
          </p:sp>
        </p:grpSp>
      </p:grpSp>
      <p:sp>
        <p:nvSpPr>
          <p:cNvPr id="32" name="文字方塊 31"/>
          <p:cNvSpPr txBox="1"/>
          <p:nvPr/>
        </p:nvSpPr>
        <p:spPr>
          <a:xfrm>
            <a:off x="7851495" y="457508"/>
            <a:ext cx="125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spc="-50" baseline="0" dirty="0"/>
              <a:t>我有辦法</a:t>
            </a:r>
            <a:r>
              <a:rPr lang="zh-TW" altLang="en-US" sz="1400" spc="-50" baseline="0" dirty="0" smtClean="0"/>
              <a:t>，</a:t>
            </a:r>
            <a:r>
              <a:rPr lang="en-US" altLang="zh-TW" sz="1400" spc="-50" baseline="0" dirty="0" smtClean="0"/>
              <a:t/>
            </a:r>
            <a:br>
              <a:rPr lang="en-US" altLang="zh-TW" sz="1400" spc="-50" baseline="0" dirty="0" smtClean="0"/>
            </a:br>
            <a:r>
              <a:rPr lang="zh-TW" altLang="en-US" sz="1400" spc="-50" baseline="0" dirty="0" smtClean="0"/>
              <a:t>就是</a:t>
            </a:r>
            <a:r>
              <a:rPr lang="zh-TW" altLang="en-US" sz="1400" spc="-50" baseline="0" dirty="0"/>
              <a:t>那個光！</a:t>
            </a:r>
            <a:endParaRPr lang="zh-TW" altLang="en-US" sz="1400" spc="-50" baseline="0" dirty="0">
              <a:latin typeface="標楷體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00192" y="40770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aseline="0" dirty="0"/>
              <a:t>月光怎麼</a:t>
            </a:r>
          </a:p>
          <a:p>
            <a:r>
              <a:rPr lang="zh-TW" altLang="en-US" sz="1400" baseline="0" dirty="0"/>
              <a:t>會轉彎？</a:t>
            </a:r>
            <a:endParaRPr lang="zh-TW" altLang="en-US" sz="1400" dirty="0">
              <a:latin typeface="標楷體" pitchFamily="65" charset="-12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869600" y="0"/>
            <a:ext cx="126116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P62-63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2672" y="4875395"/>
            <a:ext cx="127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spc="-50" baseline="0" dirty="0"/>
              <a:t>軍師，</a:t>
            </a:r>
            <a:r>
              <a:rPr lang="zh-TW" altLang="en-US" sz="1400" spc="-50" baseline="0" dirty="0" smtClean="0"/>
              <a:t>我們只有</a:t>
            </a:r>
            <a:r>
              <a:rPr lang="zh-TW" altLang="en-US" sz="1400" spc="-50" baseline="0" dirty="0"/>
              <a:t>一支</a:t>
            </a:r>
            <a:r>
              <a:rPr lang="zh-TW" altLang="en-US" sz="1400" spc="-50" baseline="0" dirty="0" smtClean="0"/>
              <a:t>火把</a:t>
            </a:r>
            <a:r>
              <a:rPr lang="zh-TW" altLang="en-US" sz="1400" spc="-50" baseline="0" dirty="0"/>
              <a:t>，這麼</a:t>
            </a:r>
            <a:r>
              <a:rPr lang="zh-TW" altLang="en-US" sz="1400" spc="-50" baseline="0" dirty="0" smtClean="0"/>
              <a:t>暗根本</a:t>
            </a:r>
            <a:r>
              <a:rPr lang="zh-TW" altLang="en-US" sz="1400" spc="-50" baseline="0" dirty="0"/>
              <a:t>看</a:t>
            </a:r>
            <a:r>
              <a:rPr lang="zh-TW" altLang="en-US" sz="1400" spc="-50" baseline="0" dirty="0" smtClean="0"/>
              <a:t>不到他們</a:t>
            </a:r>
            <a:r>
              <a:rPr lang="zh-TW" altLang="en-US" sz="1400" spc="-50" baseline="0" dirty="0"/>
              <a:t>。</a:t>
            </a:r>
            <a:endParaRPr lang="zh-TW" altLang="en-US" sz="1400" spc="-50" baseline="0" dirty="0">
              <a:latin typeface="標楷體" pitchFamily="65" charset="-12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02672" y="5135562"/>
            <a:ext cx="4176464" cy="1728787"/>
          </a:xfrm>
          <a:prstGeom prst="roundRect">
            <a:avLst>
              <a:gd name="adj" fmla="val 14148"/>
            </a:avLst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n-US" altLang="zh-TW" baseline="0" dirty="0"/>
              <a:t>4-1 </a:t>
            </a:r>
            <a:r>
              <a:rPr lang="zh-TW" altLang="en-US" baseline="0" dirty="0"/>
              <a:t>光在哪裡</a:t>
            </a:r>
          </a:p>
          <a:p>
            <a:r>
              <a:rPr lang="en-US" altLang="zh-TW" baseline="0" dirty="0"/>
              <a:t>4-2 </a:t>
            </a:r>
            <a:r>
              <a:rPr lang="zh-TW" altLang="en-US" baseline="0" dirty="0"/>
              <a:t>光的行進方向</a:t>
            </a:r>
          </a:p>
          <a:p>
            <a:r>
              <a:rPr lang="en-US" altLang="zh-TW" baseline="0" dirty="0">
                <a:solidFill>
                  <a:srgbClr val="FF0000"/>
                </a:solidFill>
              </a:rPr>
              <a:t>4-3 </a:t>
            </a:r>
            <a:r>
              <a:rPr lang="zh-TW" altLang="en-US" baseline="0" dirty="0">
                <a:solidFill>
                  <a:srgbClr val="FF0000"/>
                </a:solidFill>
              </a:rPr>
              <a:t>光的美麗世界</a:t>
            </a:r>
            <a:endParaRPr lang="en-US" altLang="zh-TW" baseline="0" dirty="0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5559400" y="6041433"/>
            <a:ext cx="2294646" cy="648072"/>
          </a:xfrm>
          <a:prstGeom prst="roundRect">
            <a:avLst>
              <a:gd name="adj" fmla="val 10728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730843" y="6090971"/>
            <a:ext cx="213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aseline="0" dirty="0">
                <a:solidFill>
                  <a:srgbClr val="0070C0"/>
                </a:solidFill>
              </a:rPr>
              <a:t>光碰到鏡子會發生什麼現</a:t>
            </a:r>
          </a:p>
          <a:p>
            <a:r>
              <a:rPr lang="zh-TW" altLang="en-US" sz="1400" baseline="0" dirty="0">
                <a:solidFill>
                  <a:srgbClr val="0070C0"/>
                </a:solidFill>
              </a:rPr>
              <a:t>象？光還有哪些特性呢？</a:t>
            </a:r>
            <a:endParaRPr lang="zh-TW" altLang="en-US" sz="1400" dirty="0">
              <a:solidFill>
                <a:srgbClr val="0070C0"/>
              </a:solidFill>
              <a:latin typeface="標楷體" pitchFamily="65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3" y="6020404"/>
            <a:ext cx="704079" cy="676209"/>
          </a:xfrm>
          <a:prstGeom prst="rect">
            <a:avLst/>
          </a:prstGeom>
        </p:spPr>
      </p:pic>
      <p:sp>
        <p:nvSpPr>
          <p:cNvPr id="25" name="Rectangle 14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562253" y="1700237"/>
            <a:ext cx="13366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孔明借月光</a:t>
            </a:r>
          </a:p>
        </p:txBody>
      </p:sp>
      <p:sp>
        <p:nvSpPr>
          <p:cNvPr id="27" name="AutoShape 1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25628" y="162880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動畫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P78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85845" y="1102437"/>
            <a:ext cx="7931929" cy="1482906"/>
          </a:xfrm>
          <a:prstGeom prst="roundRect">
            <a:avLst>
              <a:gd name="adj" fmla="val 11627"/>
            </a:avLst>
          </a:prstGeom>
          <a:solidFill>
            <a:srgbClr val="FFFFFF"/>
          </a:solidFill>
          <a:ln w="38100">
            <a:solidFill>
              <a:srgbClr val="2AA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3" y="600769"/>
            <a:ext cx="1296144" cy="1851635"/>
          </a:xfrm>
          <a:prstGeom prst="rect">
            <a:avLst/>
          </a:prstGeom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692053" y="1124744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baseline="0" dirty="0"/>
              <a:t>你知道光還有哪些特性嗎？我們可以</a:t>
            </a:r>
          </a:p>
          <a:p>
            <a:r>
              <a:rPr lang="zh-TW" altLang="en-US" baseline="0" dirty="0"/>
              <a:t>如何利用這些特性呢？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22404" y="2599018"/>
            <a:ext cx="7499535" cy="3371136"/>
          </a:xfrm>
          <a:prstGeom prst="round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baseline="0" dirty="0" smtClean="0">
                <a:solidFill>
                  <a:srgbClr val="FF0000"/>
                </a:solidFill>
              </a:rPr>
              <a:t>(1)</a:t>
            </a:r>
            <a:r>
              <a:rPr lang="zh-TW" altLang="en-US" baseline="0" dirty="0" smtClean="0">
                <a:solidFill>
                  <a:srgbClr val="FF0000"/>
                </a:solidFill>
              </a:rPr>
              <a:t>光</a:t>
            </a:r>
            <a:r>
              <a:rPr lang="zh-TW" altLang="en-US" baseline="0" dirty="0">
                <a:solidFill>
                  <a:srgbClr val="FF0000"/>
                </a:solidFill>
              </a:rPr>
              <a:t>的折射</a:t>
            </a:r>
            <a:r>
              <a:rPr lang="zh-TW" altLang="en-US" baseline="0" dirty="0" smtClean="0">
                <a:solidFill>
                  <a:srgbClr val="FF0000"/>
                </a:solidFill>
              </a:rPr>
              <a:t>。</a:t>
            </a:r>
            <a:endParaRPr lang="en-US" altLang="zh-TW" baseline="0" dirty="0" smtClean="0">
              <a:solidFill>
                <a:srgbClr val="FF0000"/>
              </a:solidFill>
            </a:endParaRPr>
          </a:p>
          <a:p>
            <a:pPr marL="541338" indent="-541338"/>
            <a:r>
              <a:rPr lang="en-US" altLang="zh-TW" baseline="0" dirty="0" smtClean="0">
                <a:solidFill>
                  <a:srgbClr val="FF0000"/>
                </a:solidFill>
              </a:rPr>
              <a:t>(2)</a:t>
            </a:r>
            <a:r>
              <a:rPr lang="zh-TW" altLang="en-US" baseline="0" dirty="0" smtClean="0">
                <a:solidFill>
                  <a:srgbClr val="FF0000"/>
                </a:solidFill>
              </a:rPr>
              <a:t>「</a:t>
            </a:r>
            <a:r>
              <a:rPr lang="zh-TW" altLang="en-US" baseline="0" dirty="0">
                <a:solidFill>
                  <a:srgbClr val="FF0000"/>
                </a:solidFill>
              </a:rPr>
              <a:t>光的折射」應用：</a:t>
            </a:r>
            <a:r>
              <a:rPr lang="zh-TW" altLang="en-US" baseline="0" dirty="0" smtClean="0">
                <a:solidFill>
                  <a:srgbClr val="FF0000"/>
                </a:solidFill>
              </a:rPr>
              <a:t>戴近</a:t>
            </a:r>
            <a:r>
              <a:rPr lang="zh-TW" altLang="en-US" baseline="0" dirty="0">
                <a:solidFill>
                  <a:srgbClr val="FF0000"/>
                </a:solidFill>
              </a:rPr>
              <a:t>（遠）視眼鏡、老花眼鏡等來矯正</a:t>
            </a:r>
            <a:r>
              <a:rPr lang="zh-TW" altLang="en-US" baseline="0" dirty="0" smtClean="0">
                <a:solidFill>
                  <a:srgbClr val="FF0000"/>
                </a:solidFill>
              </a:rPr>
              <a:t>視力，</a:t>
            </a:r>
            <a:r>
              <a:rPr lang="zh-TW" altLang="en-US" baseline="0" dirty="0">
                <a:solidFill>
                  <a:srgbClr val="FF0000"/>
                </a:solidFill>
              </a:rPr>
              <a:t>照相機、</a:t>
            </a:r>
            <a:r>
              <a:rPr lang="zh-TW" altLang="en-US" baseline="0" dirty="0" smtClean="0">
                <a:solidFill>
                  <a:srgbClr val="FF0000"/>
                </a:solidFill>
              </a:rPr>
              <a:t>顯微鏡</a:t>
            </a:r>
            <a:r>
              <a:rPr lang="zh-TW" altLang="en-US" baseline="0" dirty="0">
                <a:solidFill>
                  <a:srgbClr val="FF0000"/>
                </a:solidFill>
              </a:rPr>
              <a:t>、放大鏡、望遠鏡等；「光的反射」應用：照鏡子、車子的後視鏡</a:t>
            </a:r>
            <a:r>
              <a:rPr lang="zh-TW" altLang="en-US" baseline="0" dirty="0" smtClean="0">
                <a:solidFill>
                  <a:srgbClr val="FF0000"/>
                </a:solidFill>
              </a:rPr>
              <a:t>、反光</a:t>
            </a:r>
            <a:r>
              <a:rPr lang="zh-TW" altLang="en-US" baseline="0" dirty="0">
                <a:solidFill>
                  <a:srgbClr val="FF0000"/>
                </a:solidFill>
              </a:rPr>
              <a:t>背心等</a:t>
            </a:r>
            <a:r>
              <a:rPr lang="zh-TW" altLang="en-US" baseline="0" dirty="0" smtClean="0">
                <a:solidFill>
                  <a:srgbClr val="FF0000"/>
                </a:solidFill>
              </a:rPr>
              <a:t>。</a:t>
            </a:r>
            <a:endParaRPr lang="zh-TW" altLang="en-US" baseline="0" dirty="0">
              <a:solidFill>
                <a:srgbClr val="FF00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61288" y="4915261"/>
            <a:ext cx="1382712" cy="1968500"/>
            <a:chOff x="4889" y="3090"/>
            <a:chExt cx="871" cy="1240"/>
          </a:xfrm>
        </p:grpSpPr>
        <p:pic>
          <p:nvPicPr>
            <p:cNvPr id="5" name="Picture 12" descr="未命名 -3拷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8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22205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42186"/>
            <a:ext cx="4551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baseline="0" dirty="0" smtClean="0">
                <a:latin typeface="+mj-lt"/>
              </a:rPr>
              <a:t>4-3  </a:t>
            </a:r>
            <a:r>
              <a:rPr lang="zh-TW" altLang="en-US" sz="4400" b="1" baseline="0" dirty="0" smtClean="0">
                <a:latin typeface="+mj-lt"/>
              </a:rPr>
              <a:t>光</a:t>
            </a:r>
            <a:r>
              <a:rPr lang="zh-TW" altLang="en-US" sz="4400" b="1" baseline="0" dirty="0">
                <a:latin typeface="+mj-lt"/>
              </a:rPr>
              <a:t>的美麗世界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61382" y="1657256"/>
            <a:ext cx="8403106" cy="1077218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雨後的天空經常會出現美麗</a:t>
            </a:r>
            <a:r>
              <a:rPr lang="zh-TW" altLang="en-US" baseline="0" dirty="0" smtClean="0"/>
              <a:t>的彩虹</a:t>
            </a:r>
            <a:r>
              <a:rPr lang="zh-TW" altLang="en-US" baseline="0" dirty="0"/>
              <a:t>，你曾經在哪裡看過彩虹呢？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99757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baseline="0" dirty="0">
                <a:solidFill>
                  <a:srgbClr val="F79B4D"/>
                </a:solidFill>
              </a:rPr>
              <a:t>美麗的彩虹</a:t>
            </a:r>
            <a:endParaRPr lang="zh-TW" altLang="en-US" b="1" dirty="0">
              <a:solidFill>
                <a:srgbClr val="F79B4D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48" y="1024445"/>
            <a:ext cx="539127" cy="540196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71405" y="5699545"/>
            <a:ext cx="3211189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/>
              <a:t>瀑布旁的</a:t>
            </a:r>
            <a:r>
              <a:rPr lang="zh-TW" altLang="en-US" baseline="0" dirty="0" smtClean="0"/>
              <a:t>彩虹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2435" y="5901945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1" y="2755331"/>
            <a:ext cx="3821880" cy="2847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840087" y="5699545"/>
            <a:ext cx="3211189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/>
              <a:t>噴水池旁的彩虹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701117" y="5901945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34" y="2755331"/>
            <a:ext cx="3039797" cy="2847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" y="13604"/>
            <a:ext cx="9134813" cy="6858000"/>
          </a:xfrm>
          <a:prstGeom prst="rect">
            <a:avLst/>
          </a:prstGeom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61382" y="491726"/>
            <a:ext cx="8259090" cy="584775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想一想，彩虹出現時有</a:t>
            </a:r>
            <a:r>
              <a:rPr lang="zh-TW" altLang="en-US" baseline="0" dirty="0" smtClean="0"/>
              <a:t>什麼共同點呢？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P75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561382" y="1076501"/>
            <a:ext cx="8249130" cy="646986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>
                <a:solidFill>
                  <a:srgbClr val="FF0000"/>
                </a:solidFill>
              </a:rPr>
              <a:t>必須有陽光，且附近要有大量的小水滴。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626899" y="2042854"/>
            <a:ext cx="3725732" cy="1405120"/>
          </a:xfrm>
          <a:prstGeom prst="roundRect">
            <a:avLst/>
          </a:prstGeom>
          <a:solidFill>
            <a:srgbClr val="FB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3" descr="\\Yami_Backup\02_WorkStation\Yami_WorkBackUp\02_WorkStation\01_Animation\01_翰林\00_107上學期\01_數位部\02_製作區\01_國小\01_creative_製作區\03_自然\02_ppt\4上\01_source\01_習作_課本頁\課本\03-107自然4上課本L02拉頁-0207\107自然4上課本L02拉頁_0031_45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03032" y="2169350"/>
            <a:ext cx="1315911" cy="1152128"/>
          </a:xfrm>
          <a:prstGeom prst="rect">
            <a:avLst/>
          </a:prstGeom>
          <a:noFill/>
        </p:spPr>
      </p:pic>
      <p:sp>
        <p:nvSpPr>
          <p:cNvPr id="25" name="圓角矩形 24"/>
          <p:cNvSpPr/>
          <p:nvPr/>
        </p:nvSpPr>
        <p:spPr>
          <a:xfrm>
            <a:off x="672744" y="2049726"/>
            <a:ext cx="3718656" cy="1391376"/>
          </a:xfrm>
          <a:prstGeom prst="roundRect">
            <a:avLst/>
          </a:prstGeom>
          <a:solidFill>
            <a:srgbClr val="FEE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76" y="2124793"/>
            <a:ext cx="1193631" cy="1241242"/>
          </a:xfrm>
          <a:prstGeom prst="rect">
            <a:avLst/>
          </a:prstGeom>
          <a:noFill/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204975" y="2206805"/>
            <a:ext cx="3151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/>
              <a:t>瀑布和噴水池都</a:t>
            </a:r>
          </a:p>
          <a:p>
            <a:pPr algn="just"/>
            <a:r>
              <a:rPr lang="zh-TW" altLang="en-US" baseline="0" dirty="0"/>
              <a:t>有小水滴。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711010" y="2206805"/>
            <a:ext cx="3151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/>
              <a:t>彩虹出現的時候</a:t>
            </a:r>
          </a:p>
          <a:p>
            <a:pPr algn="just"/>
            <a:r>
              <a:rPr lang="zh-TW" altLang="en-US" baseline="0" dirty="0"/>
              <a:t>好像都有太陽。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71405" y="5699545"/>
            <a:ext cx="3211189" cy="646986"/>
          </a:xfrm>
          <a:prstGeom prst="round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 smtClean="0"/>
              <a:t>　天空</a:t>
            </a:r>
            <a:r>
              <a:rPr lang="zh-TW" altLang="en-US" baseline="0" dirty="0"/>
              <a:t>的彩虹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899592" y="5933050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7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13341" y="338023"/>
            <a:ext cx="8225390" cy="1077218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陽光照射到飄浮在空中的</a:t>
            </a:r>
            <a:r>
              <a:rPr lang="zh-TW" altLang="en-US" baseline="0" dirty="0" smtClean="0"/>
              <a:t>小水滴</a:t>
            </a:r>
            <a:r>
              <a:rPr lang="zh-TW" altLang="en-US" baseline="0" dirty="0"/>
              <a:t>會形成彩虹，讓我們自己</a:t>
            </a:r>
            <a:r>
              <a:rPr lang="zh-TW" altLang="en-US" baseline="0" dirty="0" smtClean="0"/>
              <a:t>來製造</a:t>
            </a:r>
            <a:r>
              <a:rPr lang="zh-TW" altLang="en-US" baseline="0" dirty="0"/>
              <a:t>彩虹吧！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P76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" y="1479574"/>
            <a:ext cx="9159124" cy="5045770"/>
            <a:chOff x="-38099" y="-881670"/>
            <a:chExt cx="9159124" cy="504577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90"/>
            <a:stretch/>
          </p:blipFill>
          <p:spPr>
            <a:xfrm>
              <a:off x="-38099" y="-881670"/>
              <a:ext cx="9159124" cy="504577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1077516" y="-869385"/>
              <a:ext cx="3852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pc="-200" baseline="0" dirty="0" smtClean="0"/>
                <a:t>製造彩虹</a:t>
              </a:r>
              <a:endParaRPr lang="zh-TW" altLang="en-US" spc="-200" baseline="0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197491" y="2225434"/>
            <a:ext cx="4590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在</a:t>
            </a:r>
            <a:r>
              <a:rPr lang="zh-TW" altLang="en-US" baseline="0" dirty="0"/>
              <a:t>天氣晴朗的</a:t>
            </a:r>
            <a:r>
              <a:rPr lang="zh-TW" altLang="en-US" baseline="0" dirty="0" smtClean="0"/>
              <a:t>日子</a:t>
            </a:r>
            <a:r>
              <a:rPr lang="zh-TW" altLang="en-US" baseline="0" dirty="0"/>
              <a:t>，找一個有</a:t>
            </a:r>
            <a:r>
              <a:rPr lang="zh-TW" altLang="en-US" baseline="0" dirty="0" smtClean="0"/>
              <a:t>陽光照射</a:t>
            </a:r>
            <a:r>
              <a:rPr lang="zh-TW" altLang="en-US" baseline="0" dirty="0"/>
              <a:t>，又有陰影</a:t>
            </a:r>
            <a:r>
              <a:rPr lang="zh-TW" altLang="en-US" baseline="0" dirty="0" smtClean="0"/>
              <a:t>的地方</a:t>
            </a:r>
            <a:r>
              <a:rPr lang="zh-TW" altLang="en-US" baseline="0" dirty="0"/>
              <a:t>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準備</a:t>
            </a:r>
            <a:r>
              <a:rPr lang="zh-TW" altLang="en-US" baseline="0" dirty="0"/>
              <a:t>裝水的</a:t>
            </a:r>
            <a:r>
              <a:rPr lang="zh-TW" altLang="en-US" baseline="0" dirty="0" smtClean="0"/>
              <a:t>噴霧器</a:t>
            </a:r>
            <a:r>
              <a:rPr lang="zh-TW" altLang="en-US" baseline="0" dirty="0"/>
              <a:t>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aseline="0" dirty="0" smtClean="0"/>
              <a:t>站</a:t>
            </a:r>
            <a:r>
              <a:rPr lang="zh-TW" altLang="en-US" baseline="0" dirty="0"/>
              <a:t>在陽光下，背</a:t>
            </a:r>
            <a:r>
              <a:rPr lang="zh-TW" altLang="en-US" baseline="0" dirty="0" smtClean="0"/>
              <a:t>向太陽</a:t>
            </a:r>
            <a:r>
              <a:rPr lang="zh-TW" altLang="en-US" baseline="0" dirty="0"/>
              <a:t>，朝向有</a:t>
            </a:r>
            <a:r>
              <a:rPr lang="zh-TW" altLang="en-US" baseline="0" dirty="0" smtClean="0"/>
              <a:t>陰影的</a:t>
            </a:r>
            <a:r>
              <a:rPr lang="zh-TW" altLang="en-US" baseline="0" dirty="0"/>
              <a:t>地方噴水。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02" y="2076634"/>
            <a:ext cx="3790180" cy="4232127"/>
          </a:xfrm>
          <a:prstGeom prst="rect">
            <a:avLst/>
          </a:prstGeom>
        </p:spPr>
      </p:pic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16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8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9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14" name="Rectangl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5028593" y="1587230"/>
            <a:ext cx="2031325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動手做：製造彩虹</a:t>
            </a:r>
          </a:p>
        </p:txBody>
      </p:sp>
      <p:sp>
        <p:nvSpPr>
          <p:cNvPr id="20" name="AutoShape 13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4091968" y="151738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1049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5"/>
          <a:stretch/>
        </p:blipFill>
        <p:spPr>
          <a:xfrm>
            <a:off x="-15125" y="692696"/>
            <a:ext cx="9159125" cy="257254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6" y="1080401"/>
            <a:ext cx="8820472" cy="68145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8986" y="2116260"/>
            <a:ext cx="8197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彩虹是由哪些顏色的光所組成的呢？</a:t>
            </a:r>
            <a:endParaRPr lang="zh-TW" alt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61288" y="4915261"/>
            <a:ext cx="1382712" cy="1968500"/>
            <a:chOff x="4889" y="3090"/>
            <a:chExt cx="871" cy="1240"/>
          </a:xfrm>
        </p:grpSpPr>
        <p:pic>
          <p:nvPicPr>
            <p:cNvPr id="5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8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P76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986" y="3588215"/>
            <a:ext cx="8197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彩虹</a:t>
            </a:r>
            <a:r>
              <a:rPr lang="zh-TW" altLang="en-US" baseline="0" dirty="0"/>
              <a:t>是陽光經由空氣中的</a:t>
            </a:r>
            <a:r>
              <a:rPr lang="zh-TW" altLang="en-US" baseline="0" dirty="0" smtClean="0"/>
              <a:t>小水珠</a:t>
            </a:r>
            <a:r>
              <a:rPr lang="zh-TW" altLang="en-US" baseline="0" dirty="0"/>
              <a:t>，產生折射和反射現象的</a:t>
            </a:r>
            <a:r>
              <a:rPr lang="zh-TW" altLang="en-US" baseline="0" dirty="0" smtClean="0"/>
              <a:t>結果，所以雨後放晴的天空比較容易</a:t>
            </a:r>
            <a:r>
              <a:rPr lang="zh-TW" altLang="en-US" baseline="0" dirty="0"/>
              <a:t>看見彩虹，而且彩虹會出現</a:t>
            </a:r>
            <a:r>
              <a:rPr lang="zh-TW" altLang="en-US" baseline="0" dirty="0" smtClean="0"/>
              <a:t>在太陽</a:t>
            </a:r>
            <a:r>
              <a:rPr lang="zh-TW" altLang="en-US" baseline="0" dirty="0"/>
              <a:t>的相反方向。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25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61382" y="259272"/>
            <a:ext cx="7645993" cy="1077218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　</a:t>
            </a:r>
            <a:r>
              <a:rPr lang="zh-TW" altLang="en-US" baseline="0" dirty="0"/>
              <a:t>還有哪些地方，可以看到</a:t>
            </a:r>
            <a:r>
              <a:rPr lang="zh-TW" altLang="en-US" baseline="0" dirty="0" smtClean="0"/>
              <a:t>像彩虹</a:t>
            </a:r>
            <a:r>
              <a:rPr lang="zh-TW" altLang="en-US" baseline="0" dirty="0"/>
              <a:t>一樣美麗的色光呢？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P77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71405" y="4494886"/>
            <a:ext cx="3211189" cy="10772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/>
              <a:t>泡泡表面會出現</a:t>
            </a:r>
            <a:r>
              <a:rPr lang="zh-TW" altLang="en-US" baseline="0" dirty="0" smtClean="0"/>
              <a:t>像彩虹</a:t>
            </a:r>
            <a:r>
              <a:rPr lang="zh-TW" altLang="en-US" baseline="0" dirty="0"/>
              <a:t>般的色光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2435" y="4697286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1" y="1550672"/>
            <a:ext cx="3035460" cy="2847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840087" y="4494886"/>
            <a:ext cx="3211189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baseline="0" dirty="0"/>
              <a:t>陽光經由三稜鏡</a:t>
            </a:r>
            <a:r>
              <a:rPr lang="zh-TW" altLang="en-US" baseline="0" dirty="0" smtClean="0"/>
              <a:t>產生</a:t>
            </a:r>
            <a:r>
              <a:rPr lang="zh-TW" altLang="en-US" baseline="0" dirty="0"/>
              <a:t>彩虹般的色光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701117" y="4697286"/>
            <a:ext cx="179975" cy="179975"/>
          </a:xfrm>
          <a:prstGeom prst="ellipse">
            <a:avLst/>
          </a:prstGeom>
          <a:gradFill flip="none" rotWithShape="1">
            <a:gsLst>
              <a:gs pos="2667">
                <a:schemeClr val="accent2">
                  <a:lumMod val="0"/>
                  <a:lumOff val="100000"/>
                </a:schemeClr>
              </a:gs>
              <a:gs pos="80000">
                <a:srgbClr val="E86E0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34" y="1551060"/>
            <a:ext cx="3039797" cy="2846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17" name="等腰三角形 16"/>
          <p:cNvSpPr/>
          <p:nvPr/>
        </p:nvSpPr>
        <p:spPr>
          <a:xfrm rot="14950973">
            <a:off x="6160371" y="3263463"/>
            <a:ext cx="504056" cy="108382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30" y="2597689"/>
            <a:ext cx="1686198" cy="1686198"/>
          </a:xfrm>
          <a:prstGeom prst="ellipse">
            <a:avLst/>
          </a:prstGeom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圓角矩形 19"/>
          <p:cNvSpPr/>
          <p:nvPr/>
        </p:nvSpPr>
        <p:spPr>
          <a:xfrm>
            <a:off x="561382" y="1221458"/>
            <a:ext cx="8249130" cy="1191816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>
                <a:solidFill>
                  <a:srgbClr val="FF0000"/>
                </a:solidFill>
              </a:rPr>
              <a:t>在肥皂泡泡表面、</a:t>
            </a:r>
            <a:r>
              <a:rPr lang="zh-TW" altLang="en-US" baseline="0" dirty="0">
                <a:solidFill>
                  <a:srgbClr val="FF0000"/>
                </a:solidFill>
              </a:rPr>
              <a:t>透過三稜鏡都可以看到</a:t>
            </a:r>
            <a:r>
              <a:rPr lang="zh-TW" altLang="en-US" baseline="0" dirty="0" smtClean="0">
                <a:solidFill>
                  <a:srgbClr val="FF0000"/>
                </a:solidFill>
              </a:rPr>
              <a:t>彩虹</a:t>
            </a:r>
            <a:r>
              <a:rPr lang="zh-TW" altLang="en-US" baseline="0" dirty="0">
                <a:solidFill>
                  <a:srgbClr val="FF0000"/>
                </a:solidFill>
              </a:rPr>
              <a:t>般的色光，有時在海面上也會出現彩虹。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Rectangle 12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4547034" y="892494"/>
            <a:ext cx="3579826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補充─哪些物件會有彩虹色出現？</a:t>
            </a:r>
          </a:p>
        </p:txBody>
      </p:sp>
      <p:sp>
        <p:nvSpPr>
          <p:cNvPr id="22" name="AutoShape 13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3610409" y="822644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  <p:sp>
        <p:nvSpPr>
          <p:cNvPr id="23" name="Rectangle 12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1158075" y="6331982"/>
            <a:ext cx="427232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補充─誰利用三稜鏡把光分成七種顏色？</a:t>
            </a:r>
          </a:p>
        </p:txBody>
      </p:sp>
      <p:sp>
        <p:nvSpPr>
          <p:cNvPr id="24" name="AutoShape 13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221450" y="626213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  <p:sp>
        <p:nvSpPr>
          <p:cNvPr id="25" name="Rectangle 12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158075" y="5656419"/>
            <a:ext cx="3621504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 dirty="0" smtClean="0">
                <a:solidFill>
                  <a:srgbClr val="0000FF"/>
                </a:solidFill>
              </a:rPr>
              <a:t>補充</a:t>
            </a:r>
            <a:r>
              <a:rPr lang="en-US" altLang="zh-TW" sz="1800" b="1" u="sng" baseline="0" dirty="0">
                <a:solidFill>
                  <a:srgbClr val="0000FF"/>
                </a:solidFill>
              </a:rPr>
              <a:t>-</a:t>
            </a:r>
            <a:r>
              <a:rPr lang="zh-TW" altLang="en-US" sz="1800" b="1" u="sng" baseline="0" dirty="0">
                <a:solidFill>
                  <a:srgbClr val="0000FF"/>
                </a:solidFill>
              </a:rPr>
              <a:t>可以用什麼方式來製造</a:t>
            </a:r>
            <a:r>
              <a:rPr lang="zh-TW" altLang="en-US" sz="1800" b="1" u="sng" baseline="0" dirty="0" smtClean="0">
                <a:solidFill>
                  <a:srgbClr val="0000FF"/>
                </a:solidFill>
              </a:rPr>
              <a:t>彩虹</a:t>
            </a:r>
            <a:endParaRPr lang="zh-TW" altLang="en-US" sz="1800" b="1" u="sng" baseline="0" dirty="0">
              <a:solidFill>
                <a:srgbClr val="0000FF"/>
              </a:solidFill>
            </a:endParaRPr>
          </a:p>
        </p:txBody>
      </p:sp>
      <p:sp>
        <p:nvSpPr>
          <p:cNvPr id="26" name="AutoShape 13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221450" y="558656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31580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P77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341284" y="4293096"/>
            <a:ext cx="232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aseline="0" dirty="0"/>
              <a:t>舞臺雷射光</a:t>
            </a:r>
            <a:endParaRPr lang="en-US" altLang="zh-TW" i="1" baseline="0" dirty="0" smtClean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" y="2505502"/>
            <a:ext cx="8962900" cy="35297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8594" y="630364"/>
            <a:ext cx="8749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baseline="0" dirty="0" smtClean="0">
                <a:latin typeface="ARYuanB5-ExtraBold"/>
              </a:rPr>
              <a:t>霓與虹</a:t>
            </a:r>
            <a:endParaRPr lang="en-US" altLang="zh-TW" b="1" baseline="0" dirty="0" smtClean="0">
              <a:latin typeface="ARYuanB5-ExtraBold"/>
            </a:endParaRPr>
          </a:p>
          <a:p>
            <a:r>
              <a:rPr lang="zh-TW" altLang="en-US" baseline="0" dirty="0" smtClean="0">
                <a:latin typeface="StdKaiZuinnEG-Md"/>
              </a:rPr>
              <a:t>　　有時</a:t>
            </a:r>
            <a:r>
              <a:rPr lang="zh-TW" altLang="en-US" baseline="0" dirty="0">
                <a:latin typeface="StdKaiZuinnEG-Md"/>
              </a:rPr>
              <a:t>在彩虹的附近會發現另一條</a:t>
            </a:r>
            <a:r>
              <a:rPr lang="zh-TW" altLang="en-US" baseline="0" dirty="0" smtClean="0">
                <a:latin typeface="StdKaiZuinnEG-Md"/>
              </a:rPr>
              <a:t>顏色</a:t>
            </a:r>
            <a:r>
              <a:rPr lang="zh-TW" altLang="en-US" baseline="0" dirty="0">
                <a:latin typeface="StdKaiZuinnEG-Md"/>
              </a:rPr>
              <a:t>較淡的彩虹，我們稱之為「霓」。霓</a:t>
            </a:r>
            <a:r>
              <a:rPr lang="zh-TW" altLang="en-US" baseline="0" dirty="0" smtClean="0">
                <a:latin typeface="StdKaiZuinnEG-Md"/>
              </a:rPr>
              <a:t>因為</a:t>
            </a:r>
            <a:r>
              <a:rPr lang="zh-TW" altLang="en-US" baseline="0" dirty="0">
                <a:latin typeface="StdKaiZuinnEG-Md"/>
              </a:rPr>
              <a:t>比虹多了一次反射，所以顏色的</a:t>
            </a:r>
            <a:r>
              <a:rPr lang="zh-TW" altLang="en-US" baseline="0" dirty="0" smtClean="0">
                <a:latin typeface="StdKaiZuinnEG-Md"/>
              </a:rPr>
              <a:t>排列與</a:t>
            </a:r>
            <a:r>
              <a:rPr lang="zh-TW" altLang="en-US" baseline="0" dirty="0">
                <a:latin typeface="StdKaiZuinnEG-Md"/>
              </a:rPr>
              <a:t>虹相反。</a:t>
            </a:r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9"/>
          <a:stretch/>
        </p:blipFill>
        <p:spPr>
          <a:xfrm>
            <a:off x="35496" y="159109"/>
            <a:ext cx="8997927" cy="50281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0522" y="630364"/>
            <a:ext cx="8962901" cy="5396976"/>
          </a:xfrm>
          <a:prstGeom prst="rect">
            <a:avLst/>
          </a:prstGeom>
          <a:noFill/>
          <a:ln w="28575">
            <a:solidFill>
              <a:srgbClr val="00B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761288" y="4916884"/>
            <a:ext cx="1382712" cy="1968500"/>
            <a:chOff x="4889" y="3090"/>
            <a:chExt cx="871" cy="1240"/>
          </a:xfrm>
        </p:grpSpPr>
        <p:pic>
          <p:nvPicPr>
            <p:cNvPr id="8" name="Picture 12" descr="未命名 -3拷貝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0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11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210423" y="257894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aseline="0" dirty="0">
                <a:latin typeface="StdKaiZuinnEG-Md"/>
              </a:rPr>
              <a:t>霓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10423" y="450040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aseline="0" dirty="0">
                <a:latin typeface="StdKaiZuinnEG-Md"/>
              </a:rPr>
              <a:t>虹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4534459" y="3110472"/>
            <a:ext cx="0" cy="246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534459" y="4348651"/>
            <a:ext cx="0" cy="2688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188145" y="3426842"/>
            <a:ext cx="87716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霓與虹</a:t>
            </a:r>
          </a:p>
        </p:txBody>
      </p:sp>
      <p:sp>
        <p:nvSpPr>
          <p:cNvPr id="19" name="AutoShape 13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51520" y="335699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  <p:sp>
        <p:nvSpPr>
          <p:cNvPr id="20" name="Rectangle 12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188144" y="4117301"/>
            <a:ext cx="1963999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光的世界─複習篇</a:t>
            </a:r>
          </a:p>
        </p:txBody>
      </p:sp>
      <p:sp>
        <p:nvSpPr>
          <p:cNvPr id="22" name="AutoShape 13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251519" y="404745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  <p:sp>
        <p:nvSpPr>
          <p:cNvPr id="23" name="Rectangle 12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1188145" y="5442297"/>
            <a:ext cx="4041491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補充─哪一種現象是光線折射造成的？</a:t>
            </a:r>
          </a:p>
        </p:txBody>
      </p:sp>
      <p:sp>
        <p:nvSpPr>
          <p:cNvPr id="26" name="AutoShape 13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251520" y="5372447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  <p:sp>
        <p:nvSpPr>
          <p:cNvPr id="27" name="Rectangle 12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196083" y="4794225"/>
            <a:ext cx="2425664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補充─光可以傳達訊息</a:t>
            </a:r>
          </a:p>
        </p:txBody>
      </p:sp>
      <p:sp>
        <p:nvSpPr>
          <p:cNvPr id="28" name="AutoShape 13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259458" y="472437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41473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P78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95536" y="698964"/>
            <a:ext cx="8352928" cy="6001643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b="1" baseline="0" dirty="0"/>
              <a:t>萬花筒</a:t>
            </a:r>
          </a:p>
          <a:p>
            <a:pPr algn="just"/>
            <a:r>
              <a:rPr lang="zh-TW" altLang="en-US" baseline="0" dirty="0" smtClean="0"/>
              <a:t>　　萬花筒</a:t>
            </a:r>
            <a:r>
              <a:rPr lang="zh-TW" altLang="en-US" baseline="0" dirty="0"/>
              <a:t>是一種有趣的光學玩具</a:t>
            </a:r>
            <a:r>
              <a:rPr lang="zh-TW" altLang="en-US" baseline="0" dirty="0" smtClean="0"/>
              <a:t>，它</a:t>
            </a:r>
            <a:r>
              <a:rPr lang="zh-TW" altLang="en-US" baseline="0" dirty="0"/>
              <a:t>是利用光的反射來形成影像。</a:t>
            </a:r>
            <a:r>
              <a:rPr lang="zh-TW" altLang="en-US" baseline="0" dirty="0" smtClean="0"/>
              <a:t>因為它</a:t>
            </a:r>
            <a:r>
              <a:rPr lang="zh-TW" altLang="en-US" baseline="0" dirty="0"/>
              <a:t>稍微轉一下，就會出現另一種</a:t>
            </a:r>
            <a:r>
              <a:rPr lang="zh-TW" altLang="en-US" baseline="0" dirty="0" smtClean="0"/>
              <a:t>圖案</a:t>
            </a:r>
            <a:r>
              <a:rPr lang="zh-TW" altLang="en-US" baseline="0" dirty="0"/>
              <a:t>，不斷的轉，圖案也不斷變化，</a:t>
            </a:r>
            <a:r>
              <a:rPr lang="zh-TW" altLang="en-US" baseline="0" dirty="0" smtClean="0"/>
              <a:t>所以</a:t>
            </a:r>
            <a:r>
              <a:rPr lang="zh-TW" altLang="en-US" baseline="0" dirty="0"/>
              <a:t>叫「萬花筒」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pPr algn="just"/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　　</a:t>
            </a:r>
            <a:r>
              <a:rPr lang="zh-TW" altLang="en-US" u="sng" baseline="0" dirty="0" smtClean="0">
                <a:latin typeface="Times New Roman" pitchFamily="18" charset="0"/>
                <a:sym typeface="Wingdings" pitchFamily="2" charset="2"/>
              </a:rPr>
              <a:t>蘇格蘭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物理學家</a:t>
            </a:r>
            <a:r>
              <a:rPr lang="zh-TW" altLang="en-US" u="sng" baseline="0" dirty="0">
                <a:latin typeface="Times New Roman" pitchFamily="18" charset="0"/>
                <a:sym typeface="Wingdings" pitchFamily="2" charset="2"/>
              </a:rPr>
              <a:t>大衛</a:t>
            </a:r>
            <a:r>
              <a:rPr lang="en-US" altLang="zh-TW" baseline="0" dirty="0" smtClean="0">
                <a:latin typeface="標楷體" panose="03000509000000000000" pitchFamily="65" charset="-120"/>
                <a:sym typeface="Wingdings" pitchFamily="2" charset="2"/>
              </a:rPr>
              <a:t>‧</a:t>
            </a:r>
            <a:r>
              <a:rPr lang="zh-TW" altLang="en-US" u="sng" baseline="0" dirty="0" smtClean="0">
                <a:latin typeface="Times New Roman" pitchFamily="18" charset="0"/>
                <a:sym typeface="Wingdings" pitchFamily="2" charset="2"/>
              </a:rPr>
              <a:t>布</a:t>
            </a:r>
            <a:r>
              <a:rPr lang="zh-TW" altLang="en-US" u="sng" baseline="0" dirty="0">
                <a:latin typeface="Times New Roman" pitchFamily="18" charset="0"/>
                <a:sym typeface="Wingdings" pitchFamily="2" charset="2"/>
              </a:rPr>
              <a:t>魯斯特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從小就非常喜歡光學實驗，當</a:t>
            </a: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他利用好幾面鏡子研究光的性質時，發現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經過多次反射呈現出來的</a:t>
            </a: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影像很有趣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，於是放了一些紙花在鏡子之間，</a:t>
            </a:r>
          </a:p>
          <a:p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結果他看到了一些對稱的圖案，</a:t>
            </a: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而且每</a:t>
            </a:r>
            <a:r>
              <a:rPr lang="en-US" altLang="zh-TW" baseline="0" dirty="0" smtClean="0">
                <a:latin typeface="Times New Roman" pitchFamily="18" charset="0"/>
                <a:sym typeface="Wingdings" pitchFamily="2" charset="2"/>
              </a:rPr>
              <a:t/>
            </a:r>
            <a:br>
              <a:rPr lang="en-US" altLang="zh-TW" baseline="0" dirty="0" smtClean="0">
                <a:latin typeface="Times New Roman" pitchFamily="18" charset="0"/>
                <a:sym typeface="Wingdings" pitchFamily="2" charset="2"/>
              </a:rPr>
            </a:b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變動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一下紙花的位置，圖案就會</a:t>
            </a: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變化一</a:t>
            </a:r>
            <a:r>
              <a:rPr lang="en-US" altLang="zh-TW" baseline="0" dirty="0" smtClean="0">
                <a:latin typeface="Times New Roman" pitchFamily="18" charset="0"/>
                <a:sym typeface="Wingdings" pitchFamily="2" charset="2"/>
              </a:rPr>
              <a:t/>
            </a:r>
            <a:br>
              <a:rPr lang="en-US" altLang="zh-TW" baseline="0" dirty="0" smtClean="0">
                <a:latin typeface="Times New Roman" pitchFamily="18" charset="0"/>
                <a:sym typeface="Wingdings" pitchFamily="2" charset="2"/>
              </a:rPr>
            </a:br>
            <a:r>
              <a:rPr lang="zh-TW" altLang="en-US" baseline="0" dirty="0" smtClean="0">
                <a:latin typeface="Times New Roman" pitchFamily="18" charset="0"/>
                <a:sym typeface="Wingdings" pitchFamily="2" charset="2"/>
              </a:rPr>
              <a:t>次</a:t>
            </a:r>
            <a:r>
              <a:rPr lang="zh-TW" altLang="en-US" baseline="0" dirty="0">
                <a:latin typeface="Times New Roman" pitchFamily="18" charset="0"/>
                <a:sym typeface="Wingdings" pitchFamily="2" charset="2"/>
              </a:rPr>
              <a:t>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59" y="-330816"/>
            <a:ext cx="2046188" cy="146185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61288" y="4915261"/>
            <a:ext cx="1382712" cy="1968500"/>
            <a:chOff x="4889" y="3090"/>
            <a:chExt cx="871" cy="1240"/>
          </a:xfrm>
        </p:grpSpPr>
        <p:pic>
          <p:nvPicPr>
            <p:cNvPr id="5" name="Picture 12" descr="未命名 -3拷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8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10" name="Rectangl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516737" y="637619"/>
            <a:ext cx="87716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u="sng" baseline="0">
                <a:solidFill>
                  <a:srgbClr val="0000FF"/>
                </a:solidFill>
              </a:rPr>
              <a:t>萬花筒</a:t>
            </a:r>
          </a:p>
        </p:txBody>
      </p:sp>
      <p:sp>
        <p:nvSpPr>
          <p:cNvPr id="11" name="AutoShape 1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580112" y="56776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baseline="0">
                <a:solidFill>
                  <a:schemeClr val="bg1"/>
                </a:solidFill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22334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95536" y="452728"/>
            <a:ext cx="8352928" cy="2062103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baseline="0" dirty="0" smtClean="0"/>
              <a:t>　</a:t>
            </a:r>
            <a:r>
              <a:rPr lang="zh-TW" altLang="en-US" baseline="0" dirty="0"/>
              <a:t>　為了使圖案能</a:t>
            </a:r>
            <a:r>
              <a:rPr lang="zh-TW" altLang="en-US" baseline="0" dirty="0" smtClean="0"/>
              <a:t>不斷改變</a:t>
            </a:r>
            <a:r>
              <a:rPr lang="zh-TW" altLang="en-US" baseline="0" dirty="0"/>
              <a:t>，他將三面鏡子</a:t>
            </a:r>
            <a:r>
              <a:rPr lang="zh-TW" altLang="en-US" baseline="0" dirty="0" smtClean="0"/>
              <a:t>圍成</a:t>
            </a:r>
            <a:r>
              <a:rPr lang="zh-TW" altLang="en-US" baseline="0" dirty="0"/>
              <a:t>三角形，再放入</a:t>
            </a:r>
            <a:r>
              <a:rPr lang="zh-TW" altLang="en-US" baseline="0" dirty="0" smtClean="0"/>
              <a:t>一個圓筒</a:t>
            </a:r>
            <a:r>
              <a:rPr lang="zh-TW" altLang="en-US" baseline="0"/>
              <a:t>裡</a:t>
            </a:r>
            <a:r>
              <a:rPr lang="zh-TW" altLang="en-US" baseline="0" smtClean="0"/>
              <a:t>，然後</a:t>
            </a:r>
            <a:r>
              <a:rPr lang="zh-TW" altLang="en-US" baseline="0" dirty="0" smtClean="0"/>
              <a:t>將紙花</a:t>
            </a:r>
            <a:r>
              <a:rPr lang="zh-TW" altLang="en-US" baseline="0" dirty="0"/>
              <a:t>放</a:t>
            </a:r>
            <a:r>
              <a:rPr lang="zh-TW" altLang="en-US" baseline="0"/>
              <a:t>進去</a:t>
            </a:r>
            <a:r>
              <a:rPr lang="zh-TW" altLang="en-US" baseline="0" smtClean="0"/>
              <a:t>，隨著</a:t>
            </a:r>
            <a:r>
              <a:rPr lang="zh-TW" altLang="en-US" baseline="0" dirty="0"/>
              <a:t>圓筒</a:t>
            </a:r>
            <a:r>
              <a:rPr lang="zh-TW" altLang="en-US" baseline="0"/>
              <a:t>轉動</a:t>
            </a:r>
            <a:r>
              <a:rPr lang="zh-TW" altLang="en-US" baseline="0" smtClean="0"/>
              <a:t>，影像</a:t>
            </a:r>
            <a:r>
              <a:rPr lang="zh-TW" altLang="en-US" baseline="0" dirty="0"/>
              <a:t>也不斷變化</a:t>
            </a:r>
            <a:r>
              <a:rPr lang="zh-TW" altLang="en-US" baseline="0" dirty="0" smtClean="0"/>
              <a:t>，這</a:t>
            </a:r>
            <a:r>
              <a:rPr lang="zh-TW" altLang="en-US" baseline="0" dirty="0"/>
              <a:t>就是萬花筒</a:t>
            </a:r>
            <a:r>
              <a:rPr lang="zh-TW" altLang="en-US" baseline="0" dirty="0" smtClean="0"/>
              <a:t>的由來</a:t>
            </a:r>
            <a:r>
              <a:rPr lang="zh-TW" altLang="en-US" baseline="0" dirty="0"/>
              <a:t>。</a:t>
            </a:r>
            <a:endParaRPr lang="en-US" altLang="en-US" baseline="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8207375" y="0"/>
            <a:ext cx="93662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aseline="0" dirty="0" smtClean="0">
                <a:latin typeface="標楷體" pitchFamily="65" charset="-120"/>
              </a:rPr>
              <a:t>課</a:t>
            </a:r>
            <a:r>
              <a:rPr lang="en-US" altLang="zh-TW" sz="2000" baseline="0" dirty="0" smtClean="0">
                <a:latin typeface="標楷體" pitchFamily="65" charset="-120"/>
              </a:rPr>
              <a:t>P78</a:t>
            </a:r>
            <a:endParaRPr lang="en-US" altLang="zh-TW" sz="2000" baseline="0" dirty="0">
              <a:latin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98554"/>
            <a:ext cx="2433424" cy="2405082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6" y="3184847"/>
            <a:ext cx="2026504" cy="202650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0" y="4071111"/>
            <a:ext cx="3005549" cy="2176079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61288" y="4915261"/>
            <a:ext cx="1382712" cy="1968500"/>
            <a:chOff x="4889" y="3090"/>
            <a:chExt cx="871" cy="1240"/>
          </a:xfrm>
        </p:grpSpPr>
        <p:pic>
          <p:nvPicPr>
            <p:cNvPr id="5" name="Picture 12" descr="未命名 -3拷貝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9" y="3090"/>
              <a:ext cx="87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3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-686268">
              <a:off x="5051" y="3332"/>
              <a:ext cx="70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7" name="Rectangle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669763">
              <a:off x="4921" y="3676"/>
              <a:ext cx="68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  <p:sp>
          <p:nvSpPr>
            <p:cNvPr id="8" name="Rectangle 15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375" y="3984"/>
              <a:ext cx="3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</p:spTree>
    <p:extLst>
      <p:ext uri="{BB962C8B-B14F-4D97-AF65-F5344CB8AC3E}">
        <p14:creationId xmlns:p14="http://schemas.microsoft.com/office/powerpoint/2010/main" val="26836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377</Words>
  <Application>Microsoft Office PowerPoint</Application>
  <PresentationFormat>如螢幕大小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Arial</vt:lpstr>
      <vt:lpstr>新細明體</vt:lpstr>
      <vt:lpstr>Calibri Light</vt:lpstr>
      <vt:lpstr>Wingdings</vt:lpstr>
      <vt:lpstr>StdKaiZuinnEG-Md</vt:lpstr>
      <vt:lpstr>Calibri</vt:lpstr>
      <vt:lpstr>標楷體</vt:lpstr>
      <vt:lpstr>ARYuanB5-ExtraBold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419</cp:revision>
  <dcterms:created xsi:type="dcterms:W3CDTF">2011-08-25T02:03:39Z</dcterms:created>
  <dcterms:modified xsi:type="dcterms:W3CDTF">2019-09-09T01:17:54Z</dcterms:modified>
</cp:coreProperties>
</file>