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469" r:id="rId3"/>
    <p:sldId id="470" r:id="rId4"/>
    <p:sldId id="471" r:id="rId5"/>
    <p:sldId id="472" r:id="rId6"/>
    <p:sldId id="473" r:id="rId7"/>
    <p:sldId id="474" r:id="rId8"/>
    <p:sldId id="475" r:id="rId9"/>
    <p:sldId id="476" r:id="rId10"/>
    <p:sldId id="477" r:id="rId11"/>
    <p:sldId id="478" r:id="rId12"/>
    <p:sldId id="463" r:id="rId13"/>
    <p:sldId id="482" r:id="rId14"/>
    <p:sldId id="479" r:id="rId15"/>
    <p:sldId id="480" r:id="rId16"/>
    <p:sldId id="481" r:id="rId17"/>
    <p:sldId id="483" r:id="rId18"/>
    <p:sldId id="43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18ADA"/>
    <a:srgbClr val="E60000"/>
    <a:srgbClr val="26B71F"/>
    <a:srgbClr val="E36B6B"/>
    <a:srgbClr val="0E72B6"/>
    <a:srgbClr val="663300"/>
    <a:srgbClr val="4D0B15"/>
    <a:srgbClr val="E4DA9C"/>
    <a:srgbClr val="D3C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95" autoAdjust="0"/>
  </p:normalViewPr>
  <p:slideViewPr>
    <p:cSldViewPr>
      <p:cViewPr varScale="1">
        <p:scale>
          <a:sx n="74" d="100"/>
          <a:sy n="74" d="100"/>
        </p:scale>
        <p:origin x="41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6.wmf"/><Relationship Id="rId4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2017/2/20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297B-7197-4F97-840D-F868CF42E443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6941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TW" altLang="en-US" smtClean="0">
                <a:latin typeface="Arial" panose="020B0604020202020204" pitchFamily="34" charset="0"/>
                <a:ea typeface="新細明體" panose="02020500000000000000" pitchFamily="18" charset="-120"/>
              </a:rPr>
              <a:t>分數乘以整數</a:t>
            </a:r>
            <a:r>
              <a:rPr lang="en-US" altLang="zh-TW" smtClean="0">
                <a:latin typeface="Arial" panose="020B0604020202020204" pitchFamily="34" charset="0"/>
                <a:ea typeface="新細明體" panose="02020500000000000000" pitchFamily="18" charset="-120"/>
              </a:rPr>
              <a:t>---</a:t>
            </a:r>
            <a:r>
              <a:rPr lang="zh-TW" altLang="en-US" smtClean="0">
                <a:latin typeface="Arial" panose="020B0604020202020204" pitchFamily="34" charset="0"/>
                <a:ea typeface="新細明體" panose="02020500000000000000" pitchFamily="18" charset="-120"/>
              </a:rPr>
              <a:t>乘在分子</a:t>
            </a:r>
            <a:endParaRPr lang="en-US" altLang="zh-TW" smtClean="0"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r>
              <a:rPr lang="zh-TW" altLang="en-US" smtClean="0">
                <a:latin typeface="Arial" panose="020B0604020202020204" pitchFamily="34" charset="0"/>
                <a:ea typeface="新細明體" panose="02020500000000000000" pitchFamily="18" charset="-120"/>
              </a:rPr>
              <a:t>未來的使用上，則是第二種</a:t>
            </a:r>
          </a:p>
        </p:txBody>
      </p:sp>
      <p:sp>
        <p:nvSpPr>
          <p:cNvPr id="922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C34FF6F-5800-4ABE-8887-3FF5E07F40F4}" type="slidenum">
              <a:rPr lang="en-US" altLang="zh-TW" smtClean="0"/>
              <a:pPr/>
              <a:t>11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658578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77601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61644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297B-7197-4F97-840D-F868CF42E443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29920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8797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297B-7197-4F97-840D-F868CF42E443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88056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297B-7197-4F97-840D-F868CF42E443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50741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0444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3501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1862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0121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5315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297B-7197-4F97-840D-F868CF42E443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82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297B-7197-4F97-840D-F868CF42E44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671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297B-7197-4F97-840D-F868CF42E44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714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297B-7197-4F97-840D-F868CF42E443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8681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png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3.wmf"/><Relationship Id="rId4" Type="http://schemas.openxmlformats.org/officeDocument/2006/relationships/image" Target="../media/image15.png"/><Relationship Id="rId9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3.wmf"/><Relationship Id="rId4" Type="http://schemas.openxmlformats.org/officeDocument/2006/relationships/image" Target="../media/image15.png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458200" cy="1814524"/>
          </a:xfrm>
        </p:spPr>
        <p:txBody>
          <a:bodyPr/>
          <a:lstStyle/>
          <a:p>
            <a:r>
              <a:rPr lang="en-US" altLang="zh-TW" dirty="0" smtClean="0"/>
              <a:t>2-1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帶分數乘以整數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179512" y="2276872"/>
            <a:ext cx="8856984" cy="994862"/>
          </a:xfrm>
        </p:spPr>
        <p:txBody>
          <a:bodyPr>
            <a:noAutofit/>
          </a:bodyPr>
          <a:lstStyle/>
          <a:p>
            <a:r>
              <a:rPr lang="en-US" altLang="zh-TW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p.17</a:t>
            </a:r>
            <a:r>
              <a:rPr lang="zh-TW" altLang="en-US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的兩</a:t>
            </a:r>
            <a:r>
              <a:rPr lang="zh-TW" altLang="en-US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個算式</a:t>
            </a:r>
            <a:r>
              <a:rPr lang="zh-TW" altLang="en-US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，又有</a:t>
            </a:r>
            <a:r>
              <a:rPr lang="zh-TW" altLang="en-US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何不同？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727920" y="476672"/>
            <a:ext cx="71564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1" kern="1200"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00B0F0"/>
                </a:solidFill>
                <a:effectLst/>
                <a:latin typeface="Microsoft New Tai Lue" panose="020B0502040204020203" pitchFamily="34" charset="0"/>
                <a:ea typeface="+mj-ea"/>
                <a:cs typeface="Microsoft New Tai Lue" panose="020B0502040204020203" pitchFamily="34" charset="0"/>
              </a:defRPr>
            </a:lvl1pPr>
          </a:lstStyle>
          <a:p>
            <a:r>
              <a:rPr lang="zh-TW" altLang="en-US" sz="4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動動腦</a:t>
            </a:r>
            <a:endParaRPr lang="zh-TW" altLang="en-US" sz="4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077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63" y="44599"/>
            <a:ext cx="89281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4" descr="「對話框,人」的圖片搜尋結果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8E8E8"/>
              </a:clrFrom>
              <a:clrTo>
                <a:srgbClr val="E8E8E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80" t="11986"/>
          <a:stretch>
            <a:fillRect/>
          </a:stretch>
        </p:blipFill>
        <p:spPr bwMode="auto">
          <a:xfrm>
            <a:off x="108462" y="1961797"/>
            <a:ext cx="32734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橢圓形圖說文字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15616" y="2132856"/>
            <a:ext cx="2266271" cy="1521216"/>
          </a:xfrm>
          <a:prstGeom prst="wedgeEllipseCallout">
            <a:avLst>
              <a:gd name="adj1" fmla="val -42618"/>
              <a:gd name="adj2" fmla="val 54991"/>
            </a:avLst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  <p:pic>
        <p:nvPicPr>
          <p:cNvPr id="8199" name="Picture 2" descr="「對話框,人」的圖片搜尋結果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18" t="13936" r="45335" b="11163"/>
          <a:stretch>
            <a:fillRect/>
          </a:stretch>
        </p:blipFill>
        <p:spPr bwMode="auto">
          <a:xfrm>
            <a:off x="7702550" y="3413125"/>
            <a:ext cx="118903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橢圓形圖說文字 8"/>
          <p:cNvSpPr/>
          <p:nvPr/>
        </p:nvSpPr>
        <p:spPr>
          <a:xfrm>
            <a:off x="5219700" y="2894013"/>
            <a:ext cx="2508250" cy="1890712"/>
          </a:xfrm>
          <a:prstGeom prst="wedgeEllipseCallout">
            <a:avLst>
              <a:gd name="adj1" fmla="val 69982"/>
              <a:gd name="adj2" fmla="val 582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TW" altLang="en-US" sz="2000" dirty="0"/>
              <a:t>真是要瘋了</a:t>
            </a:r>
            <a:r>
              <a:rPr lang="en-US" altLang="zh-TW" sz="2000" dirty="0"/>
              <a:t>…</a:t>
            </a:r>
          </a:p>
          <a:p>
            <a:pPr algn="ctr" eaLnBrk="1" hangingPunct="1">
              <a:defRPr/>
            </a:pPr>
            <a:r>
              <a:rPr lang="zh-TW" altLang="en-US" sz="2000" dirty="0"/>
              <a:t>我比較想知道使用哪種方法比較</a:t>
            </a:r>
            <a:r>
              <a:rPr lang="zh-TW" altLang="en-US" sz="2000" dirty="0" smtClean="0"/>
              <a:t>好</a:t>
            </a:r>
            <a:r>
              <a:rPr lang="zh-TW" altLang="en-US" sz="20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2000" dirty="0" smtClean="0"/>
              <a:t>好</a:t>
            </a:r>
            <a:r>
              <a:rPr lang="zh-TW" altLang="en-US" sz="2000" dirty="0"/>
              <a:t>嘛！</a:t>
            </a:r>
          </a:p>
        </p:txBody>
      </p:sp>
    </p:spTree>
    <p:extLst>
      <p:ext uri="{BB962C8B-B14F-4D97-AF65-F5344CB8AC3E}">
        <p14:creationId xmlns:p14="http://schemas.microsoft.com/office/powerpoint/2010/main" val="218046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1115616" y="1916832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916832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499992" y="1916832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916832"/>
                <a:ext cx="2016224" cy="12241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1115616" y="4149080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149080"/>
                <a:ext cx="2016224" cy="122413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499992" y="4149080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149080"/>
                <a:ext cx="2016224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27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1115616" y="1916832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916832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499992" y="1916832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916832"/>
                <a:ext cx="2016224" cy="12241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1115616" y="4149080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149080"/>
                <a:ext cx="2016224" cy="122413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499992" y="4149080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149080"/>
                <a:ext cx="2016224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67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1"/>
          <p:cNvSpPr>
            <a:spLocks noGrp="1"/>
          </p:cNvSpPr>
          <p:nvPr>
            <p:ph idx="1"/>
          </p:nvPr>
        </p:nvSpPr>
        <p:spPr>
          <a:xfrm>
            <a:off x="539552" y="2060848"/>
            <a:ext cx="8136904" cy="4143405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整數乘整數，答案會是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/>
            </a:r>
            <a:b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</a:b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 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整數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/>
            </a:r>
            <a:b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</a:b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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分數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/>
            </a:r>
            <a:b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</a:b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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小數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/>
            </a:r>
            <a:b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</a:b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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不一定</a:t>
            </a:r>
            <a:endParaRPr lang="en-US" altLang="zh-TW" sz="4800" dirty="0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727920" y="476672"/>
            <a:ext cx="71564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1" kern="1200"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00B0F0"/>
                </a:solidFill>
                <a:effectLst/>
                <a:latin typeface="Microsoft New Tai Lue" panose="020B0502040204020203" pitchFamily="34" charset="0"/>
                <a:ea typeface="+mj-ea"/>
                <a:cs typeface="Microsoft New Tai Lue" panose="020B0502040204020203" pitchFamily="34" charset="0"/>
              </a:defRPr>
            </a:lvl1pPr>
          </a:lstStyle>
          <a:p>
            <a:r>
              <a:rPr lang="zh-TW" altLang="en-US" sz="4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動動腦</a:t>
            </a:r>
            <a:endParaRPr lang="zh-TW" altLang="en-US" sz="4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579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1"/>
          <p:cNvSpPr>
            <a:spLocks noGrp="1"/>
          </p:cNvSpPr>
          <p:nvPr>
            <p:ph idx="1"/>
          </p:nvPr>
        </p:nvSpPr>
        <p:spPr>
          <a:xfrm>
            <a:off x="727920" y="2132856"/>
            <a:ext cx="7786742" cy="4143405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帶分數乘整數，答案會是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/>
            </a:r>
            <a:b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</a:b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 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整數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/>
            </a:r>
            <a:b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</a:b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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分數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/>
            </a:r>
            <a:b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</a:b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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小數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/>
            </a:r>
            <a:b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</a:b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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不一定</a:t>
            </a:r>
            <a:endParaRPr lang="en-US" altLang="zh-TW" sz="4800" dirty="0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727920" y="476672"/>
            <a:ext cx="71564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1" kern="1200"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00B0F0"/>
                </a:solidFill>
                <a:effectLst/>
                <a:latin typeface="Microsoft New Tai Lue" panose="020B0502040204020203" pitchFamily="34" charset="0"/>
                <a:ea typeface="+mj-ea"/>
                <a:cs typeface="Microsoft New Tai Lue" panose="020B0502040204020203" pitchFamily="34" charset="0"/>
              </a:defRPr>
            </a:lvl1pPr>
          </a:lstStyle>
          <a:p>
            <a:r>
              <a:rPr lang="zh-TW" altLang="en-US" sz="4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動動腦</a:t>
            </a:r>
            <a:endParaRPr lang="zh-TW" altLang="en-US" sz="4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5647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內容版面配置區 1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988840"/>
                <a:ext cx="8928992" cy="2357455"/>
              </a:xfrm>
            </p:spPr>
            <p:txBody>
              <a:bodyPr>
                <a:normAutofit/>
              </a:bodyPr>
              <a:lstStyle/>
              <a:p>
                <a:pPr marL="90487" indent="0">
                  <a:buNone/>
                </a:pPr>
                <a:r>
                  <a:rPr lang="zh-TW" altLang="en-US" sz="36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◎</a:t>
                </a:r>
                <a:r>
                  <a:rPr lang="zh-TW" altLang="en-US" sz="3600" u="sng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蓁</a:t>
                </a:r>
                <a:r>
                  <a:rPr lang="zh-TW" altLang="en-US" sz="3600" u="sng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不綽</a:t>
                </a:r>
                <a:r>
                  <a:rPr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買了</a:t>
                </a:r>
                <a:r>
                  <a:rPr lang="en-US" altLang="zh-TW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14</a:t>
                </a:r>
                <a:r>
                  <a:rPr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個大饅頭，每</a:t>
                </a:r>
                <a:r>
                  <a:rPr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個 </a:t>
                </a:r>
                <a14:m>
                  <m:oMath xmlns:m="http://schemas.openxmlformats.org/officeDocument/2006/math">
                    <m:r>
                      <a:rPr lang="en-US" altLang="zh-TW" sz="3600" i="1" dirty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1</m:t>
                    </m:r>
                    <m:f>
                      <m:fPr>
                        <m:ctrlPr>
                          <a:rPr lang="en-US" altLang="zh-TW" sz="3600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fPr>
                      <m:num>
                        <m:r>
                          <a:rPr lang="en-US" altLang="zh-TW" sz="3600" i="1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2</m:t>
                        </m:r>
                      </m:num>
                      <m:den>
                        <m:r>
                          <a:rPr lang="en-US" altLang="zh-TW" sz="3600" i="1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7</m:t>
                        </m:r>
                      </m:den>
                    </m:f>
                  </m:oMath>
                </a14:m>
                <a:r>
                  <a:rPr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公斤</a:t>
                </a:r>
                <a:r>
                  <a:rPr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，</a:t>
                </a:r>
                <a:r>
                  <a:rPr lang="zh-TW" altLang="en-US" sz="3600" u="sng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宋大姊</a:t>
                </a:r>
                <a:r>
                  <a:rPr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買了</a:t>
                </a:r>
                <a:r>
                  <a:rPr lang="en-US" altLang="zh-TW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10</a:t>
                </a:r>
                <a:r>
                  <a:rPr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個，她們各自要扛多重的饅頭回家呢？</a:t>
                </a:r>
                <a:endParaRPr lang="en-US" altLang="zh-TW" sz="36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endParaRPr lang="en-US" altLang="zh-TW" sz="3600" dirty="0" smtClean="0"/>
              </a:p>
            </p:txBody>
          </p:sp>
        </mc:Choice>
        <mc:Fallback>
          <p:sp>
            <p:nvSpPr>
              <p:cNvPr id="7" name="內容版面配置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988840"/>
                <a:ext cx="8928992" cy="2357455"/>
              </a:xfrm>
              <a:blipFill rotWithShape="0">
                <a:blip r:embed="rId3"/>
                <a:stretch>
                  <a:fillRect l="-1093" r="-143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標題 1"/>
          <p:cNvSpPr txBox="1">
            <a:spLocks/>
          </p:cNvSpPr>
          <p:nvPr/>
        </p:nvSpPr>
        <p:spPr>
          <a:xfrm>
            <a:off x="727920" y="476672"/>
            <a:ext cx="71564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1" kern="1200"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00B0F0"/>
                </a:solidFill>
                <a:effectLst/>
                <a:latin typeface="Microsoft New Tai Lue" panose="020B0502040204020203" pitchFamily="34" charset="0"/>
                <a:ea typeface="+mj-ea"/>
                <a:cs typeface="Microsoft New Tai Lue" panose="020B0502040204020203" pitchFamily="34" charset="0"/>
              </a:defRPr>
            </a:lvl1pPr>
          </a:lstStyle>
          <a:p>
            <a:r>
              <a:rPr lang="zh-TW" altLang="en-US" sz="4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動動腦</a:t>
            </a:r>
            <a:endParaRPr lang="zh-TW" altLang="en-US" sz="4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691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內容版面配置區 1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988841"/>
                <a:ext cx="8928992" cy="1656184"/>
              </a:xfrm>
            </p:spPr>
            <p:txBody>
              <a:bodyPr>
                <a:normAutofit/>
              </a:bodyPr>
              <a:lstStyle/>
              <a:p>
                <a:pPr marL="90487" indent="0">
                  <a:buNone/>
                </a:pPr>
                <a:r>
                  <a:rPr lang="zh-TW" altLang="en-US" sz="36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◎</a:t>
                </a:r>
                <a:r>
                  <a:rPr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一捆繩子長</a:t>
                </a:r>
                <a:r>
                  <a:rPr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600" i="1" dirty="0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6</m:t>
                    </m:r>
                    <m:f>
                      <m:fPr>
                        <m:ctrlPr>
                          <a:rPr lang="en-US" altLang="zh-TW" sz="3600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fPr>
                      <m:num>
                        <m:r>
                          <a:rPr lang="en-US" altLang="zh-TW" sz="3600" i="1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5</m:t>
                        </m:r>
                      </m:num>
                      <m:den>
                        <m:r>
                          <a:rPr lang="en-US" altLang="zh-TW" sz="3600" i="1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1</m:t>
                        </m:r>
                        <m:r>
                          <a:rPr lang="en-US" altLang="zh-TW" sz="3600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公尺，</a:t>
                </a:r>
                <a:r>
                  <a:rPr lang="en-US" altLang="zh-TW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8</a:t>
                </a:r>
                <a:r>
                  <a:rPr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綑繩子共長多少公尺？</a:t>
                </a:r>
                <a:endParaRPr lang="en-US" altLang="zh-TW" sz="36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endParaRPr lang="en-US" altLang="zh-TW" sz="3600" dirty="0" smtClean="0"/>
              </a:p>
            </p:txBody>
          </p:sp>
        </mc:Choice>
        <mc:Fallback>
          <p:sp>
            <p:nvSpPr>
              <p:cNvPr id="7" name="內容版面配置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988841"/>
                <a:ext cx="8928992" cy="1656184"/>
              </a:xfrm>
              <a:blipFill rotWithShape="0">
                <a:blip r:embed="rId3"/>
                <a:stretch>
                  <a:fillRect l="-1093" r="-5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標題 1"/>
          <p:cNvSpPr txBox="1">
            <a:spLocks/>
          </p:cNvSpPr>
          <p:nvPr/>
        </p:nvSpPr>
        <p:spPr>
          <a:xfrm>
            <a:off x="727920" y="476672"/>
            <a:ext cx="71564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1" kern="1200"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00B0F0"/>
                </a:solidFill>
                <a:effectLst/>
                <a:latin typeface="Microsoft New Tai Lue" panose="020B0502040204020203" pitchFamily="34" charset="0"/>
                <a:ea typeface="+mj-ea"/>
                <a:cs typeface="Microsoft New Tai Lue" panose="020B0502040204020203" pitchFamily="34" charset="0"/>
              </a:defRPr>
            </a:lvl1pPr>
          </a:lstStyle>
          <a:p>
            <a:r>
              <a:rPr lang="zh-TW" altLang="en-US" sz="4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動動腦</a:t>
            </a:r>
            <a:endParaRPr lang="zh-TW" altLang="en-US" sz="4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655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回顧時刻</a:t>
            </a:r>
            <a:endParaRPr lang="zh-TW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361" y="1628800"/>
            <a:ext cx="8186766" cy="1067580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說說看，你在這一單元中學到了什麼？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4054503" y="2492896"/>
            <a:ext cx="4589463" cy="4497388"/>
            <a:chOff x="4054503" y="2492896"/>
            <a:chExt cx="4589463" cy="4497388"/>
          </a:xfrm>
        </p:grpSpPr>
        <p:pic>
          <p:nvPicPr>
            <p:cNvPr id="4" name="Picture 2" descr="「對話框,人」的圖片搜尋結果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4503" y="2492896"/>
              <a:ext cx="4589463" cy="4497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矩形 4"/>
            <p:cNvSpPr/>
            <p:nvPr/>
          </p:nvSpPr>
          <p:spPr>
            <a:xfrm>
              <a:off x="5437088" y="3068960"/>
              <a:ext cx="1727200" cy="309721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altLang="zh-TW" sz="2400" dirty="0"/>
                <a:t>*</a:t>
              </a:r>
              <a:r>
                <a:rPr lang="zh-TW" altLang="en-US" sz="2400" dirty="0"/>
                <a:t>麻吉</a:t>
              </a:r>
              <a:r>
                <a:rPr lang="en-US" altLang="zh-TW" sz="2400" dirty="0"/>
                <a:t>tips:</a:t>
              </a:r>
            </a:p>
            <a:p>
              <a:pPr eaLnBrk="1" hangingPunct="1">
                <a:defRPr/>
              </a:pPr>
              <a:r>
                <a:rPr lang="en-US" altLang="zh-TW" sz="2400" dirty="0"/>
                <a:t>1.</a:t>
              </a:r>
              <a:r>
                <a:rPr lang="zh-TW" altLang="en-US" sz="2400" dirty="0"/>
                <a:t>能約先約，簡化計算。</a:t>
              </a:r>
              <a:endParaRPr lang="en-US" altLang="zh-TW" sz="2400" dirty="0"/>
            </a:p>
            <a:p>
              <a:pPr eaLnBrk="1" hangingPunct="1">
                <a:defRPr/>
              </a:pPr>
              <a:r>
                <a:rPr lang="en-US" altLang="zh-TW" sz="2400" dirty="0"/>
                <a:t>2.</a:t>
              </a:r>
              <a:r>
                <a:rPr lang="zh-TW" altLang="en-US" sz="2400" dirty="0"/>
                <a:t>答案別忘了約到最簡分數唷～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290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18356" y="1628800"/>
            <a:ext cx="8507288" cy="91029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zh-TW" altLang="en-US" sz="12800" dirty="0" smtClean="0"/>
              <a:t>求下列分數的</a:t>
            </a:r>
            <a:r>
              <a:rPr lang="zh-TW" altLang="en-US" sz="12800" dirty="0" smtClean="0">
                <a:solidFill>
                  <a:srgbClr val="FF0000"/>
                </a:solidFill>
              </a:rPr>
              <a:t>等值分數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932040" y="5157192"/>
                <a:ext cx="324036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23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157192"/>
                <a:ext cx="3240360" cy="10801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60032" y="2985131"/>
                <a:ext cx="324036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985131"/>
                <a:ext cx="3240360" cy="10801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043608" y="5229200"/>
                <a:ext cx="324036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17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229200"/>
                <a:ext cx="3240360" cy="10801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024624" y="3101076"/>
                <a:ext cx="324036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13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624" y="3101076"/>
                <a:ext cx="3240360" cy="10801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95536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0000FF"/>
                </a:solidFill>
              </a:rPr>
              <a:t>複習一下</a:t>
            </a:r>
            <a:endParaRPr lang="en-US" dirty="0">
              <a:ln w="19050">
                <a:noFill/>
              </a:ln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97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18356" y="1628800"/>
            <a:ext cx="8507288" cy="91029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zh-TW" altLang="en-US" sz="12800" dirty="0" smtClean="0"/>
              <a:t>求下列分數的</a:t>
            </a:r>
            <a:r>
              <a:rPr lang="zh-TW" altLang="en-US" sz="12800" dirty="0" smtClean="0">
                <a:solidFill>
                  <a:srgbClr val="FF0000"/>
                </a:solidFill>
              </a:rPr>
              <a:t>等值分數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572000" y="3050085"/>
                <a:ext cx="324036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𝟑𝟐</m:t>
                          </m:r>
                        </m:num>
                        <m:den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𝟑𝟔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050085"/>
                <a:ext cx="3240360" cy="10801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827584" y="3090685"/>
                <a:ext cx="324036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35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090685"/>
                <a:ext cx="3240360" cy="10801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0000FF"/>
                </a:solidFill>
              </a:rPr>
              <a:t>複習一下</a:t>
            </a:r>
            <a:endParaRPr lang="en-US" dirty="0">
              <a:ln w="19050">
                <a:noFill/>
              </a:ln>
              <a:solidFill>
                <a:srgbClr val="0000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827584" y="5013176"/>
                <a:ext cx="2232248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013176"/>
                <a:ext cx="2232248" cy="10801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572000" y="4941168"/>
                <a:ext cx="2232248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𝟏𝟖</m:t>
                          </m:r>
                        </m:num>
                        <m:den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𝟐𝟒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𝟏𝟐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941168"/>
                <a:ext cx="2232248" cy="10801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17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5" grpId="0"/>
      <p:bldP spid="17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355976" y="2132856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132856"/>
                <a:ext cx="2016224" cy="12241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1043608" y="4437112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437112"/>
                <a:ext cx="2016224" cy="122413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355976" y="4437112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437112"/>
                <a:ext cx="2016224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0000FF"/>
                </a:solidFill>
              </a:rPr>
              <a:t>複習一下</a:t>
            </a:r>
            <a:endParaRPr lang="en-US" dirty="0">
              <a:ln w="19050">
                <a:noFill/>
              </a:ln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78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132856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132856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0000FF"/>
                </a:solidFill>
              </a:rPr>
              <a:t>複習一下</a:t>
            </a:r>
            <a:endParaRPr lang="en-US" dirty="0">
              <a:ln w="19050">
                <a:noFill/>
              </a:ln>
              <a:solidFill>
                <a:srgbClr val="0000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355976" y="2132856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132856"/>
                <a:ext cx="2016224" cy="12241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043608" y="4293096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293096"/>
                <a:ext cx="2016224" cy="122413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427984" y="4365104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365104"/>
                <a:ext cx="2016224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945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回想何謂</a:t>
            </a:r>
            <a:r>
              <a:rPr lang="zh-TW" altLang="en-US" sz="4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「擴分」</a:t>
            </a:r>
            <a:r>
              <a:rPr lang="zh-TW" altLang="en-US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zh-TW" altLang="en-US" sz="48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4"/>
          <a:srcRect/>
          <a:stretch/>
        </p:blipFill>
        <p:spPr>
          <a:xfrm>
            <a:off x="539552" y="2204864"/>
            <a:ext cx="3839639" cy="2090294"/>
          </a:xfrm>
          <a:prstGeom prst="rect">
            <a:avLst/>
          </a:prstGeom>
        </p:spPr>
      </p:pic>
      <p:grpSp>
        <p:nvGrpSpPr>
          <p:cNvPr id="3" name="群組 7"/>
          <p:cNvGrpSpPr/>
          <p:nvPr/>
        </p:nvGrpSpPr>
        <p:grpSpPr>
          <a:xfrm>
            <a:off x="2285984" y="4572008"/>
            <a:ext cx="6465305" cy="1789112"/>
            <a:chOff x="3378200" y="4694238"/>
            <a:chExt cx="5233988" cy="1789112"/>
          </a:xfrm>
        </p:grpSpPr>
        <p:graphicFrame>
          <p:nvGraphicFramePr>
            <p:cNvPr id="9" name="Object 49"/>
            <p:cNvGraphicFramePr>
              <a:graphicFrameLocks noChangeAspect="1"/>
            </p:cNvGraphicFramePr>
            <p:nvPr>
              <p:extLst/>
            </p:nvPr>
          </p:nvGraphicFramePr>
          <p:xfrm>
            <a:off x="3378200" y="4694238"/>
            <a:ext cx="900113" cy="1789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" name="方程式" r:id="rId5" imgW="152334" imgH="393529" progId="Equation.3">
                    <p:embed/>
                  </p:oleObj>
                </mc:Choice>
                <mc:Fallback>
                  <p:oleObj name="方程式" r:id="rId5" imgW="152334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8200" y="4694238"/>
                          <a:ext cx="900113" cy="17891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" name="Group 62"/>
            <p:cNvGrpSpPr>
              <a:grpSpLocks/>
            </p:cNvGrpSpPr>
            <p:nvPr/>
          </p:nvGrpSpPr>
          <p:grpSpPr bwMode="auto">
            <a:xfrm>
              <a:off x="4268792" y="4694241"/>
              <a:ext cx="1427164" cy="1781176"/>
              <a:chOff x="2689" y="3079"/>
              <a:chExt cx="899" cy="1122"/>
            </a:xfrm>
          </p:grpSpPr>
          <p:sp>
            <p:nvSpPr>
              <p:cNvPr id="17" name="Text Box 50"/>
              <p:cNvSpPr txBox="1">
                <a:spLocks noChangeArrowheads="1"/>
              </p:cNvSpPr>
              <p:nvPr/>
            </p:nvSpPr>
            <p:spPr bwMode="auto">
              <a:xfrm>
                <a:off x="2689" y="3472"/>
                <a:ext cx="289" cy="4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altLang="zh-TW" sz="4000"/>
                  <a:t>=</a:t>
                </a:r>
              </a:p>
            </p:txBody>
          </p:sp>
          <p:graphicFrame>
            <p:nvGraphicFramePr>
              <p:cNvPr id="18" name="Object 52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3021" y="3079"/>
              <a:ext cx="567" cy="11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7" name="方程式" r:id="rId7" imgW="152334" imgH="393529" progId="Equation.3">
                      <p:embed/>
                    </p:oleObj>
                  </mc:Choice>
                  <mc:Fallback>
                    <p:oleObj name="方程式" r:id="rId7" imgW="152334" imgH="39352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21" y="3079"/>
                            <a:ext cx="567" cy="112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" name="Group 63"/>
            <p:cNvGrpSpPr>
              <a:grpSpLocks/>
            </p:cNvGrpSpPr>
            <p:nvPr/>
          </p:nvGrpSpPr>
          <p:grpSpPr bwMode="auto">
            <a:xfrm>
              <a:off x="5821367" y="4694241"/>
              <a:ext cx="1292226" cy="1781176"/>
              <a:chOff x="3667" y="3079"/>
              <a:chExt cx="814" cy="1122"/>
            </a:xfrm>
          </p:grpSpPr>
          <p:sp>
            <p:nvSpPr>
              <p:cNvPr id="15" name="Text Box 51"/>
              <p:cNvSpPr txBox="1">
                <a:spLocks noChangeArrowheads="1"/>
              </p:cNvSpPr>
              <p:nvPr/>
            </p:nvSpPr>
            <p:spPr bwMode="auto">
              <a:xfrm>
                <a:off x="3667" y="3472"/>
                <a:ext cx="403" cy="4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altLang="zh-TW" sz="4000" dirty="0"/>
                  <a:t>=</a:t>
                </a:r>
              </a:p>
            </p:txBody>
          </p:sp>
          <p:graphicFrame>
            <p:nvGraphicFramePr>
              <p:cNvPr id="16" name="Object 53"/>
              <p:cNvGraphicFramePr>
                <a:graphicFrameLocks noChangeAspect="1"/>
              </p:cNvGraphicFramePr>
              <p:nvPr/>
            </p:nvGraphicFramePr>
            <p:xfrm>
              <a:off x="3914" y="3079"/>
              <a:ext cx="567" cy="11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8" name="方程式" r:id="rId9" imgW="152334" imgH="393529" progId="Equation.3">
                      <p:embed/>
                    </p:oleObj>
                  </mc:Choice>
                  <mc:Fallback>
                    <p:oleObj name="方程式" r:id="rId9" imgW="152334" imgH="39352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14" y="3079"/>
                            <a:ext cx="567" cy="112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6" name="Group 64"/>
            <p:cNvGrpSpPr>
              <a:grpSpLocks/>
            </p:cNvGrpSpPr>
            <p:nvPr/>
          </p:nvGrpSpPr>
          <p:grpSpPr bwMode="auto">
            <a:xfrm>
              <a:off x="7175500" y="4694238"/>
              <a:ext cx="1436688" cy="1781175"/>
              <a:chOff x="4520" y="3079"/>
              <a:chExt cx="905" cy="1122"/>
            </a:xfrm>
          </p:grpSpPr>
          <p:graphicFrame>
            <p:nvGraphicFramePr>
              <p:cNvPr id="13" name="Object 43"/>
              <p:cNvGraphicFramePr>
                <a:graphicFrameLocks noChangeAspect="1"/>
              </p:cNvGraphicFramePr>
              <p:nvPr/>
            </p:nvGraphicFramePr>
            <p:xfrm>
              <a:off x="4789" y="3079"/>
              <a:ext cx="636" cy="11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9" name="方程式" r:id="rId11" imgW="203112" imgH="393529" progId="Equation.3">
                      <p:embed/>
                    </p:oleObj>
                  </mc:Choice>
                  <mc:Fallback>
                    <p:oleObj name="方程式" r:id="rId11" imgW="203112" imgH="39352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89" y="3079"/>
                            <a:ext cx="636" cy="112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Text Box 58"/>
              <p:cNvSpPr txBox="1">
                <a:spLocks noChangeArrowheads="1"/>
              </p:cNvSpPr>
              <p:nvPr/>
            </p:nvSpPr>
            <p:spPr bwMode="auto">
              <a:xfrm>
                <a:off x="4520" y="3472"/>
                <a:ext cx="403" cy="4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altLang="zh-TW" sz="4000"/>
                  <a:t>=</a:t>
                </a:r>
              </a:p>
            </p:txBody>
          </p:sp>
        </p:grpSp>
      </p:grpSp>
      <p:sp>
        <p:nvSpPr>
          <p:cNvPr id="19" name="內容版面配置區 1"/>
          <p:cNvSpPr>
            <a:spLocks noGrp="1"/>
          </p:cNvSpPr>
          <p:nvPr>
            <p:ph idx="1"/>
          </p:nvPr>
        </p:nvSpPr>
        <p:spPr>
          <a:xfrm>
            <a:off x="4776308" y="2276872"/>
            <a:ext cx="4188180" cy="2370435"/>
          </a:xfrm>
        </p:spPr>
        <p:txBody>
          <a:bodyPr>
            <a:normAutofit/>
          </a:bodyPr>
          <a:lstStyle/>
          <a:p>
            <a:pPr marL="90487" indent="0">
              <a:buNone/>
            </a:pPr>
            <a:r>
              <a:rPr lang="zh-TW" altLang="en-US" sz="35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其實擴分就是把原本被分割的物品</a:t>
            </a:r>
            <a:r>
              <a:rPr lang="en-US" altLang="zh-TW" sz="35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5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</a:t>
            </a:r>
            <a:r>
              <a:rPr lang="en-US" altLang="zh-TW" sz="35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5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0487" indent="0"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48801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回想何謂</a:t>
            </a:r>
            <a:r>
              <a:rPr lang="zh-TW" altLang="en-US" sz="4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「約分」</a:t>
            </a:r>
            <a:r>
              <a:rPr lang="zh-TW" altLang="en-US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zh-TW" altLang="en-US" sz="48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4"/>
          <a:srcRect/>
          <a:stretch/>
        </p:blipFill>
        <p:spPr>
          <a:xfrm>
            <a:off x="571472" y="2428868"/>
            <a:ext cx="3839639" cy="2090294"/>
          </a:xfrm>
          <a:prstGeom prst="rect">
            <a:avLst/>
          </a:prstGeom>
        </p:spPr>
      </p:pic>
      <p:grpSp>
        <p:nvGrpSpPr>
          <p:cNvPr id="3" name="群組 7"/>
          <p:cNvGrpSpPr/>
          <p:nvPr/>
        </p:nvGrpSpPr>
        <p:grpSpPr>
          <a:xfrm>
            <a:off x="2285984" y="4572008"/>
            <a:ext cx="6465305" cy="1789112"/>
            <a:chOff x="3378200" y="4694238"/>
            <a:chExt cx="5233988" cy="1789112"/>
          </a:xfrm>
        </p:grpSpPr>
        <p:graphicFrame>
          <p:nvGraphicFramePr>
            <p:cNvPr id="9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2210433"/>
                </p:ext>
              </p:extLst>
            </p:nvPr>
          </p:nvGraphicFramePr>
          <p:xfrm>
            <a:off x="3378200" y="4694238"/>
            <a:ext cx="900113" cy="1789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0" name="方程式" r:id="rId5" imgW="152280" imgH="393480" progId="Equation.3">
                    <p:embed/>
                  </p:oleObj>
                </mc:Choice>
                <mc:Fallback>
                  <p:oleObj name="方程式" r:id="rId5" imgW="1522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8200" y="4694238"/>
                          <a:ext cx="900113" cy="17891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" name="Group 62"/>
            <p:cNvGrpSpPr>
              <a:grpSpLocks/>
            </p:cNvGrpSpPr>
            <p:nvPr/>
          </p:nvGrpSpPr>
          <p:grpSpPr bwMode="auto">
            <a:xfrm>
              <a:off x="4268792" y="4694241"/>
              <a:ext cx="1427164" cy="1781176"/>
              <a:chOff x="2689" y="3079"/>
              <a:chExt cx="899" cy="1122"/>
            </a:xfrm>
          </p:grpSpPr>
          <p:sp>
            <p:nvSpPr>
              <p:cNvPr id="17" name="Text Box 50"/>
              <p:cNvSpPr txBox="1">
                <a:spLocks noChangeArrowheads="1"/>
              </p:cNvSpPr>
              <p:nvPr/>
            </p:nvSpPr>
            <p:spPr bwMode="auto">
              <a:xfrm>
                <a:off x="2689" y="3472"/>
                <a:ext cx="289" cy="4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altLang="zh-TW" sz="4000"/>
                  <a:t>=</a:t>
                </a:r>
              </a:p>
            </p:txBody>
          </p:sp>
          <p:graphicFrame>
            <p:nvGraphicFramePr>
              <p:cNvPr id="18" name="Object 52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3021" y="3079"/>
              <a:ext cx="567" cy="11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91" name="方程式" r:id="rId7" imgW="152334" imgH="393529" progId="Equation.3">
                      <p:embed/>
                    </p:oleObj>
                  </mc:Choice>
                  <mc:Fallback>
                    <p:oleObj name="方程式" r:id="rId7" imgW="152334" imgH="39352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21" y="3079"/>
                            <a:ext cx="567" cy="112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" name="Group 63"/>
            <p:cNvGrpSpPr>
              <a:grpSpLocks/>
            </p:cNvGrpSpPr>
            <p:nvPr/>
          </p:nvGrpSpPr>
          <p:grpSpPr bwMode="auto">
            <a:xfrm>
              <a:off x="5821367" y="4694241"/>
              <a:ext cx="1292226" cy="1781176"/>
              <a:chOff x="3667" y="3079"/>
              <a:chExt cx="814" cy="1122"/>
            </a:xfrm>
          </p:grpSpPr>
          <p:sp>
            <p:nvSpPr>
              <p:cNvPr id="15" name="Text Box 51"/>
              <p:cNvSpPr txBox="1">
                <a:spLocks noChangeArrowheads="1"/>
              </p:cNvSpPr>
              <p:nvPr/>
            </p:nvSpPr>
            <p:spPr bwMode="auto">
              <a:xfrm>
                <a:off x="3667" y="3472"/>
                <a:ext cx="403" cy="4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altLang="zh-TW" sz="4000" dirty="0"/>
                  <a:t>=</a:t>
                </a:r>
              </a:p>
            </p:txBody>
          </p:sp>
          <p:graphicFrame>
            <p:nvGraphicFramePr>
              <p:cNvPr id="16" name="Object 53"/>
              <p:cNvGraphicFramePr>
                <a:graphicFrameLocks noChangeAspect="1"/>
              </p:cNvGraphicFramePr>
              <p:nvPr/>
            </p:nvGraphicFramePr>
            <p:xfrm>
              <a:off x="3914" y="3079"/>
              <a:ext cx="567" cy="11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92" name="方程式" r:id="rId9" imgW="152334" imgH="393529" progId="Equation.3">
                      <p:embed/>
                    </p:oleObj>
                  </mc:Choice>
                  <mc:Fallback>
                    <p:oleObj name="方程式" r:id="rId9" imgW="152334" imgH="39352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14" y="3079"/>
                            <a:ext cx="567" cy="112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6" name="Group 64"/>
            <p:cNvGrpSpPr>
              <a:grpSpLocks/>
            </p:cNvGrpSpPr>
            <p:nvPr/>
          </p:nvGrpSpPr>
          <p:grpSpPr bwMode="auto">
            <a:xfrm>
              <a:off x="7175500" y="4694238"/>
              <a:ext cx="1436688" cy="1781175"/>
              <a:chOff x="4520" y="3079"/>
              <a:chExt cx="905" cy="1122"/>
            </a:xfrm>
          </p:grpSpPr>
          <p:graphicFrame>
            <p:nvGraphicFramePr>
              <p:cNvPr id="13" name="Object 43"/>
              <p:cNvGraphicFramePr>
                <a:graphicFrameLocks noChangeAspect="1"/>
              </p:cNvGraphicFramePr>
              <p:nvPr/>
            </p:nvGraphicFramePr>
            <p:xfrm>
              <a:off x="4789" y="3079"/>
              <a:ext cx="636" cy="11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93" name="方程式" r:id="rId11" imgW="203112" imgH="393529" progId="Equation.3">
                      <p:embed/>
                    </p:oleObj>
                  </mc:Choice>
                  <mc:Fallback>
                    <p:oleObj name="方程式" r:id="rId11" imgW="203112" imgH="39352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89" y="3079"/>
                            <a:ext cx="636" cy="112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Text Box 58"/>
              <p:cNvSpPr txBox="1">
                <a:spLocks noChangeArrowheads="1"/>
              </p:cNvSpPr>
              <p:nvPr/>
            </p:nvSpPr>
            <p:spPr bwMode="auto">
              <a:xfrm>
                <a:off x="4520" y="3472"/>
                <a:ext cx="403" cy="4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altLang="zh-TW" sz="4000" dirty="0"/>
                  <a:t>=</a:t>
                </a:r>
              </a:p>
            </p:txBody>
          </p:sp>
        </p:grpSp>
      </p:grpSp>
      <p:sp>
        <p:nvSpPr>
          <p:cNvPr id="19" name="內容版面配置區 1"/>
          <p:cNvSpPr>
            <a:spLocks noGrp="1"/>
          </p:cNvSpPr>
          <p:nvPr>
            <p:ph idx="1"/>
          </p:nvPr>
        </p:nvSpPr>
        <p:spPr>
          <a:xfrm>
            <a:off x="5000628" y="2071679"/>
            <a:ext cx="3915992" cy="2658822"/>
          </a:xfrm>
        </p:spPr>
        <p:txBody>
          <a:bodyPr>
            <a:normAutofit/>
          </a:bodyPr>
          <a:lstStyle/>
          <a:p>
            <a:pPr marL="90487" indent="0">
              <a:buNone/>
            </a:pPr>
            <a:r>
              <a:rPr lang="zh-TW" altLang="en-US" sz="35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若說擴分就是把原本被分割的物品切得更細，那約分就是</a:t>
            </a:r>
            <a:r>
              <a:rPr lang="en-US" altLang="zh-TW" sz="35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5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</a:t>
            </a:r>
            <a:r>
              <a:rPr lang="en-US" altLang="zh-TW" sz="35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5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5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0487" indent="0"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1720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7920" y="476672"/>
            <a:ext cx="3096344" cy="1143000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動動</a:t>
            </a:r>
            <a:r>
              <a:rPr lang="zh-TW" altLang="en-US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腦</a:t>
            </a:r>
            <a:endParaRPr lang="zh-TW" altLang="en-US" sz="48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內容版面配置區 1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2204864"/>
                <a:ext cx="8130834" cy="2304256"/>
              </a:xfrm>
            </p:spPr>
            <p:txBody>
              <a:bodyPr>
                <a:normAutofit/>
              </a:bodyPr>
              <a:lstStyle/>
              <a:p>
                <a:pPr marL="90487" indent="0">
                  <a:buNone/>
                </a:pPr>
                <a:r>
                  <a:rPr lang="zh-TW" altLang="en-US" sz="3500" b="1" dirty="0" smtClean="0">
                    <a:solidFill>
                      <a:srgbClr val="7030A0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◎</a:t>
                </a:r>
                <a:r>
                  <a:rPr lang="zh-TW" altLang="en-US" sz="3500" b="1" dirty="0" smtClean="0">
                    <a:solidFill>
                      <a:srgbClr val="7030A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一</a:t>
                </a:r>
                <a:r>
                  <a:rPr lang="zh-TW" altLang="en-US" sz="3500" b="1" dirty="0" smtClean="0">
                    <a:solidFill>
                      <a:srgbClr val="7030A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杯超級奶茶容量</a:t>
                </a:r>
                <a:r>
                  <a:rPr lang="zh-TW" altLang="en-US" sz="3500" b="1" dirty="0" smtClean="0">
                    <a:solidFill>
                      <a:srgbClr val="7030A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是 </a:t>
                </a:r>
                <a14:m>
                  <m:oMath xmlns:m="http://schemas.openxmlformats.org/officeDocument/2006/math">
                    <m:r>
                      <a:rPr lang="en-US" altLang="zh-TW" sz="35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𝟏</m:t>
                    </m:r>
                    <m:f>
                      <m:fPr>
                        <m:ctrlPr>
                          <a:rPr lang="en-US" altLang="zh-TW" sz="35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fPr>
                      <m:num>
                        <m:r>
                          <a:rPr lang="en-US" altLang="zh-TW" sz="35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𝟑</m:t>
                        </m:r>
                      </m:num>
                      <m:den>
                        <m:r>
                          <a:rPr lang="en-US" altLang="zh-TW" sz="35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𝟒</m:t>
                        </m:r>
                      </m:den>
                    </m:f>
                  </m:oMath>
                </a14:m>
                <a:r>
                  <a:rPr lang="zh-TW" altLang="en-US" sz="3500" b="1" dirty="0" smtClean="0">
                    <a:solidFill>
                      <a:srgbClr val="7030A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公升</a:t>
                </a:r>
                <a:r>
                  <a:rPr lang="zh-TW" altLang="en-US" sz="3500" b="1" dirty="0" smtClean="0">
                    <a:solidFill>
                      <a:srgbClr val="7030A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，</a:t>
                </a:r>
                <a:r>
                  <a:rPr lang="en-US" altLang="zh-TW" sz="3500" b="1" dirty="0" err="1" smtClean="0">
                    <a:solidFill>
                      <a:srgbClr val="7030A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Liya</a:t>
                </a:r>
                <a:r>
                  <a:rPr lang="en-US" altLang="zh-TW" sz="3500" b="1" dirty="0" smtClean="0">
                    <a:solidFill>
                      <a:srgbClr val="7030A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/>
                </a:r>
                <a:br>
                  <a:rPr lang="en-US" altLang="zh-TW" sz="3500" b="1" dirty="0" smtClean="0">
                    <a:solidFill>
                      <a:srgbClr val="7030A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</a:br>
                <a:r>
                  <a:rPr lang="zh-TW" altLang="en-US" sz="3500" b="1" dirty="0" smtClean="0">
                    <a:solidFill>
                      <a:srgbClr val="7030A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失心瘋連喝</a:t>
                </a:r>
                <a:r>
                  <a:rPr lang="en-US" altLang="zh-TW" sz="4000" b="1" dirty="0" smtClean="0">
                    <a:solidFill>
                      <a:srgbClr val="FF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3</a:t>
                </a:r>
                <a:r>
                  <a:rPr lang="zh-TW" altLang="en-US" sz="3500" b="1" dirty="0" smtClean="0">
                    <a:solidFill>
                      <a:srgbClr val="7030A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杯，請用作圖的方式表示</a:t>
                </a:r>
                <a:r>
                  <a:rPr lang="en-US" altLang="zh-TW" sz="3500" b="1" dirty="0" err="1" smtClean="0">
                    <a:solidFill>
                      <a:srgbClr val="7030A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Liya</a:t>
                </a:r>
                <a:r>
                  <a:rPr lang="zh-TW" altLang="en-US" sz="3500" b="1" dirty="0" smtClean="0">
                    <a:solidFill>
                      <a:srgbClr val="7030A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所喝的量</a:t>
                </a:r>
                <a:r>
                  <a:rPr lang="zh-TW" altLang="en-US" sz="3500" b="1" dirty="0" smtClean="0">
                    <a:solidFill>
                      <a:srgbClr val="7030A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？</a:t>
                </a:r>
                <a:endParaRPr lang="en-US" altLang="zh-TW" sz="3200" b="1" dirty="0" smtClean="0">
                  <a:solidFill>
                    <a:srgbClr val="002060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7" name="內容版面配置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2204864"/>
                <a:ext cx="8130834" cy="2304256"/>
              </a:xfrm>
              <a:blipFill rotWithShape="0">
                <a:blip r:embed="rId3"/>
                <a:stretch>
                  <a:fillRect l="-104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6804" name="Picture 4" descr="「超級奶茶」的圖片搜尋結果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934048" y="142852"/>
            <a:ext cx="1495472" cy="1229278"/>
          </a:xfrm>
          <a:prstGeom prst="rect">
            <a:avLst/>
          </a:prstGeom>
          <a:noFill/>
        </p:spPr>
      </p:pic>
      <p:pic>
        <p:nvPicPr>
          <p:cNvPr id="8" name="Picture 4" descr="「超級奶茶」的圖片搜尋結果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505288" y="142852"/>
            <a:ext cx="1495472" cy="1229278"/>
          </a:xfrm>
          <a:prstGeom prst="rect">
            <a:avLst/>
          </a:prstGeom>
          <a:noFill/>
        </p:spPr>
      </p:pic>
      <p:pic>
        <p:nvPicPr>
          <p:cNvPr id="9" name="Picture 4" descr="「超級奶茶」的圖片搜尋結果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362808" y="142852"/>
            <a:ext cx="1495472" cy="12292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438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179512" y="548680"/>
            <a:ext cx="8856984" cy="994862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課本</a:t>
            </a:r>
            <a:r>
              <a:rPr lang="en-US" altLang="zh-TW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p.16</a:t>
            </a:r>
            <a:r>
              <a:rPr lang="zh-TW" altLang="en-US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的兩</a:t>
            </a:r>
            <a:r>
              <a:rPr lang="zh-TW" altLang="en-US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個算式，有何不同？</a:t>
            </a:r>
          </a:p>
        </p:txBody>
      </p:sp>
      <p:pic>
        <p:nvPicPr>
          <p:cNvPr id="8601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079" y="1988840"/>
            <a:ext cx="8221220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7263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</TotalTime>
  <Words>266</Words>
  <Application>Microsoft Office PowerPoint</Application>
  <PresentationFormat>如螢幕大小 (4:3)</PresentationFormat>
  <Paragraphs>84</Paragraphs>
  <Slides>18</Slides>
  <Notes>18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18</vt:i4>
      </vt:variant>
    </vt:vector>
  </HeadingPairs>
  <TitlesOfParts>
    <vt:vector size="31" baseType="lpstr">
      <vt:lpstr>華康隸書體W5</vt:lpstr>
      <vt:lpstr>微軟正黑體</vt:lpstr>
      <vt:lpstr>新細明體</vt:lpstr>
      <vt:lpstr>標楷體</vt:lpstr>
      <vt:lpstr>Arial</vt:lpstr>
      <vt:lpstr>Calibri</vt:lpstr>
      <vt:lpstr>Cambria Math</vt:lpstr>
      <vt:lpstr>Microsoft New Tai Lue</vt:lpstr>
      <vt:lpstr>Times New Roman</vt:lpstr>
      <vt:lpstr>Wingdings</vt:lpstr>
      <vt:lpstr>Engineering-PowerPoint-Template</vt:lpstr>
      <vt:lpstr>方程式</vt:lpstr>
      <vt:lpstr>Microsoft 方程式編輯器 3.0</vt:lpstr>
      <vt:lpstr>2-1 帶分數乘以整數</vt:lpstr>
      <vt:lpstr>複習一下</vt:lpstr>
      <vt:lpstr>複習一下</vt:lpstr>
      <vt:lpstr>複習一下</vt:lpstr>
      <vt:lpstr>複習一下</vt:lpstr>
      <vt:lpstr>回想何謂「擴分」？</vt:lpstr>
      <vt:lpstr>回想何謂「約分」？</vt:lpstr>
      <vt:lpstr>動動腦</vt:lpstr>
      <vt:lpstr>課本p.16的兩個算式，有何不同？</vt:lpstr>
      <vt:lpstr>p.17的兩個算式，又有何不同？</vt:lpstr>
      <vt:lpstr>PowerPoint 簡報</vt:lpstr>
      <vt:lpstr>Try Try See</vt:lpstr>
      <vt:lpstr>Try Try See</vt:lpstr>
      <vt:lpstr>PowerPoint 簡報</vt:lpstr>
      <vt:lpstr>PowerPoint 簡報</vt:lpstr>
      <vt:lpstr>PowerPoint 簡報</vt:lpstr>
      <vt:lpstr>PowerPoint 簡報</vt:lpstr>
      <vt:lpstr>回顧時刻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274</cp:revision>
  <dcterms:created xsi:type="dcterms:W3CDTF">2015-02-23T02:08:32Z</dcterms:created>
  <dcterms:modified xsi:type="dcterms:W3CDTF">2017-02-20T09:37:18Z</dcterms:modified>
</cp:coreProperties>
</file>