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509" r:id="rId3"/>
    <p:sldId id="510" r:id="rId4"/>
    <p:sldId id="511" r:id="rId5"/>
    <p:sldId id="512" r:id="rId6"/>
    <p:sldId id="513" r:id="rId7"/>
    <p:sldId id="514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5" autoAdjust="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約分簡化計算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4945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4/17*2+4/17*5/6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85309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概念清楚的小朋友，應該能解釋。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9929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427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360502-C71B-43AA-B11C-18C8BBF32A9D}" type="slidenum">
              <a:rPr lang="en-US" altLang="zh-TW" smtClean="0">
                <a:latin typeface="Arial" charset="0"/>
                <a:ea typeface="新細明體" charset="-120"/>
              </a:rPr>
              <a:pPr/>
              <a:t>13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8498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299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9939" name="投影片編號版面配置區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D5D927-4C83-417D-BE7D-E2A6BFB438BB}" type="slidenum">
              <a:rPr lang="en-US" altLang="zh-TW" sz="1200"/>
              <a:pPr algn="r"/>
              <a:t>15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3195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公斤位置特別留意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01298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影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3789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ADF64-B84F-41E5-8B37-6B7076184C5C}" type="slidenum">
              <a:rPr lang="en-US" altLang="zh-TW" smtClean="0">
                <a:latin typeface="Arial" charset="0"/>
                <a:ea typeface="新細明體" charset="-120"/>
              </a:rPr>
              <a:pPr/>
              <a:t>17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4642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影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 smtClean="0">
                <a:ea typeface="新細明體" charset="-120"/>
              </a:rPr>
              <a:t>畫畫看</a:t>
            </a:r>
          </a:p>
        </p:txBody>
      </p:sp>
      <p:sp>
        <p:nvSpPr>
          <p:cNvPr id="4608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375655-C04E-4449-BBBD-5D822794A7B6}" type="slidenum">
              <a:rPr lang="en-US" altLang="zh-TW" smtClean="0">
                <a:latin typeface="Arial" charset="0"/>
                <a:ea typeface="新細明體" charset="-120"/>
              </a:rPr>
              <a:pPr/>
              <a:t>18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5429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分母</a:t>
            </a:r>
            <a:r>
              <a:rPr lang="en-US" altLang="zh-TW" dirty="0" smtClean="0">
                <a:ea typeface="新細明體" charset="-120"/>
              </a:rPr>
              <a:t>28</a:t>
            </a:r>
            <a:r>
              <a:rPr lang="zh-TW" altLang="en-US" smtClean="0">
                <a:ea typeface="新細明體" charset="-120"/>
              </a:rPr>
              <a:t>在哪裡？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分子</a:t>
            </a:r>
            <a:r>
              <a:rPr lang="en-US" altLang="zh-TW" dirty="0" smtClean="0">
                <a:ea typeface="新細明體" charset="-120"/>
              </a:rPr>
              <a:t>15</a:t>
            </a:r>
            <a:r>
              <a:rPr lang="zh-TW" altLang="en-US" smtClean="0">
                <a:ea typeface="新細明體" charset="-120"/>
              </a:rPr>
              <a:t>在哪裡？</a:t>
            </a:r>
          </a:p>
        </p:txBody>
      </p:sp>
      <p:sp>
        <p:nvSpPr>
          <p:cNvPr id="72708" name="投影片編號版面配置區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A724FD-F9A0-4C3D-841F-3848C7310D2D}" type="slidenum">
              <a:rPr lang="en-US" altLang="zh-TW" sz="1200"/>
              <a:pPr algn="r"/>
              <a:t>19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9823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629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影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837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5DFA0B-001B-4ACC-8752-527B6183B676}" type="slidenum">
              <a:rPr lang="en-US" altLang="zh-TW" smtClean="0">
                <a:latin typeface="Arial" charset="0"/>
                <a:ea typeface="新細明體" charset="-120"/>
              </a:rPr>
              <a:pPr/>
              <a:t>20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24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三個數連續相乘，先約再乘</a:t>
            </a:r>
          </a:p>
        </p:txBody>
      </p:sp>
      <p:sp>
        <p:nvSpPr>
          <p:cNvPr id="76804" name="投影片編號版面配置區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8714989-639C-4756-833C-326BF8ECDFD0}" type="slidenum">
              <a:rPr lang="en-US" altLang="zh-TW" sz="1200"/>
              <a:pPr algn="r"/>
              <a:t>21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953415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0677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632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F7C54C-25AC-4C56-A051-0978D89BDDFC}" type="slidenum">
              <a:rPr lang="en-US" altLang="zh-TW" smtClean="0">
                <a:latin typeface="Arial" charset="0"/>
                <a:ea typeface="新細明體" charset="-120"/>
              </a:rPr>
              <a:pPr/>
              <a:t>23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9164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BB2787-F9CA-40FB-B936-1FF44181DF48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629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教學重點：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可貼幾面？強調單位是面</a:t>
            </a:r>
            <a:r>
              <a:rPr lang="en-US" altLang="zh-TW" dirty="0" smtClean="0"/>
              <a:t>…</a:t>
            </a:r>
            <a:r>
              <a:rPr lang="zh-TW" altLang="en-US" dirty="0" smtClean="0"/>
              <a:t>（一面當中的幾分之幾？），所以</a:t>
            </a:r>
            <a:r>
              <a:rPr lang="en-US" altLang="zh-TW" dirty="0" smtClean="0"/>
              <a:t>1</a:t>
            </a:r>
            <a:r>
              <a:rPr lang="zh-TW" altLang="en-US" dirty="0" smtClean="0"/>
              <a:t>在哪裡很重要。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先</a:t>
            </a:r>
            <a:r>
              <a:rPr lang="en-US" altLang="zh-TW" dirty="0" smtClean="0"/>
              <a:t>1/3</a:t>
            </a:r>
            <a:r>
              <a:rPr lang="zh-TW" altLang="en-US" dirty="0" smtClean="0"/>
              <a:t>再</a:t>
            </a:r>
            <a:r>
              <a:rPr lang="en-US" altLang="zh-TW" dirty="0" smtClean="0"/>
              <a:t>1/2</a:t>
            </a:r>
            <a:r>
              <a:rPr lang="zh-TW" altLang="en-US" dirty="0" smtClean="0"/>
              <a:t>，兩次重疊的是</a:t>
            </a:r>
            <a:r>
              <a:rPr lang="en-US" altLang="zh-TW" dirty="0" smtClean="0"/>
              <a:t>1/6</a:t>
            </a:r>
            <a:r>
              <a:rPr lang="zh-TW" altLang="en-US" dirty="0" smtClean="0"/>
              <a:t>，</a:t>
            </a:r>
            <a:r>
              <a:rPr lang="en-US" altLang="zh-TW" dirty="0" smtClean="0"/>
              <a:t>6</a:t>
            </a:r>
            <a:r>
              <a:rPr lang="zh-TW" altLang="en-US" dirty="0" smtClean="0"/>
              <a:t>來自哪兒？</a:t>
            </a:r>
            <a:r>
              <a:rPr lang="en-US" altLang="zh-TW" dirty="0" smtClean="0"/>
              <a:t>1</a:t>
            </a:r>
            <a:r>
              <a:rPr lang="zh-TW" altLang="en-US" dirty="0" smtClean="0"/>
              <a:t>來自哪兒？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7067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強調</a:t>
            </a:r>
            <a:r>
              <a:rPr lang="en-US" altLang="zh-TW" dirty="0" smtClean="0"/>
              <a:t>1</a:t>
            </a:r>
            <a:r>
              <a:rPr lang="zh-TW" altLang="en-US" dirty="0" smtClean="0"/>
              <a:t>在哪裡？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628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別忘記</a:t>
            </a:r>
            <a:r>
              <a:rPr lang="en-US" altLang="zh-TW" dirty="0" smtClean="0"/>
              <a:t>1</a:t>
            </a:r>
            <a:r>
              <a:rPr lang="zh-TW" altLang="en-US" dirty="0" smtClean="0"/>
              <a:t>在哪裡，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669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完整的</a:t>
            </a:r>
            <a:r>
              <a:rPr lang="en-US" altLang="zh-TW" dirty="0" smtClean="0">
                <a:ea typeface="新細明體" charset="-120"/>
              </a:rPr>
              <a:t>1</a:t>
            </a:r>
            <a:r>
              <a:rPr lang="zh-TW" altLang="en-US" dirty="0" smtClean="0">
                <a:ea typeface="新細明體" charset="-120"/>
              </a:rPr>
              <a:t>好重要！單位的來源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兩次重疊的地方，就是答案。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務必手動，比給學生看呀！</a:t>
            </a:r>
            <a:r>
              <a:rPr lang="en-US" altLang="zh-TW" dirty="0" smtClean="0">
                <a:ea typeface="新細明體" charset="-120"/>
              </a:rPr>
              <a:t>)</a:t>
            </a: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D4BB3A-A576-435E-8837-B6031119D409}" type="slidenum">
              <a:rPr lang="en-US" altLang="zh-TW" smtClean="0">
                <a:latin typeface="Arial" charset="0"/>
                <a:ea typeface="新細明體" charset="-120"/>
              </a:rPr>
              <a:pPr/>
              <a:t>6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69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將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分的更小等分</a:t>
            </a:r>
            <a:endParaRPr lang="en-US" altLang="zh-TW" dirty="0" smtClean="0"/>
          </a:p>
          <a:p>
            <a:r>
              <a:rPr lang="zh-TW" altLang="en-US" dirty="0" smtClean="0"/>
              <a:t>分母＝分母</a:t>
            </a:r>
            <a:r>
              <a:rPr lang="en-US" altLang="zh-TW" dirty="0" smtClean="0"/>
              <a:t>1*</a:t>
            </a:r>
            <a:r>
              <a:rPr lang="zh-TW" altLang="en-US" dirty="0" smtClean="0"/>
              <a:t>分母</a:t>
            </a:r>
            <a:r>
              <a:rPr lang="en-US" altLang="zh-TW" dirty="0" smtClean="0"/>
              <a:t>2</a:t>
            </a:r>
            <a:r>
              <a:rPr lang="zh-TW" altLang="en-US" dirty="0" smtClean="0"/>
              <a:t>、分子＝分子</a:t>
            </a:r>
            <a:r>
              <a:rPr lang="en-US" altLang="zh-TW" dirty="0" smtClean="0"/>
              <a:t>1*</a:t>
            </a:r>
            <a:r>
              <a:rPr lang="zh-TW" altLang="en-US" dirty="0" smtClean="0"/>
              <a:t>分子</a:t>
            </a:r>
            <a:r>
              <a:rPr lang="en-US" altLang="zh-TW" dirty="0" smtClean="0"/>
              <a:t>2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都是原分數的其中一部份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兩分數相乘的積，會出現在原分數內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61373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86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原本的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實際得到的部分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025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6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814524"/>
          </a:xfrm>
        </p:spPr>
        <p:txBody>
          <a:bodyPr/>
          <a:lstStyle/>
          <a:p>
            <a:r>
              <a:rPr lang="en-US" altLang="zh-TW" dirty="0" smtClean="0"/>
              <a:t>2-3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分數</a:t>
            </a:r>
            <a:r>
              <a:rPr lang="zh-TW" altLang="en-US" dirty="0" smtClean="0"/>
              <a:t>乘以分數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瞭解分數相乘的概念後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7"/>
          <a:stretch/>
        </p:blipFill>
        <p:spPr>
          <a:xfrm>
            <a:off x="107504" y="1772816"/>
            <a:ext cx="6743805" cy="2336353"/>
          </a:xfrm>
          <a:prstGeom prst="rect">
            <a:avLst/>
          </a:prstGeom>
        </p:spPr>
      </p:pic>
      <p:pic>
        <p:nvPicPr>
          <p:cNvPr id="81922" name="Picture 2" descr="相關圖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51" y="3456471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45526" y="5540267"/>
            <a:ext cx="5888391" cy="940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800" dirty="0" smtClean="0">
                <a:solidFill>
                  <a:srgbClr val="FF0000"/>
                </a:solidFill>
              </a:rPr>
              <a:t>也就是說，不管哪一種分數，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en-US" sz="2800" dirty="0">
                <a:solidFill>
                  <a:srgbClr val="FF0000"/>
                </a:solidFill>
              </a:rPr>
              <a:t>分數相乘時</a:t>
            </a:r>
            <a:r>
              <a:rPr lang="zh-TW" altLang="en-US" sz="2800" dirty="0" smtClean="0">
                <a:solidFill>
                  <a:srgbClr val="FF0000"/>
                </a:solidFill>
              </a:rPr>
              <a:t>形式都是一樣的！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「問題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959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71991"/>
            <a:ext cx="8229600" cy="1600200"/>
          </a:xfrm>
        </p:spPr>
        <p:txBody>
          <a:bodyPr/>
          <a:lstStyle/>
          <a:p>
            <a:r>
              <a:rPr lang="zh-TW" altLang="en-US" sz="4400" dirty="0"/>
              <a:t>不過，精彩</a:t>
            </a:r>
            <a:r>
              <a:rPr lang="zh-TW" altLang="en-US" sz="4400" dirty="0" smtClean="0"/>
              <a:t>的在後頭</a:t>
            </a:r>
            <a:r>
              <a:rPr lang="en-US" altLang="zh-TW" sz="4400" dirty="0" smtClean="0"/>
              <a:t>…PART1</a:t>
            </a:r>
            <a:endParaRPr lang="zh-TW" altLang="en-US" sz="4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有小冰友提問，帶分數為什麼一定要先化成假分數再計算？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28817"/>
            <a:ext cx="296261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71991"/>
            <a:ext cx="8229600" cy="1600200"/>
          </a:xfrm>
        </p:spPr>
        <p:txBody>
          <a:bodyPr/>
          <a:lstStyle/>
          <a:p>
            <a:r>
              <a:rPr lang="zh-TW" altLang="en-US" sz="4400" dirty="0"/>
              <a:t>不過，精彩</a:t>
            </a:r>
            <a:r>
              <a:rPr lang="zh-TW" altLang="en-US" sz="4400" dirty="0" smtClean="0"/>
              <a:t>的在後頭</a:t>
            </a:r>
            <a:r>
              <a:rPr lang="en-US" altLang="zh-TW" sz="4400" dirty="0" smtClean="0"/>
              <a:t>…PART2</a:t>
            </a:r>
            <a:endParaRPr lang="zh-TW" altLang="en-US" sz="4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49929" r="35917" b="4902"/>
          <a:stretch/>
        </p:blipFill>
        <p:spPr>
          <a:xfrm>
            <a:off x="481430" y="1399592"/>
            <a:ext cx="3456384" cy="2189043"/>
          </a:xfrm>
        </p:spPr>
      </p:pic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4283968" y="1399592"/>
            <a:ext cx="4041648" cy="4526280"/>
          </a:xfrm>
          <a:prstGeom prst="rect">
            <a:avLst/>
          </a:prstGeom>
        </p:spPr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</a:rPr>
              <a:t>也</a:t>
            </a:r>
            <a:r>
              <a:rPr lang="zh-TW" altLang="en-US" sz="2800" dirty="0" smtClean="0">
                <a:solidFill>
                  <a:srgbClr val="FF0000"/>
                </a:solidFill>
              </a:rPr>
              <a:t>有小冰友提問，難道</a:t>
            </a:r>
            <a:r>
              <a:rPr lang="en-US" altLang="zh-TW" sz="2800" dirty="0" smtClean="0">
                <a:solidFill>
                  <a:srgbClr val="FF0000"/>
                </a:solidFill>
              </a:rPr>
              <a:t>…</a:t>
            </a:r>
            <a:r>
              <a:rPr lang="zh-TW" altLang="en-US" sz="2800" dirty="0" smtClean="0">
                <a:solidFill>
                  <a:srgbClr val="FF0000"/>
                </a:solidFill>
              </a:rPr>
              <a:t>我不需要換成同分母再相乘嗎？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83970" name="Picture 2" descr="「問題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77804"/>
            <a:ext cx="4829175" cy="37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「以此類推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6" b="37098"/>
          <a:stretch/>
        </p:blipFill>
        <p:spPr bwMode="auto">
          <a:xfrm>
            <a:off x="6258490" y="2988987"/>
            <a:ext cx="2638629" cy="6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/>
          </p:cNvSpPr>
          <p:nvPr/>
        </p:nvSpPr>
        <p:spPr bwMode="auto">
          <a:xfrm>
            <a:off x="468313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ts val="5800"/>
              </a:lnSpc>
              <a:defRPr/>
            </a:pPr>
            <a:r>
              <a:rPr lang="zh-TW" altLang="en-US" sz="5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挑戰一下</a:t>
            </a:r>
          </a:p>
        </p:txBody>
      </p:sp>
    </p:spTree>
    <p:extLst>
      <p:ext uri="{BB962C8B-B14F-4D97-AF65-F5344CB8AC3E}">
        <p14:creationId xmlns:p14="http://schemas.microsoft.com/office/powerpoint/2010/main" val="186039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zh-TW" altLang="en-US" sz="3600" smtClean="0">
                <a:solidFill>
                  <a:srgbClr val="FF0000"/>
                </a:solidFill>
              </a:rPr>
              <a:t>畫圖並列式，求出答案。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/>
          <a:srcRect l="13275" t="7878" r="10347" b="79070"/>
          <a:stretch>
            <a:fillRect/>
          </a:stretch>
        </p:blipFill>
        <p:spPr bwMode="auto">
          <a:xfrm>
            <a:off x="0" y="2709863"/>
            <a:ext cx="9144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6002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 smtClean="0"/>
              <a:t>挑戰一下</a:t>
            </a:r>
            <a:endParaRPr lang="zh-TW" altLang="en-US" dirty="0"/>
          </a:p>
        </p:txBody>
      </p:sp>
      <p:pic>
        <p:nvPicPr>
          <p:cNvPr id="66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55604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187625" y="3604954"/>
            <a:ext cx="2515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把誰當作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『1』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呢？</a:t>
            </a:r>
          </a:p>
        </p:txBody>
      </p:sp>
      <p:sp>
        <p:nvSpPr>
          <p:cNvPr id="3" name="矩形 2"/>
          <p:cNvSpPr/>
          <p:nvPr/>
        </p:nvSpPr>
        <p:spPr>
          <a:xfrm>
            <a:off x="5868144" y="558924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把誰當作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『1』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呢？</a:t>
            </a:r>
          </a:p>
        </p:txBody>
      </p:sp>
    </p:spTree>
    <p:extLst>
      <p:ext uri="{BB962C8B-B14F-4D97-AF65-F5344CB8AC3E}">
        <p14:creationId xmlns:p14="http://schemas.microsoft.com/office/powerpoint/2010/main" val="1922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挑戰一下</a:t>
            </a:r>
            <a:endParaRPr lang="zh-TW" altLang="en-US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805021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 rotWithShape="1">
          <a:blip r:embed="rId4"/>
          <a:srcRect r="4636"/>
          <a:stretch/>
        </p:blipFill>
        <p:spPr bwMode="auto">
          <a:xfrm>
            <a:off x="2265363" y="3071813"/>
            <a:ext cx="439486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724400"/>
            <a:ext cx="42481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8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228338" cy="38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貧窮佃農悲歌</a:t>
            </a:r>
            <a:endParaRPr lang="en-US" altLang="zh-TW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19256" cy="2332856"/>
          </a:xfrm>
          <a:blipFill rotWithShape="1">
            <a:blip r:embed="rId3"/>
            <a:stretch>
              <a:fillRect l="-1632" b="-23822"/>
            </a:stretch>
          </a:blipFill>
          <a:ex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內容版面配置區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19772" y="3573016"/>
            <a:ext cx="6336704" cy="2880320"/>
          </a:xfrm>
          <a:prstGeom prst="rect">
            <a:avLst/>
          </a:prstGeom>
          <a:blipFill rotWithShape="1">
            <a:blip r:embed="rId4"/>
            <a:stretch>
              <a:fillRect l="-2214" t="-2748" r="-5197" b="-1268"/>
            </a:stretch>
          </a:blipFill>
          <a:ln>
            <a:noFill/>
          </a:ln>
          <a:extLst/>
        </p:spPr>
        <p:txBody>
          <a:bodyPr/>
          <a:lstStyle/>
          <a:p>
            <a:pPr algn="r">
              <a:defRPr/>
            </a:pPr>
            <a:r>
              <a:rPr lang="zh-TW" altLang="en-US">
                <a:noFill/>
                <a:latin typeface="Arial" pitchFamily="34" charset="0"/>
                <a:ea typeface="新細明體" pitchFamily="18" charset="-120"/>
              </a:rPr>
              <a:t> </a:t>
            </a:r>
          </a:p>
        </p:txBody>
      </p:sp>
      <p:sp>
        <p:nvSpPr>
          <p:cNvPr id="6" name="矩形 5"/>
          <p:cNvSpPr/>
          <p:nvPr/>
        </p:nvSpPr>
        <p:spPr>
          <a:xfrm>
            <a:off x="755576" y="3907953"/>
            <a:ext cx="1430164" cy="22104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1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魔戒故事</a:t>
            </a:r>
            <a:r>
              <a:rPr kumimoji="0"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首部曲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19256" cy="2836912"/>
          </a:xfrm>
          <a:blipFill rotWithShape="1">
            <a:blip r:embed="rId3"/>
            <a:stretch>
              <a:fillRect l="-1261" b="-215"/>
            </a:stretch>
          </a:blipFill>
          <a:ex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45059" name="Picture 63" descr="C:\Users\teacher\AppData\Local\Microsoft\Windows\Temporary Internet Files\Content.IE5\JWYC1QU4\MC90031250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863" y="4076700"/>
            <a:ext cx="2622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9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476375" y="1216025"/>
            <a:ext cx="2590800" cy="763588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solidFill>
                  <a:srgbClr val="FF0000"/>
                </a:solidFill>
              </a:rPr>
              <a:t>縮小後的魔戒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4294967295"/>
          </p:nvPr>
        </p:nvSpPr>
        <p:spPr>
          <a:xfrm>
            <a:off x="395536" y="2996952"/>
            <a:ext cx="8291264" cy="3129211"/>
          </a:xfrm>
          <a:blipFill rotWithShape="1">
            <a:blip r:embed="rId3"/>
            <a:stretch>
              <a:fillRect l="-2353" t="-3509" r="-441"/>
            </a:stretch>
          </a:blipFill>
          <a:ex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52228" name="Picture 4" descr="C:\Users\teacher\AppData\Local\Microsoft\Windows\Temporary Internet Files\Content.IE5\7JO2OBQ8\MC900345413[1]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411760" y="404664"/>
            <a:ext cx="932880" cy="100811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487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2898"/>
            <a:ext cx="7915470" cy="13173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b="1575"/>
          <a:stretch/>
        </p:blipFill>
        <p:spPr>
          <a:xfrm>
            <a:off x="1691680" y="1867362"/>
            <a:ext cx="4480691" cy="175403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179512" y="4149080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列式解題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4207104" y="1833074"/>
            <a:ext cx="2279476" cy="543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可貼</a:t>
            </a:r>
            <a:r>
              <a:rPr lang="zh-TW" altLang="en-US" sz="2400" dirty="0" smtClean="0"/>
              <a:t>（      ）面</a:t>
            </a:r>
            <a:endParaRPr lang="zh-TW" altLang="en-US" sz="2400" dirty="0"/>
          </a:p>
        </p:txBody>
      </p:sp>
      <p:sp>
        <p:nvSpPr>
          <p:cNvPr id="8" name="圓角矩形 7"/>
          <p:cNvSpPr/>
          <p:nvPr/>
        </p:nvSpPr>
        <p:spPr>
          <a:xfrm>
            <a:off x="179512" y="2677689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</p:spTree>
    <p:extLst>
      <p:ext uri="{BB962C8B-B14F-4D97-AF65-F5344CB8AC3E}">
        <p14:creationId xmlns:p14="http://schemas.microsoft.com/office/powerpoint/2010/main" val="18329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魔戒故事</a:t>
            </a:r>
            <a:r>
              <a:rPr kumimoji="0"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二部</a:t>
            </a:r>
            <a:r>
              <a:rPr kumimoji="0"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曲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內容版面配置區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29208" y="1700808"/>
            <a:ext cx="8219256" cy="1944216"/>
          </a:xfrm>
          <a:blipFill rotWithShape="1">
            <a:blip r:embed="rId3"/>
            <a:stretch>
              <a:fillRect l="-1335" r="-593"/>
            </a:stretch>
          </a:blipFill>
          <a:extLst/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>
                <a:noFill/>
              </a:rPr>
              <a:t> </a:t>
            </a:r>
          </a:p>
        </p:txBody>
      </p:sp>
      <p:pic>
        <p:nvPicPr>
          <p:cNvPr id="49155" name="Picture 97" descr="C:\Users\teacher\AppData\Local\Microsoft\Windows\Temporary Internet Files\Content.IE5\FSIF1H0F\MC90035592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588"/>
            <a:ext cx="125888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3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9675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魔戒故事</a:t>
            </a:r>
            <a:r>
              <a:rPr kumimoji="0"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kumimoji="0"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三部曲</a:t>
            </a:r>
            <a:endParaRPr lang="zh-TW" alt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5779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18488" cy="3484563"/>
          </a:xfrm>
        </p:spPr>
        <p:txBody>
          <a:bodyPr/>
          <a:lstStyle/>
          <a:p>
            <a:pPr eaLnBrk="1" hangingPunct="1"/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啞巴缸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把　　公升的酒分　給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津栗</a:t>
            </a:r>
            <a:r>
              <a:rPr lang="zh-TW" altLang="zh-TW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津栗</a:t>
            </a:r>
          </a:p>
          <a:p>
            <a:pPr eaLnBrk="1" hangingPunct="1">
              <a:buFont typeface="Arial" charset="0"/>
              <a:buNone/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也將好酒</a:t>
            </a:r>
            <a:r>
              <a:rPr lang="zh-TW" altLang="en-US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和革命好友</a:t>
            </a:r>
            <a:r>
              <a:rPr lang="zh-TW" altLang="en-US" sz="3200" u="sng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勒苟拉斯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分享，</a:t>
            </a:r>
          </a:p>
          <a:p>
            <a:pPr eaLnBrk="1" hangingPunct="1">
              <a:buFont typeface="Arial" charset="0"/>
              <a:buNone/>
            </a:pPr>
            <a:endPara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請問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他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拿到了多少公升的酒？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555875" y="1341438"/>
          <a:ext cx="8223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方程式" r:id="rId4" imgW="215640" imgH="393480" progId="Equation.3">
                  <p:embed/>
                </p:oleObj>
              </mc:Choice>
              <mc:Fallback>
                <p:oleObj name="方程式" r:id="rId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341438"/>
                        <a:ext cx="8223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5364163" y="1412875"/>
          <a:ext cx="53181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方程式" r:id="rId6" imgW="139639" imgH="393529" progId="Equation.3">
                  <p:embed/>
                </p:oleObj>
              </mc:Choice>
              <mc:Fallback>
                <p:oleObj name="方程式" r:id="rId6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412875"/>
                        <a:ext cx="531812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>
            <p:extLst/>
          </p:nvPr>
        </p:nvGraphicFramePr>
        <p:xfrm>
          <a:off x="2741563" y="2565400"/>
          <a:ext cx="8223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方程式" r:id="rId8" imgW="215640" imgH="393480" progId="Equation.3">
                  <p:embed/>
                </p:oleObj>
              </mc:Choice>
              <mc:Fallback>
                <p:oleObj name="方程式" r:id="rId8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563" y="2565400"/>
                        <a:ext cx="82232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圓角矩形 4"/>
          <p:cNvSpPr/>
          <p:nvPr/>
        </p:nvSpPr>
        <p:spPr>
          <a:xfrm>
            <a:off x="250825" y="4652963"/>
            <a:ext cx="3076575" cy="576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/>
              <a:t>列出算式及答案</a:t>
            </a:r>
          </a:p>
        </p:txBody>
      </p:sp>
    </p:spTree>
    <p:extLst>
      <p:ext uri="{BB962C8B-B14F-4D97-AF65-F5344CB8AC3E}">
        <p14:creationId xmlns:p14="http://schemas.microsoft.com/office/powerpoint/2010/main" val="66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smtClean="0">
                <a:effectLst/>
              </a:rPr>
              <a:t>從分數</a:t>
            </a:r>
            <a:r>
              <a:rPr lang="en-US" altLang="zh-TW" sz="4800" dirty="0" smtClean="0">
                <a:effectLst/>
              </a:rPr>
              <a:t>×</a:t>
            </a:r>
            <a:r>
              <a:rPr lang="zh-TW" altLang="en-US" sz="4800" smtClean="0">
                <a:effectLst/>
              </a:rPr>
              <a:t>分數的算式中發現：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468313" y="2205038"/>
            <a:ext cx="8280400" cy="36718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3600" dirty="0"/>
              <a:t>1.</a:t>
            </a:r>
            <a:r>
              <a:rPr lang="zh-TW" altLang="en-US" sz="3600"/>
              <a:t>計算上：分子</a:t>
            </a:r>
            <a:r>
              <a:rPr lang="en-US" altLang="zh-TW" sz="3600" dirty="0"/>
              <a:t>.</a:t>
            </a:r>
            <a:r>
              <a:rPr lang="zh-TW" altLang="en-US" sz="3600"/>
              <a:t>分母位置。</a:t>
            </a:r>
          </a:p>
          <a:p>
            <a:r>
              <a:rPr lang="en-US" altLang="zh-TW" sz="3600" dirty="0"/>
              <a:t>2.</a:t>
            </a:r>
            <a:r>
              <a:rPr lang="zh-TW" altLang="en-US" sz="3600"/>
              <a:t>方法上：能約就約，簡化計算。</a:t>
            </a:r>
          </a:p>
          <a:p>
            <a:r>
              <a:rPr lang="en-US" altLang="zh-TW" sz="3600" dirty="0"/>
              <a:t>3.</a:t>
            </a:r>
            <a:r>
              <a:rPr lang="zh-TW" altLang="en-US" sz="3600"/>
              <a:t>意義上：完整</a:t>
            </a:r>
            <a:r>
              <a:rPr lang="en-US" altLang="zh-TW" sz="3600" dirty="0"/>
              <a:t>1</a:t>
            </a:r>
            <a:r>
              <a:rPr lang="zh-TW" altLang="en-US" sz="3600"/>
              <a:t>、</a:t>
            </a:r>
            <a:r>
              <a:rPr lang="zh-TW" altLang="en-US" sz="3600">
                <a:solidFill>
                  <a:srgbClr val="FF0000"/>
                </a:solidFill>
              </a:rPr>
              <a:t>部分量</a:t>
            </a:r>
            <a:r>
              <a:rPr lang="zh-TW" altLang="en-US" sz="3600"/>
              <a:t>的大小。</a:t>
            </a:r>
          </a:p>
          <a:p>
            <a:endParaRPr lang="en-US" altLang="zh-TW" sz="3600" dirty="0"/>
          </a:p>
        </p:txBody>
      </p:sp>
      <p:pic>
        <p:nvPicPr>
          <p:cNvPr id="68620" name="Picture 2" descr="C:\Users\teacher\AppData\Local\Microsoft\Windows\Temporary Internet Files\Content.IE5\ZF19T77U\MC90033153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686300"/>
            <a:ext cx="185261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6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91440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dirty="0" smtClean="0"/>
              <a:t>挑戰一下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68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pic>
        <p:nvPicPr>
          <p:cNvPr id="53252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217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「彩虹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0544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361" y="1628800"/>
            <a:ext cx="8186766" cy="106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204864"/>
            <a:ext cx="4457700" cy="18288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82898"/>
            <a:ext cx="7915470" cy="13173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83" y="2144673"/>
            <a:ext cx="1104900" cy="657225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6218283" y="2213530"/>
            <a:ext cx="2279476" cy="543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可貼</a:t>
            </a:r>
            <a:r>
              <a:rPr lang="zh-TW" altLang="en-US" sz="2400" dirty="0" smtClean="0"/>
              <a:t>（      ）面</a:t>
            </a:r>
            <a:endParaRPr lang="zh-TW" altLang="en-US" sz="2400" dirty="0"/>
          </a:p>
        </p:txBody>
      </p:sp>
      <p:sp>
        <p:nvSpPr>
          <p:cNvPr id="10" name="圓角矩形 9"/>
          <p:cNvSpPr/>
          <p:nvPr/>
        </p:nvSpPr>
        <p:spPr>
          <a:xfrm>
            <a:off x="240354" y="4998541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列式解題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287189" y="2996952"/>
            <a:ext cx="1260475" cy="6048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dirty="0">
                <a:solidFill>
                  <a:schemeClr val="tx1"/>
                </a:solidFill>
              </a:rPr>
              <a:t>畫圖解題</a:t>
            </a:r>
          </a:p>
        </p:txBody>
      </p:sp>
    </p:spTree>
    <p:extLst>
      <p:ext uri="{BB962C8B-B14F-4D97-AF65-F5344CB8AC3E}">
        <p14:creationId xmlns:p14="http://schemas.microsoft.com/office/powerpoint/2010/main" val="34753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r="34933" b="61905"/>
          <a:stretch/>
        </p:blipFill>
        <p:spPr>
          <a:xfrm>
            <a:off x="107504" y="692696"/>
            <a:ext cx="5449912" cy="11521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32" y="404664"/>
            <a:ext cx="2559848" cy="1879889"/>
          </a:xfrm>
          <a:prstGeom prst="rect">
            <a:avLst/>
          </a:prstGeom>
        </p:spPr>
      </p:pic>
      <p:pic>
        <p:nvPicPr>
          <p:cNvPr id="76802" name="Picture 2" descr="「伯伯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 bwMode="auto">
          <a:xfrm flipH="1">
            <a:off x="-19640" y="1826363"/>
            <a:ext cx="2024896" cy="24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/>
          <a:srcRect r="29579"/>
          <a:stretch/>
        </p:blipFill>
        <p:spPr>
          <a:xfrm>
            <a:off x="2092136" y="2464296"/>
            <a:ext cx="4948084" cy="6628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8496" y="3078780"/>
            <a:ext cx="5270936" cy="705266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6012160" y="2464296"/>
            <a:ext cx="432048" cy="614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156176" y="3235927"/>
            <a:ext cx="432048" cy="614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6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版面配置區 4"/>
              <p:cNvSpPr>
                <a:spLocks noGrp="1"/>
              </p:cNvSpPr>
              <p:nvPr>
                <p:ph type="body" idx="1"/>
              </p:nvPr>
            </p:nvSpPr>
            <p:spPr>
              <a:solidFill>
                <a:srgbClr val="FFFF00"/>
              </a:solidFill>
            </p:spPr>
            <p:txBody>
              <a:bodyPr/>
              <a:lstStyle/>
              <a:p>
                <a:r>
                  <a:rPr lang="zh-TW" altLang="en-US" dirty="0" smtClean="0">
                    <a:solidFill>
                      <a:srgbClr val="C00000"/>
                    </a:solidFill>
                    <a:latin typeface="王漢宗特黑體繁" panose="02000500000000000000" pitchFamily="2" charset="-120"/>
                    <a:ea typeface="王漢宗特黑體繁" panose="02000500000000000000" pitchFamily="2" charset="-120"/>
                  </a:rPr>
                  <a:t>非菜園部分（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dirty="0" smtClean="0">
                    <a:solidFill>
                      <a:srgbClr val="C00000"/>
                    </a:solidFill>
                    <a:latin typeface="王漢宗特黑體繁" panose="02000500000000000000" pitchFamily="2" charset="-120"/>
                    <a:ea typeface="王漢宗特黑體繁" panose="02000500000000000000" pitchFamily="2" charset="-120"/>
                  </a:rPr>
                  <a:t>），未平分</a:t>
                </a:r>
                <a:endParaRPr lang="zh-TW" altLang="en-US" dirty="0">
                  <a:solidFill>
                    <a:srgbClr val="C00000"/>
                  </a:solidFill>
                  <a:latin typeface="王漢宗特黑體繁" panose="02000500000000000000" pitchFamily="2" charset="-120"/>
                  <a:ea typeface="王漢宗特黑體繁" panose="02000500000000000000" pitchFamily="2" charset="-120"/>
                </a:endParaRPr>
              </a:p>
            </p:txBody>
          </p:sp>
        </mc:Choice>
        <mc:Fallback xmlns="">
          <p:sp>
            <p:nvSpPr>
              <p:cNvPr id="5" name="文字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不知道怎麼下手？！</a:t>
            </a:r>
            <a:endParaRPr lang="zh-TW" altLang="en-US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13636"/>
            <a:ext cx="2857666" cy="2143249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653903"/>
            <a:ext cx="4041775" cy="30313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88" y="4509119"/>
            <a:ext cx="3013084" cy="2259813"/>
          </a:xfrm>
          <a:prstGeom prst="rect">
            <a:avLst/>
          </a:prstGeom>
        </p:spPr>
      </p:pic>
      <p:sp>
        <p:nvSpPr>
          <p:cNvPr id="2" name="AutoShape 2" descr="「注意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「注意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小冰友常見的密司</a:t>
            </a:r>
            <a:r>
              <a:rPr lang="en-US" altLang="zh-TW" dirty="0" smtClean="0"/>
              <a:t>(miss)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7770"/>
            <a:ext cx="1657723" cy="17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 noChangeArrowheads="1"/>
          </p:cNvPicPr>
          <p:nvPr/>
        </p:nvPicPr>
        <p:blipFill>
          <a:blip r:embed="rId3"/>
          <a:srcRect l="12726" t="29514" r="62354" b="46194"/>
          <a:stretch>
            <a:fillRect/>
          </a:stretch>
        </p:blipFill>
        <p:spPr bwMode="auto">
          <a:xfrm>
            <a:off x="-34925" y="3489424"/>
            <a:ext cx="3154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0" y="3894237"/>
            <a:ext cx="2484438" cy="1296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468313" y="5445224"/>
            <a:ext cx="8229600" cy="3633788"/>
          </a:xfrm>
        </p:spPr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</a:rPr>
              <a:t>分母：一塊田地</a:t>
            </a:r>
            <a:r>
              <a:rPr lang="zh-TW" altLang="en-US" sz="3200" dirty="0" smtClean="0">
                <a:solidFill>
                  <a:srgbClr val="FF0000"/>
                </a:solidFill>
              </a:rPr>
              <a:t>共</a:t>
            </a:r>
            <a:r>
              <a:rPr lang="zh-TW" altLang="en-US" sz="3200" dirty="0" smtClean="0">
                <a:solidFill>
                  <a:schemeClr val="tx1"/>
                </a:solidFill>
              </a:rPr>
              <a:t>被分成（     ）等份</a:t>
            </a: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分子：王伯在田中</a:t>
            </a:r>
            <a:r>
              <a:rPr lang="zh-TW" altLang="en-US" sz="3600" dirty="0" smtClean="0">
                <a:solidFill>
                  <a:srgbClr val="FF0000"/>
                </a:solidFill>
              </a:rPr>
              <a:t>種菠菜</a:t>
            </a:r>
            <a:r>
              <a:rPr lang="zh-TW" altLang="en-US" sz="3600" dirty="0" smtClean="0">
                <a:solidFill>
                  <a:schemeClr val="tx1"/>
                </a:solidFill>
              </a:rPr>
              <a:t>是</a:t>
            </a:r>
            <a:r>
              <a:rPr lang="zh-TW" altLang="en-US" sz="3200" dirty="0" smtClean="0">
                <a:solidFill>
                  <a:schemeClr val="tx1"/>
                </a:solidFill>
              </a:rPr>
              <a:t>（     ）等份</a:t>
            </a:r>
          </a:p>
          <a:p>
            <a:endParaRPr lang="zh-TW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 l="12726" t="29514" r="62354" b="46194"/>
          <a:stretch>
            <a:fillRect/>
          </a:stretch>
        </p:blipFill>
        <p:spPr bwMode="auto">
          <a:xfrm>
            <a:off x="3216275" y="3462436"/>
            <a:ext cx="3155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1367" y="398129"/>
            <a:ext cx="7848600" cy="19446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TW" altLang="en-US" sz="2800" dirty="0" smtClean="0"/>
              <a:t>對於</a:t>
            </a:r>
            <a:r>
              <a:rPr lang="zh-TW" altLang="en-US" sz="2800" dirty="0" smtClean="0">
                <a:solidFill>
                  <a:srgbClr val="FF0000"/>
                </a:solidFill>
              </a:rPr>
              <a:t>分數乘以分數</a:t>
            </a:r>
            <a:r>
              <a:rPr lang="zh-TW" altLang="en-US" sz="2800" dirty="0" smtClean="0"/>
              <a:t>，我們</a:t>
            </a:r>
            <a:r>
              <a:rPr lang="zh-TW" altLang="en-US" sz="2800" dirty="0"/>
              <a:t>的小約定：</a:t>
            </a:r>
          </a:p>
          <a:p>
            <a:pPr>
              <a:defRPr/>
            </a:pPr>
            <a:r>
              <a:rPr lang="en-US" altLang="zh-TW" sz="2800" dirty="0"/>
              <a:t>1.</a:t>
            </a:r>
            <a:r>
              <a:rPr lang="zh-TW" altLang="en-US" sz="2800" dirty="0"/>
              <a:t>畫出</a:t>
            </a:r>
            <a:r>
              <a:rPr lang="zh-TW" altLang="en-US" sz="2800" dirty="0">
                <a:solidFill>
                  <a:srgbClr val="FF0000"/>
                </a:solidFill>
              </a:rPr>
              <a:t>完整的「</a:t>
            </a:r>
            <a:r>
              <a:rPr lang="en-US" altLang="zh-TW" sz="2800" dirty="0">
                <a:solidFill>
                  <a:srgbClr val="FF0000"/>
                </a:solidFill>
              </a:rPr>
              <a:t>1</a:t>
            </a:r>
            <a:r>
              <a:rPr lang="zh-TW" altLang="en-US" sz="2800" dirty="0">
                <a:solidFill>
                  <a:srgbClr val="FF0000"/>
                </a:solidFill>
              </a:rPr>
              <a:t>」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>
              <a:defRPr/>
            </a:pPr>
            <a:r>
              <a:rPr lang="en-US" altLang="zh-TW" sz="2800" dirty="0"/>
              <a:t>2.</a:t>
            </a:r>
            <a:r>
              <a:rPr lang="zh-TW" altLang="en-US" sz="2800" dirty="0"/>
              <a:t>先畫出</a:t>
            </a:r>
            <a:r>
              <a:rPr lang="zh-TW" altLang="en-US" sz="2800" dirty="0">
                <a:solidFill>
                  <a:srgbClr val="FF0000"/>
                </a:solidFill>
              </a:rPr>
              <a:t>分數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1</a:t>
            </a:r>
            <a:r>
              <a:rPr lang="zh-TW" altLang="en-US" sz="2800" dirty="0"/>
              <a:t>、再畫出分數</a:t>
            </a:r>
            <a:r>
              <a:rPr lang="en-US" altLang="zh-TW" sz="2800" baseline="-25000" dirty="0"/>
              <a:t>1</a:t>
            </a:r>
            <a:r>
              <a:rPr lang="zh-TW" altLang="en-US" sz="2800" dirty="0"/>
              <a:t>中的</a:t>
            </a:r>
            <a:r>
              <a:rPr lang="zh-TW" altLang="en-US" sz="2800" dirty="0">
                <a:solidFill>
                  <a:srgbClr val="FF0000"/>
                </a:solidFill>
              </a:rPr>
              <a:t>分數</a:t>
            </a:r>
            <a:r>
              <a:rPr lang="en-US" altLang="zh-TW" sz="2800" baseline="-25000" dirty="0">
                <a:solidFill>
                  <a:srgbClr val="FF0000"/>
                </a:solidFill>
              </a:rPr>
              <a:t>2</a:t>
            </a:r>
            <a:r>
              <a:rPr lang="zh-TW" altLang="en-US" sz="2800" dirty="0"/>
              <a:t>。</a:t>
            </a:r>
            <a:r>
              <a:rPr lang="en-US" altLang="zh-TW" sz="2800" dirty="0"/>
              <a:t>(</a:t>
            </a:r>
            <a:r>
              <a:rPr lang="zh-TW" altLang="en-US" sz="2800" dirty="0"/>
              <a:t>虛線</a:t>
            </a:r>
            <a:r>
              <a:rPr lang="en-US" altLang="zh-TW" sz="2800" dirty="0"/>
              <a:t>)</a:t>
            </a:r>
          </a:p>
          <a:p>
            <a:pPr>
              <a:defRPr/>
            </a:pPr>
            <a:r>
              <a:rPr lang="en-US" altLang="zh-TW" sz="2800" dirty="0"/>
              <a:t>3.</a:t>
            </a:r>
            <a:r>
              <a:rPr lang="zh-TW" altLang="en-US" sz="2800" dirty="0"/>
              <a:t>斜線塗滿，表示</a:t>
            </a:r>
            <a:r>
              <a:rPr lang="zh-TW" altLang="en-US" sz="2800" dirty="0" smtClean="0"/>
              <a:t>答案</a:t>
            </a:r>
            <a:r>
              <a:rPr lang="zh-TW" altLang="en-US" sz="2800" dirty="0"/>
              <a:t>。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 l="64986" t="29514" r="15056" b="46194"/>
          <a:stretch>
            <a:fillRect/>
          </a:stretch>
        </p:blipFill>
        <p:spPr bwMode="auto">
          <a:xfrm>
            <a:off x="6580188" y="3462436"/>
            <a:ext cx="2527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701675" y="3535462"/>
            <a:ext cx="10795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 smtClean="0"/>
              <a:t>一塊田地</a:t>
            </a:r>
            <a:endParaRPr lang="zh-TW" altLang="en-US" sz="2400" dirty="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852863" y="3519587"/>
            <a:ext cx="1079500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 smtClean="0"/>
              <a:t>一塊田地</a:t>
            </a:r>
            <a:endParaRPr lang="zh-TW" altLang="en-US" sz="2400" dirty="0"/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7329488" y="3489424"/>
            <a:ext cx="107950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 smtClean="0"/>
              <a:t>一塊田地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506614" y="4283428"/>
                <a:ext cx="69249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TW" altLang="en-US" i="1">
                          <a:latin typeface="Cambria Math" panose="02040503050406030204" pitchFamily="18" charset="0"/>
                        </a:rPr>
                        <m:t>菜園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14" y="4283428"/>
                <a:ext cx="692497" cy="518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914933" y="3750090"/>
                <a:ext cx="69249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zh-TW" altLang="en-US" i="1">
                          <a:latin typeface="Cambria Math" panose="02040503050406030204" pitchFamily="18" charset="0"/>
                        </a:rPr>
                        <m:t>菠菜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933" y="3750090"/>
                <a:ext cx="692497" cy="5203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畫圖表示答案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44303"/>
            <a:ext cx="2106040" cy="12241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80" y="1726558"/>
            <a:ext cx="1635736" cy="9893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726558"/>
            <a:ext cx="1744040" cy="951294"/>
          </a:xfrm>
          <a:prstGeom prst="rect">
            <a:avLst/>
          </a:prstGeom>
        </p:spPr>
      </p:pic>
      <p:pic>
        <p:nvPicPr>
          <p:cNvPr id="79874" name="Picture 2" descr="「熊本熊」的圖片搜尋結果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22059"/>
          <a:stretch/>
        </p:blipFill>
        <p:spPr bwMode="auto">
          <a:xfrm>
            <a:off x="6516216" y="453691"/>
            <a:ext cx="2351584" cy="10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63"/>
          <a:stretch/>
        </p:blipFill>
        <p:spPr>
          <a:xfrm>
            <a:off x="3462173" y="2566188"/>
            <a:ext cx="2663024" cy="429181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0406" r="60648" b="13554"/>
          <a:stretch/>
        </p:blipFill>
        <p:spPr>
          <a:xfrm>
            <a:off x="457200" y="2566188"/>
            <a:ext cx="2737700" cy="42761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2750" r="18500" b="44188"/>
          <a:stretch/>
        </p:blipFill>
        <p:spPr>
          <a:xfrm>
            <a:off x="6444208" y="2590077"/>
            <a:ext cx="2468666" cy="2495108"/>
          </a:xfrm>
          <a:prstGeom prst="rect">
            <a:avLst/>
          </a:prstGeom>
        </p:spPr>
      </p:pic>
      <p:pic>
        <p:nvPicPr>
          <p:cNvPr id="79878" name="Picture 6" descr="「發現」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4" y="262753"/>
            <a:ext cx="3717377" cy="27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圓角矩形 12"/>
          <p:cNvSpPr/>
          <p:nvPr/>
        </p:nvSpPr>
        <p:spPr>
          <a:xfrm>
            <a:off x="0" y="204794"/>
            <a:ext cx="1944216" cy="1190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從畫圖的過程中，說說看你</a:t>
            </a:r>
            <a:r>
              <a:rPr lang="zh-TW" altLang="en-US" dirty="0"/>
              <a:t>有</a:t>
            </a:r>
            <a:r>
              <a:rPr lang="zh-TW" altLang="en-US" dirty="0" smtClean="0"/>
              <a:t>發現哪些天大的秘密？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75897" r="18500" b="7259"/>
          <a:stretch/>
        </p:blipFill>
        <p:spPr>
          <a:xfrm>
            <a:off x="6444208" y="5085185"/>
            <a:ext cx="2468666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4" y="1600200"/>
            <a:ext cx="8800091" cy="2242766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9pPr>
          </a:lstStyle>
          <a:p>
            <a:r>
              <a:rPr lang="zh-TW" altLang="en-US" dirty="0" smtClean="0"/>
              <a:t>畫圖表示答案 </a:t>
            </a:r>
            <a:endParaRPr lang="zh-TW" altLang="en-US" dirty="0"/>
          </a:p>
        </p:txBody>
      </p:sp>
      <p:pic>
        <p:nvPicPr>
          <p:cNvPr id="6" name="Picture 2" descr="「熊本熊」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b="22059"/>
          <a:stretch/>
        </p:blipFill>
        <p:spPr bwMode="auto">
          <a:xfrm>
            <a:off x="6516216" y="453691"/>
            <a:ext cx="2351584" cy="10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8410575" cy="1752600"/>
          </a:xfrm>
          <a:prstGeom prst="rect">
            <a:avLst/>
          </a:prstGeom>
        </p:spPr>
      </p:pic>
      <p:pic>
        <p:nvPicPr>
          <p:cNvPr id="80898" name="Picture 2" descr="「問題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1" y="2953791"/>
            <a:ext cx="3904209" cy="39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043608" y="2420888"/>
            <a:ext cx="5184576" cy="23042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</a:rPr>
              <a:t>有了畫圖解題的經驗後，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3600" dirty="0" smtClean="0"/>
              <a:t>你覺得課本上需要特別強調這件事嗎？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29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571</Words>
  <Application>Microsoft Office PowerPoint</Application>
  <PresentationFormat>如螢幕大小 (4:3)</PresentationFormat>
  <Paragraphs>107</Paragraphs>
  <Slides>24</Slides>
  <Notes>24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王漢宗特黑體繁</vt:lpstr>
      <vt:lpstr>微軟正黑體</vt:lpstr>
      <vt:lpstr>新細明體</vt:lpstr>
      <vt:lpstr>標楷體</vt:lpstr>
      <vt:lpstr>Arial</vt:lpstr>
      <vt:lpstr>Calibri</vt:lpstr>
      <vt:lpstr>Cambria Math</vt:lpstr>
      <vt:lpstr>Microsoft New Tai Lue</vt:lpstr>
      <vt:lpstr>Engineering-PowerPoint-Template</vt:lpstr>
      <vt:lpstr>方程式</vt:lpstr>
      <vt:lpstr>2-3 分數乘以分數</vt:lpstr>
      <vt:lpstr>PowerPoint 簡報</vt:lpstr>
      <vt:lpstr>PowerPoint 簡報</vt:lpstr>
      <vt:lpstr>PowerPoint 簡報</vt:lpstr>
      <vt:lpstr>   小冰友常見的密司(miss)</vt:lpstr>
      <vt:lpstr>PowerPoint 簡報</vt:lpstr>
      <vt:lpstr>畫圖表示答案 </vt:lpstr>
      <vt:lpstr>PowerPoint 簡報</vt:lpstr>
      <vt:lpstr>PowerPoint 簡報</vt:lpstr>
      <vt:lpstr>瞭解分數相乘的概念後…</vt:lpstr>
      <vt:lpstr>不過，精彩的在後頭…PART1</vt:lpstr>
      <vt:lpstr>不過，精彩的在後頭…PART2</vt:lpstr>
      <vt:lpstr>PowerPoint 簡報</vt:lpstr>
      <vt:lpstr>挑戰一下</vt:lpstr>
      <vt:lpstr>挑戰一下</vt:lpstr>
      <vt:lpstr>PowerPoint 簡報</vt:lpstr>
      <vt:lpstr>貧窮佃農悲歌</vt:lpstr>
      <vt:lpstr>魔戒故事-首部曲</vt:lpstr>
      <vt:lpstr>縮小後的魔戒</vt:lpstr>
      <vt:lpstr>魔戒故事-二部曲</vt:lpstr>
      <vt:lpstr>魔戒故事-三部曲</vt:lpstr>
      <vt:lpstr>從分數×分數的算式中發現：</vt:lpstr>
      <vt:lpstr>挑戰一下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287</cp:revision>
  <dcterms:created xsi:type="dcterms:W3CDTF">2015-02-23T02:08:32Z</dcterms:created>
  <dcterms:modified xsi:type="dcterms:W3CDTF">2017-03-01T23:43:17Z</dcterms:modified>
</cp:coreProperties>
</file>