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EFEFE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2.jpg"/><Relationship Id="rId4" Type="http://schemas.openxmlformats.org/officeDocument/2006/relationships/image" Target="../media/image0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1058525" y="514350"/>
            <a:ext cx="6045600" cy="9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4294967295" type="ctrTitle"/>
          </p:nvPr>
        </p:nvSpPr>
        <p:spPr>
          <a:xfrm>
            <a:off x="162625" y="715625"/>
            <a:ext cx="8520600" cy="1394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zh-TW" sz="4400">
                <a:latin typeface="Microsoft JhengHei"/>
                <a:ea typeface="Microsoft JhengHei"/>
                <a:cs typeface="Microsoft JhengHei"/>
                <a:sym typeface="Microsoft JhengHei"/>
              </a:rPr>
              <a:t>原住民高中學生</a:t>
            </a:r>
          </a:p>
          <a:p>
            <a:pPr lvl="0" rtl="0" algn="ctr">
              <a:spcBef>
                <a:spcPts val="0"/>
              </a:spcBef>
              <a:buNone/>
            </a:pPr>
            <a:r>
              <a:rPr b="1" lang="zh-TW" sz="4400">
                <a:latin typeface="Microsoft JhengHei"/>
                <a:ea typeface="Microsoft JhengHei"/>
                <a:cs typeface="Microsoft JhengHei"/>
                <a:sym typeface="Microsoft JhengHei"/>
              </a:rPr>
              <a:t>申請入學加分問題的利</a:t>
            </a:r>
            <a:r>
              <a:rPr b="1" lang="zh-TW" sz="4400">
                <a:latin typeface="Microsoft JhengHei"/>
                <a:ea typeface="Microsoft JhengHei"/>
                <a:cs typeface="Microsoft JhengHei"/>
                <a:sym typeface="Microsoft JhengHei"/>
              </a:rPr>
              <a:t>與弊</a:t>
            </a:r>
          </a:p>
          <a:p>
            <a:pPr indent="4629150" lvl="0" rtl="0" algn="l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zh-TW">
                <a:latin typeface="Microsoft JhengHei"/>
                <a:ea typeface="Microsoft JhengHei"/>
                <a:cs typeface="Microsoft JhengHei"/>
                <a:sym typeface="Microsoft JhengHei"/>
              </a:rPr>
              <a:t>報告人:洪霖 、娜努．塔伊</a:t>
            </a:r>
            <a:r>
              <a:rPr lang="zh-TW">
                <a:latin typeface="Microsoft JhengHei"/>
                <a:ea typeface="Microsoft JhengHei"/>
                <a:cs typeface="Microsoft JhengHei"/>
                <a:sym typeface="Microsoft JhengHei"/>
              </a:rPr>
              <a:t>達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zh-TW"/>
              <a:t>　</a:t>
            </a:r>
          </a:p>
          <a:p>
            <a:pPr lvl="0" algn="ctr">
              <a:spcBef>
                <a:spcPts val="0"/>
              </a:spcBef>
              <a:buNone/>
            </a:pPr>
            <a:r>
              <a:rPr lang="zh-TW">
                <a:latin typeface="Microsoft JhengHei"/>
                <a:ea typeface="Microsoft JhengHei"/>
                <a:cs typeface="Microsoft JhengHei"/>
                <a:sym typeface="Microsoft JhengHei"/>
              </a:rPr>
              <a:t>指導老師：陳來福、古春玲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214800" y="0"/>
            <a:ext cx="8520600" cy="1356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zh-TW" sz="4800">
                <a:solidFill>
                  <a:srgbClr val="1155CC"/>
                </a:solidFill>
              </a:rPr>
              <a:t>  </a:t>
            </a:r>
            <a:r>
              <a:rPr lang="zh-TW" sz="4800">
                <a:solidFill>
                  <a:srgbClr val="351C75"/>
                </a:solidFill>
              </a:rPr>
              <a:t>目錄</a:t>
            </a:r>
          </a:p>
          <a:p>
            <a:pPr lvl="0" algn="ctr">
              <a:spcBef>
                <a:spcPts val="0"/>
              </a:spcBef>
              <a:buNone/>
            </a:pPr>
            <a:r>
              <a:rPr lang="zh-TW" sz="3600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</a:rPr>
              <a:t>a table of contents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59675" y="1289575"/>
            <a:ext cx="5106300" cy="389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000">
                <a:solidFill>
                  <a:srgbClr val="4C113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 </a:t>
            </a:r>
            <a:r>
              <a:rPr b="1" lang="zh-TW" sz="3000">
                <a:solidFill>
                  <a:srgbClr val="4C113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•前言</a:t>
            </a:r>
            <a:r>
              <a:rPr b="1" lang="zh-TW" sz="3000">
                <a:solidFill>
                  <a:srgbClr val="4C113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foreword</a:t>
            </a:r>
            <a:r>
              <a:rPr b="1" lang="zh-TW" sz="3000">
                <a:solidFill>
                  <a:srgbClr val="4C113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→ </a:t>
            </a:r>
          </a:p>
          <a:p>
            <a:pPr lv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4C113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        一、研究動機  </a:t>
            </a:r>
          </a:p>
          <a:p>
            <a:pPr lv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4C113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        二、研究目的  </a:t>
            </a:r>
          </a:p>
          <a:p>
            <a:pPr lv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4C113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        三、研究方法</a:t>
            </a:r>
          </a:p>
          <a:p>
            <a:pPr lv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000">
                <a:solidFill>
                  <a:srgbClr val="4C1130"/>
                </a:solidFill>
              </a:rPr>
              <a:t>        •正文</a:t>
            </a:r>
            <a:r>
              <a:rPr b="1" lang="zh-TW" sz="3000">
                <a:solidFill>
                  <a:srgbClr val="4C113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text</a:t>
            </a:r>
            <a:r>
              <a:rPr b="1" lang="zh-TW" sz="3000">
                <a:solidFill>
                  <a:srgbClr val="4C1130"/>
                </a:solidFill>
              </a:rPr>
              <a:t>→</a:t>
            </a:r>
          </a:p>
          <a:p>
            <a: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4C113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原住民學生為何可以加分?  </a:t>
            </a:r>
          </a:p>
          <a:p>
            <a: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4C113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原住民學生加分是好是壞?</a:t>
            </a:r>
          </a:p>
          <a:p>
            <a: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4C113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問卷統計加分政策對原住民的想法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  <p:sp>
        <p:nvSpPr>
          <p:cNvPr id="62" name="Shape 62"/>
          <p:cNvSpPr txBox="1"/>
          <p:nvPr/>
        </p:nvSpPr>
        <p:spPr>
          <a:xfrm>
            <a:off x="4919850" y="1528150"/>
            <a:ext cx="3742200" cy="16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zh-TW" sz="3000">
                <a:solidFill>
                  <a:srgbClr val="4C1130"/>
                </a:solidFill>
              </a:rPr>
              <a:t>•結論</a:t>
            </a:r>
            <a:r>
              <a:rPr b="1" lang="zh-TW" sz="3000">
                <a:solidFill>
                  <a:srgbClr val="4C113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conclution</a:t>
            </a:r>
            <a:r>
              <a:rPr b="1" lang="zh-TW" sz="3000">
                <a:solidFill>
                  <a:srgbClr val="4C1130"/>
                </a:solidFill>
              </a:rPr>
              <a:t>→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zh-TW" sz="2000">
                <a:solidFill>
                  <a:srgbClr val="4C1130"/>
                </a:solidFill>
              </a:rPr>
              <a:t>  研究心得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01800" y="3317175"/>
            <a:ext cx="3742200" cy="1781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4CCCC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600" cy="822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3600">
                <a:solidFill>
                  <a:srgbClr val="434343"/>
                </a:solidFill>
              </a:rPr>
              <a:t>研究動機?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46155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360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spcBef>
                <a:spcPts val="0"/>
              </a:spcBef>
              <a:buNone/>
            </a:pPr>
            <a:r>
              <a:rPr lang="zh-TW" sz="4800">
                <a:solidFill>
                  <a:srgbClr val="A64D7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想起國中在外地求</a:t>
            </a:r>
            <a:r>
              <a:rPr lang="zh-TW" sz="4800">
                <a:solidFill>
                  <a:srgbClr val="A64D7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學的日子......</a:t>
            </a:r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4450" y="1152475"/>
            <a:ext cx="3399543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