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271" r:id="rId4"/>
    <p:sldId id="290" r:id="rId5"/>
    <p:sldId id="298" r:id="rId6"/>
    <p:sldId id="299" r:id="rId7"/>
    <p:sldId id="272" r:id="rId8"/>
    <p:sldId id="273" r:id="rId9"/>
    <p:sldId id="300" r:id="rId10"/>
    <p:sldId id="274" r:id="rId11"/>
    <p:sldId id="275" r:id="rId12"/>
    <p:sldId id="276" r:id="rId13"/>
    <p:sldId id="277" r:id="rId14"/>
    <p:sldId id="278" r:id="rId15"/>
    <p:sldId id="279" r:id="rId16"/>
    <p:sldId id="286" r:id="rId17"/>
    <p:sldId id="280" r:id="rId18"/>
    <p:sldId id="281" r:id="rId19"/>
    <p:sldId id="282" r:id="rId20"/>
    <p:sldId id="283" r:id="rId21"/>
    <p:sldId id="289" r:id="rId22"/>
    <p:sldId id="294" r:id="rId23"/>
    <p:sldId id="295" r:id="rId24"/>
    <p:sldId id="296" r:id="rId25"/>
    <p:sldId id="297" r:id="rId26"/>
    <p:sldId id="287" r:id="rId27"/>
    <p:sldId id="270" r:id="rId28"/>
  </p:sldIdLst>
  <p:sldSz cx="12192000" cy="6858000"/>
  <p:notesSz cx="6797675" cy="9926638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64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23" autoAdjust="0"/>
    <p:restoredTop sz="88355" autoAdjust="0"/>
  </p:normalViewPr>
  <p:slideViewPr>
    <p:cSldViewPr snapToGrid="0">
      <p:cViewPr varScale="1">
        <p:scale>
          <a:sx n="68" d="100"/>
          <a:sy n="68" d="100"/>
        </p:scale>
        <p:origin x="4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2024/9/10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2024/9/10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4777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9836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2024/9/10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2024/9/10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2024/9/10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2024/9/10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2024/9/10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2024/9/10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按一下以編輯母片標題</a:t>
            </a:r>
            <a:br>
              <a:rPr lang="en-US" altLang="zh-TW" dirty="0"/>
            </a:br>
            <a:r>
              <a:rPr lang="zh-TW" altLang="en-US" dirty="0"/>
              <a:t>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2024/9/10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2024/9/10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2024/9/10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2024/9/10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2024/9/10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2024/9/10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2024/9/10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../../&#23125;&#32114;(105)/106&#23416;&#24180;&#25216;&#34269;&#29677;/&#25216;&#34269;&#29677;&#36980;&#36984;/&#25216;&#34269;&#29677;&#23478;&#38263;&#21516;&#24847;&#26360;.do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US" altLang="zh-TW" dirty="0">
                <a:latin typeface="Salesforce Sans"/>
                <a:sym typeface="Salesforce Sans"/>
              </a:rPr>
              <a:t>113</a:t>
            </a:r>
            <a:r>
              <a:rPr lang="zh-TW" altLang="en-US" dirty="0">
                <a:latin typeface="Salesforce Sans"/>
                <a:sym typeface="Salesforce Sans"/>
              </a:rPr>
              <a:t>學年度技藝教育課程導師說明會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r" rtl="0"/>
            <a:r>
              <a:rPr lang="en-US" altLang="zh-TW" dirty="0">
                <a:latin typeface="Salesforce Sans"/>
                <a:sym typeface="Salesforce Sans"/>
              </a:rPr>
              <a:t>113.9.10</a:t>
            </a:r>
            <a:endParaRPr lang="zh-TW" altLang="en-US" dirty="0"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1" y="237995"/>
            <a:ext cx="10058402" cy="722334"/>
          </a:xfrm>
        </p:spPr>
        <p:txBody>
          <a:bodyPr/>
          <a:lstStyle/>
          <a:p>
            <a:r>
              <a:rPr lang="zh-TW" altLang="en-US" dirty="0"/>
              <a:t>合作學校及開設職群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179983"/>
              </p:ext>
            </p:extLst>
          </p:nvPr>
        </p:nvGraphicFramePr>
        <p:xfrm>
          <a:off x="520579" y="2037567"/>
          <a:ext cx="11147666" cy="4053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20422">
                  <a:extLst>
                    <a:ext uri="{9D8B030D-6E8A-4147-A177-3AD203B41FA5}">
                      <a16:colId xmlns:a16="http://schemas.microsoft.com/office/drawing/2014/main" val="3812752712"/>
                    </a:ext>
                  </a:extLst>
                </a:gridCol>
                <a:gridCol w="6698653">
                  <a:extLst>
                    <a:ext uri="{9D8B030D-6E8A-4147-A177-3AD203B41FA5}">
                      <a16:colId xmlns:a16="http://schemas.microsoft.com/office/drawing/2014/main" val="2848334216"/>
                    </a:ext>
                  </a:extLst>
                </a:gridCol>
                <a:gridCol w="1728591">
                  <a:extLst>
                    <a:ext uri="{9D8B030D-6E8A-4147-A177-3AD203B41FA5}">
                      <a16:colId xmlns:a16="http://schemas.microsoft.com/office/drawing/2014/main" val="2734592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合作學校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開設職群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上限人數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90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新北高工</a:t>
                      </a: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上：動力機械職群  下：機械職群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</a:t>
                      </a: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710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新北高工</a:t>
                      </a: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</a:t>
                      </a: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上：電機電子職群  下：動力機械職群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</a:t>
                      </a: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641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智光商工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上：食品職群      下：設計職群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</a:t>
                      </a: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831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樹人家商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上：家政職群      下：餐旅職群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</a:t>
                      </a: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435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豫章工商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上：餐旅職群      下：食品職群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</a:t>
                      </a: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950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耕莘健康管理專科學校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上：醫護職群      下：家政職群</a:t>
                      </a: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暫定</a:t>
                      </a: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</a:t>
                      </a: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916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01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遴選方式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一、先由各班導師及輔導活動科老師推薦（需有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家長同意書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二、按照遴選辦法換算積分，依積分給予相對應序號，於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5/9(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第一、二節進行公開撕榜作業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三、經遴輔會會議決議，公布錄取名單</a:t>
            </a:r>
          </a:p>
          <a:p>
            <a:pPr marL="0" indent="0">
              <a:buNone/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350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275573"/>
            <a:ext cx="10058402" cy="722334"/>
          </a:xfrm>
        </p:spPr>
        <p:txBody>
          <a:bodyPr/>
          <a:lstStyle/>
          <a:p>
            <a:r>
              <a:rPr lang="zh-TW" altLang="en-US" dirty="0"/>
              <a:t>遴選比序辦法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241474"/>
              </p:ext>
            </p:extLst>
          </p:nvPr>
        </p:nvGraphicFramePr>
        <p:xfrm>
          <a:off x="288100" y="997907"/>
          <a:ext cx="11611629" cy="585360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543990">
                  <a:extLst>
                    <a:ext uri="{9D8B030D-6E8A-4147-A177-3AD203B41FA5}">
                      <a16:colId xmlns:a16="http://schemas.microsoft.com/office/drawing/2014/main" val="3149976831"/>
                    </a:ext>
                  </a:extLst>
                </a:gridCol>
                <a:gridCol w="1226365">
                  <a:extLst>
                    <a:ext uri="{9D8B030D-6E8A-4147-A177-3AD203B41FA5}">
                      <a16:colId xmlns:a16="http://schemas.microsoft.com/office/drawing/2014/main" val="2486747531"/>
                    </a:ext>
                  </a:extLst>
                </a:gridCol>
                <a:gridCol w="893631">
                  <a:extLst>
                    <a:ext uri="{9D8B030D-6E8A-4147-A177-3AD203B41FA5}">
                      <a16:colId xmlns:a16="http://schemas.microsoft.com/office/drawing/2014/main" val="948643657"/>
                    </a:ext>
                  </a:extLst>
                </a:gridCol>
                <a:gridCol w="394446">
                  <a:extLst>
                    <a:ext uri="{9D8B030D-6E8A-4147-A177-3AD203B41FA5}">
                      <a16:colId xmlns:a16="http://schemas.microsoft.com/office/drawing/2014/main" val="3035978890"/>
                    </a:ext>
                  </a:extLst>
                </a:gridCol>
                <a:gridCol w="499185">
                  <a:extLst>
                    <a:ext uri="{9D8B030D-6E8A-4147-A177-3AD203B41FA5}">
                      <a16:colId xmlns:a16="http://schemas.microsoft.com/office/drawing/2014/main" val="3787674240"/>
                    </a:ext>
                  </a:extLst>
                </a:gridCol>
                <a:gridCol w="893631">
                  <a:extLst>
                    <a:ext uri="{9D8B030D-6E8A-4147-A177-3AD203B41FA5}">
                      <a16:colId xmlns:a16="http://schemas.microsoft.com/office/drawing/2014/main" val="1673000966"/>
                    </a:ext>
                  </a:extLst>
                </a:gridCol>
                <a:gridCol w="893631">
                  <a:extLst>
                    <a:ext uri="{9D8B030D-6E8A-4147-A177-3AD203B41FA5}">
                      <a16:colId xmlns:a16="http://schemas.microsoft.com/office/drawing/2014/main" val="4188495671"/>
                    </a:ext>
                  </a:extLst>
                </a:gridCol>
                <a:gridCol w="419174">
                  <a:extLst>
                    <a:ext uri="{9D8B030D-6E8A-4147-A177-3AD203B41FA5}">
                      <a16:colId xmlns:a16="http://schemas.microsoft.com/office/drawing/2014/main" val="2907772581"/>
                    </a:ext>
                  </a:extLst>
                </a:gridCol>
                <a:gridCol w="474457">
                  <a:extLst>
                    <a:ext uri="{9D8B030D-6E8A-4147-A177-3AD203B41FA5}">
                      <a16:colId xmlns:a16="http://schemas.microsoft.com/office/drawing/2014/main" val="422676704"/>
                    </a:ext>
                  </a:extLst>
                </a:gridCol>
                <a:gridCol w="893631">
                  <a:extLst>
                    <a:ext uri="{9D8B030D-6E8A-4147-A177-3AD203B41FA5}">
                      <a16:colId xmlns:a16="http://schemas.microsoft.com/office/drawing/2014/main" val="1104166771"/>
                    </a:ext>
                  </a:extLst>
                </a:gridCol>
                <a:gridCol w="893631">
                  <a:extLst>
                    <a:ext uri="{9D8B030D-6E8A-4147-A177-3AD203B41FA5}">
                      <a16:colId xmlns:a16="http://schemas.microsoft.com/office/drawing/2014/main" val="1187237382"/>
                    </a:ext>
                  </a:extLst>
                </a:gridCol>
                <a:gridCol w="2585857">
                  <a:extLst>
                    <a:ext uri="{9D8B030D-6E8A-4147-A177-3AD203B41FA5}">
                      <a16:colId xmlns:a16="http://schemas.microsoft.com/office/drawing/2014/main" val="3422305597"/>
                    </a:ext>
                  </a:extLst>
                </a:gridCol>
              </a:tblGrid>
              <a:tr h="269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採計上限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積分換算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說明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extLst>
                  <a:ext uri="{0D108BD9-81ED-4DB2-BD59-A6C34878D82A}">
                    <a16:rowId xmlns:a16="http://schemas.microsoft.com/office/drawing/2014/main" val="358454002"/>
                  </a:ext>
                </a:extLst>
              </a:tr>
              <a:tr h="283091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綜合、藝文、健體、</a:t>
                      </a:r>
                      <a:r>
                        <a:rPr lang="zh-TW" alt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科技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學習成績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等第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綜合、藝文、健體</a:t>
                      </a:r>
                      <a:r>
                        <a:rPr lang="zh-TW" alt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、科技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採七上、七下、八上平均成績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須達及格標準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每班分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等第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若同分，取較高等第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extLst>
                  <a:ext uri="{0D108BD9-81ED-4DB2-BD59-A6C34878D82A}">
                    <a16:rowId xmlns:a16="http://schemas.microsoft.com/office/drawing/2014/main" val="3213789059"/>
                  </a:ext>
                </a:extLst>
              </a:tr>
              <a:tr h="10642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上限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224404"/>
                  </a:ext>
                </a:extLst>
              </a:tr>
              <a:tr h="8083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曠課紀錄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上限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 gridSpan="2">
                  <a:txBody>
                    <a:bodyPr/>
                    <a:lstStyle/>
                    <a:p>
                      <a:pPr indent="323215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en-US" alt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indent="323215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無曠課紀錄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 hMerge="1">
                  <a:txBody>
                    <a:bodyPr/>
                    <a:lstStyle/>
                    <a:p>
                      <a:pPr indent="323215" algn="ctr">
                        <a:spcAft>
                          <a:spcPts val="0"/>
                        </a:spcAft>
                      </a:pP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 gridSpan="2">
                  <a:txBody>
                    <a:bodyPr/>
                    <a:lstStyle/>
                    <a:p>
                      <a:pPr indent="323215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</a:p>
                    <a:p>
                      <a:pPr indent="323215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曠課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1~3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323215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</a:p>
                    <a:p>
                      <a:pPr indent="323215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曠課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4~7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323215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</a:p>
                    <a:p>
                      <a:pPr indent="323215"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曠課</a:t>
                      </a: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8~15</a:t>
                      </a: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採七上、七下、八上、八下學期</a:t>
                      </a: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採計至</a:t>
                      </a: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113.4.19)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extLst>
                  <a:ext uri="{0D108BD9-81ED-4DB2-BD59-A6C34878D82A}">
                    <a16:rowId xmlns:a16="http://schemas.microsoft.com/office/drawing/2014/main" val="3152736928"/>
                  </a:ext>
                </a:extLst>
              </a:tr>
              <a:tr h="5389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事、病假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上限</a:t>
                      </a: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 gridSpan="9">
                  <a:txBody>
                    <a:bodyPr/>
                    <a:lstStyle/>
                    <a:p>
                      <a:pPr indent="377190" algn="l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事、病假合計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節得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分，事、病假合計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1~20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節得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5.5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分，事、病假合計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21~40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節得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分，以此類推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法定傳染病除外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extLst>
                  <a:ext uri="{0D108BD9-81ED-4DB2-BD59-A6C34878D82A}">
                    <a16:rowId xmlns:a16="http://schemas.microsoft.com/office/drawing/2014/main" val="2491855068"/>
                  </a:ext>
                </a:extLst>
              </a:tr>
              <a:tr h="915841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獎懲紀錄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獎</a:t>
                      </a: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上限</a:t>
                      </a: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</a:t>
                      </a: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支嘉獎以上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10~19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支嘉獎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5~9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支嘉獎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1~4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支嘉獎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支嘉獎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支小功合</a:t>
                      </a: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支嘉獎</a:t>
                      </a: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採七上、七下、八上、八下學期</a:t>
                      </a: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extLst>
                  <a:ext uri="{0D108BD9-81ED-4DB2-BD59-A6C34878D82A}">
                    <a16:rowId xmlns:a16="http://schemas.microsoft.com/office/drawing/2014/main" val="3748388170"/>
                  </a:ext>
                </a:extLst>
              </a:tr>
              <a:tr h="134730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懲</a:t>
                      </a: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上限</a:t>
                      </a:r>
                      <a:r>
                        <a:rPr lang="en-US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</a:t>
                      </a: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 gridSpan="9"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無懲處紀錄者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有懲處紀錄者，每一支警告扣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分，兩支警告扣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分，以此類推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若銷警告，則銷一支加回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1.5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分，銷兩支警告加回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分，以此類推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採七上、七下、八上、八下學期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支小過合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支警告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extLst>
                  <a:ext uri="{0D108BD9-81ED-4DB2-BD59-A6C34878D82A}">
                    <a16:rowId xmlns:a16="http://schemas.microsoft.com/office/drawing/2014/main" val="3671929001"/>
                  </a:ext>
                </a:extLst>
              </a:tr>
              <a:tr h="538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職校參訪學習單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申請技藝班必附資料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列入同分比序項目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337" marR="39337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829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86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一、九年級</a:t>
            </a:r>
            <a:r>
              <a:rPr lang="zh-TW" altLang="en-US" sz="2800" b="1" u="sng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週三的第</a:t>
            </a:r>
            <a:r>
              <a:rPr lang="en-US" altLang="zh-TW" sz="2800" b="1" u="sng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5~7</a:t>
            </a:r>
            <a:r>
              <a:rPr lang="zh-TW" altLang="en-US" sz="2800" b="1" u="sng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r>
              <a:rPr lang="zh-TW" altLang="en-US" sz="2800" dirty="0">
                <a:solidFill>
                  <a:schemeClr val="tx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，以及</a:t>
            </a:r>
            <a:r>
              <a:rPr lang="zh-TW" altLang="en-US" sz="2800" b="1" u="sng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週五的第</a:t>
            </a:r>
            <a:r>
              <a:rPr lang="en-US" altLang="zh-TW" sz="2800" b="1" u="sng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b="1" u="sng" dirty="0">
                <a:solidFill>
                  <a:schemeClr val="accent3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en-US" altLang="zh-TW" sz="2800" b="1" u="sng" dirty="0">
                <a:solidFill>
                  <a:schemeClr val="accent3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3</a:t>
            </a:r>
            <a:r>
              <a:rPr lang="zh-TW" altLang="en-US" sz="2800" b="1" u="sng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節有排正式課程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，學生受影響程度視該班課程內容而定，請家長仔細考量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二、技藝班校外上課期間，若有行為嚴重影響校譽、中途退班或輟學者，除依校規辦理外，得予以退原班並召開學生獎懲委員會議處。 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三、技藝班同學至高職上課不收取任何費用，為避免資源浪費，正式上課第三次後退出者將依上列辦法辦理，請斟酌報名。      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063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技藝專班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120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成立目的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一、為八年級升九年級具有高度技藝傾向之學生設立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二、對較不具學術傾向之學生，能更深入試探技職教育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三、學生多試探各職群，供國中畢業後選擇就讀科系之參考</a:t>
            </a:r>
          </a:p>
        </p:txBody>
      </p:sp>
    </p:spTree>
    <p:extLst>
      <p:ext uri="{BB962C8B-B14F-4D97-AF65-F5344CB8AC3E}">
        <p14:creationId xmlns:p14="http://schemas.microsoft.com/office/powerpoint/2010/main" val="101431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開設職群與合作高職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家政職群、設計職群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莊敬高職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電機電子職群、食品職群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豫章工商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976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5817" y="100208"/>
            <a:ext cx="10058402" cy="797490"/>
          </a:xfrm>
        </p:spPr>
        <p:txBody>
          <a:bodyPr/>
          <a:lstStyle/>
          <a:p>
            <a:r>
              <a:rPr lang="zh-TW" altLang="en-US" dirty="0"/>
              <a:t>與合作式技藝班之差異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390778"/>
              </p:ext>
            </p:extLst>
          </p:nvPr>
        </p:nvGraphicFramePr>
        <p:xfrm>
          <a:off x="576196" y="897698"/>
          <a:ext cx="10897644" cy="5943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75846">
                  <a:extLst>
                    <a:ext uri="{9D8B030D-6E8A-4147-A177-3AD203B41FA5}">
                      <a16:colId xmlns:a16="http://schemas.microsoft.com/office/drawing/2014/main" val="3627318754"/>
                    </a:ext>
                  </a:extLst>
                </a:gridCol>
                <a:gridCol w="4410899">
                  <a:extLst>
                    <a:ext uri="{9D8B030D-6E8A-4147-A177-3AD203B41FA5}">
                      <a16:colId xmlns:a16="http://schemas.microsoft.com/office/drawing/2014/main" val="380864521"/>
                    </a:ext>
                  </a:extLst>
                </a:gridCol>
                <a:gridCol w="4410899">
                  <a:extLst>
                    <a:ext uri="{9D8B030D-6E8A-4147-A177-3AD203B41FA5}">
                      <a16:colId xmlns:a16="http://schemas.microsoft.com/office/drawing/2014/main" val="13686801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抽離式合作班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技藝專班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140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技藝課程節數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</a:t>
                      </a:r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兩個全天在高職上課</a:t>
                      </a:r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205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上課地點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合作高職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合作高職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641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職群數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上下學期各一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上下學期各二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669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上課週數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上學期</a:t>
                      </a:r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週</a:t>
                      </a:r>
                      <a:endParaRPr lang="en-US" altLang="zh-TW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下學期</a:t>
                      </a:r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上學期</a:t>
                      </a:r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</a:t>
                      </a: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週</a:t>
                      </a:r>
                      <a:endParaRPr lang="en-US" altLang="zh-TW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下學期</a:t>
                      </a:r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072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技藝競賽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04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一般學科節數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</a:t>
                      </a: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</a:t>
                      </a: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690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負責帶隊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遴選帶隊教師</a:t>
                      </a:r>
                      <a:endParaRPr lang="en-US" altLang="zh-TW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帶隊教師僅負責技藝班上課期間學生安全、常規等</a:t>
                      </a:r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專班導師</a:t>
                      </a:r>
                      <a:endParaRPr lang="en-US" altLang="zh-TW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與一般導師相同，亦要填寫輔導記錄、生涯輔導記錄等</a:t>
                      </a:r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02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升學進路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教育會考、高中職優免、特色招生、五專優免、五專聯免、技優甄審、實用技能學程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與一般九年級學生相同，但因學生屬性及上課內容有差異，多數升學以高職、五專為主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961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96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技藝專班遴選方式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一、由八年級各班導師及輔導老師提出推薦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二、學生領取技藝專班申請表，完成學生部分填寫，並請家長簽名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三、學生將申請表交給導師，導師填寫意見並簽名後交至輔導室資料組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四、資料組請輔導老師填寫意見並簽名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五、資料組完成申請表學生資料部分填寫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六、資料組安排面談時間，欲報名之學生皆需參加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七、依積分高低排序，經遴輔會確認後公告專班錄取名單</a:t>
            </a:r>
          </a:p>
        </p:txBody>
      </p:sp>
    </p:spTree>
    <p:extLst>
      <p:ext uri="{BB962C8B-B14F-4D97-AF65-F5344CB8AC3E}">
        <p14:creationId xmlns:p14="http://schemas.microsoft.com/office/powerpoint/2010/main" val="343018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626591"/>
              </p:ext>
            </p:extLst>
          </p:nvPr>
        </p:nvGraphicFramePr>
        <p:xfrm>
          <a:off x="218876" y="82393"/>
          <a:ext cx="5875537" cy="6329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{F5AB1C69-6EDB-4FF4-983F-18BD219EF322}</a:tableStyleId>
              </a:tblPr>
              <a:tblGrid>
                <a:gridCol w="670472">
                  <a:extLst>
                    <a:ext uri="{9D8B030D-6E8A-4147-A177-3AD203B41FA5}">
                      <a16:colId xmlns:a16="http://schemas.microsoft.com/office/drawing/2014/main" val="3734393468"/>
                    </a:ext>
                  </a:extLst>
                </a:gridCol>
                <a:gridCol w="1578279">
                  <a:extLst>
                    <a:ext uri="{9D8B030D-6E8A-4147-A177-3AD203B41FA5}">
                      <a16:colId xmlns:a16="http://schemas.microsoft.com/office/drawing/2014/main" val="183310596"/>
                    </a:ext>
                  </a:extLst>
                </a:gridCol>
                <a:gridCol w="2968669">
                  <a:extLst>
                    <a:ext uri="{9D8B030D-6E8A-4147-A177-3AD203B41FA5}">
                      <a16:colId xmlns:a16="http://schemas.microsoft.com/office/drawing/2014/main" val="1901338245"/>
                    </a:ext>
                  </a:extLst>
                </a:gridCol>
                <a:gridCol w="409037">
                  <a:extLst>
                    <a:ext uri="{9D8B030D-6E8A-4147-A177-3AD203B41FA5}">
                      <a16:colId xmlns:a16="http://schemas.microsoft.com/office/drawing/2014/main" val="229157869"/>
                    </a:ext>
                  </a:extLst>
                </a:gridCol>
                <a:gridCol w="249080">
                  <a:extLst>
                    <a:ext uri="{9D8B030D-6E8A-4147-A177-3AD203B41FA5}">
                      <a16:colId xmlns:a16="http://schemas.microsoft.com/office/drawing/2014/main" val="1128195767"/>
                    </a:ext>
                  </a:extLst>
                </a:gridCol>
              </a:tblGrid>
              <a:tr h="316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0960" marR="60960" algn="ctr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</a:t>
                      </a:r>
                      <a:r>
                        <a:rPr lang="en-US" sz="1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</a:t>
                      </a:r>
                      <a:r>
                        <a:rPr lang="zh-TW" sz="1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 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24130" algn="ctr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分數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實得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7578319"/>
                  </a:ext>
                </a:extLst>
              </a:tr>
              <a:tr h="5016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1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0960" marR="60960" algn="ctr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報名表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60960" marR="60960" algn="ctr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最高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完成技藝課程報名表件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130" marR="24130" algn="ctr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60312478"/>
                  </a:ext>
                </a:extLst>
              </a:tr>
              <a:tr h="497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2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0960" marR="60960" algn="ctr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生涯檔案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60960" marR="60960" algn="ctr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最高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依據各班檢核表，由輔導老師認證生涯檔案學生完成度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130" marR="24130" algn="ctr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8858811"/>
                  </a:ext>
                </a:extLst>
              </a:tr>
              <a:tr h="316066">
                <a:tc rowSpan="4">
                  <a:txBody>
                    <a:bodyPr/>
                    <a:lstStyle/>
                    <a:p>
                      <a:pPr marL="8191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3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marL="39370" marR="37465" indent="-1905" algn="ctr">
                        <a:lnSpc>
                          <a:spcPct val="121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性向測驗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kern="0" spc="-5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擇優計分，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最高</a:t>
                      </a:r>
                      <a:r>
                        <a:rPr lang="zh-TW" sz="1600" kern="0" spc="-275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r>
                        <a:rPr lang="en-US" sz="1600" kern="0" spc="-275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志願</a:t>
                      </a:r>
                      <a:r>
                        <a:rPr lang="zh-TW" sz="1600" kern="0" spc="-28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en-US" sz="1600" kern="0" spc="-28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符合生涯檔案</a:t>
                      </a:r>
                      <a:r>
                        <a:rPr lang="en-US" sz="1600" kern="0" spc="-28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適性化職涯性向測驗職業類群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" marR="24130" algn="ctr">
                        <a:lnSpc>
                          <a:spcPts val="1525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64542442"/>
                  </a:ext>
                </a:extLst>
              </a:tr>
              <a:tr h="3160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志願</a:t>
                      </a:r>
                      <a:r>
                        <a:rPr lang="zh-TW" sz="1600" kern="0" spc="-28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en-US" sz="1600" kern="0" spc="-28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符合生涯檔案</a:t>
                      </a:r>
                      <a:r>
                        <a:rPr lang="zh-TW" sz="1600" kern="0" spc="-28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600" kern="0" spc="-28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適性化職涯性向測驗職業類群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" marR="2413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081223"/>
                  </a:ext>
                </a:extLst>
              </a:tr>
              <a:tr h="3160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志願</a:t>
                      </a:r>
                      <a:r>
                        <a:rPr lang="zh-TW" sz="1600" kern="0" spc="-28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en-US" sz="1600" kern="0" spc="-28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符合生涯檔案</a:t>
                      </a:r>
                      <a:r>
                        <a:rPr lang="en-US" sz="1600" kern="0" spc="-28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適性化職涯性向測驗職業類群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" marR="24130" algn="ctr">
                        <a:lnSpc>
                          <a:spcPts val="1525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722691"/>
                  </a:ext>
                </a:extLst>
              </a:tr>
              <a:tr h="3160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志願</a:t>
                      </a:r>
                      <a:r>
                        <a:rPr lang="zh-TW" sz="1600" kern="0" spc="-28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en-US" sz="1600" kern="0" spc="-28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符合生涯檔案</a:t>
                      </a:r>
                      <a:r>
                        <a:rPr lang="en-US" sz="1600" kern="0" spc="-28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適性化職涯性向測驗職業類群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924994"/>
                  </a:ext>
                </a:extLst>
              </a:tr>
              <a:tr h="316066">
                <a:tc rowSpan="6">
                  <a:txBody>
                    <a:bodyPr/>
                    <a:lstStyle/>
                    <a:p>
                      <a:pPr marL="81915" algn="ctr">
                        <a:spcBef>
                          <a:spcPts val="965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4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6">
                  <a:txBody>
                    <a:bodyPr/>
                    <a:lstStyle/>
                    <a:p>
                      <a:pPr marL="39370" marR="36195" indent="-190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學習領域成績 </a:t>
                      </a:r>
                      <a:r>
                        <a:rPr lang="en-US" sz="1600" kern="0" spc="-5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kern="0" spc="-5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四捨五入，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最高</a:t>
                      </a:r>
                      <a:r>
                        <a:rPr lang="zh-TW" sz="1600" kern="0" spc="-275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r>
                        <a:rPr lang="en-US" sz="1600" kern="0" spc="-275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綜合領域七上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八上三學期平均達</a:t>
                      </a:r>
                      <a:r>
                        <a:rPr lang="zh-TW" sz="1600" kern="0" spc="-27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90</a:t>
                      </a:r>
                      <a:r>
                        <a:rPr lang="en-US" sz="1600" kern="0" spc="-285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分以上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" marR="24130" algn="ctr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83174553"/>
                  </a:ext>
                </a:extLst>
              </a:tr>
              <a:tr h="3160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綜合領域七上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八上三學期平均達</a:t>
                      </a:r>
                      <a:r>
                        <a:rPr lang="zh-TW" sz="1600" kern="0" spc="-285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80~89</a:t>
                      </a:r>
                      <a:r>
                        <a:rPr lang="en-US" sz="1600" kern="0" spc="-285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190068"/>
                  </a:ext>
                </a:extLst>
              </a:tr>
              <a:tr h="3160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藝文領域七上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八上三學期平均達</a:t>
                      </a:r>
                      <a:r>
                        <a:rPr lang="zh-TW" sz="1600" kern="0" spc="-27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90</a:t>
                      </a:r>
                      <a:r>
                        <a:rPr lang="en-US" sz="1600" kern="0" spc="-285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分以上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" marR="24130" algn="ctr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3653392"/>
                  </a:ext>
                </a:extLst>
              </a:tr>
              <a:tr h="3160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藝文領域七上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八上三學期平均達</a:t>
                      </a:r>
                      <a:r>
                        <a:rPr lang="zh-TW" sz="1600" kern="0" spc="-285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80~89</a:t>
                      </a:r>
                      <a:r>
                        <a:rPr lang="en-US" sz="1600" kern="0" spc="-285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904159"/>
                  </a:ext>
                </a:extLst>
              </a:tr>
              <a:tr h="3160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健體領域七上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八上三學期平均達</a:t>
                      </a:r>
                      <a:r>
                        <a:rPr lang="zh-TW" sz="1600" kern="0" spc="-27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90</a:t>
                      </a:r>
                      <a:r>
                        <a:rPr lang="en-US" sz="1600" kern="0" spc="-285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分以上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03791574"/>
                  </a:ext>
                </a:extLst>
              </a:tr>
              <a:tr h="3160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健體領域七上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八上三學期平均達</a:t>
                      </a:r>
                      <a:r>
                        <a:rPr lang="zh-TW" sz="1600" kern="0" spc="-285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80~89</a:t>
                      </a:r>
                      <a:r>
                        <a:rPr lang="en-US" sz="1600" kern="0" spc="-285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34765623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928054"/>
              </p:ext>
            </p:extLst>
          </p:nvPr>
        </p:nvGraphicFramePr>
        <p:xfrm>
          <a:off x="6094413" y="251665"/>
          <a:ext cx="6004143" cy="61352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{F5AB1C69-6EDB-4FF4-983F-18BD219EF322}</a:tableStyleId>
              </a:tblPr>
              <a:tblGrid>
                <a:gridCol w="839244">
                  <a:extLst>
                    <a:ext uri="{9D8B030D-6E8A-4147-A177-3AD203B41FA5}">
                      <a16:colId xmlns:a16="http://schemas.microsoft.com/office/drawing/2014/main" val="2258505055"/>
                    </a:ext>
                  </a:extLst>
                </a:gridCol>
                <a:gridCol w="1503124">
                  <a:extLst>
                    <a:ext uri="{9D8B030D-6E8A-4147-A177-3AD203B41FA5}">
                      <a16:colId xmlns:a16="http://schemas.microsoft.com/office/drawing/2014/main" val="3241063268"/>
                    </a:ext>
                  </a:extLst>
                </a:gridCol>
                <a:gridCol w="2567835">
                  <a:extLst>
                    <a:ext uri="{9D8B030D-6E8A-4147-A177-3AD203B41FA5}">
                      <a16:colId xmlns:a16="http://schemas.microsoft.com/office/drawing/2014/main" val="2046855274"/>
                    </a:ext>
                  </a:extLst>
                </a:gridCol>
                <a:gridCol w="351688">
                  <a:extLst>
                    <a:ext uri="{9D8B030D-6E8A-4147-A177-3AD203B41FA5}">
                      <a16:colId xmlns:a16="http://schemas.microsoft.com/office/drawing/2014/main" val="294796056"/>
                    </a:ext>
                  </a:extLst>
                </a:gridCol>
                <a:gridCol w="371126">
                  <a:extLst>
                    <a:ext uri="{9D8B030D-6E8A-4147-A177-3AD203B41FA5}">
                      <a16:colId xmlns:a16="http://schemas.microsoft.com/office/drawing/2014/main" val="1910597132"/>
                    </a:ext>
                  </a:extLst>
                </a:gridCol>
                <a:gridCol w="371126">
                  <a:extLst>
                    <a:ext uri="{9D8B030D-6E8A-4147-A177-3AD203B41FA5}">
                      <a16:colId xmlns:a16="http://schemas.microsoft.com/office/drawing/2014/main" val="734877011"/>
                    </a:ext>
                  </a:extLst>
                </a:gridCol>
              </a:tblGrid>
              <a:tr h="235495">
                <a:tc rowSpan="5">
                  <a:txBody>
                    <a:bodyPr/>
                    <a:lstStyle/>
                    <a:p>
                      <a:pPr marL="81915"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marL="39370" marR="37465" indent="-1905" algn="ctr">
                        <a:lnSpc>
                          <a:spcPct val="116000"/>
                        </a:lnSpc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學生綜合表現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en-US" sz="1600" kern="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最高</a:t>
                      </a:r>
                      <a:r>
                        <a:rPr lang="en-US" sz="1600" kern="0" spc="-265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15分)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無遲到及缺曠</a:t>
                      </a:r>
                      <a:r>
                        <a:rPr lang="en-US" sz="8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(至108.03.15 為止)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" marR="24130" algn="ctr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42157024"/>
                  </a:ext>
                </a:extLst>
              </a:tr>
              <a:tr h="2796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遲到加曠課少於</a:t>
                      </a:r>
                      <a:r>
                        <a:rPr lang="zh-TW" sz="1600" kern="0" spc="-295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en-US" sz="1600" kern="0" spc="-285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</a:t>
                      </a: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</a:t>
                      </a: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 (</a:t>
                      </a: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至</a:t>
                      </a: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108.03.15 </a:t>
                      </a: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為止</a:t>
                      </a: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1187848"/>
                  </a:ext>
                </a:extLst>
              </a:tr>
              <a:tr h="3238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遲到加曠課少於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r>
                        <a:rPr lang="en-US" sz="1600" kern="0" spc="-285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 (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至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108.03.15 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為止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7029770"/>
                  </a:ext>
                </a:extLst>
              </a:tr>
              <a:tr h="2796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無任何警告以上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含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紀錄 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至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108.03.15 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為止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參考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636858"/>
                  </a:ext>
                </a:extLst>
              </a:tr>
              <a:tr h="2796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無任何小過以上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含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紀錄 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至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108.03.15 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為止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252345"/>
                  </a:ext>
                </a:extLst>
              </a:tr>
              <a:tr h="48570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60960" marR="6096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師長推薦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60960" marR="6096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最高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algn="just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班級導師推薦□高度推薦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(5)	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□中度推薦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(3)	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□推薦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(1)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" marR="24130" algn="ctr"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0~5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0553171"/>
                  </a:ext>
                </a:extLst>
              </a:tr>
              <a:tr h="4857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605" algn="just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輔導老師推薦□高度推薦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(5)	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□中度推薦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(3)	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□推薦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(1)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" marR="24130" algn="ctr"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0~5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23493961"/>
                  </a:ext>
                </a:extLst>
              </a:tr>
              <a:tr h="75800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加分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用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0960" marR="6096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62230" marR="60960" algn="ct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(最高</a:t>
                      </a:r>
                      <a:r>
                        <a:rPr lang="en-US" sz="1600" kern="0" spc="-275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10分)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algn="just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自行提出技藝教育相關證明，斟酌加分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包含參加各項職校參訪、寒暑假職業試探育樂營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spcBef>
                          <a:spcPts val="915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" marR="24130" algn="ctr"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0~10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2186378"/>
                  </a:ext>
                </a:extLst>
              </a:tr>
              <a:tr h="6647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0960" marR="60960" 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62230" marR="60960" algn="ctr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(最高</a:t>
                      </a:r>
                      <a:r>
                        <a:rPr lang="en-US" sz="1600" kern="0" spc="-275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5</a:t>
                      </a: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分)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學生參加專班說明會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en-US" alt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>
                        <a:spcBef>
                          <a:spcPts val="930"/>
                        </a:spcBef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家長參加專班說明會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(3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" marR="24130" algn="ctr"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0~5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07391522"/>
                  </a:ext>
                </a:extLst>
              </a:tr>
              <a:tr h="43664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面談(專班)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74930" algn="ct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(最高</a:t>
                      </a:r>
                      <a:r>
                        <a:rPr lang="en-US" sz="1600" kern="0" spc="-275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5分)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" algn="l">
                        <a:spcBef>
                          <a:spcPts val="915"/>
                        </a:spcBef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申請技藝專班，皆須參加面談，由輔導處安排時間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" marR="24130" algn="ctr"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0~5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1528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57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latin typeface="Salesforce Sans"/>
                <a:sym typeface="Salesforce Sans"/>
              </a:rPr>
              <a:t>目標</a:t>
            </a: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一、提供學生適合其能力、性向及興趣之技藝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，提升學習信心，以充分發展潛能。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二、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輔導學生學習職業基礎知能，並為繼續升讀職業學校奠定基礎。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148904"/>
              </p:ext>
            </p:extLst>
          </p:nvPr>
        </p:nvGraphicFramePr>
        <p:xfrm>
          <a:off x="1089760" y="2"/>
          <a:ext cx="10033854" cy="690765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{F5AB1C69-6EDB-4FF4-983F-18BD219EF322}</a:tableStyleId>
              </a:tblPr>
              <a:tblGrid>
                <a:gridCol w="1959980">
                  <a:extLst>
                    <a:ext uri="{9D8B030D-6E8A-4147-A177-3AD203B41FA5}">
                      <a16:colId xmlns:a16="http://schemas.microsoft.com/office/drawing/2014/main" val="3466027448"/>
                    </a:ext>
                  </a:extLst>
                </a:gridCol>
                <a:gridCol w="1156234">
                  <a:extLst>
                    <a:ext uri="{9D8B030D-6E8A-4147-A177-3AD203B41FA5}">
                      <a16:colId xmlns:a16="http://schemas.microsoft.com/office/drawing/2014/main" val="3448103269"/>
                    </a:ext>
                  </a:extLst>
                </a:gridCol>
                <a:gridCol w="1000655">
                  <a:extLst>
                    <a:ext uri="{9D8B030D-6E8A-4147-A177-3AD203B41FA5}">
                      <a16:colId xmlns:a16="http://schemas.microsoft.com/office/drawing/2014/main" val="3859426998"/>
                    </a:ext>
                  </a:extLst>
                </a:gridCol>
                <a:gridCol w="175274">
                  <a:extLst>
                    <a:ext uri="{9D8B030D-6E8A-4147-A177-3AD203B41FA5}">
                      <a16:colId xmlns:a16="http://schemas.microsoft.com/office/drawing/2014/main" val="284333865"/>
                    </a:ext>
                  </a:extLst>
                </a:gridCol>
                <a:gridCol w="175274">
                  <a:extLst>
                    <a:ext uri="{9D8B030D-6E8A-4147-A177-3AD203B41FA5}">
                      <a16:colId xmlns:a16="http://schemas.microsoft.com/office/drawing/2014/main" val="3105052042"/>
                    </a:ext>
                  </a:extLst>
                </a:gridCol>
                <a:gridCol w="175274">
                  <a:extLst>
                    <a:ext uri="{9D8B030D-6E8A-4147-A177-3AD203B41FA5}">
                      <a16:colId xmlns:a16="http://schemas.microsoft.com/office/drawing/2014/main" val="1924497560"/>
                    </a:ext>
                  </a:extLst>
                </a:gridCol>
                <a:gridCol w="175274">
                  <a:extLst>
                    <a:ext uri="{9D8B030D-6E8A-4147-A177-3AD203B41FA5}">
                      <a16:colId xmlns:a16="http://schemas.microsoft.com/office/drawing/2014/main" val="1431705788"/>
                    </a:ext>
                  </a:extLst>
                </a:gridCol>
                <a:gridCol w="175274">
                  <a:extLst>
                    <a:ext uri="{9D8B030D-6E8A-4147-A177-3AD203B41FA5}">
                      <a16:colId xmlns:a16="http://schemas.microsoft.com/office/drawing/2014/main" val="3563928530"/>
                    </a:ext>
                  </a:extLst>
                </a:gridCol>
                <a:gridCol w="350547">
                  <a:extLst>
                    <a:ext uri="{9D8B030D-6E8A-4147-A177-3AD203B41FA5}">
                      <a16:colId xmlns:a16="http://schemas.microsoft.com/office/drawing/2014/main" val="3486567625"/>
                    </a:ext>
                  </a:extLst>
                </a:gridCol>
                <a:gridCol w="175274">
                  <a:extLst>
                    <a:ext uri="{9D8B030D-6E8A-4147-A177-3AD203B41FA5}">
                      <a16:colId xmlns:a16="http://schemas.microsoft.com/office/drawing/2014/main" val="29239518"/>
                    </a:ext>
                  </a:extLst>
                </a:gridCol>
                <a:gridCol w="175274">
                  <a:extLst>
                    <a:ext uri="{9D8B030D-6E8A-4147-A177-3AD203B41FA5}">
                      <a16:colId xmlns:a16="http://schemas.microsoft.com/office/drawing/2014/main" val="3676165994"/>
                    </a:ext>
                  </a:extLst>
                </a:gridCol>
                <a:gridCol w="175274">
                  <a:extLst>
                    <a:ext uri="{9D8B030D-6E8A-4147-A177-3AD203B41FA5}">
                      <a16:colId xmlns:a16="http://schemas.microsoft.com/office/drawing/2014/main" val="2758494555"/>
                    </a:ext>
                  </a:extLst>
                </a:gridCol>
                <a:gridCol w="175274">
                  <a:extLst>
                    <a:ext uri="{9D8B030D-6E8A-4147-A177-3AD203B41FA5}">
                      <a16:colId xmlns:a16="http://schemas.microsoft.com/office/drawing/2014/main" val="2394334872"/>
                    </a:ext>
                  </a:extLst>
                </a:gridCol>
                <a:gridCol w="971485">
                  <a:extLst>
                    <a:ext uri="{9D8B030D-6E8A-4147-A177-3AD203B41FA5}">
                      <a16:colId xmlns:a16="http://schemas.microsoft.com/office/drawing/2014/main" val="346089970"/>
                    </a:ext>
                  </a:extLst>
                </a:gridCol>
                <a:gridCol w="175274">
                  <a:extLst>
                    <a:ext uri="{9D8B030D-6E8A-4147-A177-3AD203B41FA5}">
                      <a16:colId xmlns:a16="http://schemas.microsoft.com/office/drawing/2014/main" val="1031744972"/>
                    </a:ext>
                  </a:extLst>
                </a:gridCol>
                <a:gridCol w="161136">
                  <a:extLst>
                    <a:ext uri="{9D8B030D-6E8A-4147-A177-3AD203B41FA5}">
                      <a16:colId xmlns:a16="http://schemas.microsoft.com/office/drawing/2014/main" val="4247795843"/>
                    </a:ext>
                  </a:extLst>
                </a:gridCol>
                <a:gridCol w="810349">
                  <a:extLst>
                    <a:ext uri="{9D8B030D-6E8A-4147-A177-3AD203B41FA5}">
                      <a16:colId xmlns:a16="http://schemas.microsoft.com/office/drawing/2014/main" val="3169628109"/>
                    </a:ext>
                  </a:extLst>
                </a:gridCol>
                <a:gridCol w="847727">
                  <a:extLst>
                    <a:ext uri="{9D8B030D-6E8A-4147-A177-3AD203B41FA5}">
                      <a16:colId xmlns:a16="http://schemas.microsoft.com/office/drawing/2014/main" val="3090070028"/>
                    </a:ext>
                  </a:extLst>
                </a:gridCol>
                <a:gridCol w="175274">
                  <a:extLst>
                    <a:ext uri="{9D8B030D-6E8A-4147-A177-3AD203B41FA5}">
                      <a16:colId xmlns:a16="http://schemas.microsoft.com/office/drawing/2014/main" val="3301942487"/>
                    </a:ext>
                  </a:extLst>
                </a:gridCol>
                <a:gridCol w="847727">
                  <a:extLst>
                    <a:ext uri="{9D8B030D-6E8A-4147-A177-3AD203B41FA5}">
                      <a16:colId xmlns:a16="http://schemas.microsoft.com/office/drawing/2014/main" val="355146216"/>
                    </a:ext>
                  </a:extLst>
                </a:gridCol>
              </a:tblGrid>
              <a:tr h="434565">
                <a:tc gridSpan="2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新北市立中正國民中學</a:t>
                      </a:r>
                      <a:r>
                        <a:rPr lang="en-US" sz="1400" kern="100" dirty="0">
                          <a:effectLst/>
                        </a:rPr>
                        <a:t>11</a:t>
                      </a:r>
                      <a:r>
                        <a:rPr lang="en-US" altLang="zh-TW" sz="1400" kern="100" dirty="0">
                          <a:effectLst/>
                        </a:rPr>
                        <a:t>3</a:t>
                      </a:r>
                      <a:r>
                        <a:rPr lang="zh-TW" sz="1400" kern="100" dirty="0">
                          <a:effectLst/>
                        </a:rPr>
                        <a:t>學年度技藝教育專班申請表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填寫日期： </a:t>
                      </a:r>
                      <a:r>
                        <a:rPr lang="en-US" sz="1400" kern="100" dirty="0">
                          <a:effectLst/>
                        </a:rPr>
                        <a:t>1</a:t>
                      </a:r>
                      <a:r>
                        <a:rPr lang="en-US" altLang="zh-TW" sz="1400" kern="100" dirty="0">
                          <a:effectLst/>
                        </a:rPr>
                        <a:t>13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zh-TW" sz="1400" kern="100" dirty="0">
                          <a:effectLst/>
                        </a:rPr>
                        <a:t>年</a:t>
                      </a:r>
                      <a:r>
                        <a:rPr lang="en-US" sz="1400" kern="100" dirty="0">
                          <a:effectLst/>
                        </a:rPr>
                        <a:t>   </a:t>
                      </a:r>
                      <a:r>
                        <a:rPr lang="zh-TW" sz="1400" kern="100" dirty="0">
                          <a:effectLst/>
                        </a:rPr>
                        <a:t>月</a:t>
                      </a:r>
                      <a:r>
                        <a:rPr lang="en-US" sz="1400" kern="100" dirty="0">
                          <a:effectLst/>
                        </a:rPr>
                        <a:t>     </a:t>
                      </a:r>
                      <a:r>
                        <a:rPr lang="zh-TW" sz="1400" kern="100" dirty="0">
                          <a:effectLst/>
                        </a:rPr>
                        <a:t>日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39448"/>
                  </a:ext>
                </a:extLst>
              </a:tr>
              <a:tr h="216561">
                <a:tc rowSpan="4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基本資料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班級座號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    </a:t>
                      </a:r>
                      <a:r>
                        <a:rPr lang="zh-TW" sz="1400" kern="100">
                          <a:effectLst/>
                        </a:rPr>
                        <a:t>年</a:t>
                      </a:r>
                      <a:r>
                        <a:rPr lang="en-US" sz="1400" kern="100">
                          <a:effectLst/>
                        </a:rPr>
                        <a:t>     </a:t>
                      </a:r>
                      <a:r>
                        <a:rPr lang="zh-TW" sz="1400" kern="100">
                          <a:effectLst/>
                        </a:rPr>
                        <a:t>班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姓名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500" kern="100">
                          <a:effectLst/>
                        </a:rPr>
                        <a:t>照片</a:t>
                      </a:r>
                      <a:r>
                        <a:rPr lang="en-US" sz="500" kern="100">
                          <a:effectLst/>
                        </a:rPr>
                        <a:t>1</a:t>
                      </a:r>
                      <a:r>
                        <a:rPr lang="zh-TW" sz="500" kern="100">
                          <a:effectLst/>
                        </a:rPr>
                        <a:t>張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500" kern="100">
                          <a:effectLst/>
                        </a:rPr>
                        <a:t>(</a:t>
                      </a:r>
                      <a:r>
                        <a:rPr lang="zh-TW" sz="500" kern="100">
                          <a:effectLst/>
                        </a:rPr>
                        <a:t>浮貼</a:t>
                      </a:r>
                      <a:r>
                        <a:rPr lang="en-US" sz="500" kern="100">
                          <a:effectLst/>
                        </a:rPr>
                        <a:t>)</a:t>
                      </a:r>
                      <a:endParaRPr lang="zh-TW" sz="5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171331"/>
                  </a:ext>
                </a:extLst>
              </a:tr>
              <a:tr h="3849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生日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   </a:t>
                      </a:r>
                      <a:r>
                        <a:rPr lang="zh-TW" sz="1400" kern="100">
                          <a:effectLst/>
                        </a:rPr>
                        <a:t>年</a:t>
                      </a:r>
                      <a:r>
                        <a:rPr lang="en-US" sz="1400" kern="100">
                          <a:effectLst/>
                        </a:rPr>
                        <a:t>   </a:t>
                      </a:r>
                      <a:r>
                        <a:rPr lang="zh-TW" sz="1400" kern="100">
                          <a:effectLst/>
                        </a:rPr>
                        <a:t>月</a:t>
                      </a:r>
                      <a:r>
                        <a:rPr lang="en-US" sz="1400" kern="100">
                          <a:effectLst/>
                        </a:rPr>
                        <a:t>   </a:t>
                      </a:r>
                      <a:r>
                        <a:rPr lang="zh-TW" sz="1400" kern="100">
                          <a:effectLst/>
                        </a:rPr>
                        <a:t>日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身分證字號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156686"/>
                  </a:ext>
                </a:extLst>
              </a:tr>
              <a:tr h="2165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地址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gridSpan="16"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488353"/>
                  </a:ext>
                </a:extLst>
              </a:tr>
              <a:tr h="2165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電話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家裡電話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學生手機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家長手機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500" kern="100">
                          <a:effectLst/>
                        </a:rPr>
                        <a:t> </a:t>
                      </a:r>
                      <a:endParaRPr lang="zh-TW" sz="5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309252"/>
                  </a:ext>
                </a:extLst>
              </a:tr>
              <a:tr h="384997">
                <a:tc rowSpan="2" gridSpan="2"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多因素性向測驗</a:t>
                      </a:r>
                      <a:r>
                        <a:rPr lang="en-US" sz="1400" kern="100" dirty="0">
                          <a:effectLst/>
                        </a:rPr>
                        <a:t>(</a:t>
                      </a:r>
                      <a:r>
                        <a:rPr lang="zh-TW" sz="1400" kern="100" dirty="0">
                          <a:effectLst/>
                        </a:rPr>
                        <a:t>由輔導處填寫</a:t>
                      </a:r>
                      <a:r>
                        <a:rPr lang="en-US" sz="1400" kern="100" dirty="0">
                          <a:effectLst/>
                        </a:rPr>
                        <a:t>)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語文推理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數字推理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圖形推理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機械推理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空間關係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中文詞語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英文詞語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知覺速度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extLst>
                  <a:ext uri="{0D108BD9-81ED-4DB2-BD59-A6C34878D82A}">
                    <a16:rowId xmlns:a16="http://schemas.microsoft.com/office/drawing/2014/main" val="3207099218"/>
                  </a:ext>
                </a:extLst>
              </a:tr>
              <a:tr h="192499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400" kern="100">
                          <a:effectLst/>
                        </a:rPr>
                        <a:t> </a:t>
                      </a:r>
                      <a:endParaRPr lang="zh-TW" sz="5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400" kern="100">
                          <a:effectLst/>
                        </a:rPr>
                        <a:t> </a:t>
                      </a:r>
                      <a:endParaRPr lang="zh-TW" sz="5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extLst>
                  <a:ext uri="{0D108BD9-81ED-4DB2-BD59-A6C34878D82A}">
                    <a16:rowId xmlns:a16="http://schemas.microsoft.com/office/drawing/2014/main" val="2385699704"/>
                  </a:ext>
                </a:extLst>
              </a:tr>
              <a:tr h="192499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獎懲紀錄</a:t>
                      </a:r>
                      <a:r>
                        <a:rPr lang="en-US" sz="1400" kern="100" dirty="0">
                          <a:effectLst/>
                        </a:rPr>
                        <a:t>(</a:t>
                      </a:r>
                      <a:r>
                        <a:rPr lang="zh-TW" sz="1400" kern="100" dirty="0">
                          <a:effectLst/>
                        </a:rPr>
                        <a:t>由輔導處填寫</a:t>
                      </a:r>
                      <a:r>
                        <a:rPr lang="en-US" sz="1400" kern="100" dirty="0">
                          <a:effectLst/>
                        </a:rPr>
                        <a:t>)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嘉獎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小功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大功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警告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小過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大過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400" kern="100">
                          <a:effectLst/>
                        </a:rPr>
                        <a:t> </a:t>
                      </a:r>
                      <a:endParaRPr lang="zh-TW" sz="5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684714"/>
                  </a:ext>
                </a:extLst>
              </a:tr>
              <a:tr h="192499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332937"/>
                  </a:ext>
                </a:extLst>
              </a:tr>
              <a:tr h="192499"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遲到及缺曠課紀錄</a:t>
                      </a:r>
                      <a:r>
                        <a:rPr lang="en-US" sz="1400" kern="100">
                          <a:effectLst/>
                        </a:rPr>
                        <a:t>(</a:t>
                      </a:r>
                      <a:r>
                        <a:rPr lang="zh-TW" sz="1400" kern="100">
                          <a:effectLst/>
                        </a:rPr>
                        <a:t>由輔導處填寫</a:t>
                      </a:r>
                      <a:r>
                        <a:rPr lang="en-US" sz="1400" kern="100">
                          <a:effectLst/>
                        </a:rPr>
                        <a:t>)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18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318784"/>
                  </a:ext>
                </a:extLst>
              </a:tr>
              <a:tr h="192499"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特殊表現</a:t>
                      </a:r>
                      <a:r>
                        <a:rPr lang="zh-TW" altLang="en-US" sz="1400" kern="100" dirty="0">
                          <a:effectLst/>
                        </a:rPr>
                        <a:t>、</a:t>
                      </a:r>
                      <a:r>
                        <a:rPr lang="zh-TW" sz="1400" kern="100" dirty="0">
                          <a:effectLst/>
                        </a:rPr>
                        <a:t>幹部、得獎記錄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18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208984"/>
                  </a:ext>
                </a:extLst>
              </a:tr>
              <a:tr h="192499">
                <a:tc gridSpan="20">
                  <a:txBody>
                    <a:bodyPr/>
                    <a:lstStyle/>
                    <a:p>
                      <a:pPr marL="586740" indent="-58674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     </a:t>
                      </a:r>
                      <a:r>
                        <a:rPr lang="zh-TW" sz="1400" kern="100" dirty="0">
                          <a:effectLst/>
                        </a:rPr>
                        <a:t>學生自我評估（為了解你是否具備參加抽技藝專班的特質，請回答下列問題）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13482"/>
                  </a:ext>
                </a:extLst>
              </a:tr>
              <a:tr h="1347490">
                <a:tc gridSpan="16">
                  <a:txBody>
                    <a:bodyPr/>
                    <a:lstStyle/>
                    <a:p>
                      <a:pPr marL="586740" indent="-58674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1.</a:t>
                      </a:r>
                      <a:r>
                        <a:rPr lang="zh-TW" sz="1400" kern="100" dirty="0">
                          <a:effectLst/>
                        </a:rPr>
                        <a:t>下列選項符合你的情況者請打勾</a:t>
                      </a:r>
                      <a:r>
                        <a:rPr lang="en-US" sz="1400" kern="100" dirty="0">
                          <a:effectLst/>
                        </a:rPr>
                        <a:t>(</a:t>
                      </a:r>
                      <a:r>
                        <a:rPr lang="zh-TW" sz="1400" kern="100" dirty="0">
                          <a:effectLst/>
                        </a:rPr>
                        <a:t>可複選</a:t>
                      </a:r>
                      <a:r>
                        <a:rPr lang="en-US" sz="1400" kern="100" dirty="0">
                          <a:effectLst/>
                        </a:rPr>
                        <a:t>)</a:t>
                      </a:r>
                      <a:r>
                        <a:rPr lang="zh-TW" sz="1400" kern="100" dirty="0">
                          <a:effectLst/>
                        </a:rPr>
                        <a:t>：</a:t>
                      </a:r>
                    </a:p>
                    <a:p>
                      <a:pPr marL="586740" indent="-58674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  </a:t>
                      </a:r>
                      <a:r>
                        <a:rPr lang="zh-TW" sz="1400" kern="100" dirty="0">
                          <a:effectLst/>
                        </a:rPr>
                        <a:t>★我最擅長</a:t>
                      </a:r>
                      <a:r>
                        <a:rPr lang="en-US" sz="1400" kern="100" dirty="0">
                          <a:effectLst/>
                        </a:rPr>
                        <a:t>                                       </a:t>
                      </a:r>
                      <a:endParaRPr lang="zh-TW" sz="1400" kern="100" dirty="0">
                        <a:effectLst/>
                      </a:endParaRPr>
                    </a:p>
                    <a:p>
                      <a:pPr marL="488950" indent="-48895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  </a:t>
                      </a:r>
                      <a:r>
                        <a:rPr lang="zh-TW" sz="1400" kern="100" dirty="0">
                          <a:effectLst/>
                        </a:rPr>
                        <a:t>□運動□做家事□交朋友□發揮創意□電腦□縫紉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zh-TW" sz="1400" kern="100" dirty="0">
                          <a:effectLst/>
                        </a:rPr>
                        <a:t>□發表意見□整理資料□美工□手工藝□烹飪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zh-TW" sz="1400" kern="100" dirty="0">
                          <a:effectLst/>
                        </a:rPr>
                        <a:t>□動手操作□其他</a:t>
                      </a:r>
                      <a:r>
                        <a:rPr lang="en-US" sz="1400" kern="100" dirty="0">
                          <a:effectLst/>
                        </a:rPr>
                        <a:t>_</a:t>
                      </a:r>
                      <a:endParaRPr lang="zh-TW" sz="1400" kern="100" dirty="0">
                        <a:effectLst/>
                      </a:endParaRPr>
                    </a:p>
                    <a:p>
                      <a:pPr marL="488950" indent="-48895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  </a:t>
                      </a:r>
                      <a:r>
                        <a:rPr lang="zh-TW" sz="1400" kern="100" dirty="0">
                          <a:effectLst/>
                        </a:rPr>
                        <a:t>★我的個性</a:t>
                      </a:r>
                    </a:p>
                    <a:p>
                      <a:pPr marL="488950" indent="-48895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  </a:t>
                      </a:r>
                      <a:r>
                        <a:rPr lang="zh-TW" sz="1400" kern="100" dirty="0">
                          <a:effectLst/>
                        </a:rPr>
                        <a:t>□情緒穩定□易與人合作□喜歡思考□獨立□隨和□樂於助人□胡思亂想□衝動</a:t>
                      </a:r>
                      <a:r>
                        <a:rPr lang="en-US" altLang="zh-TW" sz="1400" kern="100" dirty="0">
                          <a:effectLst/>
                        </a:rPr>
                        <a:t> </a:t>
                      </a:r>
                      <a:r>
                        <a:rPr lang="zh-TW" sz="1400" kern="100" dirty="0">
                          <a:effectLst/>
                        </a:rPr>
                        <a:t>□積極□叛逆□自卑</a:t>
                      </a:r>
                      <a:endParaRPr lang="en-US" altLang="zh-TW" sz="1400" kern="100" dirty="0">
                        <a:effectLst/>
                      </a:endParaRPr>
                    </a:p>
                    <a:p>
                      <a:pPr marL="488950" indent="-48895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</a:rPr>
                        <a:t>  </a:t>
                      </a:r>
                      <a:r>
                        <a:rPr lang="zh-TW" sz="1400" kern="100" dirty="0">
                          <a:effectLst/>
                        </a:rPr>
                        <a:t>□懶散□順從□易怒□樂觀□其他</a:t>
                      </a:r>
                      <a:r>
                        <a:rPr lang="en-US" sz="1400" kern="100" dirty="0">
                          <a:effectLst/>
                        </a:rPr>
                        <a:t>_____________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228600" indent="-22860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2.</a:t>
                      </a:r>
                      <a:r>
                        <a:rPr lang="zh-TW" sz="1400" kern="100" dirty="0">
                          <a:effectLst/>
                        </a:rPr>
                        <a:t>為什麼想選讀技藝專班課程？</a:t>
                      </a: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634635"/>
                  </a:ext>
                </a:extLst>
              </a:tr>
              <a:tr h="649683">
                <a:tc gridSpan="16">
                  <a:txBody>
                    <a:bodyPr/>
                    <a:lstStyle/>
                    <a:p>
                      <a:pPr marL="228600" indent="-22860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3.</a:t>
                      </a:r>
                      <a:r>
                        <a:rPr lang="zh-TW" sz="1400" kern="100" dirty="0">
                          <a:effectLst/>
                        </a:rPr>
                        <a:t>請說你對技藝課程的認識。</a:t>
                      </a:r>
                    </a:p>
                    <a:p>
                      <a:pPr marL="228600" indent="-22860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4.</a:t>
                      </a:r>
                      <a:r>
                        <a:rPr lang="zh-TW" sz="1400" kern="100" dirty="0">
                          <a:effectLst/>
                        </a:rPr>
                        <a:t>請簡單敘述未來九年級及畢業後的規劃。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216647"/>
                  </a:ext>
                </a:extLst>
              </a:tr>
              <a:tr h="671218"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興趣職群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(</a:t>
                      </a:r>
                      <a:r>
                        <a:rPr lang="zh-TW" sz="1400" kern="100" dirty="0">
                          <a:effectLst/>
                        </a:rPr>
                        <a:t>請填志願序</a:t>
                      </a:r>
                      <a:r>
                        <a:rPr lang="en-US" sz="1400" kern="100" dirty="0">
                          <a:effectLst/>
                        </a:rPr>
                        <a:t>1-5)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18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□機械群</a:t>
                      </a:r>
                      <a:r>
                        <a:rPr lang="en-US" sz="1400" kern="100" dirty="0">
                          <a:effectLst/>
                        </a:rPr>
                        <a:t>       </a:t>
                      </a:r>
                      <a:r>
                        <a:rPr lang="zh-TW" sz="1400" kern="100" dirty="0">
                          <a:effectLst/>
                        </a:rPr>
                        <a:t>□電機與電子群</a:t>
                      </a:r>
                      <a:r>
                        <a:rPr lang="en-US" sz="1400" kern="100" dirty="0">
                          <a:effectLst/>
                        </a:rPr>
                        <a:t>     </a:t>
                      </a:r>
                      <a:r>
                        <a:rPr lang="zh-TW" sz="1400" kern="100" dirty="0">
                          <a:effectLst/>
                        </a:rPr>
                        <a:t>□動力機械群</a:t>
                      </a:r>
                      <a:r>
                        <a:rPr lang="en-US" sz="1400" kern="100" dirty="0">
                          <a:effectLst/>
                        </a:rPr>
                        <a:t>     </a:t>
                      </a:r>
                      <a:r>
                        <a:rPr lang="zh-TW" sz="1400" kern="100" dirty="0">
                          <a:effectLst/>
                        </a:rPr>
                        <a:t>□土木與建築群</a:t>
                      </a:r>
                      <a:r>
                        <a:rPr lang="en-US" sz="1400" kern="100" dirty="0">
                          <a:effectLst/>
                        </a:rPr>
                        <a:t>  </a:t>
                      </a:r>
                      <a:r>
                        <a:rPr lang="zh-TW" sz="1400" kern="100" dirty="0">
                          <a:effectLst/>
                        </a:rPr>
                        <a:t>□化工群</a:t>
                      </a:r>
                      <a:r>
                        <a:rPr lang="en-US" sz="1400" kern="100" dirty="0">
                          <a:effectLst/>
                        </a:rPr>
                        <a:t>       </a:t>
                      </a: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□商業與管理群</a:t>
                      </a:r>
                      <a:r>
                        <a:rPr lang="en-US" sz="1400" kern="100" dirty="0">
                          <a:effectLst/>
                        </a:rPr>
                        <a:t>     </a:t>
                      </a:r>
                      <a:r>
                        <a:rPr lang="zh-TW" sz="1400" kern="100" dirty="0">
                          <a:effectLst/>
                        </a:rPr>
                        <a:t>□設計群</a:t>
                      </a:r>
                      <a:r>
                        <a:rPr lang="en-US" sz="1400" kern="100" dirty="0">
                          <a:effectLst/>
                        </a:rPr>
                        <a:t>     </a:t>
                      </a:r>
                      <a:r>
                        <a:rPr lang="zh-TW" sz="1400" kern="100" dirty="0">
                          <a:effectLst/>
                        </a:rPr>
                        <a:t>□餐旅群</a:t>
                      </a:r>
                      <a:r>
                        <a:rPr lang="en-US" altLang="zh-TW" sz="1400" kern="100" baseline="0" dirty="0">
                          <a:effectLst/>
                        </a:rPr>
                        <a:t>     </a:t>
                      </a:r>
                      <a:r>
                        <a:rPr lang="zh-TW" sz="1400" kern="100" dirty="0">
                          <a:effectLst/>
                        </a:rPr>
                        <a:t>□農業群</a:t>
                      </a:r>
                      <a:r>
                        <a:rPr lang="en-US" sz="1400" kern="100" dirty="0">
                          <a:effectLst/>
                        </a:rPr>
                        <a:t>       </a:t>
                      </a:r>
                      <a:r>
                        <a:rPr lang="zh-TW" sz="1400" kern="100" dirty="0">
                          <a:effectLst/>
                        </a:rPr>
                        <a:t>□食品群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zh-TW" sz="1400" kern="100" dirty="0">
                          <a:effectLst/>
                        </a:rPr>
                        <a:t>□家政</a:t>
                      </a:r>
                      <a:r>
                        <a:rPr lang="zh-TW" altLang="en-US" sz="1400" kern="100" dirty="0">
                          <a:effectLst/>
                        </a:rPr>
                        <a:t>群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zh-TW" sz="1400" kern="100" dirty="0">
                          <a:effectLst/>
                        </a:rPr>
                        <a:t>□海事群 </a:t>
                      </a:r>
                      <a:r>
                        <a:rPr lang="en-US" sz="1400" kern="100" dirty="0">
                          <a:effectLst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r>
                        <a:rPr lang="zh-TW" sz="1400" kern="100" dirty="0">
                          <a:effectLst/>
                        </a:rPr>
                        <a:t>□水產群</a:t>
                      </a:r>
                      <a:r>
                        <a:rPr lang="en-US" sz="1400" kern="100" dirty="0">
                          <a:effectLst/>
                        </a:rPr>
                        <a:t>       </a:t>
                      </a:r>
                      <a:r>
                        <a:rPr lang="zh-TW" sz="1400" kern="100" dirty="0">
                          <a:effectLst/>
                        </a:rPr>
                        <a:t>□藝術群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222257"/>
                  </a:ext>
                </a:extLst>
              </a:tr>
              <a:tr h="192499">
                <a:tc gridSpan="5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家長意見及簽名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導師意見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輔導老師評估紀錄及意見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962969"/>
                  </a:ext>
                </a:extLst>
              </a:tr>
              <a:tr h="781197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r>
                        <a:rPr lang="zh-TW" sz="1400" kern="100" dirty="0">
                          <a:effectLst/>
                        </a:rPr>
                        <a:t>簽名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r>
                        <a:rPr lang="zh-TW" sz="1400" kern="100" dirty="0">
                          <a:effectLst/>
                        </a:rPr>
                        <a:t>簽名：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r>
                        <a:rPr lang="zh-TW" sz="1400" kern="100" dirty="0">
                          <a:effectLst/>
                        </a:rPr>
                        <a:t>簽名：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27145" marR="27145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046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24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其他說明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一、學生抽離後，將獨立編為新班。之後若有轉入生，轉入生的排入順序在開學後三週內前以抽離前班級人數排序，第四週起則是以抽離後班級人數為排序。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二、轉出輔導機制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三、轉入輔導機制</a:t>
            </a:r>
          </a:p>
        </p:txBody>
      </p:sp>
    </p:spTree>
    <p:extLst>
      <p:ext uri="{BB962C8B-B14F-4D97-AF65-F5344CB8AC3E}">
        <p14:creationId xmlns:p14="http://schemas.microsoft.com/office/powerpoint/2010/main" val="89656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129435"/>
            <a:ext cx="10058402" cy="1219200"/>
          </a:xfrm>
        </p:spPr>
        <p:txBody>
          <a:bodyPr/>
          <a:lstStyle/>
          <a:p>
            <a:r>
              <a:rPr lang="zh-TW" altLang="en-US" dirty="0"/>
              <a:t>選讀技藝班升學管道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6405" y="1502079"/>
            <a:ext cx="10872592" cy="4229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一、與一般生相同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參加會考、免試入學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二、以技藝技能優良學生甄審入學高中職職業類科：技藝班成績在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PR70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以上可申請，只看技藝班成績，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不看會考成績、校內成績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28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(113</a:t>
            </a:r>
            <a:r>
              <a:rPr lang="zh-TW" altLang="en-US" sz="28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學年技優甄審新北市有招生之公立學校：</a:t>
            </a:r>
            <a:endParaRPr lang="en-US" altLang="zh-TW" sz="2800" dirty="0"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None/>
            </a:pPr>
            <a:r>
              <a:rPr lang="zh-TW" altLang="en-US" sz="28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泰山高中、瑞芳高工、三重商工、新北高工、淡水商工、</a:t>
            </a:r>
            <a:endParaRPr lang="en-US" altLang="zh-TW" sz="2800" dirty="0"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None/>
            </a:pPr>
            <a:r>
              <a:rPr lang="zh-TW" altLang="en-US" sz="28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鶯歌工商、樟樹實中</a:t>
            </a:r>
            <a:r>
              <a:rPr lang="en-US" altLang="zh-TW" sz="28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spcBef>
                <a:spcPct val="0"/>
              </a:spcBef>
              <a:buNone/>
            </a:pPr>
            <a:r>
              <a:rPr lang="zh-TW" altLang="en-US" sz="28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8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(113</a:t>
            </a:r>
            <a:r>
              <a:rPr lang="zh-TW" altLang="en-US" sz="28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學年技優甄審台北市有招生之公立學校：</a:t>
            </a:r>
            <a:endParaRPr lang="en-US" altLang="zh-TW" sz="2800" dirty="0"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None/>
            </a:pPr>
            <a:r>
              <a:rPr lang="zh-TW" altLang="en-US" sz="28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松山家商</a:t>
            </a:r>
            <a:r>
              <a:rPr lang="zh-TW" altLang="en-US" sz="2800" dirty="0">
                <a:solidFill>
                  <a:schemeClr val="accent4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28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松山工農、大安高工、木柵高工、南港高工、</a:t>
            </a:r>
            <a:endParaRPr lang="en-US" altLang="zh-TW" sz="2800" dirty="0"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None/>
            </a:pPr>
            <a:r>
              <a:rPr lang="zh-TW" altLang="en-US" sz="28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內湖高工、士林高商、臺灣戲曲學院附設高職部</a:t>
            </a:r>
            <a:r>
              <a:rPr lang="en-US" altLang="zh-TW" sz="28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4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選讀技藝班升學管道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214" y="1752599"/>
            <a:ext cx="10058400" cy="4591639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zh-TW" altLang="en-US" sz="28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三、就讀職校實用技能學程</a:t>
            </a:r>
            <a:r>
              <a:rPr lang="en-US" altLang="zh-TW" sz="28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>
              <a:spcBef>
                <a:spcPct val="0"/>
              </a:spcBef>
              <a:buNone/>
            </a:pPr>
            <a:r>
              <a:rPr lang="zh-TW" altLang="en-US" sz="28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只看技藝班成績，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不看會考成績、校內成績</a:t>
            </a:r>
            <a:r>
              <a:rPr lang="zh-TW" altLang="en-US" sz="28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None/>
            </a:pPr>
            <a:r>
              <a:rPr lang="zh-TW" altLang="en-US" sz="28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8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(113</a:t>
            </a:r>
            <a:r>
              <a:rPr lang="zh-TW" altLang="en-US" sz="28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學年基北區有辦理實用技能學程之公立學校</a:t>
            </a:r>
            <a:endParaRPr lang="en-US" altLang="zh-TW" sz="2800" dirty="0"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None/>
            </a:pPr>
            <a:r>
              <a:rPr lang="zh-TW" altLang="en-US" sz="28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南港高工、三重商工、新北高工、瑞芳高工、淡水商工</a:t>
            </a:r>
            <a:r>
              <a:rPr lang="en-US" altLang="zh-TW" sz="28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None/>
            </a:pPr>
            <a:r>
              <a:rPr lang="zh-TW" altLang="en-US" sz="28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四、參加新北市高中職專業群科特色招生</a:t>
            </a:r>
            <a:endParaRPr lang="en-US" altLang="zh-TW" sz="2800" dirty="0"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None/>
            </a:pPr>
            <a:r>
              <a:rPr lang="zh-TW" altLang="en-US" sz="28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甄選條件</a:t>
            </a:r>
            <a:r>
              <a:rPr lang="en-US" altLang="zh-TW" sz="28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書面審查</a:t>
            </a:r>
            <a:r>
              <a:rPr lang="en-US" altLang="zh-TW" sz="28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(30%)</a:t>
            </a:r>
            <a:r>
              <a:rPr lang="zh-TW" altLang="en-US" sz="28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、術科測驗</a:t>
            </a:r>
            <a:r>
              <a:rPr lang="en-US" altLang="zh-TW" sz="28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(70%)</a:t>
            </a:r>
            <a:r>
              <a:rPr lang="zh-TW" altLang="en-US" sz="28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，不看會考成績</a:t>
            </a:r>
            <a:endParaRPr lang="en-US" altLang="zh-TW" sz="2800" dirty="0"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None/>
            </a:pPr>
            <a:r>
              <a:rPr lang="zh-TW" altLang="en-US" sz="28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、校內成績，凡有選讀技藝班並成績及格者，書面審查可獲得</a:t>
            </a:r>
            <a:r>
              <a:rPr lang="en-US" altLang="zh-TW" sz="28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30%×20=6</a:t>
            </a:r>
            <a:r>
              <a:rPr lang="zh-TW" altLang="en-US" sz="28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相關群科技藝技能競賽佔</a:t>
            </a:r>
            <a:r>
              <a:rPr lang="en-US" altLang="zh-TW" sz="28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25%×60</a:t>
            </a:r>
            <a:r>
              <a:rPr lang="zh-TW" altLang="en-US" sz="28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，國中技藝班佔</a:t>
            </a:r>
            <a:r>
              <a:rPr lang="en-US" altLang="zh-TW" sz="28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30%×20</a:t>
            </a:r>
            <a:r>
              <a:rPr lang="zh-TW" altLang="en-US" sz="28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，生涯規劃書佔</a:t>
            </a:r>
            <a:r>
              <a:rPr lang="en-US" altLang="zh-TW" sz="28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30%×5</a:t>
            </a:r>
            <a:r>
              <a:rPr lang="zh-TW" altLang="en-US" sz="28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，技藝社團或職業試探育樂營佔</a:t>
            </a:r>
            <a:r>
              <a:rPr lang="en-US" altLang="zh-TW" sz="28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30%×10)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440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70646"/>
            <a:ext cx="10058402" cy="1219200"/>
          </a:xfrm>
        </p:spPr>
        <p:txBody>
          <a:bodyPr/>
          <a:lstStyle/>
          <a:p>
            <a:r>
              <a:rPr lang="zh-TW" altLang="en-US" dirty="0"/>
              <a:t>選讀技藝班升學管道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214" y="1289846"/>
            <a:ext cx="10058400" cy="5568154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五、五專聯合免試入學技藝優良項目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六、五專優先免試入學技藝優良項目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656219" y="1684170"/>
          <a:ext cx="7137052" cy="1950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68526">
                  <a:extLst>
                    <a:ext uri="{9D8B030D-6E8A-4147-A177-3AD203B41FA5}">
                      <a16:colId xmlns:a16="http://schemas.microsoft.com/office/drawing/2014/main" val="2510022336"/>
                    </a:ext>
                  </a:extLst>
                </a:gridCol>
                <a:gridCol w="3568526">
                  <a:extLst>
                    <a:ext uri="{9D8B030D-6E8A-4147-A177-3AD203B41FA5}">
                      <a16:colId xmlns:a16="http://schemas.microsoft.com/office/drawing/2014/main" val="17563200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技藝教育課程分數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可得積分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7491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90</a:t>
                      </a:r>
                      <a:r>
                        <a:rPr lang="zh-TW" altLang="en-US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7207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80-89</a:t>
                      </a:r>
                      <a:r>
                        <a:rPr lang="zh-TW" altLang="en-US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602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60-79</a:t>
                      </a:r>
                      <a:r>
                        <a:rPr lang="zh-TW" altLang="en-US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6425945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1656219" y="4073923"/>
          <a:ext cx="8128000" cy="2438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9673935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71689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技藝教育課程分數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可得積分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413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90</a:t>
                      </a:r>
                      <a:r>
                        <a:rPr lang="zh-TW" altLang="en-US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4726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80-89</a:t>
                      </a:r>
                      <a:r>
                        <a:rPr lang="zh-TW" altLang="en-US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2.5</a:t>
                      </a:r>
                      <a:r>
                        <a:rPr lang="zh-TW" altLang="en-US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900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70-79</a:t>
                      </a:r>
                      <a:r>
                        <a:rPr lang="zh-TW" altLang="en-US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1.5</a:t>
                      </a:r>
                      <a:r>
                        <a:rPr lang="zh-TW" altLang="en-US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861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60-69</a:t>
                      </a:r>
                      <a:r>
                        <a:rPr lang="zh-TW" altLang="en-US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2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438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58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A3FC24-099E-48F4-8805-622E9304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重要行事期程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3CA0BE-BFB0-40B2-819F-583947A42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預計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月份 辦理技藝教育學生說明會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預計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月份 辦理晚間 技藝教育家長說明會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)-3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技藝專班申請收件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技藝專班面談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月下旬  技藝專班計畫送審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 受理抽離式技藝教育報名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抽離式技藝班撕榜</a:t>
            </a:r>
          </a:p>
        </p:txBody>
      </p:sp>
    </p:spTree>
    <p:extLst>
      <p:ext uri="{BB962C8B-B14F-4D97-AF65-F5344CB8AC3E}">
        <p14:creationId xmlns:p14="http://schemas.microsoft.com/office/powerpoint/2010/main" val="300339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討論議案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476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sym typeface="Salesforce Sans"/>
              </a:rPr>
              <a:t>感謝您的協助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對象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八年級升九年級具有技職發展傾向之學生</a:t>
            </a:r>
          </a:p>
        </p:txBody>
      </p:sp>
    </p:spTree>
    <p:extLst>
      <p:ext uri="{BB962C8B-B14F-4D97-AF65-F5344CB8AC3E}">
        <p14:creationId xmlns:p14="http://schemas.microsoft.com/office/powerpoint/2010/main" val="325417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112</a:t>
            </a:r>
            <a:r>
              <a:rPr lang="zh-TW" altLang="en-US" dirty="0"/>
              <a:t>學年度技藝班上課情形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7" y="1733312"/>
            <a:ext cx="3346562" cy="2509356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533" y="1111576"/>
            <a:ext cx="3342326" cy="250674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252" y="1843716"/>
            <a:ext cx="3148225" cy="236063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48" y="4043845"/>
            <a:ext cx="3346562" cy="250935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434" y="3937771"/>
            <a:ext cx="3341573" cy="250618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149" y="3620193"/>
            <a:ext cx="3515035" cy="263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5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E717E8-98EC-4FAA-8EB1-EF51D3D5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113</a:t>
            </a:r>
            <a:r>
              <a:rPr lang="zh-TW" altLang="en-US" dirty="0"/>
              <a:t>學年技藝教育重大變革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C94287-0A10-4E41-823A-8AE4FFC00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根據</a:t>
            </a:r>
            <a:r>
              <a:rPr lang="en-US" altLang="zh-TW" dirty="0"/>
              <a:t>112</a:t>
            </a:r>
            <a:r>
              <a:rPr lang="zh-TW" altLang="en-US" dirty="0"/>
              <a:t>年</a:t>
            </a:r>
            <a:r>
              <a:rPr lang="en-US" altLang="zh-TW" dirty="0"/>
              <a:t>11</a:t>
            </a:r>
            <a:r>
              <a:rPr lang="zh-TW" altLang="en-US" dirty="0"/>
              <a:t>月</a:t>
            </a:r>
            <a:r>
              <a:rPr lang="en-US" altLang="zh-TW" dirty="0"/>
              <a:t>17</a:t>
            </a:r>
            <a:r>
              <a:rPr lang="zh-TW" altLang="en-US" dirty="0"/>
              <a:t>日教育部公文，修正國民中學技藝教育實施辦法</a:t>
            </a:r>
            <a:endParaRPr lang="en-US" altLang="zh-TW" dirty="0"/>
          </a:p>
          <a:p>
            <a:r>
              <a:rPr lang="zh-TW" altLang="en-US" dirty="0"/>
              <a:t>第七條  </a:t>
            </a:r>
            <a:r>
              <a:rPr lang="zh-TW" altLang="en-US" dirty="0">
                <a:solidFill>
                  <a:srgbClr val="FF0000"/>
                </a:solidFill>
              </a:rPr>
              <a:t>國民中學開設之技藝教育課程，學生人數以十二人至三十人為原則，偏遠及離島地區得視需要酌減人數。 </a:t>
            </a:r>
            <a:r>
              <a:rPr lang="en-US" altLang="zh-TW" dirty="0">
                <a:solidFill>
                  <a:srgbClr val="A4642E"/>
                </a:solidFill>
              </a:rPr>
              <a:t>(</a:t>
            </a:r>
            <a:r>
              <a:rPr lang="zh-TW" altLang="en-US" dirty="0">
                <a:solidFill>
                  <a:srgbClr val="A4642E"/>
                </a:solidFill>
              </a:rPr>
              <a:t>原規定為十五至三十人</a:t>
            </a:r>
            <a:r>
              <a:rPr lang="en-US" altLang="zh-TW" dirty="0">
                <a:solidFill>
                  <a:srgbClr val="A4642E"/>
                </a:solidFill>
              </a:rPr>
              <a:t>)</a:t>
            </a:r>
          </a:p>
          <a:p>
            <a:pPr marL="0" indent="0">
              <a:buNone/>
            </a:pPr>
            <a:endParaRPr lang="zh-TW" altLang="en-US" dirty="0">
              <a:solidFill>
                <a:srgbClr val="A464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8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6834E3-9DCF-4695-91D9-8D7C6B6A8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技藝教育問卷調查結果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BA505D17-A23D-41B1-B7F5-8E14A59D7E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308774"/>
              </p:ext>
            </p:extLst>
          </p:nvPr>
        </p:nvGraphicFramePr>
        <p:xfrm>
          <a:off x="1065213" y="1752600"/>
          <a:ext cx="10058400" cy="2743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4153023556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4284015142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71392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第一高票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第二高票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第三高票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4104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食品群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家政群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電機與電子群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8755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第四高票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第五高票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第六高票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7938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餐旅群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設計群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機械群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0562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第七高票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第八高票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第九高票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4548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動力機械群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藝術群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醫護群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7155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37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抽離式合作班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161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上課時間、交通方式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一、每週五早上第一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〜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三節，以一學年為限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二、於藝文中心前集合，每班會有帶隊教師陪同，搭乘遊覽車至合作的高職學校上課。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技藝教育課程活動期間，高職端會幫學生辦理保險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342785"/>
              </p:ext>
            </p:extLst>
          </p:nvPr>
        </p:nvGraphicFramePr>
        <p:xfrm>
          <a:off x="4173951" y="3619500"/>
          <a:ext cx="6096000" cy="2590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30785452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877014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853150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solidFill>
                            <a:schemeClr val="tx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上課職校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solidFill>
                            <a:schemeClr val="tx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集合時間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solidFill>
                            <a:schemeClr val="tx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出發時間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3024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新北高工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7:45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7:50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8369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智光商工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7:20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7:25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2431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樹人家商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7:35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7:40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5152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豫章工商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7:45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7:50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864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34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上課時間、交通方式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065214" y="1524000"/>
            <a:ext cx="10058400" cy="4229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一、耕莘技藝班每週三中午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30~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第七節，以及每週五早上第    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一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〜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三節，以一學年為限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二、於藝文中心前集合，每班會有帶隊教師陪同，搭乘遊覽車至合作的高職學校上課。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技藝教育課程活動期間，高職端會幫學生辦理保險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635258"/>
              </p:ext>
            </p:extLst>
          </p:nvPr>
        </p:nvGraphicFramePr>
        <p:xfrm>
          <a:off x="5981294" y="4188643"/>
          <a:ext cx="6096000" cy="2590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30785452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877014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853150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solidFill>
                            <a:schemeClr val="tx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上課職校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solidFill>
                            <a:schemeClr val="tx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集合時間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solidFill>
                            <a:schemeClr val="tx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出發時間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3024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新北高工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週五</a:t>
                      </a: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7:45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週五</a:t>
                      </a: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7:50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8369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智光商工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週五</a:t>
                      </a: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7:20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週五</a:t>
                      </a: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7:25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2431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樹人家商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週五</a:t>
                      </a: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7:35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週五</a:t>
                      </a: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7:40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5152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豫章工商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週五</a:t>
                      </a: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7:45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週五</a:t>
                      </a: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7:50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864710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1DCDD230-B9EF-4CDB-8A04-D947D59B6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977580"/>
              </p:ext>
            </p:extLst>
          </p:nvPr>
        </p:nvGraphicFramePr>
        <p:xfrm>
          <a:off x="111534" y="4188643"/>
          <a:ext cx="5770791" cy="2590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23597">
                  <a:extLst>
                    <a:ext uri="{9D8B030D-6E8A-4147-A177-3AD203B41FA5}">
                      <a16:colId xmlns:a16="http://schemas.microsoft.com/office/drawing/2014/main" val="3307854522"/>
                    </a:ext>
                  </a:extLst>
                </a:gridCol>
                <a:gridCol w="1923597">
                  <a:extLst>
                    <a:ext uri="{9D8B030D-6E8A-4147-A177-3AD203B41FA5}">
                      <a16:colId xmlns:a16="http://schemas.microsoft.com/office/drawing/2014/main" val="487701401"/>
                    </a:ext>
                  </a:extLst>
                </a:gridCol>
                <a:gridCol w="1923597">
                  <a:extLst>
                    <a:ext uri="{9D8B030D-6E8A-4147-A177-3AD203B41FA5}">
                      <a16:colId xmlns:a16="http://schemas.microsoft.com/office/drawing/2014/main" val="985315023"/>
                    </a:ext>
                  </a:extLst>
                </a:gridCol>
              </a:tblGrid>
              <a:tr h="50244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solidFill>
                            <a:schemeClr val="tx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上課職校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solidFill>
                            <a:schemeClr val="tx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集合時間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solidFill>
                            <a:schemeClr val="tx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出發時間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3024481"/>
                  </a:ext>
                </a:extLst>
              </a:tr>
              <a:tr h="50244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耕莘護專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週三</a:t>
                      </a: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12:25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週三</a:t>
                      </a: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12:30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8369834"/>
                  </a:ext>
                </a:extLst>
              </a:tr>
              <a:tr h="502449"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2431750"/>
                  </a:ext>
                </a:extLst>
              </a:tr>
              <a:tr h="502449"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5152342"/>
                  </a:ext>
                </a:extLst>
              </a:tr>
              <a:tr h="502449"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864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71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2345</TotalTime>
  <Words>2755</Words>
  <Application>Microsoft Office PowerPoint</Application>
  <PresentationFormat>寬螢幕</PresentationFormat>
  <Paragraphs>442</Paragraphs>
  <Slides>27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7" baseType="lpstr">
      <vt:lpstr>Salesforce Sans</vt:lpstr>
      <vt:lpstr>文鼎簽字筆體E</vt:lpstr>
      <vt:lpstr>微軟正黑體</vt:lpstr>
      <vt:lpstr>PMingLiU</vt:lpstr>
      <vt:lpstr>PMingLiU</vt:lpstr>
      <vt:lpstr>標楷體</vt:lpstr>
      <vt:lpstr>Arial</vt:lpstr>
      <vt:lpstr>Calibri</vt:lpstr>
      <vt:lpstr>Times New Roman</vt:lpstr>
      <vt:lpstr>大自然插畫 16X9</vt:lpstr>
      <vt:lpstr>113學年度技藝教育課程導師說明會</vt:lpstr>
      <vt:lpstr>目標</vt:lpstr>
      <vt:lpstr>對象</vt:lpstr>
      <vt:lpstr>112學年度技藝班上課情形</vt:lpstr>
      <vt:lpstr>113學年技藝教育重大變革</vt:lpstr>
      <vt:lpstr>技藝教育問卷調查結果</vt:lpstr>
      <vt:lpstr>抽離式合作班</vt:lpstr>
      <vt:lpstr>上課時間、交通方式</vt:lpstr>
      <vt:lpstr>上課時間、交通方式</vt:lpstr>
      <vt:lpstr>合作學校及開設職群</vt:lpstr>
      <vt:lpstr>遴選方式</vt:lpstr>
      <vt:lpstr>遴選比序辦法</vt:lpstr>
      <vt:lpstr>注意事項</vt:lpstr>
      <vt:lpstr>技藝專班</vt:lpstr>
      <vt:lpstr>成立目的</vt:lpstr>
      <vt:lpstr>開設職群與合作高職</vt:lpstr>
      <vt:lpstr>與合作式技藝班之差異</vt:lpstr>
      <vt:lpstr>技藝專班遴選方式</vt:lpstr>
      <vt:lpstr>PowerPoint 簡報</vt:lpstr>
      <vt:lpstr>PowerPoint 簡報</vt:lpstr>
      <vt:lpstr>其他說明</vt:lpstr>
      <vt:lpstr>選讀技藝班升學管道</vt:lpstr>
      <vt:lpstr>選讀技藝班升學管道</vt:lpstr>
      <vt:lpstr>選讀技藝班升學管道</vt:lpstr>
      <vt:lpstr>重要行事期程</vt:lpstr>
      <vt:lpstr>討論議案</vt:lpstr>
      <vt:lpstr>感謝您的協助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108學年度技藝教育課程導師說明會</dc:title>
  <dc:creator>user</dc:creator>
  <cp:lastModifiedBy>user</cp:lastModifiedBy>
  <cp:revision>71</cp:revision>
  <cp:lastPrinted>2023-12-30T08:34:52Z</cp:lastPrinted>
  <dcterms:created xsi:type="dcterms:W3CDTF">2019-03-10T07:06:30Z</dcterms:created>
  <dcterms:modified xsi:type="dcterms:W3CDTF">2024-09-10T05:15:31Z</dcterms:modified>
</cp:coreProperties>
</file>