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84"/>
  </p:notesMasterIdLst>
  <p:sldIdLst>
    <p:sldId id="256" r:id="rId2"/>
    <p:sldId id="337" r:id="rId3"/>
    <p:sldId id="338" r:id="rId4"/>
    <p:sldId id="339" r:id="rId5"/>
    <p:sldId id="313" r:id="rId6"/>
    <p:sldId id="283" r:id="rId7"/>
    <p:sldId id="314" r:id="rId8"/>
    <p:sldId id="318" r:id="rId9"/>
    <p:sldId id="286" r:id="rId10"/>
    <p:sldId id="309" r:id="rId11"/>
    <p:sldId id="287" r:id="rId12"/>
    <p:sldId id="290" r:id="rId13"/>
    <p:sldId id="291" r:id="rId14"/>
    <p:sldId id="295" r:id="rId15"/>
    <p:sldId id="292" r:id="rId16"/>
    <p:sldId id="293" r:id="rId17"/>
    <p:sldId id="294" r:id="rId18"/>
    <p:sldId id="297" r:id="rId19"/>
    <p:sldId id="300" r:id="rId20"/>
    <p:sldId id="298" r:id="rId21"/>
    <p:sldId id="319" r:id="rId22"/>
    <p:sldId id="299" r:id="rId23"/>
    <p:sldId id="288" r:id="rId24"/>
    <p:sldId id="301" r:id="rId25"/>
    <p:sldId id="302" r:id="rId26"/>
    <p:sldId id="289" r:id="rId27"/>
    <p:sldId id="303" r:id="rId28"/>
    <p:sldId id="304" r:id="rId29"/>
    <p:sldId id="305" r:id="rId30"/>
    <p:sldId id="306" r:id="rId31"/>
    <p:sldId id="307" r:id="rId32"/>
    <p:sldId id="308" r:id="rId33"/>
    <p:sldId id="316" r:id="rId34"/>
    <p:sldId id="320" r:id="rId35"/>
    <p:sldId id="322" r:id="rId36"/>
    <p:sldId id="317" r:id="rId37"/>
    <p:sldId id="321" r:id="rId38"/>
    <p:sldId id="323" r:id="rId39"/>
    <p:sldId id="324" r:id="rId40"/>
    <p:sldId id="310" r:id="rId41"/>
    <p:sldId id="329" r:id="rId42"/>
    <p:sldId id="330" r:id="rId43"/>
    <p:sldId id="284" r:id="rId44"/>
    <p:sldId id="325" r:id="rId45"/>
    <p:sldId id="342" r:id="rId46"/>
    <p:sldId id="343" r:id="rId47"/>
    <p:sldId id="365" r:id="rId48"/>
    <p:sldId id="368" r:id="rId49"/>
    <p:sldId id="328" r:id="rId50"/>
    <p:sldId id="331" r:id="rId51"/>
    <p:sldId id="344" r:id="rId52"/>
    <p:sldId id="345" r:id="rId53"/>
    <p:sldId id="332" r:id="rId54"/>
    <p:sldId id="346" r:id="rId55"/>
    <p:sldId id="347" r:id="rId56"/>
    <p:sldId id="349" r:id="rId57"/>
    <p:sldId id="348" r:id="rId58"/>
    <p:sldId id="327" r:id="rId59"/>
    <p:sldId id="311" r:id="rId60"/>
    <p:sldId id="312" r:id="rId61"/>
    <p:sldId id="285" r:id="rId62"/>
    <p:sldId id="350" r:id="rId63"/>
    <p:sldId id="326" r:id="rId64"/>
    <p:sldId id="351" r:id="rId65"/>
    <p:sldId id="369" r:id="rId66"/>
    <p:sldId id="352" r:id="rId67"/>
    <p:sldId id="355" r:id="rId68"/>
    <p:sldId id="353" r:id="rId69"/>
    <p:sldId id="356" r:id="rId70"/>
    <p:sldId id="354" r:id="rId71"/>
    <p:sldId id="370" r:id="rId72"/>
    <p:sldId id="371" r:id="rId73"/>
    <p:sldId id="357" r:id="rId74"/>
    <p:sldId id="364" r:id="rId75"/>
    <p:sldId id="367" r:id="rId76"/>
    <p:sldId id="341" r:id="rId77"/>
    <p:sldId id="358" r:id="rId78"/>
    <p:sldId id="359" r:id="rId79"/>
    <p:sldId id="360" r:id="rId80"/>
    <p:sldId id="361" r:id="rId81"/>
    <p:sldId id="362" r:id="rId82"/>
    <p:sldId id="372" r:id="rId83"/>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86FCE"/>
    <a:srgbClr val="11700A"/>
    <a:srgbClr val="FF99FF"/>
    <a:srgbClr val="D7F0FD"/>
    <a:srgbClr val="FFDDFF"/>
    <a:srgbClr val="DFDFDF"/>
    <a:srgbClr val="0060A8"/>
    <a:srgbClr val="C7E6A4"/>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4954" autoAdjust="0"/>
  </p:normalViewPr>
  <p:slideViewPr>
    <p:cSldViewPr>
      <p:cViewPr varScale="1">
        <p:scale>
          <a:sx n="62" d="100"/>
          <a:sy n="62" d="100"/>
        </p:scale>
        <p:origin x="1238" y="67"/>
      </p:cViewPr>
      <p:guideLst>
        <p:guide orient="horz" pos="2160"/>
        <p:guide pos="2880"/>
      </p:guideLst>
    </p:cSldViewPr>
  </p:slideViewPr>
  <p:outlineViewPr>
    <p:cViewPr>
      <p:scale>
        <a:sx n="33" d="100"/>
        <a:sy n="33" d="100"/>
      </p:scale>
      <p:origin x="0" y="-28776"/>
    </p:cViewPr>
  </p:outlineViewPr>
  <p:notesTextViewPr>
    <p:cViewPr>
      <p:scale>
        <a:sx n="100" d="100"/>
        <a:sy n="100" d="100"/>
      </p:scale>
      <p:origin x="0" y="0"/>
    </p:cViewPr>
  </p:notesTextViewPr>
  <p:sorterViewPr>
    <p:cViewPr>
      <p:scale>
        <a:sx n="66" d="100"/>
        <a:sy n="66" d="100"/>
      </p:scale>
      <p:origin x="0" y="16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8AE843C9-695C-4454-85E6-E710B4F4FB0F}" type="datetimeFigureOut">
              <a:rPr lang="zh-TW" altLang="en-US"/>
              <a:pPr>
                <a:defRPr/>
              </a:pPr>
              <a:t>2016/7/12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smtClean="0">
                <a:latin typeface="Calibri" panose="020F0502020204030204" pitchFamily="34" charset="0"/>
              </a:defRPr>
            </a:lvl1pPr>
          </a:lstStyle>
          <a:p>
            <a:pPr>
              <a:defRPr/>
            </a:pPr>
            <a:fld id="{68C4A8B9-66CE-4807-B924-AC8CAA710C3D}" type="slidenum">
              <a:rPr lang="zh-TW" altLang="en-US"/>
              <a:pPr>
                <a:defRPr/>
              </a:pPr>
              <a:t>‹#›</a:t>
            </a:fld>
            <a:endParaRPr lang="en-US" altLang="zh-TW"/>
          </a:p>
        </p:txBody>
      </p:sp>
    </p:spTree>
    <p:extLst>
      <p:ext uri="{BB962C8B-B14F-4D97-AF65-F5344CB8AC3E}">
        <p14:creationId xmlns:p14="http://schemas.microsoft.com/office/powerpoint/2010/main" val="4128918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lang="zh-TW" altLang="en-US" smtClean="0"/>
              <a:t>按一下以編輯母片標題樣式</a:t>
            </a:r>
            <a:endParaRPr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lvl1pPr>
              <a:defRPr/>
            </a:lvl1pPr>
          </a:lstStyle>
          <a:p>
            <a:pPr>
              <a:defRPr/>
            </a:pPr>
            <a:fld id="{6BE26C50-60C3-4A42-BFD0-53DD8069FAF6}" type="datetimeFigureOut">
              <a:rPr lang="zh-TW" altLang="en-US"/>
              <a:pPr>
                <a:defRPr/>
              </a:pPr>
              <a:t>2016/7/12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smtClean="0"/>
            </a:lvl1pPr>
          </a:lstStyle>
          <a:p>
            <a:pPr>
              <a:defRPr/>
            </a:pPr>
            <a:fld id="{1B0FD01B-531B-4869-827A-43A0F83A5AD0}" type="slidenum">
              <a:rPr lang="zh-TW" altLang="en-US"/>
              <a:pPr>
                <a:defRPr/>
              </a:pPr>
              <a:t>‹#›</a:t>
            </a:fld>
            <a:endParaRPr lang="en-US" altLang="zh-TW"/>
          </a:p>
        </p:txBody>
      </p:sp>
    </p:spTree>
    <p:extLst>
      <p:ext uri="{BB962C8B-B14F-4D97-AF65-F5344CB8AC3E}">
        <p14:creationId xmlns:p14="http://schemas.microsoft.com/office/powerpoint/2010/main" val="28112036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FA0CF273-6C91-4A22-831A-E38604FF71D1}" type="datetimeFigureOut">
              <a:rPr lang="zh-TW" altLang="en-US"/>
              <a:pPr>
                <a:defRPr/>
              </a:pPr>
              <a:t>2016/7/12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3D3FE52-2272-4F25-92D9-FB15F330ADD4}" type="slidenum">
              <a:rPr lang="zh-TW" altLang="en-US"/>
              <a:pPr>
                <a:defRPr/>
              </a:pPr>
              <a:t>‹#›</a:t>
            </a:fld>
            <a:endParaRPr lang="en-US" altLang="zh-TW"/>
          </a:p>
        </p:txBody>
      </p:sp>
    </p:spTree>
    <p:extLst>
      <p:ext uri="{BB962C8B-B14F-4D97-AF65-F5344CB8AC3E}">
        <p14:creationId xmlns:p14="http://schemas.microsoft.com/office/powerpoint/2010/main" val="117692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FEB8A4F7-01A6-47F0-B8A6-5D35D76B2491}" type="datetimeFigureOut">
              <a:rPr lang="zh-TW" altLang="en-US"/>
              <a:pPr>
                <a:defRPr/>
              </a:pPr>
              <a:t>2016/7/12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EFB95E5-0ABA-4597-818C-31A9BA8A6C98}" type="slidenum">
              <a:rPr lang="zh-TW" altLang="en-US"/>
              <a:pPr>
                <a:defRPr/>
              </a:pPr>
              <a:t>‹#›</a:t>
            </a:fld>
            <a:endParaRPr lang="en-US" altLang="zh-TW"/>
          </a:p>
        </p:txBody>
      </p:sp>
    </p:spTree>
    <p:extLst>
      <p:ext uri="{BB962C8B-B14F-4D97-AF65-F5344CB8AC3E}">
        <p14:creationId xmlns:p14="http://schemas.microsoft.com/office/powerpoint/2010/main" val="69052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8729606C-02CB-4FBB-8DAD-27A7F01FC72B}" type="datetimeFigureOut">
              <a:rPr lang="zh-TW" altLang="en-US"/>
              <a:pPr>
                <a:defRPr/>
              </a:pPr>
              <a:t>2016/7/12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89594CD-0479-4437-84A6-5C679B0B6641}" type="slidenum">
              <a:rPr lang="zh-TW" altLang="en-US"/>
              <a:pPr>
                <a:defRPr/>
              </a:pPr>
              <a:t>‹#›</a:t>
            </a:fld>
            <a:endParaRPr lang="en-US" altLang="zh-TW"/>
          </a:p>
        </p:txBody>
      </p:sp>
    </p:spTree>
    <p:extLst>
      <p:ext uri="{BB962C8B-B14F-4D97-AF65-F5344CB8AC3E}">
        <p14:creationId xmlns:p14="http://schemas.microsoft.com/office/powerpoint/2010/main" val="192501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1C8C9DA4-BDEF-4C04-BE0E-887763531306}" type="datetimeFigureOut">
              <a:rPr lang="zh-TW" altLang="en-US"/>
              <a:pPr>
                <a:defRPr/>
              </a:pPr>
              <a:t>2016/7/12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smtClean="0"/>
            </a:lvl1pPr>
          </a:lstStyle>
          <a:p>
            <a:pPr>
              <a:defRPr/>
            </a:pPr>
            <a:fld id="{E3C7CBDF-704B-4AD6-8F5F-BE101832886B}" type="slidenum">
              <a:rPr lang="zh-TW" altLang="en-US"/>
              <a:pPr>
                <a:defRPr/>
              </a:pPr>
              <a:t>‹#›</a:t>
            </a:fld>
            <a:endParaRPr lang="en-US" altLang="zh-TW"/>
          </a:p>
        </p:txBody>
      </p:sp>
    </p:spTree>
    <p:extLst>
      <p:ext uri="{BB962C8B-B14F-4D97-AF65-F5344CB8AC3E}">
        <p14:creationId xmlns:p14="http://schemas.microsoft.com/office/powerpoint/2010/main" val="33578291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13229E7B-43F9-47B0-9C4F-BD90BE1941CD}" type="datetimeFigureOut">
              <a:rPr lang="zh-TW" altLang="en-US"/>
              <a:pPr>
                <a:defRPr/>
              </a:pPr>
              <a:t>2016/7/12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4598C08-7FDC-44A0-921C-8D3AE27505EB}" type="slidenum">
              <a:rPr lang="zh-TW" altLang="en-US"/>
              <a:pPr>
                <a:defRPr/>
              </a:pPr>
              <a:t>‹#›</a:t>
            </a:fld>
            <a:endParaRPr lang="en-US" altLang="zh-TW"/>
          </a:p>
        </p:txBody>
      </p:sp>
    </p:spTree>
    <p:extLst>
      <p:ext uri="{BB962C8B-B14F-4D97-AF65-F5344CB8AC3E}">
        <p14:creationId xmlns:p14="http://schemas.microsoft.com/office/powerpoint/2010/main" val="416516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defRPr/>
            </a:lvl1pPr>
          </a:lstStyle>
          <a:p>
            <a:pPr>
              <a:defRPr/>
            </a:pPr>
            <a:fld id="{01B41967-539B-457A-B895-14F91B7F8BE4}" type="datetimeFigureOut">
              <a:rPr lang="zh-TW" altLang="en-US"/>
              <a:pPr>
                <a:defRPr/>
              </a:pPr>
              <a:t>2016/7/12</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07BB9952-BC26-43D1-AC7E-29BAEC0C7B74}" type="slidenum">
              <a:rPr lang="zh-TW" altLang="en-US"/>
              <a:pPr>
                <a:defRPr/>
              </a:pPr>
              <a:t>‹#›</a:t>
            </a:fld>
            <a:endParaRPr lang="en-US" altLang="zh-TW"/>
          </a:p>
        </p:txBody>
      </p:sp>
    </p:spTree>
    <p:extLst>
      <p:ext uri="{BB962C8B-B14F-4D97-AF65-F5344CB8AC3E}">
        <p14:creationId xmlns:p14="http://schemas.microsoft.com/office/powerpoint/2010/main" val="402306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3"/>
          <p:cNvSpPr>
            <a:spLocks noGrp="1"/>
          </p:cNvSpPr>
          <p:nvPr>
            <p:ph type="dt" sz="half" idx="10"/>
          </p:nvPr>
        </p:nvSpPr>
        <p:spPr/>
        <p:txBody>
          <a:bodyPr/>
          <a:lstStyle>
            <a:lvl1pPr>
              <a:defRPr/>
            </a:lvl1pPr>
          </a:lstStyle>
          <a:p>
            <a:pPr>
              <a:defRPr/>
            </a:pPr>
            <a:fld id="{5A8CCD48-1477-4E2A-86E5-2115EC92D660}" type="datetimeFigureOut">
              <a:rPr lang="zh-TW" altLang="en-US"/>
              <a:pPr>
                <a:defRPr/>
              </a:pPr>
              <a:t>2016/7/12</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D637B60-F21A-4A32-B6BF-8454A0473490}" type="slidenum">
              <a:rPr lang="zh-TW" altLang="en-US"/>
              <a:pPr>
                <a:defRPr/>
              </a:pPr>
              <a:t>‹#›</a:t>
            </a:fld>
            <a:endParaRPr lang="en-US" altLang="zh-TW"/>
          </a:p>
        </p:txBody>
      </p:sp>
    </p:spTree>
    <p:extLst>
      <p:ext uri="{BB962C8B-B14F-4D97-AF65-F5344CB8AC3E}">
        <p14:creationId xmlns:p14="http://schemas.microsoft.com/office/powerpoint/2010/main" val="254737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F3D41B9-FDE7-4FB1-BFBC-253661394057}" type="datetimeFigureOut">
              <a:rPr lang="zh-TW" altLang="en-US"/>
              <a:pPr>
                <a:defRPr/>
              </a:pPr>
              <a:t>2016/7/12</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78433738-F542-479C-BBCE-E7C37CC47790}" type="slidenum">
              <a:rPr lang="zh-TW" altLang="en-US"/>
              <a:pPr>
                <a:defRPr/>
              </a:pPr>
              <a:t>‹#›</a:t>
            </a:fld>
            <a:endParaRPr lang="en-US" altLang="zh-TW"/>
          </a:p>
        </p:txBody>
      </p:sp>
    </p:spTree>
    <p:extLst>
      <p:ext uri="{BB962C8B-B14F-4D97-AF65-F5344CB8AC3E}">
        <p14:creationId xmlns:p14="http://schemas.microsoft.com/office/powerpoint/2010/main" val="327290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 name="標題 1"/>
          <p:cNvSpPr>
            <a:spLocks noGrp="1"/>
          </p:cNvSpPr>
          <p:nvPr>
            <p:ph type="title"/>
          </p:nvPr>
        </p:nvSpPr>
        <p:spPr>
          <a:xfrm>
            <a:off x="457205" y="285728"/>
            <a:ext cx="8230993" cy="696626"/>
          </a:xfrm>
        </p:spPr>
        <p:txBody>
          <a:bodyPr/>
          <a:lstStyle>
            <a:lvl1pPr algn="ctr">
              <a:defRPr sz="3600" b="0"/>
            </a:lvl1pPr>
          </a:lstStyle>
          <a:p>
            <a:r>
              <a:rPr lang="zh-TW" altLang="en-US" smtClean="0"/>
              <a:t>按一下以編輯母片標題樣式</a:t>
            </a:r>
            <a:endParaRPr lang="en-US"/>
          </a:p>
        </p:txBody>
      </p:sp>
      <p:sp>
        <p:nvSpPr>
          <p:cNvPr id="5" name="日期版面配置區 3"/>
          <p:cNvSpPr>
            <a:spLocks noGrp="1"/>
          </p:cNvSpPr>
          <p:nvPr>
            <p:ph type="dt" sz="half" idx="10"/>
          </p:nvPr>
        </p:nvSpPr>
        <p:spPr/>
        <p:txBody>
          <a:bodyPr/>
          <a:lstStyle>
            <a:lvl1pPr>
              <a:defRPr/>
            </a:lvl1pPr>
          </a:lstStyle>
          <a:p>
            <a:pPr>
              <a:defRPr/>
            </a:pPr>
            <a:fld id="{734DC1E4-2A85-434F-AECA-CDA751026588}" type="datetimeFigureOut">
              <a:rPr lang="zh-TW" altLang="en-US"/>
              <a:pPr>
                <a:defRPr/>
              </a:pPr>
              <a:t>2016/7/12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FD7FC21-FDB8-4813-8AF1-25EB7E218829}" type="slidenum">
              <a:rPr lang="zh-TW" altLang="en-US"/>
              <a:pPr>
                <a:defRPr/>
              </a:pPr>
              <a:t>‹#›</a:t>
            </a:fld>
            <a:endParaRPr lang="en-US" altLang="zh-TW"/>
          </a:p>
        </p:txBody>
      </p:sp>
    </p:spTree>
    <p:extLst>
      <p:ext uri="{BB962C8B-B14F-4D97-AF65-F5344CB8AC3E}">
        <p14:creationId xmlns:p14="http://schemas.microsoft.com/office/powerpoint/2010/main" val="382455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lstStyle>
            <a:lvl1pPr algn="l">
              <a:defRPr sz="2400" b="0"/>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55D9F3FB-716F-4E12-BDDD-0C06BAE47CA2}" type="datetimeFigureOut">
              <a:rPr lang="zh-TW" altLang="en-US"/>
              <a:pPr>
                <a:defRPr/>
              </a:pPr>
              <a:t>2016/7/12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34E559D-BC51-46E0-8FC5-999ABCCD3963}" type="slidenum">
              <a:rPr lang="zh-TW" altLang="en-US"/>
              <a:pPr>
                <a:defRPr/>
              </a:pPr>
              <a:t>‹#›</a:t>
            </a:fld>
            <a:endParaRPr lang="en-US" altLang="zh-TW"/>
          </a:p>
        </p:txBody>
      </p:sp>
    </p:spTree>
    <p:extLst>
      <p:ext uri="{BB962C8B-B14F-4D97-AF65-F5344CB8AC3E}">
        <p14:creationId xmlns:p14="http://schemas.microsoft.com/office/powerpoint/2010/main" val="394559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5000">
              <a:srgbClr val="F3F3F3"/>
            </a:gs>
            <a:gs pos="100000">
              <a:srgbClr val="D2FFFF"/>
            </a:gs>
          </a:gsLst>
          <a:lin ang="5400000" scaled="1"/>
        </a:gradFill>
        <a:effectLst/>
      </p:bgPr>
    </p:bg>
    <p:spTree>
      <p:nvGrpSpPr>
        <p:cNvPr id="1" name=""/>
        <p:cNvGrpSpPr/>
        <p:nvPr/>
      </p:nvGrpSpPr>
      <p:grpSpPr>
        <a:xfrm>
          <a:off x="0" y="0"/>
          <a:ext cx="0" cy="0"/>
          <a:chOff x="0" y="0"/>
          <a:chExt cx="0" cy="0"/>
        </a:xfrm>
      </p:grpSpPr>
      <p:pic>
        <p:nvPicPr>
          <p:cNvPr id="1026" name="圖片 7"/>
          <p:cNvPicPr>
            <a:picLocks noChangeAspect="1"/>
          </p:cNvPicPr>
          <p:nvPr/>
        </p:nvPicPr>
        <p:blipFill>
          <a:blip r:embed="rId13">
            <a:lum bright="12000" contrast="40000"/>
            <a:extLst>
              <a:ext uri="{28A0092B-C50C-407E-A947-70E740481C1C}">
                <a14:useLocalDpi xmlns:a14="http://schemas.microsoft.com/office/drawing/2010/main"/>
              </a:ext>
            </a:extLst>
          </a:blip>
          <a:srcRect/>
          <a:stretch>
            <a:fillRect/>
          </a:stretch>
        </p:blipFill>
        <p:spPr bwMode="auto">
          <a:xfrm>
            <a:off x="6667500" y="4914900"/>
            <a:ext cx="2476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kumimoji="0" lang="zh-CN" altLang="en-US"/>
          </a:p>
        </p:txBody>
      </p:sp>
      <p:pic>
        <p:nvPicPr>
          <p:cNvPr id="1033" name="圖片 8"/>
          <p:cNvPicPr>
            <a:picLocks noChangeAspect="1"/>
          </p:cNvPicPr>
          <p:nvPr/>
        </p:nvPicPr>
        <p:blipFill>
          <a:blip r:embed="rId14" cstate="email">
            <a:lum bright="34000" contrast="40000"/>
            <a:extLst>
              <a:ext uri="{28A0092B-C50C-407E-A947-70E740481C1C}">
                <a14:useLocalDpi xmlns:a14="http://schemas.microsoft.com/office/drawing/2010/main"/>
              </a:ext>
            </a:extLst>
          </a:blip>
          <a:srcRect/>
          <a:stretch>
            <a:fillRect/>
          </a:stretch>
        </p:blipFill>
        <p:spPr bwMode="auto">
          <a:xfrm>
            <a:off x="0" y="6419850"/>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35"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fld id="{BD47111B-59D7-49F8-A847-87843E32F2BE}" type="datetimeFigureOut">
              <a:rPr lang="zh-TW" altLang="en-US"/>
              <a:pPr>
                <a:defRPr/>
              </a:pPr>
              <a:t>2016/7/12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smtClean="0">
                <a:solidFill>
                  <a:srgbClr val="898989"/>
                </a:solidFill>
                <a:latin typeface="Cambria" panose="02040503050406030204" pitchFamily="18" charset="0"/>
              </a:defRPr>
            </a:lvl1pPr>
          </a:lstStyle>
          <a:p>
            <a:pPr>
              <a:defRPr/>
            </a:pPr>
            <a:fld id="{756D2B7E-EE1B-44A2-A5AC-57788641AF92}"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07" r:id="rId1"/>
    <p:sldLayoutId id="2147483798" r:id="rId2"/>
    <p:sldLayoutId id="214748380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2pPr>
      <a:lvl3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3pPr>
      <a:lvl4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4pPr>
      <a:lvl5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oonformosa.blogspot.tw/2007/12/blog-post_02.html" TargetMode="External"/><Relationship Id="rId3" Type="http://schemas.openxmlformats.org/officeDocument/2006/relationships/hyperlink" Target="http://alohas.archives.gov.tw/57/search.html" TargetMode="External"/><Relationship Id="rId7" Type="http://schemas.openxmlformats.org/officeDocument/2006/relationships/hyperlink" Target="http://www.appledaily.com.tw/appledaily/article/property/20080430/30502513/" TargetMode="External"/><Relationship Id="rId2" Type="http://schemas.openxmlformats.org/officeDocument/2006/relationships/hyperlink" Target="http://zh.wikipedia.org/wiki/" TargetMode="External"/><Relationship Id="rId1" Type="http://schemas.openxmlformats.org/officeDocument/2006/relationships/slideLayout" Target="../slideLayouts/slideLayout1.xml"/><Relationship Id="rId6" Type="http://schemas.openxmlformats.org/officeDocument/2006/relationships/hyperlink" Target="http://bostonphilo.blogspot.tw/2015/09/blog-post.html" TargetMode="External"/><Relationship Id="rId5" Type="http://schemas.openxmlformats.org/officeDocument/2006/relationships/hyperlink" Target="http://bostonphilo.blogspot.tw/" TargetMode="External"/><Relationship Id="rId10" Type="http://schemas.openxmlformats.org/officeDocument/2006/relationships/hyperlink" Target="https://www.youtube.com/watch?v=9t8g9WS0ha0" TargetMode="External"/><Relationship Id="rId4" Type="http://schemas.openxmlformats.org/officeDocument/2006/relationships/hyperlink" Target="http://taiwanpedia.culture.tw/" TargetMode="External"/><Relationship Id="rId9" Type="http://schemas.openxmlformats.org/officeDocument/2006/relationships/hyperlink" Target="http://www.cck.org.tw/index.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blog.xuite.net/skyteacher/twblog/113951228-%E8%AB%8B%E8%AA%AA%E5%9C%8B%E8%AA%9E+%E4%BE%AF%E6%96%87%E8%A9%A0++%E9%80%99%E6%98%AF%E4%B8%80%E7%AF%87%E5%BE%88%E5%A5%BD%E7%9A%84%E5%B0%8F%E8%AA%AA+%E6%95%99%E5%AD%B8%E5%83%B9%E5%80%BC%E9%9D%9E%E5%B8%B8%E9%AB%98+%E7%82%BA%E4%BD%95%E5%87%BA%E7%89%88%E7%A4%BE%E9%83%BD%E4%B8%8D%E9%81%B8?"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http://www.cck.org.tw/index.html"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 Id="rId5" Type="http://schemas.openxmlformats.org/officeDocument/2006/relationships/image" Target="../media/image66.JPG"/><Relationship Id="rId4" Type="http://schemas.openxmlformats.org/officeDocument/2006/relationships/image" Target="../media/image65.JPG"/></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youtube.com/watch?v=bQstQST1GiM&amp;index=2&amp;list=PL-HTEQgru058TyN9iazugPCzzpsAppOOp"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gif"/><Relationship Id="rId4" Type="http://schemas.openxmlformats.org/officeDocument/2006/relationships/image" Target="../media/image77.jpeg"/></Relationships>
</file>

<file path=ppt/slides/_rels/slide6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s://www.youtube.com/watch?v=9t8g9WS0ha0v" TargetMode="External"/><Relationship Id="rId1" Type="http://schemas.openxmlformats.org/officeDocument/2006/relationships/slideLayout" Target="../slideLayouts/slideLayout2.xml"/><Relationship Id="rId4" Type="http://schemas.openxmlformats.org/officeDocument/2006/relationships/hyperlink" Target="https://www.youtube.com/watch?v=4fmtR7hyeqQ"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a:xfrm>
            <a:off x="0" y="-99392"/>
            <a:ext cx="9143999" cy="935930"/>
          </a:xfrm>
        </p:spPr>
        <p:txBody>
          <a:bodyPr/>
          <a:lstStyle/>
          <a:p>
            <a:pPr algn="ctr" eaLnBrk="1" hangingPunct="1">
              <a:defRPr/>
            </a:pPr>
            <a:r>
              <a:rPr lang="en-US" altLang="zh-TW" sz="3600" b="1" dirty="0" smtClean="0">
                <a:solidFill>
                  <a:schemeClr val="tx1"/>
                </a:solidFill>
                <a:latin typeface="Arial" panose="020B0604020202020204" pitchFamily="34" charset="0"/>
                <a:ea typeface="標楷體" panose="03000509000000000000" pitchFamily="65" charset="-120"/>
                <a:cs typeface="+mn-cs"/>
              </a:rPr>
              <a:t>3-1 3-2 </a:t>
            </a:r>
            <a:r>
              <a:rPr lang="zh-TW" altLang="en-US" sz="3600" b="1" dirty="0" smtClean="0">
                <a:latin typeface="標楷體" panose="03000509000000000000" pitchFamily="65" charset="-120"/>
                <a:ea typeface="標楷體" panose="03000509000000000000" pitchFamily="65" charset="-120"/>
                <a:cs typeface="Arial Unicode MS" panose="020B0604020202020204" pitchFamily="34" charset="-120"/>
              </a:rPr>
              <a:t>光復</a:t>
            </a:r>
            <a:r>
              <a:rPr lang="zh-TW" altLang="en-US" sz="3600" b="1" dirty="0">
                <a:latin typeface="標楷體" panose="03000509000000000000" pitchFamily="65" charset="-120"/>
                <a:ea typeface="標楷體" panose="03000509000000000000" pitchFamily="65" charset="-120"/>
                <a:cs typeface="Arial Unicode MS" panose="020B0604020202020204" pitchFamily="34" charset="-120"/>
              </a:rPr>
              <a:t>後的</a:t>
            </a:r>
            <a:r>
              <a:rPr lang="zh-TW" altLang="en-US" sz="3600" b="1" dirty="0" smtClean="0">
                <a:latin typeface="標楷體" panose="03000509000000000000" pitchFamily="65" charset="-120"/>
                <a:ea typeface="標楷體" panose="03000509000000000000" pitchFamily="65" charset="-120"/>
                <a:cs typeface="Arial Unicode MS" panose="020B0604020202020204" pitchFamily="34" charset="-120"/>
              </a:rPr>
              <a:t>政治、經濟、社會與文化</a:t>
            </a:r>
          </a:p>
        </p:txBody>
      </p:sp>
      <p:sp>
        <p:nvSpPr>
          <p:cNvPr id="5123" name="副標題 2"/>
          <p:cNvSpPr>
            <a:spLocks noGrp="1"/>
          </p:cNvSpPr>
          <p:nvPr>
            <p:ph type="subTitle" idx="1"/>
          </p:nvPr>
        </p:nvSpPr>
        <p:spPr>
          <a:xfrm>
            <a:off x="268193" y="980728"/>
            <a:ext cx="8568952" cy="5877272"/>
          </a:xfrm>
        </p:spPr>
        <p:txBody>
          <a:bodyPr/>
          <a:lstStyle/>
          <a:p>
            <a:pPr marL="385763" indent="-385763" eaLnBrk="1" hangingPunct="1">
              <a:lnSpc>
                <a:spcPts val="2200"/>
              </a:lnSpc>
              <a:spcBef>
                <a:spcPts val="0"/>
              </a:spcBef>
            </a:pPr>
            <a:r>
              <a:rPr lang="zh-TW" altLang="en-US" sz="2000" b="1" dirty="0" smtClean="0">
                <a:solidFill>
                  <a:schemeClr val="tx1"/>
                </a:solidFill>
                <a:latin typeface="Arial" panose="020B0604020202020204" pitchFamily="34" charset="0"/>
                <a:ea typeface="標楷體" panose="03000509000000000000" pitchFamily="65" charset="-120"/>
              </a:rPr>
              <a:t>本章資料來源：</a:t>
            </a: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1</a:t>
            </a:r>
            <a:r>
              <a:rPr lang="zh-TW" altLang="en-US" sz="2000" b="1" dirty="0" smtClean="0">
                <a:solidFill>
                  <a:schemeClr val="tx1"/>
                </a:solidFill>
                <a:latin typeface="Arial" panose="020B0604020202020204" pitchFamily="34" charset="0"/>
                <a:ea typeface="標楷體" panose="03000509000000000000" pitchFamily="65" charset="-120"/>
              </a:rPr>
              <a:t>、李筱峰，</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戰後初期臺灣社會的文化衝突</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收入張炎憲等，</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臺灣史論文精選</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（臺北市：玉山社，</a:t>
            </a:r>
            <a:r>
              <a:rPr lang="en-US" altLang="zh-TW" sz="2000" b="1" dirty="0" smtClean="0">
                <a:solidFill>
                  <a:schemeClr val="tx1"/>
                </a:solidFill>
                <a:latin typeface="Arial" panose="020B0604020202020204" pitchFamily="34" charset="0"/>
                <a:ea typeface="標楷體" panose="03000509000000000000" pitchFamily="65" charset="-120"/>
              </a:rPr>
              <a:t>1996</a:t>
            </a:r>
            <a:r>
              <a:rPr lang="zh-TW" altLang="en-US" sz="2000" b="1" dirty="0" smtClean="0">
                <a:solidFill>
                  <a:schemeClr val="tx1"/>
                </a:solidFill>
                <a:latin typeface="Arial" panose="020B0604020202020204" pitchFamily="34" charset="0"/>
                <a:ea typeface="標楷體" panose="03000509000000000000" pitchFamily="65" charset="-120"/>
              </a:rPr>
              <a:t>）。</a:t>
            </a: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2</a:t>
            </a:r>
            <a:r>
              <a:rPr lang="zh-TW" altLang="en-US" sz="2000" b="1" dirty="0" smtClean="0">
                <a:solidFill>
                  <a:schemeClr val="tx1"/>
                </a:solidFill>
                <a:latin typeface="Arial" panose="020B0604020202020204" pitchFamily="34" charset="0"/>
                <a:ea typeface="標楷體" panose="03000509000000000000" pitchFamily="65" charset="-120"/>
              </a:rPr>
              <a:t>、李筱峰，</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解讀二二八</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（臺北市：玉山社，</a:t>
            </a:r>
            <a:r>
              <a:rPr lang="en-US" altLang="zh-TW" sz="2000" b="1" dirty="0" smtClean="0">
                <a:solidFill>
                  <a:schemeClr val="tx1"/>
                </a:solidFill>
                <a:latin typeface="Arial" panose="020B0604020202020204" pitchFamily="34" charset="0"/>
                <a:ea typeface="標楷體" panose="03000509000000000000" pitchFamily="65" charset="-120"/>
              </a:rPr>
              <a:t>1998</a:t>
            </a:r>
            <a:r>
              <a:rPr lang="zh-TW" altLang="en-US" sz="2000" b="1" dirty="0" smtClean="0">
                <a:solidFill>
                  <a:schemeClr val="tx1"/>
                </a:solidFill>
                <a:latin typeface="Arial" panose="020B0604020202020204" pitchFamily="34" charset="0"/>
                <a:ea typeface="標楷體" panose="03000509000000000000" pitchFamily="65" charset="-120"/>
              </a:rPr>
              <a:t>）。</a:t>
            </a: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3</a:t>
            </a:r>
            <a:r>
              <a:rPr lang="zh-TW" altLang="en-US" sz="2000" b="1" dirty="0" smtClean="0">
                <a:solidFill>
                  <a:schemeClr val="tx1"/>
                </a:solidFill>
                <a:latin typeface="Arial" panose="020B0604020202020204" pitchFamily="34" charset="0"/>
                <a:ea typeface="標楷體" panose="03000509000000000000" pitchFamily="65" charset="-120"/>
              </a:rPr>
              <a:t>、陳儀深</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論臺灣二二八事件的原因</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收入張炎憲等，</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臺灣史論文精選</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（臺北市：玉山社，</a:t>
            </a:r>
            <a:r>
              <a:rPr lang="en-US" altLang="zh-TW" sz="2000" b="1" dirty="0" smtClean="0">
                <a:solidFill>
                  <a:schemeClr val="tx1"/>
                </a:solidFill>
                <a:latin typeface="Arial" panose="020B0604020202020204" pitchFamily="34" charset="0"/>
                <a:ea typeface="標楷體" panose="03000509000000000000" pitchFamily="65" charset="-120"/>
              </a:rPr>
              <a:t>1996</a:t>
            </a:r>
            <a:r>
              <a:rPr lang="zh-TW" altLang="en-US" sz="2000" b="1" dirty="0" smtClean="0">
                <a:solidFill>
                  <a:schemeClr val="tx1"/>
                </a:solidFill>
                <a:latin typeface="Arial" panose="020B0604020202020204" pitchFamily="34" charset="0"/>
                <a:ea typeface="標楷體" panose="03000509000000000000" pitchFamily="65" charset="-120"/>
              </a:rPr>
              <a:t>）。</a:t>
            </a:r>
            <a:endParaRPr lang="en-US" altLang="zh-TW" sz="2000" b="1" dirty="0" smtClean="0">
              <a:solidFill>
                <a:schemeClr val="tx1"/>
              </a:solidFill>
              <a:latin typeface="Arial" panose="020B0604020202020204" pitchFamily="34" charset="0"/>
              <a:ea typeface="標楷體" panose="03000509000000000000" pitchFamily="65" charset="-120"/>
            </a:endParaRP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4</a:t>
            </a:r>
            <a:r>
              <a:rPr lang="zh-TW" altLang="en-US" sz="2000" b="1" dirty="0" smtClean="0">
                <a:solidFill>
                  <a:schemeClr val="tx1"/>
                </a:solidFill>
                <a:latin typeface="Arial" panose="020B0604020202020204" pitchFamily="34" charset="0"/>
                <a:ea typeface="標楷體" panose="03000509000000000000" pitchFamily="65" charset="-120"/>
              </a:rPr>
              <a:t>、遠流出版社，</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臺灣史小事典</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（臺北市</a:t>
            </a:r>
            <a:r>
              <a:rPr lang="zh-TW" altLang="en-US" sz="2000" b="1" dirty="0" smtClean="0">
                <a:solidFill>
                  <a:schemeClr val="tx1"/>
                </a:solidFill>
                <a:latin typeface="Arial" panose="020B0604020202020204" pitchFamily="34" charset="0"/>
                <a:ea typeface="標楷體" panose="03000509000000000000" pitchFamily="65" charset="-120"/>
                <a:sym typeface="Wingdings" panose="05000000000000000000" pitchFamily="2" charset="2"/>
              </a:rPr>
              <a:t>：遠流，</a:t>
            </a:r>
            <a:r>
              <a:rPr lang="en-US" altLang="zh-TW" sz="2000" b="1" dirty="0" smtClean="0">
                <a:solidFill>
                  <a:schemeClr val="tx1"/>
                </a:solidFill>
                <a:latin typeface="Arial" panose="020B0604020202020204" pitchFamily="34" charset="0"/>
                <a:ea typeface="標楷體" panose="03000509000000000000" pitchFamily="65" charset="-120"/>
                <a:sym typeface="Wingdings" panose="05000000000000000000" pitchFamily="2" charset="2"/>
              </a:rPr>
              <a:t>2000</a:t>
            </a:r>
            <a:r>
              <a:rPr lang="zh-TW" altLang="en-US" sz="2000" b="1" dirty="0" smtClean="0">
                <a:solidFill>
                  <a:schemeClr val="tx1"/>
                </a:solidFill>
                <a:latin typeface="Arial" panose="020B0604020202020204" pitchFamily="34" charset="0"/>
                <a:ea typeface="標楷體" panose="03000509000000000000" pitchFamily="65" charset="-120"/>
                <a:sym typeface="Wingdings" panose="05000000000000000000" pitchFamily="2" charset="2"/>
              </a:rPr>
              <a:t>）。</a:t>
            </a:r>
            <a:endParaRPr lang="zh-TW" altLang="en-US" sz="2000" b="1" dirty="0" smtClean="0">
              <a:solidFill>
                <a:schemeClr val="tx1"/>
              </a:solidFill>
              <a:latin typeface="Arial" panose="020B0604020202020204" pitchFamily="34" charset="0"/>
              <a:ea typeface="標楷體" panose="03000509000000000000" pitchFamily="65" charset="-120"/>
            </a:endParaRP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5</a:t>
            </a:r>
            <a:r>
              <a:rPr lang="zh-TW" altLang="en-US" sz="2000" b="1" dirty="0" smtClean="0">
                <a:solidFill>
                  <a:schemeClr val="tx1"/>
                </a:solidFill>
                <a:latin typeface="Arial" panose="020B0604020202020204" pitchFamily="34" charset="0"/>
                <a:ea typeface="標楷體" panose="03000509000000000000" pitchFamily="65" charset="-120"/>
              </a:rPr>
              <a:t>、張勝彥等，</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臺灣開發史</a:t>
            </a:r>
            <a:r>
              <a:rPr lang="en-US" altLang="zh-TW" sz="2000" b="1" dirty="0" smtClean="0">
                <a:solidFill>
                  <a:schemeClr val="tx1"/>
                </a:solidFill>
                <a:latin typeface="Arial" panose="020B0604020202020204" pitchFamily="34" charset="0"/>
                <a:ea typeface="標楷體" panose="03000509000000000000" pitchFamily="65" charset="-120"/>
              </a:rPr>
              <a:t>》</a:t>
            </a:r>
            <a:r>
              <a:rPr lang="zh-TW" altLang="en-US" sz="2000" b="1" dirty="0" smtClean="0">
                <a:solidFill>
                  <a:schemeClr val="tx1"/>
                </a:solidFill>
                <a:latin typeface="Arial" panose="020B0604020202020204" pitchFamily="34" charset="0"/>
                <a:ea typeface="標楷體" panose="03000509000000000000" pitchFamily="65" charset="-120"/>
              </a:rPr>
              <a:t>（臺北縣：空大，</a:t>
            </a:r>
            <a:r>
              <a:rPr lang="en-US" altLang="zh-TW" sz="2000" b="1" dirty="0" smtClean="0">
                <a:solidFill>
                  <a:schemeClr val="tx1"/>
                </a:solidFill>
                <a:latin typeface="Arial" panose="020B0604020202020204" pitchFamily="34" charset="0"/>
                <a:ea typeface="標楷體" panose="03000509000000000000" pitchFamily="65" charset="-120"/>
              </a:rPr>
              <a:t>1996</a:t>
            </a:r>
            <a:r>
              <a:rPr lang="zh-TW" altLang="en-US" sz="2000" b="1" dirty="0" smtClean="0">
                <a:solidFill>
                  <a:schemeClr val="tx1"/>
                </a:solidFill>
                <a:latin typeface="Arial" panose="020B0604020202020204" pitchFamily="34" charset="0"/>
                <a:ea typeface="標楷體" panose="03000509000000000000" pitchFamily="65" charset="-120"/>
              </a:rPr>
              <a:t>）。</a:t>
            </a: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6</a:t>
            </a:r>
            <a:r>
              <a:rPr lang="zh-TW" altLang="en-US" sz="2000" b="1" dirty="0" smtClean="0">
                <a:solidFill>
                  <a:schemeClr val="tx1"/>
                </a:solidFill>
                <a:latin typeface="Arial" panose="020B0604020202020204" pitchFamily="34" charset="0"/>
                <a:ea typeface="標楷體" panose="03000509000000000000" pitchFamily="65" charset="-120"/>
              </a:rPr>
              <a:t>、維基百科，網址：</a:t>
            </a:r>
            <a:r>
              <a:rPr lang="en-US" altLang="zh-TW" sz="2000" b="1" dirty="0" smtClean="0">
                <a:solidFill>
                  <a:schemeClr val="tx1"/>
                </a:solidFill>
                <a:latin typeface="Arial" panose="020B0604020202020204" pitchFamily="34" charset="0"/>
                <a:ea typeface="標楷體" panose="03000509000000000000" pitchFamily="65" charset="-120"/>
                <a:hlinkClick r:id="rId2"/>
              </a:rPr>
              <a:t>http://zh.wikipedia.org/wiki/</a:t>
            </a:r>
            <a:r>
              <a:rPr lang="zh-TW" altLang="en-US" sz="2000" b="1" dirty="0" smtClean="0">
                <a:solidFill>
                  <a:schemeClr val="tx1"/>
                </a:solidFill>
                <a:latin typeface="Arial" panose="020B0604020202020204" pitchFamily="34" charset="0"/>
                <a:ea typeface="標楷體" panose="03000509000000000000" pitchFamily="65" charset="-120"/>
              </a:rPr>
              <a:t>。</a:t>
            </a: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7</a:t>
            </a:r>
            <a:r>
              <a:rPr lang="zh-TW" altLang="en-US" sz="2000" b="1" dirty="0" smtClean="0">
                <a:solidFill>
                  <a:schemeClr val="tx1"/>
                </a:solidFill>
                <a:latin typeface="Arial" panose="020B0604020202020204" pitchFamily="34" charset="0"/>
                <a:ea typeface="標楷體" panose="03000509000000000000" pitchFamily="65" charset="-120"/>
              </a:rPr>
              <a:t>、檔案管理局，網址：</a:t>
            </a:r>
            <a:r>
              <a:rPr lang="en-US" altLang="zh-TW" sz="2000" b="1" dirty="0" smtClean="0">
                <a:solidFill>
                  <a:schemeClr val="tx1"/>
                </a:solidFill>
                <a:latin typeface="Arial" panose="020B0604020202020204" pitchFamily="34" charset="0"/>
                <a:ea typeface="標楷體" panose="03000509000000000000" pitchFamily="65" charset="-120"/>
                <a:hlinkClick r:id="rId3"/>
              </a:rPr>
              <a:t>http://alohas.archives.gov.tw/57/search.html#</a:t>
            </a:r>
            <a:endParaRPr lang="en-US" altLang="zh-TW" sz="2000" b="1" dirty="0" smtClean="0">
              <a:solidFill>
                <a:schemeClr val="tx1"/>
              </a:solidFill>
              <a:latin typeface="Arial" panose="020B0604020202020204" pitchFamily="34" charset="0"/>
              <a:ea typeface="標楷體" panose="03000509000000000000" pitchFamily="65" charset="-120"/>
            </a:endParaRP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8</a:t>
            </a:r>
            <a:r>
              <a:rPr lang="zh-TW" altLang="en-US" sz="2000" b="1" dirty="0" smtClean="0">
                <a:solidFill>
                  <a:schemeClr val="tx1"/>
                </a:solidFill>
                <a:latin typeface="Arial" panose="020B0604020202020204" pitchFamily="34" charset="0"/>
                <a:ea typeface="標楷體" panose="03000509000000000000" pitchFamily="65" charset="-120"/>
              </a:rPr>
              <a:t>、臺灣大百科全書，網址：</a:t>
            </a:r>
            <a:r>
              <a:rPr lang="en-US" altLang="zh-TW" sz="2000" b="1" dirty="0" smtClean="0">
                <a:solidFill>
                  <a:schemeClr val="tx1"/>
                </a:solidFill>
                <a:latin typeface="Arial" panose="020B0604020202020204" pitchFamily="34" charset="0"/>
                <a:ea typeface="標楷體" panose="03000509000000000000" pitchFamily="65" charset="-120"/>
                <a:hlinkClick r:id="rId4"/>
              </a:rPr>
              <a:t>http://taiwanpedia.culture.tw/</a:t>
            </a:r>
            <a:r>
              <a:rPr lang="zh-TW" altLang="en-US" sz="2000" b="1" dirty="0" smtClean="0">
                <a:solidFill>
                  <a:schemeClr val="tx1"/>
                </a:solidFill>
                <a:latin typeface="Arial" panose="020B0604020202020204" pitchFamily="34" charset="0"/>
                <a:ea typeface="標楷體" panose="03000509000000000000" pitchFamily="65" charset="-120"/>
              </a:rPr>
              <a:t>。</a:t>
            </a:r>
            <a:endParaRPr lang="en-US" altLang="zh-TW" sz="2000" b="1" dirty="0" smtClean="0">
              <a:solidFill>
                <a:schemeClr val="tx1"/>
              </a:solidFill>
              <a:latin typeface="Arial" panose="020B0604020202020204" pitchFamily="34" charset="0"/>
              <a:ea typeface="標楷體" panose="03000509000000000000" pitchFamily="65" charset="-120"/>
            </a:endParaRP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9</a:t>
            </a:r>
            <a:r>
              <a:rPr lang="zh-TW" altLang="en-US" sz="2000" b="1" dirty="0" smtClean="0">
                <a:solidFill>
                  <a:schemeClr val="tx1"/>
                </a:solidFill>
                <a:latin typeface="Arial" panose="020B0604020202020204" pitchFamily="34" charset="0"/>
                <a:ea typeface="標楷體" panose="03000509000000000000" pitchFamily="65" charset="-120"/>
              </a:rPr>
              <a:t>、</a:t>
            </a:r>
            <a:r>
              <a:rPr lang="en-US" altLang="zh-TW" sz="2000" dirty="0">
                <a:hlinkClick r:id="rId5"/>
              </a:rPr>
              <a:t> Café Philo @ </a:t>
            </a:r>
            <a:r>
              <a:rPr lang="en-US" altLang="zh-TW" sz="2000" dirty="0" smtClean="0">
                <a:hlinkClick r:id="rId5"/>
              </a:rPr>
              <a:t>Boston</a:t>
            </a:r>
            <a:r>
              <a:rPr lang="zh-TW" altLang="en-US" sz="2000" b="1" dirty="0">
                <a:solidFill>
                  <a:schemeClr val="tx1"/>
                </a:solidFill>
                <a:latin typeface="Arial" panose="020B0604020202020204" pitchFamily="34" charset="0"/>
                <a:ea typeface="標楷體" panose="03000509000000000000" pitchFamily="65" charset="-120"/>
              </a:rPr>
              <a:t>，</a:t>
            </a:r>
            <a:r>
              <a:rPr lang="en-US" altLang="zh-TW" sz="2000" dirty="0"/>
              <a:t> </a:t>
            </a:r>
            <a:r>
              <a:rPr lang="en-US" altLang="zh-TW" sz="1600" dirty="0">
                <a:hlinkClick r:id="rId6"/>
              </a:rPr>
              <a:t>http://</a:t>
            </a:r>
            <a:r>
              <a:rPr lang="en-US" altLang="zh-TW" sz="1600" dirty="0" smtClean="0">
                <a:hlinkClick r:id="rId6"/>
              </a:rPr>
              <a:t>bostonphilo.blogspot.tw/2015/09/blog-post.html</a:t>
            </a:r>
            <a:endParaRPr lang="en-US" altLang="zh-TW" sz="2000" dirty="0" smtClean="0"/>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10</a:t>
            </a:r>
            <a:r>
              <a:rPr lang="zh-TW" altLang="en-US" sz="2000" b="1" dirty="0" smtClean="0">
                <a:solidFill>
                  <a:schemeClr val="tx1"/>
                </a:solidFill>
                <a:latin typeface="Arial" panose="020B0604020202020204" pitchFamily="34" charset="0"/>
                <a:ea typeface="標楷體" panose="03000509000000000000" pitchFamily="65" charset="-120"/>
              </a:rPr>
              <a:t>、蘋果日報：</a:t>
            </a:r>
            <a:r>
              <a:rPr lang="en-US" altLang="zh-TW" sz="1200" b="1" dirty="0">
                <a:solidFill>
                  <a:schemeClr val="tx1"/>
                </a:solidFill>
                <a:latin typeface="Arial" panose="020B0604020202020204" pitchFamily="34" charset="0"/>
                <a:ea typeface="標楷體" panose="03000509000000000000" pitchFamily="65" charset="-120"/>
                <a:hlinkClick r:id="rId7"/>
              </a:rPr>
              <a:t>http://www.appledaily.com.tw/appledaily/article/property/20080430/30502513</a:t>
            </a:r>
            <a:r>
              <a:rPr lang="en-US" altLang="zh-TW" sz="1200" b="1" dirty="0" smtClean="0">
                <a:solidFill>
                  <a:schemeClr val="tx1"/>
                </a:solidFill>
                <a:latin typeface="Arial" panose="020B0604020202020204" pitchFamily="34" charset="0"/>
                <a:ea typeface="標楷體" panose="03000509000000000000" pitchFamily="65" charset="-120"/>
                <a:hlinkClick r:id="rId7"/>
              </a:rPr>
              <a:t>/</a:t>
            </a:r>
            <a:endParaRPr lang="en-US" altLang="zh-TW" sz="1200" b="1" dirty="0" smtClean="0">
              <a:solidFill>
                <a:schemeClr val="tx1"/>
              </a:solidFill>
              <a:latin typeface="Arial" panose="020B0604020202020204" pitchFamily="34" charset="0"/>
              <a:ea typeface="標楷體" panose="03000509000000000000" pitchFamily="65" charset="-120"/>
            </a:endParaRP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11</a:t>
            </a:r>
            <a:r>
              <a:rPr lang="zh-TW" altLang="en-US" sz="2000" b="1" dirty="0" smtClean="0">
                <a:solidFill>
                  <a:schemeClr val="tx1"/>
                </a:solidFill>
                <a:latin typeface="Arial" panose="020B0604020202020204" pitchFamily="34" charset="0"/>
                <a:ea typeface="標楷體" panose="03000509000000000000" pitchFamily="65" charset="-120"/>
              </a:rPr>
              <a:t>、</a:t>
            </a:r>
            <a:r>
              <a:rPr lang="zh-TW" altLang="en-US" sz="2000" b="1" dirty="0">
                <a:solidFill>
                  <a:schemeClr val="tx1"/>
                </a:solidFill>
                <a:latin typeface="Arial" panose="020B0604020202020204" pitchFamily="34" charset="0"/>
                <a:ea typeface="標楷體" panose="03000509000000000000" pitchFamily="65" charset="-120"/>
              </a:rPr>
              <a:t>李坤城</a:t>
            </a:r>
            <a:r>
              <a:rPr lang="zh-TW" altLang="en-US" sz="2000" b="1" dirty="0" smtClean="0">
                <a:solidFill>
                  <a:schemeClr val="tx1"/>
                </a:solidFill>
                <a:latin typeface="Arial" panose="020B0604020202020204" pitchFamily="34" charset="0"/>
                <a:ea typeface="標楷體" panose="03000509000000000000" pitchFamily="65" charset="-120"/>
              </a:rPr>
              <a:t>，臺灣</a:t>
            </a:r>
            <a:r>
              <a:rPr lang="zh-TW" altLang="en-US" sz="2000" b="1" dirty="0">
                <a:solidFill>
                  <a:schemeClr val="tx1"/>
                </a:solidFill>
                <a:latin typeface="Arial" panose="020B0604020202020204" pitchFamily="34" charset="0"/>
                <a:ea typeface="標楷體" panose="03000509000000000000" pitchFamily="65" charset="-120"/>
              </a:rPr>
              <a:t>戒嚴時期禁歌漫談，</a:t>
            </a:r>
            <a:r>
              <a:rPr lang="en-US" altLang="zh-TW" sz="2000" b="1" dirty="0">
                <a:solidFill>
                  <a:schemeClr val="tx1"/>
                </a:solidFill>
                <a:latin typeface="Arial" panose="020B0604020202020204" pitchFamily="34" charset="0"/>
                <a:ea typeface="標楷體" panose="03000509000000000000" pitchFamily="65" charset="-120"/>
              </a:rPr>
              <a:t> </a:t>
            </a:r>
            <a:r>
              <a:rPr lang="en-US" altLang="zh-TW" sz="1100" dirty="0">
                <a:hlinkClick r:id="rId8"/>
              </a:rPr>
              <a:t>http://</a:t>
            </a:r>
            <a:r>
              <a:rPr lang="en-US" altLang="zh-TW" sz="1100" dirty="0" smtClean="0">
                <a:hlinkClick r:id="rId8"/>
              </a:rPr>
              <a:t>moonformosa.blogspot.tw/2007/12/blog-post_02.html</a:t>
            </a:r>
            <a:endParaRPr lang="en-US" altLang="zh-TW" sz="1100" dirty="0" smtClean="0"/>
          </a:p>
          <a:p>
            <a:pPr marL="385763" indent="-385763" eaLnBrk="1" hangingPunct="1">
              <a:lnSpc>
                <a:spcPts val="2200"/>
              </a:lnSpc>
              <a:spcBef>
                <a:spcPts val="0"/>
              </a:spcBef>
            </a:pPr>
            <a:r>
              <a:rPr lang="en-US" altLang="zh-TW" sz="2000" b="1" dirty="0">
                <a:solidFill>
                  <a:schemeClr val="tx1"/>
                </a:solidFill>
                <a:latin typeface="Arial" panose="020B0604020202020204" pitchFamily="34" charset="0"/>
                <a:ea typeface="標楷體" panose="03000509000000000000" pitchFamily="65" charset="-120"/>
              </a:rPr>
              <a:t>12</a:t>
            </a:r>
            <a:r>
              <a:rPr lang="zh-TW" altLang="en-US" sz="2000" b="1" dirty="0" smtClean="0">
                <a:solidFill>
                  <a:schemeClr val="tx1"/>
                </a:solidFill>
                <a:latin typeface="Arial" panose="020B0604020202020204" pitchFamily="34" charset="0"/>
                <a:ea typeface="標楷體" panose="03000509000000000000" pitchFamily="65" charset="-120"/>
              </a:rPr>
              <a:t>、走過經國歲月，</a:t>
            </a:r>
            <a:r>
              <a:rPr lang="en-US" altLang="zh-TW" sz="2000" b="1" dirty="0">
                <a:solidFill>
                  <a:schemeClr val="tx1"/>
                </a:solidFill>
                <a:latin typeface="Arial" panose="020B0604020202020204" pitchFamily="34" charset="0"/>
                <a:ea typeface="標楷體" panose="03000509000000000000" pitchFamily="65" charset="-120"/>
                <a:hlinkClick r:id="rId9"/>
              </a:rPr>
              <a:t>http://</a:t>
            </a:r>
            <a:r>
              <a:rPr lang="en-US" altLang="zh-TW" sz="2000" b="1" dirty="0" smtClean="0">
                <a:solidFill>
                  <a:schemeClr val="tx1"/>
                </a:solidFill>
                <a:latin typeface="Arial" panose="020B0604020202020204" pitchFamily="34" charset="0"/>
                <a:ea typeface="標楷體" panose="03000509000000000000" pitchFamily="65" charset="-120"/>
                <a:hlinkClick r:id="rId9"/>
              </a:rPr>
              <a:t>www.cck.org.tw/index.html</a:t>
            </a:r>
            <a:endParaRPr lang="en-US" altLang="zh-TW" sz="2000" b="1" dirty="0" smtClean="0">
              <a:solidFill>
                <a:schemeClr val="tx1"/>
              </a:solidFill>
              <a:latin typeface="Arial" panose="020B0604020202020204" pitchFamily="34" charset="0"/>
              <a:ea typeface="標楷體" panose="03000509000000000000" pitchFamily="65" charset="-120"/>
            </a:endParaRP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rPr>
              <a:t>13</a:t>
            </a:r>
            <a:r>
              <a:rPr lang="zh-TW" altLang="en-US" sz="2000" b="1" dirty="0" smtClean="0">
                <a:solidFill>
                  <a:schemeClr val="tx1"/>
                </a:solidFill>
                <a:latin typeface="Arial" panose="020B0604020202020204" pitchFamily="34" charset="0"/>
                <a:ea typeface="標楷體" panose="03000509000000000000" pitchFamily="65" charset="-120"/>
              </a:rPr>
              <a:t>、</a:t>
            </a:r>
            <a:r>
              <a:rPr lang="zh-TW" altLang="en-US" sz="2000" b="1" dirty="0">
                <a:solidFill>
                  <a:schemeClr val="tx1"/>
                </a:solidFill>
                <a:ea typeface="標楷體" panose="03000509000000000000" pitchFamily="65" charset="-120"/>
              </a:rPr>
              <a:t>黃富三，</a:t>
            </a:r>
            <a:r>
              <a:rPr lang="en-US" altLang="zh-TW" sz="2000" b="1" dirty="0">
                <a:solidFill>
                  <a:schemeClr val="tx1"/>
                </a:solidFill>
                <a:latin typeface="標楷體" panose="03000509000000000000" pitchFamily="65" charset="-120"/>
                <a:ea typeface="標楷體" panose="03000509000000000000" pitchFamily="65" charset="-120"/>
              </a:rPr>
              <a:t>《</a:t>
            </a:r>
            <a:r>
              <a:rPr lang="zh-TW" altLang="en-US" sz="2000" b="1" dirty="0">
                <a:solidFill>
                  <a:schemeClr val="tx1"/>
                </a:solidFill>
                <a:ea typeface="標楷體" panose="03000509000000000000" pitchFamily="65" charset="-120"/>
              </a:rPr>
              <a:t>美麗島事件</a:t>
            </a:r>
            <a:r>
              <a:rPr lang="en-US" altLang="zh-TW" sz="2000" b="1" dirty="0" smtClean="0">
                <a:solidFill>
                  <a:schemeClr val="tx1"/>
                </a:solidFill>
                <a:latin typeface="標楷體" panose="03000509000000000000" pitchFamily="65" charset="-120"/>
                <a:ea typeface="標楷體" panose="03000509000000000000" pitchFamily="65" charset="-120"/>
              </a:rPr>
              <a:t>》</a:t>
            </a:r>
            <a:r>
              <a:rPr lang="zh-TW" altLang="en-US" sz="2000" b="1" dirty="0" smtClean="0">
                <a:solidFill>
                  <a:schemeClr val="tx1"/>
                </a:solidFill>
                <a:latin typeface="標楷體" panose="03000509000000000000" pitchFamily="65" charset="-120"/>
                <a:ea typeface="標楷體" panose="03000509000000000000" pitchFamily="65" charset="-120"/>
              </a:rPr>
              <a:t>（南投市：臺灣省文獻會，</a:t>
            </a:r>
            <a:r>
              <a:rPr lang="en-US" altLang="zh-TW" sz="2000" b="1" dirty="0" smtClean="0">
                <a:solidFill>
                  <a:schemeClr val="tx1"/>
                </a:solidFill>
                <a:latin typeface="標楷體" panose="03000509000000000000" pitchFamily="65" charset="-120"/>
                <a:ea typeface="標楷體" panose="03000509000000000000" pitchFamily="65" charset="-120"/>
              </a:rPr>
              <a:t>2001</a:t>
            </a:r>
            <a:r>
              <a:rPr lang="zh-TW" altLang="en-US" sz="2000" b="1" dirty="0" smtClean="0">
                <a:solidFill>
                  <a:schemeClr val="tx1"/>
                </a:solidFill>
                <a:latin typeface="標楷體" panose="03000509000000000000" pitchFamily="65" charset="-120"/>
                <a:ea typeface="標楷體" panose="03000509000000000000" pitchFamily="65" charset="-120"/>
              </a:rPr>
              <a:t>）。</a:t>
            </a:r>
            <a:endParaRPr lang="en-US" altLang="zh-TW" sz="2000" b="1" dirty="0" smtClean="0">
              <a:solidFill>
                <a:schemeClr val="tx1"/>
              </a:solidFill>
              <a:latin typeface="標楷體" panose="03000509000000000000" pitchFamily="65" charset="-120"/>
              <a:ea typeface="標楷體" panose="03000509000000000000" pitchFamily="65" charset="-120"/>
            </a:endParaRPr>
          </a:p>
          <a:p>
            <a:pPr marL="385763" indent="-385763" eaLnBrk="1" hangingPunct="1">
              <a:lnSpc>
                <a:spcPts val="2200"/>
              </a:lnSpc>
              <a:spcBef>
                <a:spcPts val="0"/>
              </a:spcBef>
            </a:pPr>
            <a:r>
              <a:rPr lang="en-US" altLang="zh-TW" sz="2000" b="1" dirty="0">
                <a:solidFill>
                  <a:schemeClr val="tx1"/>
                </a:solidFill>
                <a:latin typeface="Arial" panose="020B0604020202020204" pitchFamily="34" charset="0"/>
                <a:ea typeface="標楷體" panose="03000509000000000000" pitchFamily="65" charset="-120"/>
                <a:cs typeface="Arial Unicode MS" panose="020B0604020202020204" pitchFamily="34" charset="-120"/>
              </a:rPr>
              <a:t>14</a:t>
            </a:r>
            <a:r>
              <a:rPr lang="zh-TW" altLang="en-US" sz="2000" b="1" dirty="0">
                <a:solidFill>
                  <a:schemeClr val="tx1"/>
                </a:solidFill>
                <a:latin typeface="Arial" panose="020B0604020202020204" pitchFamily="34" charset="0"/>
                <a:ea typeface="標楷體" panose="03000509000000000000" pitchFamily="65" charset="-120"/>
                <a:cs typeface="Arial Unicode MS" panose="020B0604020202020204" pitchFamily="34" charset="-120"/>
              </a:rPr>
              <a:t>、</a:t>
            </a:r>
            <a:r>
              <a:rPr lang="zh-TW" altLang="en-US" sz="2000" b="1" dirty="0" smtClean="0">
                <a:solidFill>
                  <a:schemeClr val="tx1"/>
                </a:solidFill>
                <a:latin typeface="標楷體" panose="03000509000000000000" pitchFamily="65" charset="-120"/>
                <a:ea typeface="標楷體" panose="03000509000000000000" pitchFamily="65" charset="-120"/>
              </a:rPr>
              <a:t>翰林出版社</a:t>
            </a:r>
            <a:endParaRPr lang="en-US" altLang="zh-TW" sz="2000" b="1" dirty="0" smtClean="0">
              <a:solidFill>
                <a:schemeClr val="tx1"/>
              </a:solidFill>
              <a:latin typeface="標楷體" panose="03000509000000000000" pitchFamily="65" charset="-120"/>
              <a:ea typeface="標楷體" panose="03000509000000000000" pitchFamily="65" charset="-120"/>
            </a:endParaRPr>
          </a:p>
          <a:p>
            <a:pPr marL="385763" indent="-385763" eaLnBrk="1" hangingPunct="1">
              <a:lnSpc>
                <a:spcPts val="2200"/>
              </a:lnSpc>
              <a:spcBef>
                <a:spcPts val="0"/>
              </a:spcBef>
            </a:pPr>
            <a:r>
              <a:rPr lang="en-US" altLang="zh-TW" sz="2000" b="1" dirty="0">
                <a:solidFill>
                  <a:schemeClr val="tx1"/>
                </a:solidFill>
                <a:latin typeface="Arial" panose="020B0604020202020204" pitchFamily="34" charset="0"/>
                <a:ea typeface="標楷體" panose="03000509000000000000" pitchFamily="65" charset="-120"/>
                <a:cs typeface="Arial Unicode MS" panose="020B0604020202020204" pitchFamily="34" charset="-120"/>
              </a:rPr>
              <a:t>15</a:t>
            </a:r>
            <a:r>
              <a:rPr lang="zh-TW" altLang="en-US" sz="2000" b="1" dirty="0">
                <a:solidFill>
                  <a:schemeClr val="tx1"/>
                </a:solidFill>
                <a:latin typeface="Arial" panose="020B0604020202020204" pitchFamily="34" charset="0"/>
                <a:ea typeface="標楷體" panose="03000509000000000000" pitchFamily="65" charset="-120"/>
                <a:cs typeface="Arial Unicode MS" panose="020B0604020202020204" pitchFamily="34" charset="-120"/>
              </a:rPr>
              <a:t>、</a:t>
            </a:r>
            <a:r>
              <a:rPr lang="zh-TW" altLang="en-US" sz="2000" b="1" dirty="0">
                <a:solidFill>
                  <a:schemeClr val="tx1"/>
                </a:solidFill>
                <a:ea typeface="標楷體" panose="03000509000000000000" pitchFamily="65" charset="-120"/>
                <a:cs typeface="Arial Unicode MS" panose="020B0604020202020204" pitchFamily="34" charset="-120"/>
              </a:rPr>
              <a:t>李筱峰，</a:t>
            </a:r>
            <a:r>
              <a:rPr lang="en-US" altLang="zh-TW" sz="2000" b="1" dirty="0">
                <a:solidFill>
                  <a:schemeClr val="tx1"/>
                </a:solidFill>
                <a:ea typeface="標楷體" panose="03000509000000000000" pitchFamily="65" charset="-120"/>
                <a:cs typeface="Arial Unicode MS" panose="020B0604020202020204" pitchFamily="34" charset="-120"/>
              </a:rPr>
              <a:t>《</a:t>
            </a:r>
            <a:r>
              <a:rPr lang="zh-TW" altLang="en-US" sz="2000" b="1" dirty="0">
                <a:solidFill>
                  <a:schemeClr val="tx1"/>
                </a:solidFill>
                <a:ea typeface="標楷體" panose="03000509000000000000" pitchFamily="65" charset="-120"/>
                <a:cs typeface="Arial Unicode MS" panose="020B0604020202020204" pitchFamily="34" charset="-120"/>
              </a:rPr>
              <a:t>臺灣史</a:t>
            </a:r>
            <a:r>
              <a:rPr lang="en-US" altLang="zh-TW" sz="2000" b="1" dirty="0">
                <a:solidFill>
                  <a:schemeClr val="tx1"/>
                </a:solidFill>
                <a:ea typeface="標楷體" panose="03000509000000000000" pitchFamily="65" charset="-120"/>
                <a:cs typeface="Arial Unicode MS" panose="020B0604020202020204" pitchFamily="34" charset="-120"/>
              </a:rPr>
              <a:t>100</a:t>
            </a:r>
            <a:r>
              <a:rPr lang="zh-TW" altLang="en-US" sz="2000" b="1" dirty="0">
                <a:solidFill>
                  <a:schemeClr val="tx1"/>
                </a:solidFill>
                <a:ea typeface="標楷體" panose="03000509000000000000" pitchFamily="65" charset="-120"/>
                <a:cs typeface="Arial Unicode MS" panose="020B0604020202020204" pitchFamily="34" charset="-120"/>
              </a:rPr>
              <a:t>件大事</a:t>
            </a:r>
            <a:r>
              <a:rPr lang="en-US" altLang="zh-TW" sz="2000" b="1"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r>
              <a:rPr lang="zh-TW" altLang="en-US" sz="2000" b="1" dirty="0">
                <a:solidFill>
                  <a:schemeClr val="tx1"/>
                </a:solidFill>
                <a:ea typeface="標楷體" panose="03000509000000000000" pitchFamily="65" charset="-120"/>
                <a:cs typeface="Arial Unicode MS" panose="020B0604020202020204" pitchFamily="34" charset="-120"/>
              </a:rPr>
              <a:t>上</a:t>
            </a:r>
            <a:r>
              <a:rPr lang="en-US" altLang="zh-TW" sz="2000" b="1" dirty="0">
                <a:solidFill>
                  <a:schemeClr val="tx1"/>
                </a:solidFill>
                <a:ea typeface="標楷體" panose="03000509000000000000" pitchFamily="65" charset="-120"/>
                <a:cs typeface="Arial Unicode MS" panose="020B0604020202020204" pitchFamily="34" charset="-120"/>
              </a:rPr>
              <a:t>》</a:t>
            </a:r>
            <a:r>
              <a:rPr lang="zh-TW" altLang="en-US" sz="2000" b="1" dirty="0">
                <a:solidFill>
                  <a:schemeClr val="tx1"/>
                </a:solidFill>
                <a:ea typeface="標楷體" panose="03000509000000000000" pitchFamily="65" charset="-120"/>
                <a:cs typeface="Arial Unicode MS" panose="020B0604020202020204" pitchFamily="34" charset="-120"/>
              </a:rPr>
              <a:t>（臺北市：玉山社，</a:t>
            </a:r>
            <a:r>
              <a:rPr lang="en-US" altLang="zh-TW" sz="2000" b="1" dirty="0">
                <a:solidFill>
                  <a:schemeClr val="tx1"/>
                </a:solidFill>
                <a:ea typeface="標楷體" panose="03000509000000000000" pitchFamily="65" charset="-120"/>
                <a:cs typeface="Arial Unicode MS" panose="020B0604020202020204" pitchFamily="34" charset="-120"/>
              </a:rPr>
              <a:t>1999</a:t>
            </a:r>
            <a:r>
              <a:rPr lang="zh-TW" altLang="en-US" sz="2000" b="1" dirty="0" smtClean="0">
                <a:solidFill>
                  <a:schemeClr val="tx1"/>
                </a:solidFill>
                <a:ea typeface="標楷體" panose="03000509000000000000" pitchFamily="65" charset="-120"/>
                <a:cs typeface="Arial Unicode MS" panose="020B0604020202020204" pitchFamily="34" charset="-120"/>
              </a:rPr>
              <a:t>）。</a:t>
            </a:r>
            <a:endParaRPr lang="en-US" altLang="zh-TW" sz="2000" b="1" dirty="0" smtClean="0">
              <a:solidFill>
                <a:schemeClr val="tx1"/>
              </a:solidFill>
              <a:ea typeface="標楷體" panose="03000509000000000000" pitchFamily="65" charset="-120"/>
              <a:cs typeface="Arial Unicode MS" panose="020B0604020202020204" pitchFamily="34" charset="-120"/>
            </a:endParaRPr>
          </a:p>
          <a:p>
            <a:pPr marL="385763" indent="-385763" eaLnBrk="1" hangingPunct="1">
              <a:lnSpc>
                <a:spcPts val="2200"/>
              </a:lnSpc>
              <a:spcBef>
                <a:spcPts val="0"/>
              </a:spcBef>
            </a:pPr>
            <a:r>
              <a:rPr lang="en-US" altLang="zh-TW" sz="2000" b="1" dirty="0" smtClean="0">
                <a:solidFill>
                  <a:schemeClr val="tx1"/>
                </a:solidFill>
                <a:latin typeface="Arial" panose="020B0604020202020204" pitchFamily="34" charset="0"/>
                <a:ea typeface="標楷體" panose="03000509000000000000" pitchFamily="65" charset="-120"/>
                <a:cs typeface="Arial Unicode MS" panose="020B0604020202020204" pitchFamily="34" charset="-120"/>
              </a:rPr>
              <a:t>16</a:t>
            </a:r>
            <a:r>
              <a:rPr lang="zh-TW" altLang="en-US" sz="2000" b="1" dirty="0" smtClean="0">
                <a:solidFill>
                  <a:schemeClr val="tx1"/>
                </a:solidFill>
                <a:latin typeface="Arial" panose="020B0604020202020204" pitchFamily="34" charset="0"/>
                <a:ea typeface="標楷體" panose="03000509000000000000" pitchFamily="65" charset="-120"/>
                <a:cs typeface="Arial Unicode MS" panose="020B0604020202020204" pitchFamily="34" charset="-120"/>
              </a:rPr>
              <a:t>、天下雜誌編，</a:t>
            </a:r>
            <a:r>
              <a:rPr lang="en-US" altLang="zh-TW" sz="2000" b="1" dirty="0">
                <a:solidFill>
                  <a:schemeClr val="tx1"/>
                </a:solidFill>
                <a:ea typeface="標楷體" panose="03000509000000000000" pitchFamily="65" charset="-120"/>
                <a:cs typeface="Arial Unicode MS" panose="020B0604020202020204" pitchFamily="34" charset="-120"/>
              </a:rPr>
              <a:t>《</a:t>
            </a:r>
            <a:r>
              <a:rPr lang="zh-TW" altLang="en-US" sz="2000" b="1" dirty="0">
                <a:solidFill>
                  <a:schemeClr val="tx1"/>
                </a:solidFill>
                <a:ea typeface="標楷體" panose="03000509000000000000" pitchFamily="65" charset="-120"/>
                <a:cs typeface="Arial Unicode MS" panose="020B0604020202020204" pitchFamily="34" charset="-120"/>
              </a:rPr>
              <a:t>一同走過從前</a:t>
            </a:r>
            <a:r>
              <a:rPr lang="en-US" altLang="zh-TW" sz="2000" b="1" dirty="0">
                <a:solidFill>
                  <a:schemeClr val="tx1"/>
                </a:solidFill>
                <a:ea typeface="標楷體" panose="03000509000000000000" pitchFamily="65" charset="-120"/>
                <a:cs typeface="Arial Unicode MS" panose="020B0604020202020204" pitchFamily="34" charset="-120"/>
              </a:rPr>
              <a:t>》</a:t>
            </a:r>
            <a:r>
              <a:rPr lang="zh-TW" altLang="en-US" sz="2000" b="1" dirty="0" smtClean="0">
                <a:solidFill>
                  <a:schemeClr val="tx1"/>
                </a:solidFill>
                <a:ea typeface="標楷體" panose="03000509000000000000" pitchFamily="65" charset="-120"/>
                <a:cs typeface="Arial Unicode MS" panose="020B0604020202020204" pitchFamily="34" charset="-120"/>
              </a:rPr>
              <a:t>（臺北市</a:t>
            </a:r>
            <a:r>
              <a:rPr lang="zh-TW" altLang="en-US" sz="2000" b="1" dirty="0">
                <a:solidFill>
                  <a:schemeClr val="tx1"/>
                </a:solidFill>
                <a:ea typeface="標楷體" panose="03000509000000000000" pitchFamily="65" charset="-120"/>
                <a:cs typeface="Arial Unicode MS" panose="020B0604020202020204" pitchFamily="34" charset="-120"/>
              </a:rPr>
              <a:t>：天下雜誌，</a:t>
            </a:r>
            <a:r>
              <a:rPr lang="en-US" altLang="zh-TW" sz="2000" b="1" dirty="0">
                <a:solidFill>
                  <a:schemeClr val="tx1"/>
                </a:solidFill>
                <a:ea typeface="標楷體" panose="03000509000000000000" pitchFamily="65" charset="-120"/>
                <a:cs typeface="Arial Unicode MS" panose="020B0604020202020204" pitchFamily="34" charset="-120"/>
              </a:rPr>
              <a:t>2011</a:t>
            </a:r>
            <a:r>
              <a:rPr lang="zh-TW" altLang="en-US" sz="2000" b="1" dirty="0" smtClean="0">
                <a:solidFill>
                  <a:schemeClr val="tx1"/>
                </a:solidFill>
                <a:ea typeface="標楷體" panose="03000509000000000000" pitchFamily="65" charset="-120"/>
                <a:cs typeface="Arial Unicode MS" panose="020B0604020202020204" pitchFamily="34" charset="-120"/>
              </a:rPr>
              <a:t>）。</a:t>
            </a:r>
            <a:endParaRPr lang="en-US" altLang="zh-TW" sz="2000" b="1" dirty="0" smtClean="0">
              <a:solidFill>
                <a:schemeClr val="tx1"/>
              </a:solidFill>
              <a:ea typeface="標楷體" panose="03000509000000000000" pitchFamily="65" charset="-120"/>
              <a:cs typeface="Arial Unicode MS" panose="020B0604020202020204" pitchFamily="34" charset="-120"/>
            </a:endParaRPr>
          </a:p>
          <a:p>
            <a:pPr marL="385763" indent="-385763" eaLnBrk="1" hangingPunct="1">
              <a:lnSpc>
                <a:spcPts val="2200"/>
              </a:lnSpc>
              <a:spcBef>
                <a:spcPts val="0"/>
              </a:spcBef>
            </a:pPr>
            <a:r>
              <a:rPr lang="en-US" altLang="zh-TW" sz="2000" b="1" dirty="0">
                <a:solidFill>
                  <a:schemeClr val="tx1"/>
                </a:solidFill>
                <a:latin typeface="Arial" panose="020B0604020202020204" pitchFamily="34" charset="0"/>
                <a:ea typeface="標楷體" panose="03000509000000000000" pitchFamily="65" charset="-120"/>
                <a:cs typeface="Arial Unicode MS" panose="020B0604020202020204" pitchFamily="34" charset="-120"/>
              </a:rPr>
              <a:t>17</a:t>
            </a:r>
            <a:r>
              <a:rPr lang="zh-TW" altLang="en-US" sz="2000" b="1" dirty="0" smtClean="0">
                <a:solidFill>
                  <a:schemeClr val="tx1"/>
                </a:solidFill>
                <a:ea typeface="標楷體" panose="03000509000000000000" pitchFamily="65" charset="-120"/>
                <a:cs typeface="Arial Unicode MS" panose="020B0604020202020204" pitchFamily="34" charset="-120"/>
              </a:rPr>
              <a:t>、臺灣</a:t>
            </a:r>
            <a:r>
              <a:rPr lang="en-US" altLang="zh-TW" sz="2000" b="1" dirty="0" smtClean="0">
                <a:solidFill>
                  <a:schemeClr val="tx1"/>
                </a:solidFill>
                <a:ea typeface="標楷體" panose="03000509000000000000" pitchFamily="65" charset="-120"/>
                <a:cs typeface="Arial Unicode MS" panose="020B0604020202020204" pitchFamily="34" charset="-120"/>
              </a:rPr>
              <a:t>Bar</a:t>
            </a:r>
            <a:r>
              <a:rPr lang="zh-TW" altLang="en-US" sz="2000" b="1" dirty="0" smtClean="0">
                <a:solidFill>
                  <a:schemeClr val="tx1"/>
                </a:solidFill>
                <a:ea typeface="標楷體" panose="03000509000000000000" pitchFamily="65" charset="-120"/>
                <a:cs typeface="Arial Unicode MS" panose="020B0604020202020204" pitchFamily="34" charset="-120"/>
              </a:rPr>
              <a:t>，</a:t>
            </a:r>
            <a:r>
              <a:rPr lang="en-US" altLang="zh-TW" sz="2000" b="1" dirty="0">
                <a:solidFill>
                  <a:schemeClr val="tx1"/>
                </a:solidFill>
                <a:ea typeface="標楷體" panose="03000509000000000000" pitchFamily="65" charset="-120"/>
                <a:cs typeface="Arial Unicode MS" panose="020B0604020202020204" pitchFamily="34" charset="-120"/>
                <a:hlinkClick r:id="rId10"/>
              </a:rPr>
              <a:t>https://</a:t>
            </a:r>
            <a:r>
              <a:rPr lang="en-US" altLang="zh-TW" sz="2000" b="1" dirty="0" smtClean="0">
                <a:solidFill>
                  <a:schemeClr val="tx1"/>
                </a:solidFill>
                <a:ea typeface="標楷體" panose="03000509000000000000" pitchFamily="65" charset="-120"/>
                <a:cs typeface="Arial Unicode MS" panose="020B0604020202020204" pitchFamily="34" charset="-120"/>
                <a:hlinkClick r:id="rId10"/>
              </a:rPr>
              <a:t>www.youtube.com/watch?v=9t8g9WS0ha0</a:t>
            </a:r>
            <a:r>
              <a:rPr lang="zh-TW" altLang="en-US" sz="2000" b="1" dirty="0" smtClean="0">
                <a:solidFill>
                  <a:schemeClr val="tx1"/>
                </a:solidFill>
                <a:ea typeface="標楷體" panose="03000509000000000000" pitchFamily="65" charset="-120"/>
                <a:cs typeface="Arial Unicode MS" panose="020B0604020202020204" pitchFamily="34" charset="-120"/>
              </a:rPr>
              <a:t>。</a:t>
            </a:r>
            <a:endParaRPr lang="zh-TW" altLang="en-US" sz="2000" b="1" dirty="0">
              <a:solidFill>
                <a:schemeClr val="tx1"/>
              </a:solidFill>
              <a:ea typeface="標楷體" panose="03000509000000000000" pitchFamily="65" charset="-120"/>
              <a:cs typeface="Arial Unicode MS" panose="020B0604020202020204"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1258888" y="4076700"/>
            <a:ext cx="2017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4339" name="Text Box 8"/>
          <p:cNvSpPr txBox="1">
            <a:spLocks noChangeArrowheads="1"/>
          </p:cNvSpPr>
          <p:nvPr/>
        </p:nvSpPr>
        <p:spPr bwMode="auto">
          <a:xfrm>
            <a:off x="250825" y="2708275"/>
            <a:ext cx="424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dirty="0" smtClean="0">
                <a:ea typeface="標楷體" panose="03000509000000000000" pitchFamily="65" charset="-120"/>
              </a:rPr>
              <a:t>臺幣</a:t>
            </a:r>
            <a:r>
              <a:rPr lang="en-US" altLang="zh-TW" sz="2400" b="1" dirty="0">
                <a:ea typeface="標楷體" panose="03000509000000000000" pitchFamily="65" charset="-120"/>
              </a:rPr>
              <a:t>-1946.5.22</a:t>
            </a:r>
            <a:r>
              <a:rPr lang="zh-TW" altLang="en-US" sz="2400" b="1" dirty="0">
                <a:ea typeface="標楷體" panose="03000509000000000000" pitchFamily="65" charset="-120"/>
              </a:rPr>
              <a:t>發行</a:t>
            </a:r>
            <a:r>
              <a:rPr lang="en-US" altLang="zh-TW" sz="2400" b="1" dirty="0">
                <a:ea typeface="標楷體" panose="03000509000000000000" pitchFamily="65" charset="-120"/>
              </a:rPr>
              <a:t>10</a:t>
            </a:r>
            <a:r>
              <a:rPr lang="zh-TW" altLang="en-US" sz="2400" b="1" dirty="0">
                <a:ea typeface="標楷體" panose="03000509000000000000" pitchFamily="65" charset="-120"/>
              </a:rPr>
              <a:t>元正面</a:t>
            </a:r>
          </a:p>
        </p:txBody>
      </p:sp>
      <p:pic>
        <p:nvPicPr>
          <p:cNvPr id="14340" name="Picture 9" descr="台幣-194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25" y="188913"/>
            <a:ext cx="464343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descr="台幣-194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1341" y="188912"/>
            <a:ext cx="4481059"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11"/>
          <p:cNvSpPr txBox="1">
            <a:spLocks noChangeArrowheads="1"/>
          </p:cNvSpPr>
          <p:nvPr/>
        </p:nvSpPr>
        <p:spPr bwMode="auto">
          <a:xfrm>
            <a:off x="4643438" y="2684463"/>
            <a:ext cx="4500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dirty="0" smtClean="0">
                <a:ea typeface="標楷體" panose="03000509000000000000" pitchFamily="65" charset="-120"/>
              </a:rPr>
              <a:t>臺幣</a:t>
            </a:r>
            <a:r>
              <a:rPr lang="en-US" altLang="zh-TW" sz="2400" b="1" dirty="0">
                <a:ea typeface="標楷體" panose="03000509000000000000" pitchFamily="65" charset="-120"/>
              </a:rPr>
              <a:t>-1948.5.17</a:t>
            </a:r>
            <a:r>
              <a:rPr lang="zh-TW" altLang="en-US" sz="2400" b="1" dirty="0">
                <a:ea typeface="標楷體" panose="03000509000000000000" pitchFamily="65" charset="-120"/>
              </a:rPr>
              <a:t>發行</a:t>
            </a:r>
            <a:r>
              <a:rPr lang="en-US" altLang="zh-TW" sz="2400" b="1" dirty="0">
                <a:ea typeface="標楷體" panose="03000509000000000000" pitchFamily="65" charset="-120"/>
              </a:rPr>
              <a:t>1000</a:t>
            </a:r>
            <a:r>
              <a:rPr lang="zh-TW" altLang="en-US" sz="2400" b="1" dirty="0">
                <a:ea typeface="標楷體" panose="03000509000000000000" pitchFamily="65" charset="-120"/>
              </a:rPr>
              <a:t>元正面</a:t>
            </a:r>
          </a:p>
        </p:txBody>
      </p:sp>
      <p:pic>
        <p:nvPicPr>
          <p:cNvPr id="14343" name="Picture 12" descr="台幣-194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25" y="3400425"/>
            <a:ext cx="453707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3"/>
          <p:cNvSpPr txBox="1">
            <a:spLocks noChangeArrowheads="1"/>
          </p:cNvSpPr>
          <p:nvPr/>
        </p:nvSpPr>
        <p:spPr bwMode="auto">
          <a:xfrm>
            <a:off x="179388" y="5851525"/>
            <a:ext cx="439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dirty="0" smtClean="0">
                <a:ea typeface="標楷體" panose="03000509000000000000" pitchFamily="65" charset="-120"/>
              </a:rPr>
              <a:t>臺幣</a:t>
            </a:r>
            <a:r>
              <a:rPr lang="en-US" altLang="zh-TW" sz="2400" b="1" dirty="0">
                <a:ea typeface="標楷體" panose="03000509000000000000" pitchFamily="65" charset="-120"/>
              </a:rPr>
              <a:t>-1946.9.1</a:t>
            </a:r>
            <a:r>
              <a:rPr lang="zh-TW" altLang="en-US" sz="2400" b="1" dirty="0">
                <a:ea typeface="標楷體" panose="03000509000000000000" pitchFamily="65" charset="-120"/>
              </a:rPr>
              <a:t>發行</a:t>
            </a:r>
            <a:r>
              <a:rPr lang="en-US" altLang="zh-TW" sz="2400" b="1" dirty="0">
                <a:ea typeface="標楷體" panose="03000509000000000000" pitchFamily="65" charset="-120"/>
              </a:rPr>
              <a:t>100</a:t>
            </a:r>
            <a:r>
              <a:rPr lang="zh-TW" altLang="en-US" sz="2400" b="1" dirty="0">
                <a:ea typeface="標楷體" panose="03000509000000000000" pitchFamily="65" charset="-120"/>
              </a:rPr>
              <a:t>元正面</a:t>
            </a:r>
          </a:p>
        </p:txBody>
      </p:sp>
      <p:pic>
        <p:nvPicPr>
          <p:cNvPr id="14345" name="Picture 15" descr="台幣-194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5025" y="3400425"/>
            <a:ext cx="44275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6"/>
          <p:cNvSpPr txBox="1">
            <a:spLocks noChangeArrowheads="1"/>
          </p:cNvSpPr>
          <p:nvPr/>
        </p:nvSpPr>
        <p:spPr bwMode="auto">
          <a:xfrm>
            <a:off x="4643438" y="5805488"/>
            <a:ext cx="482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dirty="0" smtClean="0">
                <a:ea typeface="標楷體" panose="03000509000000000000" pitchFamily="65" charset="-120"/>
              </a:rPr>
              <a:t>臺幣</a:t>
            </a:r>
            <a:r>
              <a:rPr lang="en-US" altLang="zh-TW" sz="2400" b="1" dirty="0">
                <a:ea typeface="標楷體" panose="03000509000000000000" pitchFamily="65" charset="-120"/>
              </a:rPr>
              <a:t>-1948.12.11</a:t>
            </a:r>
            <a:r>
              <a:rPr lang="zh-TW" altLang="en-US" sz="2400" b="1" dirty="0">
                <a:ea typeface="標楷體" panose="03000509000000000000" pitchFamily="65" charset="-120"/>
              </a:rPr>
              <a:t>發行</a:t>
            </a:r>
            <a:r>
              <a:rPr lang="en-US" altLang="zh-TW" sz="2400" b="1" dirty="0">
                <a:ea typeface="標楷體" panose="03000509000000000000" pitchFamily="65" charset="-120"/>
              </a:rPr>
              <a:t>1</a:t>
            </a:r>
            <a:r>
              <a:rPr lang="zh-TW" altLang="en-US" sz="2400" b="1" dirty="0">
                <a:ea typeface="標楷體" panose="03000509000000000000" pitchFamily="65" charset="-120"/>
              </a:rPr>
              <a:t>萬元正面</a:t>
            </a:r>
          </a:p>
        </p:txBody>
      </p:sp>
      <p:pic>
        <p:nvPicPr>
          <p:cNvPr id="85009" name="Picture 17" descr="台幣-1948"/>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217863" y="188640"/>
            <a:ext cx="2665411"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0" name="Text Box 18"/>
          <p:cNvSpPr txBox="1">
            <a:spLocks noChangeArrowheads="1"/>
          </p:cNvSpPr>
          <p:nvPr/>
        </p:nvSpPr>
        <p:spPr bwMode="auto">
          <a:xfrm>
            <a:off x="3217863" y="5949950"/>
            <a:ext cx="2665412" cy="830997"/>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dirty="0" smtClean="0">
                <a:ea typeface="標楷體" panose="03000509000000000000" pitchFamily="65" charset="-120"/>
              </a:rPr>
              <a:t>臺幣</a:t>
            </a:r>
            <a:r>
              <a:rPr lang="en-US" altLang="zh-TW" sz="2400" b="1" dirty="0">
                <a:ea typeface="標楷體" panose="03000509000000000000" pitchFamily="65" charset="-120"/>
              </a:rPr>
              <a:t>-1948.12</a:t>
            </a:r>
            <a:r>
              <a:rPr lang="zh-TW" altLang="en-US" sz="2400" b="1" dirty="0">
                <a:ea typeface="標楷體" panose="03000509000000000000" pitchFamily="65" charset="-120"/>
              </a:rPr>
              <a:t>發行</a:t>
            </a:r>
            <a:r>
              <a:rPr lang="en-US" altLang="zh-TW" sz="2400" b="1" dirty="0">
                <a:ea typeface="標楷體" panose="03000509000000000000" pitchFamily="65" charset="-120"/>
              </a:rPr>
              <a:t>100</a:t>
            </a:r>
            <a:r>
              <a:rPr lang="zh-TW" altLang="en-US" sz="2400" b="1" dirty="0">
                <a:ea typeface="標楷體" panose="03000509000000000000" pitchFamily="65" charset="-120"/>
              </a:rPr>
              <a:t>萬元本票正面</a:t>
            </a:r>
          </a:p>
        </p:txBody>
      </p:sp>
      <p:sp>
        <p:nvSpPr>
          <p:cNvPr id="14349" name="Text Box 19"/>
          <p:cNvSpPr txBox="1">
            <a:spLocks noChangeArrowheads="1"/>
          </p:cNvSpPr>
          <p:nvPr/>
        </p:nvSpPr>
        <p:spPr bwMode="auto">
          <a:xfrm>
            <a:off x="107950" y="6308725"/>
            <a:ext cx="3059113" cy="3968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000" b="1" dirty="0">
                <a:ea typeface="標楷體" panose="03000509000000000000" pitchFamily="65" charset="-120"/>
              </a:rPr>
              <a:t>當時面額最大的紙鈔比較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5009"/>
                                        </p:tgtEl>
                                        <p:attrNameLst>
                                          <p:attrName>style.visibility</p:attrName>
                                        </p:attrNameLst>
                                      </p:cBhvr>
                                      <p:to>
                                        <p:strVal val="visible"/>
                                      </p:to>
                                    </p:set>
                                    <p:animEffect transition="in" filter="fade">
                                      <p:cBhvr>
                                        <p:cTn id="7" dur="500"/>
                                        <p:tgtEl>
                                          <p:spTgt spid="850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010"/>
                                        </p:tgtEl>
                                        <p:attrNameLst>
                                          <p:attrName>style.visibility</p:attrName>
                                        </p:attrNameLst>
                                      </p:cBhvr>
                                      <p:to>
                                        <p:strVal val="visible"/>
                                      </p:to>
                                    </p:set>
                                    <p:animEffect transition="in" filter="fade">
                                      <p:cBhvr>
                                        <p:cTn id="10" dur="500"/>
                                        <p:tgtEl>
                                          <p:spTgt spid="85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F0FD"/>
        </a:solidFill>
        <a:effectLst/>
      </p:bgPr>
    </p:bg>
    <p:spTree>
      <p:nvGrpSpPr>
        <p:cNvPr id="1" name=""/>
        <p:cNvGrpSpPr/>
        <p:nvPr/>
      </p:nvGrpSpPr>
      <p:grpSpPr>
        <a:xfrm>
          <a:off x="0" y="0"/>
          <a:ext cx="0" cy="0"/>
          <a:chOff x="0" y="0"/>
          <a:chExt cx="0" cy="0"/>
        </a:xfrm>
      </p:grpSpPr>
      <p:sp>
        <p:nvSpPr>
          <p:cNvPr id="15362" name="Rectangle 3"/>
          <p:cNvSpPr>
            <a:spLocks noGrp="1"/>
          </p:cNvSpPr>
          <p:nvPr>
            <p:ph type="body" idx="1"/>
          </p:nvPr>
        </p:nvSpPr>
        <p:spPr>
          <a:xfrm>
            <a:off x="827088" y="1844675"/>
            <a:ext cx="7417320" cy="3528541"/>
          </a:xfrm>
        </p:spPr>
        <p:txBody>
          <a:bodyPr/>
          <a:lstStyle/>
          <a:p>
            <a:pPr>
              <a:spcBef>
                <a:spcPct val="80000"/>
              </a:spcBef>
              <a:buFont typeface="Wingdings 2" panose="05020102010507070707" pitchFamily="18" charset="2"/>
              <a:buNone/>
            </a:pPr>
            <a:r>
              <a:rPr lang="en-US" altLang="zh-TW" sz="4400" b="1" dirty="0" smtClean="0">
                <a:latin typeface="Arial" panose="020B0604020202020204" pitchFamily="34" charset="0"/>
                <a:ea typeface="標楷體" panose="03000509000000000000" pitchFamily="65" charset="-120"/>
              </a:rPr>
              <a:t>A</a:t>
            </a:r>
            <a:r>
              <a:rPr lang="zh-TW" altLang="en-US" sz="4400" b="1" dirty="0" smtClean="0">
                <a:latin typeface="Arial" panose="020B0604020202020204" pitchFamily="34" charset="0"/>
                <a:ea typeface="標楷體" panose="03000509000000000000" pitchFamily="65" charset="-120"/>
              </a:rPr>
              <a:t>、戰亂頻繁，影響社會進步</a:t>
            </a:r>
          </a:p>
          <a:p>
            <a:pPr>
              <a:spcBef>
                <a:spcPct val="80000"/>
              </a:spcBef>
              <a:buFont typeface="Wingdings 2" panose="05020102010507070707" pitchFamily="18" charset="2"/>
              <a:buNone/>
            </a:pPr>
            <a:r>
              <a:rPr lang="en-US" altLang="zh-TW" sz="4400" b="1" dirty="0">
                <a:latin typeface="Arial" panose="020B0604020202020204" pitchFamily="34" charset="0"/>
                <a:ea typeface="標楷體" panose="03000509000000000000" pitchFamily="65" charset="-120"/>
              </a:rPr>
              <a:t>B</a:t>
            </a:r>
            <a:r>
              <a:rPr lang="zh-TW" altLang="en-US" sz="4400" b="1" dirty="0" smtClean="0">
                <a:latin typeface="Arial" panose="020B0604020202020204" pitchFamily="34" charset="0"/>
                <a:ea typeface="標楷體" panose="03000509000000000000" pitchFamily="65" charset="-120"/>
              </a:rPr>
              <a:t>、兩岸社會的差距</a:t>
            </a:r>
          </a:p>
          <a:p>
            <a:pPr>
              <a:spcBef>
                <a:spcPct val="80000"/>
              </a:spcBef>
              <a:buFont typeface="Wingdings 2" panose="05020102010507070707" pitchFamily="18" charset="2"/>
              <a:buNone/>
            </a:pPr>
            <a:r>
              <a:rPr lang="en-US" altLang="zh-TW" sz="4400" b="1" dirty="0">
                <a:latin typeface="Arial" panose="020B0604020202020204" pitchFamily="34" charset="0"/>
                <a:ea typeface="標楷體" panose="03000509000000000000" pitchFamily="65" charset="-120"/>
              </a:rPr>
              <a:t>C</a:t>
            </a:r>
            <a:r>
              <a:rPr lang="zh-TW" altLang="en-US" sz="4400" b="1" dirty="0" smtClean="0">
                <a:latin typeface="Arial" panose="020B0604020202020204" pitchFamily="34" charset="0"/>
                <a:ea typeface="標楷體" panose="03000509000000000000" pitchFamily="65" charset="-120"/>
              </a:rPr>
              <a:t>、對彼此的文化觀點不同</a:t>
            </a:r>
          </a:p>
        </p:txBody>
      </p:sp>
      <p:sp>
        <p:nvSpPr>
          <p:cNvPr id="15363" name="Rectangle 8"/>
          <p:cNvSpPr>
            <a:spLocks noGrp="1"/>
          </p:cNvSpPr>
          <p:nvPr>
            <p:ph type="title"/>
          </p:nvPr>
        </p:nvSpPr>
        <p:spPr>
          <a:xfrm>
            <a:off x="250825" y="490538"/>
            <a:ext cx="8569325" cy="922337"/>
          </a:xfrm>
          <a:solidFill>
            <a:srgbClr val="25C6FF"/>
          </a:solidFill>
          <a:ln>
            <a:noFill/>
          </a:ln>
          <a:effectLst>
            <a:outerShdw blurRad="44450" dist="27940" dir="5400000" algn="ctr">
              <a:srgbClr val="000000">
                <a:alpha val="32000"/>
              </a:srgbClr>
            </a:outerShdw>
          </a:effectLst>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bodyPr>
          <a:lstStyle/>
          <a:p>
            <a:r>
              <a:rPr lang="en-US" altLang="zh-TW" sz="4000" b="1" dirty="0">
                <a:solidFill>
                  <a:schemeClr val="tx1"/>
                </a:solidFill>
                <a:ea typeface="標楷體" panose="03000509000000000000" pitchFamily="65" charset="-120"/>
              </a:rPr>
              <a:t>【</a:t>
            </a:r>
            <a:r>
              <a:rPr lang="zh-TW" altLang="en-US" sz="4000" b="1" dirty="0">
                <a:solidFill>
                  <a:schemeClr val="tx1"/>
                </a:solidFill>
                <a:ea typeface="標楷體" panose="03000509000000000000" pitchFamily="65" charset="-120"/>
              </a:rPr>
              <a:t>解讀二二八事件</a:t>
            </a:r>
            <a:r>
              <a:rPr lang="en-US" altLang="zh-TW" sz="4000" b="1" dirty="0" smtClean="0">
                <a:solidFill>
                  <a:schemeClr val="tx1"/>
                </a:solidFill>
                <a:ea typeface="標楷體" panose="03000509000000000000" pitchFamily="65" charset="-120"/>
              </a:rPr>
              <a:t>-2 </a:t>
            </a:r>
            <a:r>
              <a:rPr lang="en-US" altLang="zh-TW" sz="4000" b="1" dirty="0">
                <a:solidFill>
                  <a:schemeClr val="tx1"/>
                </a:solidFill>
                <a:ea typeface="標楷體" panose="03000509000000000000" pitchFamily="65" charset="-120"/>
              </a:rPr>
              <a:t>】</a:t>
            </a:r>
            <a:r>
              <a:rPr lang="zh-TW" altLang="en-US" sz="4000" b="1" dirty="0" smtClean="0">
                <a:solidFill>
                  <a:schemeClr val="tx1"/>
                </a:solidFill>
                <a:ea typeface="標楷體" panose="03000509000000000000" pitchFamily="65" charset="-120"/>
              </a:rPr>
              <a:t>文化</a:t>
            </a:r>
            <a:r>
              <a:rPr lang="zh-TW" altLang="en-US" sz="4000" b="1" dirty="0">
                <a:solidFill>
                  <a:schemeClr val="tx1"/>
                </a:solidFill>
                <a:ea typeface="標楷體" panose="03000509000000000000" pitchFamily="65" charset="-120"/>
              </a:rPr>
              <a:t>衝擊</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F0FD"/>
        </a:solidFill>
        <a:effectLst/>
      </p:bgPr>
    </p:bg>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188913"/>
            <a:ext cx="8229600" cy="863600"/>
          </a:xfrm>
        </p:spPr>
        <p:txBody>
          <a:bodyPr/>
          <a:lstStyle/>
          <a:p>
            <a:r>
              <a:rPr lang="en-US" altLang="zh-TW" b="1" dirty="0" smtClean="0">
                <a:solidFill>
                  <a:srgbClr val="0000FF"/>
                </a:solidFill>
                <a:latin typeface="Arial" panose="020B0604020202020204" pitchFamily="34" charset="0"/>
                <a:ea typeface="標楷體" panose="03000509000000000000" pitchFamily="65" charset="-120"/>
              </a:rPr>
              <a:t>A</a:t>
            </a:r>
            <a:r>
              <a:rPr lang="zh-TW" altLang="en-US" b="1" dirty="0" smtClean="0">
                <a:solidFill>
                  <a:srgbClr val="0000FF"/>
                </a:solidFill>
                <a:latin typeface="Arial" panose="020B0604020202020204" pitchFamily="34" charset="0"/>
                <a:ea typeface="標楷體" panose="03000509000000000000" pitchFamily="65" charset="-120"/>
              </a:rPr>
              <a:t>、戰亂頻繁，影響社會進步</a:t>
            </a:r>
          </a:p>
        </p:txBody>
      </p:sp>
      <p:sp>
        <p:nvSpPr>
          <p:cNvPr id="16387" name="Rectangle 3"/>
          <p:cNvSpPr>
            <a:spLocks noGrp="1"/>
          </p:cNvSpPr>
          <p:nvPr>
            <p:ph type="body" idx="1"/>
          </p:nvPr>
        </p:nvSpPr>
        <p:spPr>
          <a:xfrm>
            <a:off x="468313" y="4797425"/>
            <a:ext cx="8280400" cy="1727200"/>
          </a:xfrm>
          <a:solidFill>
            <a:srgbClr val="FFFF99"/>
          </a:solidFill>
          <a:ln w="63500">
            <a:solidFill>
              <a:srgbClr val="FF6600"/>
            </a:solidFill>
            <a:miter lim="800000"/>
            <a:headEnd/>
            <a:tailEnd/>
          </a:ln>
        </p:spPr>
        <p:txBody>
          <a:bodyPr lIns="46800" tIns="46800" rIns="46800" bIns="46800"/>
          <a:lstStyle/>
          <a:p>
            <a:pPr>
              <a:lnSpc>
                <a:spcPct val="120000"/>
              </a:lnSpc>
              <a:spcBef>
                <a:spcPct val="0"/>
              </a:spcBef>
              <a:buFont typeface="Wingdings 2" panose="05020102010507070707" pitchFamily="18" charset="2"/>
              <a:buNone/>
            </a:pPr>
            <a:r>
              <a:rPr lang="zh-TW" altLang="en-US" sz="2800" b="1" smtClean="0">
                <a:latin typeface="Arial" panose="020B0604020202020204" pitchFamily="34" charset="0"/>
                <a:ea typeface="標楷體" panose="03000509000000000000" pitchFamily="65" charset="-120"/>
              </a:rPr>
              <a:t>臺灣：</a:t>
            </a:r>
            <a:r>
              <a:rPr lang="en-US" altLang="zh-TW" sz="2800" b="1" smtClean="0">
                <a:latin typeface="Arial" panose="020B0604020202020204" pitchFamily="34" charset="0"/>
                <a:ea typeface="標楷體" panose="03000509000000000000" pitchFamily="65" charset="-120"/>
              </a:rPr>
              <a:t>1915</a:t>
            </a:r>
            <a:r>
              <a:rPr lang="zh-TW" altLang="en-US" sz="2800" b="1" smtClean="0">
                <a:latin typeface="Arial" panose="020B0604020202020204" pitchFamily="34" charset="0"/>
                <a:ea typeface="標楷體" panose="03000509000000000000" pitchFamily="65" charset="-120"/>
              </a:rPr>
              <a:t>後武裝抗日減少。</a:t>
            </a:r>
          </a:p>
          <a:p>
            <a:pPr>
              <a:lnSpc>
                <a:spcPct val="120000"/>
              </a:lnSpc>
              <a:spcBef>
                <a:spcPct val="0"/>
              </a:spcBef>
              <a:buFont typeface="Wingdings 2" panose="05020102010507070707" pitchFamily="18" charset="2"/>
              <a:buNone/>
            </a:pPr>
            <a:r>
              <a:rPr lang="zh-TW" altLang="en-US" sz="2800" b="1" smtClean="0">
                <a:latin typeface="Arial" panose="020B0604020202020204" pitchFamily="34" charset="0"/>
                <a:ea typeface="標楷體" panose="03000509000000000000" pitchFamily="65" charset="-120"/>
              </a:rPr>
              <a:t>   日本在後藤新平的推動下完成各項國勢調查，各項建設漸趨完備。</a:t>
            </a:r>
          </a:p>
        </p:txBody>
      </p:sp>
      <p:sp>
        <p:nvSpPr>
          <p:cNvPr id="16388" name="Text Box 4"/>
          <p:cNvSpPr txBox="1">
            <a:spLocks noChangeArrowheads="1"/>
          </p:cNvSpPr>
          <p:nvPr/>
        </p:nvSpPr>
        <p:spPr bwMode="auto">
          <a:xfrm>
            <a:off x="468313" y="1268413"/>
            <a:ext cx="8280400" cy="3232150"/>
          </a:xfrm>
          <a:prstGeom prst="rect">
            <a:avLst/>
          </a:prstGeom>
          <a:solidFill>
            <a:srgbClr val="CCFFCC"/>
          </a:solidFill>
          <a:ln w="635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20000"/>
              </a:lnSpc>
            </a:pPr>
            <a:r>
              <a:rPr kumimoji="0" lang="zh-TW" altLang="en-US" sz="2800" b="1">
                <a:ea typeface="標楷體" panose="03000509000000000000" pitchFamily="65" charset="-120"/>
              </a:rPr>
              <a:t>中國：戰亂頻繁，影響社會進步</a:t>
            </a:r>
          </a:p>
          <a:p>
            <a:pPr eaLnBrk="1" hangingPunct="1">
              <a:lnSpc>
                <a:spcPct val="120000"/>
              </a:lnSpc>
            </a:pPr>
            <a:r>
              <a:rPr kumimoji="0" lang="en-US" altLang="zh-TW" sz="2800" b="1">
                <a:ea typeface="標楷體" panose="03000509000000000000" pitchFamily="65" charset="-120"/>
                <a:sym typeface="Wingdings 2" panose="05020102010507070707" pitchFamily="18" charset="2"/>
              </a:rPr>
              <a:t>   </a:t>
            </a:r>
            <a:r>
              <a:rPr kumimoji="0" lang="zh-TW" altLang="en-US" sz="2800" b="1">
                <a:ea typeface="標楷體" panose="03000509000000000000" pitchFamily="65" charset="-120"/>
                <a:sym typeface="Wingdings 2" panose="05020102010507070707" pitchFamily="18" charset="2"/>
              </a:rPr>
              <a:t>八國聯軍、日俄戰爭、國民革命、二次革命、</a:t>
            </a:r>
          </a:p>
          <a:p>
            <a:pPr eaLnBrk="1" hangingPunct="1">
              <a:lnSpc>
                <a:spcPct val="120000"/>
              </a:lnSpc>
            </a:pPr>
            <a:r>
              <a:rPr kumimoji="0" lang="zh-TW" altLang="en-US" sz="2800" b="1">
                <a:ea typeface="標楷體" panose="03000509000000000000" pitchFamily="65" charset="-120"/>
                <a:sym typeface="Wingdings 2" panose="05020102010507070707" pitchFamily="18" charset="2"/>
              </a:rPr>
              <a:t>      軍閥混戰、中原大戰、五次剿匪、八年抗戰</a:t>
            </a:r>
          </a:p>
          <a:p>
            <a:pPr eaLnBrk="1" hangingPunct="1">
              <a:lnSpc>
                <a:spcPct val="120000"/>
              </a:lnSpc>
            </a:pPr>
            <a:r>
              <a:rPr kumimoji="0" lang="en-US" altLang="zh-TW" sz="2800" b="1">
                <a:ea typeface="標楷體" panose="03000509000000000000" pitchFamily="65" charset="-120"/>
                <a:sym typeface="Wingdings 2" panose="05020102010507070707" pitchFamily="18" charset="2"/>
              </a:rPr>
              <a:t>   </a:t>
            </a:r>
            <a:r>
              <a:rPr kumimoji="0" lang="en-US" altLang="zh-TW" sz="2800" b="1">
                <a:ea typeface="標楷體" panose="03000509000000000000" pitchFamily="65" charset="-120"/>
              </a:rPr>
              <a:t>1912</a:t>
            </a:r>
            <a:r>
              <a:rPr kumimoji="0" lang="zh-TW" altLang="en-US" sz="2800" b="1">
                <a:ea typeface="標楷體" panose="03000509000000000000" pitchFamily="65" charset="-120"/>
              </a:rPr>
              <a:t>～</a:t>
            </a:r>
            <a:r>
              <a:rPr kumimoji="0" lang="en-US" altLang="zh-TW" sz="2800" b="1">
                <a:ea typeface="標楷體" panose="03000509000000000000" pitchFamily="65" charset="-120"/>
              </a:rPr>
              <a:t>1928</a:t>
            </a:r>
            <a:r>
              <a:rPr kumimoji="0" lang="zh-TW" altLang="en-US" sz="2800" b="1">
                <a:ea typeface="標楷體" panose="03000509000000000000" pitchFamily="65" charset="-120"/>
              </a:rPr>
              <a:t>年間，由</a:t>
            </a:r>
            <a:r>
              <a:rPr kumimoji="0" lang="en-US" altLang="zh-TW" sz="2800" b="1">
                <a:ea typeface="標楷體" panose="03000509000000000000" pitchFamily="65" charset="-120"/>
              </a:rPr>
              <a:t>1300</a:t>
            </a:r>
            <a:r>
              <a:rPr kumimoji="0" lang="zh-TW" altLang="en-US" sz="2800" b="1">
                <a:ea typeface="標楷體" panose="03000509000000000000" pitchFamily="65" charset="-120"/>
              </a:rPr>
              <a:t>多個軍閥所引起的戰 </a:t>
            </a:r>
          </a:p>
          <a:p>
            <a:pPr eaLnBrk="1" hangingPunct="1">
              <a:lnSpc>
                <a:spcPct val="120000"/>
              </a:lnSpc>
            </a:pPr>
            <a:r>
              <a:rPr kumimoji="0" lang="zh-TW" altLang="en-US" sz="2800" b="1">
                <a:ea typeface="標楷體" panose="03000509000000000000" pitchFamily="65" charset="-120"/>
              </a:rPr>
              <a:t>      爭有</a:t>
            </a:r>
            <a:r>
              <a:rPr kumimoji="0" lang="en-US" altLang="zh-TW" sz="2800" b="1">
                <a:ea typeface="標楷體" panose="03000509000000000000" pitchFamily="65" charset="-120"/>
              </a:rPr>
              <a:t>140</a:t>
            </a:r>
            <a:r>
              <a:rPr kumimoji="0" lang="zh-TW" altLang="en-US" sz="2800" b="1">
                <a:ea typeface="標楷體" panose="03000509000000000000" pitchFamily="65" charset="-120"/>
              </a:rPr>
              <a:t>次以上。</a:t>
            </a:r>
            <a:endParaRPr kumimoji="0" lang="en-US" altLang="zh-TW" sz="2800" b="1">
              <a:ea typeface="標楷體" panose="03000509000000000000" pitchFamily="65" charset="-120"/>
            </a:endParaRPr>
          </a:p>
          <a:p>
            <a:pPr eaLnBrk="1" hangingPunct="1">
              <a:lnSpc>
                <a:spcPct val="120000"/>
              </a:lnSpc>
            </a:pPr>
            <a:r>
              <a:rPr kumimoji="0" lang="en-US" altLang="zh-TW" sz="2800" b="1">
                <a:ea typeface="標楷體" panose="03000509000000000000" pitchFamily="65" charset="-120"/>
                <a:sym typeface="Wingdings 2" panose="05020102010507070707" pitchFamily="18" charset="2"/>
              </a:rPr>
              <a:t>   </a:t>
            </a:r>
            <a:r>
              <a:rPr kumimoji="0" lang="en-US" altLang="zh-TW" sz="2800" b="1">
                <a:ea typeface="標楷體" panose="03000509000000000000" pitchFamily="65" charset="-120"/>
              </a:rPr>
              <a:t>1912</a:t>
            </a:r>
            <a:r>
              <a:rPr kumimoji="0" lang="zh-TW" altLang="en-US" sz="2800" b="1">
                <a:ea typeface="標楷體" panose="03000509000000000000" pitchFamily="65" charset="-120"/>
              </a:rPr>
              <a:t>～</a:t>
            </a:r>
            <a:r>
              <a:rPr kumimoji="0" lang="en-US" altLang="zh-TW" sz="2800" b="1">
                <a:ea typeface="標楷體" panose="03000509000000000000" pitchFamily="65" charset="-120"/>
              </a:rPr>
              <a:t>1935 </a:t>
            </a:r>
            <a:r>
              <a:rPr kumimoji="0" lang="zh-TW" altLang="en-US" sz="2800" b="1">
                <a:ea typeface="標楷體" panose="03000509000000000000" pitchFamily="65" charset="-120"/>
              </a:rPr>
              <a:t>四川省內共有</a:t>
            </a:r>
            <a:r>
              <a:rPr kumimoji="0" lang="en-US" altLang="zh-TW" sz="2800" b="1">
                <a:ea typeface="標楷體" panose="03000509000000000000" pitchFamily="65" charset="-120"/>
              </a:rPr>
              <a:t>477</a:t>
            </a:r>
            <a:r>
              <a:rPr kumimoji="0" lang="zh-TW" altLang="en-US" sz="2800" b="1">
                <a:ea typeface="標楷體" panose="03000509000000000000" pitchFamily="65" charset="-120"/>
              </a:rPr>
              <a:t>次戰爭</a:t>
            </a:r>
            <a:endParaRPr kumimoji="0" lang="en-US" altLang="zh-TW" sz="2800" b="1">
              <a:ea typeface="標楷體" panose="03000509000000000000" pitchFamily="65" charset="-120"/>
            </a:endParaRPr>
          </a:p>
        </p:txBody>
      </p:sp>
      <p:sp>
        <p:nvSpPr>
          <p:cNvPr id="16389" name="Text Box 5"/>
          <p:cNvSpPr txBox="1">
            <a:spLocks noChangeArrowheads="1"/>
          </p:cNvSpPr>
          <p:nvPr/>
        </p:nvSpPr>
        <p:spPr bwMode="auto">
          <a:xfrm>
            <a:off x="1617663" y="2255838"/>
            <a:ext cx="10096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1200">
                <a:solidFill>
                  <a:srgbClr val="FF0000"/>
                </a:solidFill>
              </a:rPr>
              <a:t>1900</a:t>
            </a:r>
          </a:p>
        </p:txBody>
      </p:sp>
      <p:sp>
        <p:nvSpPr>
          <p:cNvPr id="16390" name="Text Box 6"/>
          <p:cNvSpPr txBox="1">
            <a:spLocks noChangeArrowheads="1"/>
          </p:cNvSpPr>
          <p:nvPr/>
        </p:nvSpPr>
        <p:spPr bwMode="auto">
          <a:xfrm>
            <a:off x="3143250" y="2263775"/>
            <a:ext cx="1009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1200">
                <a:solidFill>
                  <a:srgbClr val="FF0000"/>
                </a:solidFill>
              </a:rPr>
              <a:t>1904</a:t>
            </a:r>
            <a:r>
              <a:rPr lang="zh-TW" altLang="en-US" sz="1200">
                <a:solidFill>
                  <a:srgbClr val="FF0000"/>
                </a:solidFill>
              </a:rPr>
              <a:t>～</a:t>
            </a:r>
            <a:r>
              <a:rPr lang="en-US" altLang="zh-TW" sz="1200">
                <a:solidFill>
                  <a:srgbClr val="FF0000"/>
                </a:solidFill>
              </a:rPr>
              <a:t>1905</a:t>
            </a:r>
          </a:p>
        </p:txBody>
      </p:sp>
      <p:sp>
        <p:nvSpPr>
          <p:cNvPr id="16391" name="Text Box 7"/>
          <p:cNvSpPr txBox="1">
            <a:spLocks noChangeArrowheads="1"/>
          </p:cNvSpPr>
          <p:nvPr/>
        </p:nvSpPr>
        <p:spPr bwMode="auto">
          <a:xfrm>
            <a:off x="5075238" y="2252663"/>
            <a:ext cx="10096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1200">
                <a:solidFill>
                  <a:srgbClr val="FF0000"/>
                </a:solidFill>
              </a:rPr>
              <a:t>1911</a:t>
            </a:r>
          </a:p>
        </p:txBody>
      </p:sp>
      <p:sp>
        <p:nvSpPr>
          <p:cNvPr id="16392" name="Text Box 8"/>
          <p:cNvSpPr txBox="1">
            <a:spLocks noChangeArrowheads="1"/>
          </p:cNvSpPr>
          <p:nvPr/>
        </p:nvSpPr>
        <p:spPr bwMode="auto">
          <a:xfrm>
            <a:off x="6731000" y="2251075"/>
            <a:ext cx="1009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1200">
                <a:solidFill>
                  <a:srgbClr val="FF0000"/>
                </a:solidFill>
              </a:rPr>
              <a:t>1913</a:t>
            </a:r>
          </a:p>
        </p:txBody>
      </p:sp>
      <p:sp>
        <p:nvSpPr>
          <p:cNvPr id="16393" name="Text Box 9"/>
          <p:cNvSpPr txBox="1">
            <a:spLocks noChangeArrowheads="1"/>
          </p:cNvSpPr>
          <p:nvPr/>
        </p:nvSpPr>
        <p:spPr bwMode="auto">
          <a:xfrm>
            <a:off x="1258888" y="2743200"/>
            <a:ext cx="1009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1200">
                <a:solidFill>
                  <a:srgbClr val="FF0000"/>
                </a:solidFill>
              </a:rPr>
              <a:t>1916</a:t>
            </a:r>
            <a:r>
              <a:rPr lang="zh-TW" altLang="en-US" sz="1200">
                <a:solidFill>
                  <a:srgbClr val="FF0000"/>
                </a:solidFill>
              </a:rPr>
              <a:t>～</a:t>
            </a:r>
            <a:r>
              <a:rPr lang="en-US" altLang="zh-TW" sz="1200">
                <a:solidFill>
                  <a:srgbClr val="FF0000"/>
                </a:solidFill>
              </a:rPr>
              <a:t>1928</a:t>
            </a:r>
          </a:p>
        </p:txBody>
      </p:sp>
      <p:sp>
        <p:nvSpPr>
          <p:cNvPr id="16394" name="Text Box 10"/>
          <p:cNvSpPr txBox="1">
            <a:spLocks noChangeArrowheads="1"/>
          </p:cNvSpPr>
          <p:nvPr/>
        </p:nvSpPr>
        <p:spPr bwMode="auto">
          <a:xfrm>
            <a:off x="3490913" y="2755900"/>
            <a:ext cx="1009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1200">
                <a:solidFill>
                  <a:srgbClr val="FF0000"/>
                </a:solidFill>
              </a:rPr>
              <a:t>1930</a:t>
            </a:r>
          </a:p>
        </p:txBody>
      </p:sp>
      <p:sp>
        <p:nvSpPr>
          <p:cNvPr id="16395" name="Text Box 11"/>
          <p:cNvSpPr txBox="1">
            <a:spLocks noChangeArrowheads="1"/>
          </p:cNvSpPr>
          <p:nvPr/>
        </p:nvSpPr>
        <p:spPr bwMode="auto">
          <a:xfrm>
            <a:off x="4857750" y="2768600"/>
            <a:ext cx="1009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1200">
                <a:solidFill>
                  <a:srgbClr val="FF0000"/>
                </a:solidFill>
              </a:rPr>
              <a:t>1927</a:t>
            </a:r>
            <a:r>
              <a:rPr lang="zh-TW" altLang="en-US" sz="1200">
                <a:solidFill>
                  <a:srgbClr val="FF0000"/>
                </a:solidFill>
              </a:rPr>
              <a:t>～</a:t>
            </a:r>
            <a:r>
              <a:rPr lang="en-US" altLang="zh-TW" sz="1200">
                <a:solidFill>
                  <a:srgbClr val="FF0000"/>
                </a:solidFill>
              </a:rPr>
              <a:t>1937</a:t>
            </a:r>
          </a:p>
        </p:txBody>
      </p:sp>
      <p:sp>
        <p:nvSpPr>
          <p:cNvPr id="16396" name="Text Box 13"/>
          <p:cNvSpPr txBox="1">
            <a:spLocks noChangeArrowheads="1"/>
          </p:cNvSpPr>
          <p:nvPr/>
        </p:nvSpPr>
        <p:spPr bwMode="auto">
          <a:xfrm>
            <a:off x="6657975" y="2781300"/>
            <a:ext cx="1009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1200">
                <a:solidFill>
                  <a:srgbClr val="FF0000"/>
                </a:solidFill>
              </a:rPr>
              <a:t>1937</a:t>
            </a:r>
            <a:r>
              <a:rPr lang="zh-TW" altLang="en-US" sz="1200">
                <a:solidFill>
                  <a:srgbClr val="FF0000"/>
                </a:solidFill>
              </a:rPr>
              <a:t>～</a:t>
            </a:r>
            <a:r>
              <a:rPr lang="en-US" altLang="zh-TW" sz="1200">
                <a:solidFill>
                  <a:srgbClr val="FF0000"/>
                </a:solidFill>
              </a:rPr>
              <a:t>1945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7F0FD"/>
        </a:solidFill>
        <a:effectLst/>
      </p:bgPr>
    </p:bg>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altLang="zh-TW" b="1" dirty="0">
                <a:solidFill>
                  <a:srgbClr val="0000FF"/>
                </a:solidFill>
                <a:latin typeface="Arial" panose="020B0604020202020204" pitchFamily="34" charset="0"/>
                <a:ea typeface="標楷體" panose="03000509000000000000" pitchFamily="65" charset="-120"/>
              </a:rPr>
              <a:t>B</a:t>
            </a:r>
            <a:r>
              <a:rPr lang="zh-TW" altLang="en-US" b="1" dirty="0" smtClean="0">
                <a:solidFill>
                  <a:srgbClr val="0000FF"/>
                </a:solidFill>
                <a:latin typeface="Arial" panose="020B0604020202020204" pitchFamily="34" charset="0"/>
                <a:ea typeface="標楷體" panose="03000509000000000000" pitchFamily="65" charset="-120"/>
              </a:rPr>
              <a:t>、兩岸社會的差距</a:t>
            </a:r>
            <a:r>
              <a:rPr lang="en-US" altLang="zh-TW" sz="3600" b="1" dirty="0" smtClean="0">
                <a:solidFill>
                  <a:srgbClr val="0000FF"/>
                </a:solidFill>
                <a:latin typeface="Arial" panose="020B0604020202020204" pitchFamily="34" charset="0"/>
                <a:ea typeface="標楷體" panose="03000509000000000000" pitchFamily="65" charset="-120"/>
              </a:rPr>
              <a:t>- ex.1</a:t>
            </a:r>
          </a:p>
        </p:txBody>
      </p:sp>
      <p:sp>
        <p:nvSpPr>
          <p:cNvPr id="17411" name="Text Box 5"/>
          <p:cNvSpPr txBox="1">
            <a:spLocks noChangeArrowheads="1"/>
          </p:cNvSpPr>
          <p:nvPr/>
        </p:nvSpPr>
        <p:spPr bwMode="auto">
          <a:xfrm>
            <a:off x="395288" y="1341438"/>
            <a:ext cx="8280400" cy="5062537"/>
          </a:xfrm>
          <a:prstGeom prst="rect">
            <a:avLst/>
          </a:prstGeom>
          <a:solidFill>
            <a:srgbClr val="CC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10000"/>
              </a:lnSpc>
              <a:spcBef>
                <a:spcPct val="20000"/>
              </a:spcBef>
              <a:buClr>
                <a:schemeClr val="accent1"/>
              </a:buClr>
              <a:buSzPct val="50000"/>
              <a:buFont typeface="Wingdings 2" panose="05020102010507070707" pitchFamily="18" charset="2"/>
              <a:buNone/>
            </a:pPr>
            <a:r>
              <a:rPr kumimoji="0" lang="en-US" altLang="zh-TW" sz="3200" b="1" dirty="0">
                <a:ea typeface="標楷體" panose="03000509000000000000" pitchFamily="65" charset="-120"/>
              </a:rPr>
              <a:t>1946.9.5</a:t>
            </a:r>
            <a:r>
              <a:rPr kumimoji="0" lang="zh-TW" altLang="en-US" sz="3200" b="1" dirty="0">
                <a:ea typeface="標楷體" panose="03000509000000000000" pitchFamily="65" charset="-120"/>
              </a:rPr>
              <a:t>日上海</a:t>
            </a:r>
            <a:r>
              <a:rPr kumimoji="0" lang="en-US" altLang="zh-TW" sz="3200" b="1" dirty="0">
                <a:latin typeface="標楷體" panose="03000509000000000000" pitchFamily="65" charset="-120"/>
                <a:ea typeface="標楷體" panose="03000509000000000000" pitchFamily="65" charset="-120"/>
              </a:rPr>
              <a:t>《</a:t>
            </a:r>
            <a:r>
              <a:rPr kumimoji="0" lang="zh-TW" altLang="en-US" sz="3200" b="1" dirty="0">
                <a:ea typeface="標楷體" panose="03000509000000000000" pitchFamily="65" charset="-120"/>
              </a:rPr>
              <a:t>密勒氏報</a:t>
            </a:r>
            <a:r>
              <a:rPr kumimoji="0" lang="en-US" altLang="zh-TW" sz="3200" b="1" dirty="0">
                <a:latin typeface="標楷體" panose="03000509000000000000" pitchFamily="65" charset="-120"/>
                <a:ea typeface="標楷體" panose="03000509000000000000" pitchFamily="65" charset="-120"/>
              </a:rPr>
              <a:t>》</a:t>
            </a:r>
            <a:r>
              <a:rPr kumimoji="0" lang="zh-TW" altLang="en-US" sz="3200" b="1" dirty="0">
                <a:ea typeface="標楷體" panose="03000509000000000000" pitchFamily="65" charset="-120"/>
              </a:rPr>
              <a:t>說：</a:t>
            </a:r>
          </a:p>
          <a:p>
            <a:pPr>
              <a:lnSpc>
                <a:spcPct val="110000"/>
              </a:lnSpc>
              <a:spcBef>
                <a:spcPct val="20000"/>
              </a:spcBef>
              <a:buClr>
                <a:schemeClr val="accent1"/>
              </a:buClr>
              <a:buSzPct val="50000"/>
              <a:buFont typeface="Wingdings 2" panose="05020102010507070707" pitchFamily="18" charset="2"/>
              <a:buNone/>
            </a:pPr>
            <a:r>
              <a:rPr kumimoji="0" lang="zh-TW" altLang="en-US" sz="3200" b="1" dirty="0">
                <a:ea typeface="標楷體" panose="03000509000000000000" pitchFamily="65" charset="-120"/>
              </a:rPr>
              <a:t>        除實務經驗外，他們都受過小學的強迫教育，據有力觀察家估計，</a:t>
            </a:r>
            <a:r>
              <a:rPr kumimoji="0" lang="en-US" altLang="zh-TW" sz="3200" b="1" dirty="0">
                <a:ea typeface="標楷體" panose="03000509000000000000" pitchFamily="65" charset="-120"/>
              </a:rPr>
              <a:t>40</a:t>
            </a:r>
            <a:r>
              <a:rPr kumimoji="0" lang="zh-TW" altLang="en-US" sz="3200" b="1" dirty="0">
                <a:ea typeface="標楷體" panose="03000509000000000000" pitchFamily="65" charset="-120"/>
              </a:rPr>
              <a:t>歲以下的人，沒有文盲，這是一個六百萬人的好省分，人民都受過教育，對現代工業和現代生活已有好經驗，在日本統治下數十年，不斷為爭取自治而奮鬥，這使樣他們得到自治政府的最大準備，並為新中國蘊藏豐富的模範行省。</a:t>
            </a:r>
          </a:p>
          <a:p>
            <a:pPr algn="ctr">
              <a:lnSpc>
                <a:spcPct val="110000"/>
              </a:lnSpc>
              <a:spcBef>
                <a:spcPct val="20000"/>
              </a:spcBef>
              <a:buClr>
                <a:schemeClr val="accent1"/>
              </a:buClr>
              <a:buSzPct val="50000"/>
              <a:buFont typeface="Wingdings 2" panose="05020102010507070707" pitchFamily="18" charset="2"/>
              <a:buNone/>
            </a:pPr>
            <a:r>
              <a:rPr kumimoji="0" lang="en-US" altLang="zh-TW" sz="2800" b="1" dirty="0">
                <a:ea typeface="標楷體" panose="03000509000000000000" pitchFamily="65" charset="-120"/>
              </a:rPr>
              <a:t>---</a:t>
            </a:r>
            <a:r>
              <a:rPr kumimoji="0" lang="zh-TW" altLang="en-US" sz="2800" b="1" dirty="0">
                <a:ea typeface="標楷體" panose="03000509000000000000" pitchFamily="65" charset="-120"/>
              </a:rPr>
              <a:t>轉引自李筱峰</a:t>
            </a:r>
            <a:r>
              <a:rPr kumimoji="0" lang="en-US" altLang="zh-TW" sz="2800" b="1" dirty="0">
                <a:ea typeface="標楷體" panose="03000509000000000000" pitchFamily="65" charset="-120"/>
              </a:rPr>
              <a:t>〈</a:t>
            </a:r>
            <a:r>
              <a:rPr kumimoji="0" lang="zh-TW" altLang="en-US" sz="2800" b="1" dirty="0">
                <a:ea typeface="標楷體" panose="03000509000000000000" pitchFamily="65" charset="-120"/>
              </a:rPr>
              <a:t>戰後</a:t>
            </a:r>
            <a:r>
              <a:rPr kumimoji="0" lang="zh-TW" altLang="en-US" sz="2800" b="1" dirty="0" smtClean="0">
                <a:ea typeface="標楷體" panose="03000509000000000000" pitchFamily="65" charset="-120"/>
              </a:rPr>
              <a:t>初期臺灣</a:t>
            </a:r>
            <a:r>
              <a:rPr kumimoji="0" lang="zh-TW" altLang="en-US" sz="2800" b="1" dirty="0">
                <a:ea typeface="標楷體" panose="03000509000000000000" pitchFamily="65" charset="-120"/>
              </a:rPr>
              <a:t>社會的文化衝突</a:t>
            </a:r>
            <a:r>
              <a:rPr kumimoji="0" lang="en-US" altLang="zh-TW" sz="2800" b="1" dirty="0">
                <a:ea typeface="標楷體" panose="03000509000000000000" pitchFamily="65" charset="-120"/>
              </a:rPr>
              <a:t>〉</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7F0FD"/>
        </a:solidFill>
        <a:effectLst/>
      </p:bgPr>
    </p:bg>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altLang="zh-TW" b="1" dirty="0" smtClean="0">
                <a:solidFill>
                  <a:srgbClr val="0000FF"/>
                </a:solidFill>
                <a:latin typeface="Arial" panose="020B0604020202020204" pitchFamily="34" charset="0"/>
                <a:ea typeface="標楷體" panose="03000509000000000000" pitchFamily="65" charset="-120"/>
              </a:rPr>
              <a:t>B</a:t>
            </a:r>
            <a:r>
              <a:rPr lang="zh-TW" altLang="en-US" b="1" dirty="0" smtClean="0">
                <a:solidFill>
                  <a:srgbClr val="0000FF"/>
                </a:solidFill>
                <a:latin typeface="Arial" panose="020B0604020202020204" pitchFamily="34" charset="0"/>
                <a:ea typeface="標楷體" panose="03000509000000000000" pitchFamily="65" charset="-120"/>
              </a:rPr>
              <a:t>、兩岸社會的差距</a:t>
            </a:r>
            <a:r>
              <a:rPr lang="en-US" altLang="zh-TW" sz="3600" b="1" dirty="0" smtClean="0">
                <a:solidFill>
                  <a:srgbClr val="0000FF"/>
                </a:solidFill>
                <a:latin typeface="Arial" panose="020B0604020202020204" pitchFamily="34" charset="0"/>
                <a:ea typeface="標楷體" panose="03000509000000000000" pitchFamily="65" charset="-120"/>
              </a:rPr>
              <a:t>- ex.2</a:t>
            </a:r>
            <a:endParaRPr lang="zh-TW" altLang="en-US" sz="3600" b="1" dirty="0" smtClean="0">
              <a:solidFill>
                <a:srgbClr val="0000FF"/>
              </a:solidFill>
              <a:latin typeface="Arial" panose="020B0604020202020204" pitchFamily="34" charset="0"/>
              <a:ea typeface="標楷體" panose="03000509000000000000" pitchFamily="65" charset="-120"/>
            </a:endParaRPr>
          </a:p>
        </p:txBody>
      </p:sp>
      <p:sp>
        <p:nvSpPr>
          <p:cNvPr id="18435" name="Text Box 4"/>
          <p:cNvSpPr txBox="1">
            <a:spLocks noChangeArrowheads="1"/>
          </p:cNvSpPr>
          <p:nvPr/>
        </p:nvSpPr>
        <p:spPr bwMode="auto">
          <a:xfrm>
            <a:off x="323850" y="1450975"/>
            <a:ext cx="8569325" cy="4811713"/>
          </a:xfrm>
          <a:prstGeom prst="rect">
            <a:avLst/>
          </a:prstGeom>
          <a:solidFill>
            <a:srgbClr val="CC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Bef>
                <a:spcPct val="10000"/>
              </a:spcBef>
              <a:buClr>
                <a:schemeClr val="accent1"/>
              </a:buClr>
              <a:buSzPct val="50000"/>
              <a:buFont typeface="Wingdings 2" panose="05020102010507070707" pitchFamily="18" charset="2"/>
              <a:buNone/>
            </a:pPr>
            <a:r>
              <a:rPr kumimoji="0" lang="zh-TW" altLang="en-US" sz="3200" b="1" dirty="0">
                <a:ea typeface="標楷體" panose="03000509000000000000" pitchFamily="65" charset="-120"/>
              </a:rPr>
              <a:t>大陸記者江慕雲</a:t>
            </a:r>
            <a:r>
              <a:rPr kumimoji="0" lang="en-US" altLang="zh-TW" sz="3200" b="1" dirty="0">
                <a:ea typeface="標楷體" panose="03000509000000000000" pitchFamily="65" charset="-120"/>
              </a:rPr>
              <a:t>1948</a:t>
            </a:r>
            <a:r>
              <a:rPr kumimoji="0" lang="zh-TW" altLang="en-US" sz="3200" b="1" dirty="0">
                <a:ea typeface="標楷體" panose="03000509000000000000" pitchFamily="65" charset="-120"/>
              </a:rPr>
              <a:t>年</a:t>
            </a:r>
            <a:r>
              <a:rPr kumimoji="0" lang="en-US" altLang="zh-TW" sz="3200" b="1" dirty="0">
                <a:ea typeface="標楷體" panose="03000509000000000000" pitchFamily="65" charset="-120"/>
              </a:rPr>
              <a:t>《</a:t>
            </a:r>
            <a:r>
              <a:rPr kumimoji="0" lang="zh-TW" altLang="en-US" sz="3200" b="1" dirty="0" smtClean="0">
                <a:ea typeface="標楷體" panose="03000509000000000000" pitchFamily="65" charset="-120"/>
              </a:rPr>
              <a:t>為臺灣</a:t>
            </a:r>
            <a:r>
              <a:rPr kumimoji="0" lang="zh-TW" altLang="en-US" sz="3200" b="1" dirty="0">
                <a:ea typeface="標楷體" panose="03000509000000000000" pitchFamily="65" charset="-120"/>
              </a:rPr>
              <a:t>說話</a:t>
            </a:r>
            <a:r>
              <a:rPr kumimoji="0" lang="en-US" altLang="zh-TW" sz="3200" b="1" dirty="0">
                <a:ea typeface="標楷體" panose="03000509000000000000" pitchFamily="65" charset="-120"/>
              </a:rPr>
              <a:t>》</a:t>
            </a:r>
            <a:r>
              <a:rPr kumimoji="0" lang="zh-TW" altLang="en-US" sz="3200" b="1" dirty="0">
                <a:ea typeface="標楷體" panose="03000509000000000000" pitchFamily="65" charset="-120"/>
              </a:rPr>
              <a:t>：</a:t>
            </a:r>
          </a:p>
          <a:p>
            <a:pPr>
              <a:lnSpc>
                <a:spcPct val="120000"/>
              </a:lnSpc>
              <a:spcBef>
                <a:spcPct val="10000"/>
              </a:spcBef>
              <a:buClr>
                <a:schemeClr val="accent1"/>
              </a:buClr>
              <a:buSzPct val="50000"/>
              <a:buFont typeface="Wingdings 2" panose="05020102010507070707" pitchFamily="18" charset="2"/>
              <a:buNone/>
            </a:pPr>
            <a:r>
              <a:rPr kumimoji="0" lang="zh-TW" altLang="en-US" sz="3200" b="1" dirty="0">
                <a:ea typeface="標楷體" panose="03000509000000000000" pitchFamily="65" charset="-120"/>
              </a:rPr>
              <a:t>        從祖國來的接收大員、視察大員、旅行觀光者</a:t>
            </a:r>
            <a:r>
              <a:rPr kumimoji="0" lang="en-US" altLang="zh-TW" sz="3200" b="1" dirty="0">
                <a:ea typeface="標楷體" panose="03000509000000000000" pitchFamily="65" charset="-120"/>
              </a:rPr>
              <a:t>……</a:t>
            </a:r>
            <a:r>
              <a:rPr kumimoji="0" lang="zh-TW" altLang="en-US" sz="3200" b="1" dirty="0">
                <a:ea typeface="標楷體" panose="03000509000000000000" pitchFamily="65" charset="-120"/>
              </a:rPr>
              <a:t>幾乎沒有一個不</a:t>
            </a:r>
            <a:r>
              <a:rPr kumimoji="0" lang="zh-TW" altLang="en-US" sz="3200" b="1" dirty="0" smtClean="0">
                <a:ea typeface="標楷體" panose="03000509000000000000" pitchFamily="65" charset="-120"/>
              </a:rPr>
              <a:t>稱道臺灣</a:t>
            </a:r>
            <a:r>
              <a:rPr kumimoji="0" lang="zh-TW" altLang="en-US" sz="3200" b="1" dirty="0">
                <a:ea typeface="標楷體" panose="03000509000000000000" pitchFamily="65" charset="-120"/>
              </a:rPr>
              <a:t>好</a:t>
            </a:r>
            <a:r>
              <a:rPr kumimoji="0" lang="zh-TW" altLang="en-US" sz="3200" b="1" dirty="0" smtClean="0">
                <a:ea typeface="標楷體" panose="03000509000000000000" pitchFamily="65" charset="-120"/>
              </a:rPr>
              <a:t>、臺灣</a:t>
            </a:r>
            <a:r>
              <a:rPr kumimoji="0" lang="zh-TW" altLang="en-US" sz="3200" b="1" dirty="0">
                <a:ea typeface="標楷體" panose="03000509000000000000" pitchFamily="65" charset="-120"/>
              </a:rPr>
              <a:t>富庶、建設好</a:t>
            </a:r>
            <a:r>
              <a:rPr kumimoji="0" lang="en-US" altLang="zh-TW" sz="3200" b="1" dirty="0">
                <a:ea typeface="標楷體" panose="03000509000000000000" pitchFamily="65" charset="-120"/>
              </a:rPr>
              <a:t>……</a:t>
            </a:r>
            <a:r>
              <a:rPr kumimoji="0" lang="zh-TW" altLang="en-US" sz="3200" b="1" dirty="0">
                <a:ea typeface="標楷體" panose="03000509000000000000" pitchFamily="65" charset="-120"/>
              </a:rPr>
              <a:t>有人說：假如這五十年，不是日本人在經營的五十年，而是我們自己經營的五十年，恐怕基隆還沒有成為現代化的港市呢？這彷彿是感慨，亦可以作為諷刺。</a:t>
            </a:r>
          </a:p>
          <a:p>
            <a:pPr algn="ctr">
              <a:lnSpc>
                <a:spcPct val="120000"/>
              </a:lnSpc>
              <a:spcBef>
                <a:spcPct val="10000"/>
              </a:spcBef>
              <a:buClr>
                <a:schemeClr val="accent1"/>
              </a:buClr>
              <a:buSzPct val="50000"/>
              <a:buFont typeface="Wingdings 2" panose="05020102010507070707" pitchFamily="18" charset="2"/>
              <a:buNone/>
            </a:pPr>
            <a:r>
              <a:rPr kumimoji="0" lang="en-US" altLang="zh-TW" sz="2800" b="1" dirty="0">
                <a:ea typeface="標楷體" panose="03000509000000000000" pitchFamily="65" charset="-120"/>
              </a:rPr>
              <a:t>---</a:t>
            </a:r>
            <a:r>
              <a:rPr kumimoji="0" lang="zh-TW" altLang="en-US" sz="2800" b="1" dirty="0">
                <a:ea typeface="標楷體" panose="03000509000000000000" pitchFamily="65" charset="-120"/>
              </a:rPr>
              <a:t>轉引自李筱峰</a:t>
            </a:r>
            <a:r>
              <a:rPr kumimoji="0" lang="en-US" altLang="zh-TW" sz="2800" b="1" dirty="0">
                <a:ea typeface="標楷體" panose="03000509000000000000" pitchFamily="65" charset="-120"/>
              </a:rPr>
              <a:t>〈</a:t>
            </a:r>
            <a:r>
              <a:rPr kumimoji="0" lang="zh-TW" altLang="en-US" sz="2800" b="1" dirty="0">
                <a:ea typeface="標楷體" panose="03000509000000000000" pitchFamily="65" charset="-120"/>
              </a:rPr>
              <a:t>戰後</a:t>
            </a:r>
            <a:r>
              <a:rPr kumimoji="0" lang="zh-TW" altLang="en-US" sz="2800" b="1" dirty="0" smtClean="0">
                <a:ea typeface="標楷體" panose="03000509000000000000" pitchFamily="65" charset="-120"/>
              </a:rPr>
              <a:t>初期臺灣</a:t>
            </a:r>
            <a:r>
              <a:rPr kumimoji="0" lang="zh-TW" altLang="en-US" sz="2800" b="1" dirty="0">
                <a:ea typeface="標楷體" panose="03000509000000000000" pitchFamily="65" charset="-120"/>
              </a:rPr>
              <a:t>社會的文化衝突</a:t>
            </a:r>
            <a:r>
              <a:rPr kumimoji="0" lang="en-US" altLang="zh-TW" sz="2800" b="1" dirty="0">
                <a:ea typeface="標楷體" panose="03000509000000000000" pitchFamily="65" charset="-120"/>
              </a:rPr>
              <a:t>〉</a:t>
            </a:r>
            <a:endParaRPr lang="zh-TW" altLang="en-US" sz="2800" b="1" dirty="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7F0FD"/>
        </a:solidFill>
        <a:effectLst/>
      </p:bgPr>
    </p:bg>
    <p:spTree>
      <p:nvGrpSpPr>
        <p:cNvPr id="1" name=""/>
        <p:cNvGrpSpPr/>
        <p:nvPr/>
      </p:nvGrpSpPr>
      <p:grpSpPr>
        <a:xfrm>
          <a:off x="0" y="0"/>
          <a:ext cx="0" cy="0"/>
          <a:chOff x="0" y="0"/>
          <a:chExt cx="0" cy="0"/>
        </a:xfrm>
      </p:grpSpPr>
      <p:sp>
        <p:nvSpPr>
          <p:cNvPr id="19458" name="Rectangle 4"/>
          <p:cNvSpPr>
            <a:spLocks noGrp="1"/>
          </p:cNvSpPr>
          <p:nvPr>
            <p:ph type="title"/>
          </p:nvPr>
        </p:nvSpPr>
        <p:spPr/>
        <p:txBody>
          <a:bodyPr/>
          <a:lstStyle/>
          <a:p>
            <a:r>
              <a:rPr lang="en-US" altLang="zh-TW" b="1" dirty="0" smtClean="0">
                <a:solidFill>
                  <a:srgbClr val="0000FF"/>
                </a:solidFill>
                <a:latin typeface="Arial" panose="020B0604020202020204" pitchFamily="34" charset="0"/>
                <a:ea typeface="標楷體" panose="03000509000000000000" pitchFamily="65" charset="-120"/>
              </a:rPr>
              <a:t>B</a:t>
            </a:r>
            <a:r>
              <a:rPr lang="zh-TW" altLang="en-US" b="1" dirty="0" smtClean="0">
                <a:solidFill>
                  <a:srgbClr val="0000FF"/>
                </a:solidFill>
                <a:latin typeface="Arial" panose="020B0604020202020204" pitchFamily="34" charset="0"/>
                <a:ea typeface="標楷體" panose="03000509000000000000" pitchFamily="65" charset="-120"/>
              </a:rPr>
              <a:t>、兩岸社會的差距</a:t>
            </a:r>
            <a:r>
              <a:rPr lang="en-US" altLang="zh-TW" sz="3600" b="1" dirty="0" smtClean="0">
                <a:solidFill>
                  <a:srgbClr val="0000FF"/>
                </a:solidFill>
                <a:latin typeface="Arial" panose="020B0604020202020204" pitchFamily="34" charset="0"/>
                <a:ea typeface="標楷體" panose="03000509000000000000" pitchFamily="65" charset="-120"/>
              </a:rPr>
              <a:t>- ex.3</a:t>
            </a:r>
            <a:endParaRPr lang="zh-TW" altLang="en-US" sz="3600" b="1" dirty="0" smtClean="0">
              <a:solidFill>
                <a:srgbClr val="0000FF"/>
              </a:solidFill>
              <a:latin typeface="Arial" panose="020B0604020202020204" pitchFamily="34" charset="0"/>
              <a:ea typeface="標楷體" panose="03000509000000000000" pitchFamily="65" charset="-120"/>
            </a:endParaRPr>
          </a:p>
        </p:txBody>
      </p:sp>
      <p:sp>
        <p:nvSpPr>
          <p:cNvPr id="19459" name="Text Box 5"/>
          <p:cNvSpPr txBox="1">
            <a:spLocks noChangeArrowheads="1"/>
          </p:cNvSpPr>
          <p:nvPr/>
        </p:nvSpPr>
        <p:spPr bwMode="auto">
          <a:xfrm>
            <a:off x="396875" y="1412875"/>
            <a:ext cx="8496300" cy="5100638"/>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5000"/>
              </a:lnSpc>
              <a:spcBef>
                <a:spcPct val="20000"/>
              </a:spcBef>
              <a:buClr>
                <a:schemeClr val="accent1"/>
              </a:buClr>
              <a:buSzPct val="50000"/>
              <a:buFont typeface="Wingdings 2" panose="05020102010507070707" pitchFamily="18" charset="2"/>
              <a:buNone/>
            </a:pPr>
            <a:r>
              <a:rPr kumimoji="0" lang="en-US" altLang="zh-TW" sz="3200" b="1" dirty="0">
                <a:ea typeface="標楷體" panose="03000509000000000000" pitchFamily="65" charset="-120"/>
              </a:rPr>
              <a:t>36</a:t>
            </a:r>
            <a:r>
              <a:rPr kumimoji="0" lang="zh-TW" altLang="en-US" sz="3200" b="1" dirty="0">
                <a:ea typeface="標楷體" panose="03000509000000000000" pitchFamily="65" charset="-120"/>
              </a:rPr>
              <a:t>年</a:t>
            </a:r>
            <a:r>
              <a:rPr kumimoji="0" lang="en-US" altLang="zh-TW" sz="3200" b="1" dirty="0">
                <a:ea typeface="標楷體" panose="03000509000000000000" pitchFamily="65" charset="-120"/>
              </a:rPr>
              <a:t>4</a:t>
            </a:r>
            <a:r>
              <a:rPr kumimoji="0" lang="zh-TW" altLang="en-US" sz="3200" b="1" dirty="0">
                <a:ea typeface="標楷體" panose="03000509000000000000" pitchFamily="65" charset="-120"/>
              </a:rPr>
              <a:t>月</a:t>
            </a:r>
            <a:r>
              <a:rPr kumimoji="0" lang="en-US" altLang="zh-TW" sz="3200" b="1" dirty="0">
                <a:ea typeface="標楷體" panose="03000509000000000000" pitchFamily="65" charset="-120"/>
              </a:rPr>
              <a:t>1</a:t>
            </a:r>
            <a:r>
              <a:rPr kumimoji="0" lang="zh-TW" altLang="en-US" sz="3200" b="1" dirty="0">
                <a:ea typeface="標楷體" panose="03000509000000000000" pitchFamily="65" charset="-120"/>
              </a:rPr>
              <a:t>日</a:t>
            </a:r>
            <a:r>
              <a:rPr kumimoji="0" lang="en-US" altLang="zh-TW" sz="3200" b="1" dirty="0">
                <a:ea typeface="標楷體" panose="03000509000000000000" pitchFamily="65" charset="-120"/>
              </a:rPr>
              <a:t>《</a:t>
            </a:r>
            <a:r>
              <a:rPr kumimoji="0" lang="zh-TW" altLang="en-US" sz="3200" b="1" dirty="0">
                <a:ea typeface="標楷體" panose="03000509000000000000" pitchFamily="65" charset="-120"/>
              </a:rPr>
              <a:t>新中華</a:t>
            </a:r>
            <a:r>
              <a:rPr kumimoji="0" lang="en-US" altLang="zh-TW" sz="3200" b="1" dirty="0">
                <a:ea typeface="標楷體" panose="03000509000000000000" pitchFamily="65" charset="-120"/>
              </a:rPr>
              <a:t>》</a:t>
            </a:r>
            <a:r>
              <a:rPr kumimoji="0" lang="zh-TW" altLang="en-US" sz="3200" b="1" dirty="0">
                <a:ea typeface="標楷體" panose="03000509000000000000" pitchFamily="65" charset="-120"/>
              </a:rPr>
              <a:t>半月刊談到：</a:t>
            </a:r>
          </a:p>
          <a:p>
            <a:pPr>
              <a:lnSpc>
                <a:spcPct val="125000"/>
              </a:lnSpc>
              <a:spcBef>
                <a:spcPct val="20000"/>
              </a:spcBef>
              <a:buClr>
                <a:schemeClr val="accent1"/>
              </a:buClr>
              <a:buSzPct val="50000"/>
              <a:buFont typeface="Wingdings 2" panose="05020102010507070707" pitchFamily="18" charset="2"/>
              <a:buNone/>
            </a:pPr>
            <a:r>
              <a:rPr kumimoji="0" lang="zh-TW" altLang="en-US" sz="3200" b="1" dirty="0">
                <a:ea typeface="標楷體" panose="03000509000000000000" pitchFamily="65" charset="-120"/>
              </a:rPr>
              <a:t>       </a:t>
            </a:r>
            <a:r>
              <a:rPr kumimoji="0" lang="zh-TW" altLang="en-US" sz="3200" b="1" dirty="0" smtClean="0">
                <a:ea typeface="標楷體" panose="03000509000000000000" pitchFamily="65" charset="-120"/>
              </a:rPr>
              <a:t>臺灣</a:t>
            </a:r>
            <a:r>
              <a:rPr kumimoji="0" lang="zh-TW" altLang="en-US" sz="3200" b="1" dirty="0">
                <a:ea typeface="標楷體" panose="03000509000000000000" pitchFamily="65" charset="-120"/>
              </a:rPr>
              <a:t>在國人心中，是一個清潔美麗的綠島</a:t>
            </a:r>
            <a:r>
              <a:rPr kumimoji="0" lang="en-US" altLang="zh-TW" sz="3200" b="1" dirty="0" smtClean="0">
                <a:ea typeface="標楷體" panose="03000509000000000000" pitchFamily="65" charset="-120"/>
              </a:rPr>
              <a:t>……</a:t>
            </a:r>
            <a:r>
              <a:rPr kumimoji="0" lang="zh-TW" altLang="en-US" sz="3200" b="1" dirty="0" smtClean="0">
                <a:ea typeface="標楷體" panose="03000509000000000000" pitchFamily="65" charset="-120"/>
              </a:rPr>
              <a:t>臺灣</a:t>
            </a:r>
            <a:r>
              <a:rPr kumimoji="0" lang="zh-TW" altLang="en-US" sz="3200" b="1" dirty="0">
                <a:ea typeface="標楷體" panose="03000509000000000000" pitchFamily="65" charset="-120"/>
              </a:rPr>
              <a:t>在光復以雖說百廢待興，然而卻有一個很好的基礎。</a:t>
            </a:r>
            <a:r>
              <a:rPr kumimoji="0" lang="zh-TW" altLang="en-US" sz="3200" b="1" dirty="0" smtClean="0">
                <a:ea typeface="標楷體" panose="03000509000000000000" pitchFamily="65" charset="-120"/>
              </a:rPr>
              <a:t>就臺灣大學</a:t>
            </a:r>
            <a:r>
              <a:rPr kumimoji="0" lang="zh-TW" altLang="en-US" sz="3200" b="1" dirty="0">
                <a:ea typeface="標楷體" panose="03000509000000000000" pitchFamily="65" charset="-120"/>
              </a:rPr>
              <a:t>的設備而論，就是內地任何大學所不敢望其項背的，一般人的文化水準，也比內地的高多了。文盲極少，女僕閒來無事，都愛看科學小說。 </a:t>
            </a:r>
          </a:p>
          <a:p>
            <a:pPr algn="ctr">
              <a:lnSpc>
                <a:spcPct val="125000"/>
              </a:lnSpc>
              <a:spcBef>
                <a:spcPct val="20000"/>
              </a:spcBef>
              <a:buClr>
                <a:schemeClr val="accent1"/>
              </a:buClr>
              <a:buSzPct val="50000"/>
              <a:buFont typeface="Wingdings 2" panose="05020102010507070707" pitchFamily="18" charset="2"/>
              <a:buNone/>
            </a:pPr>
            <a:r>
              <a:rPr kumimoji="0" lang="en-US" altLang="zh-TW" sz="2800" b="1" dirty="0">
                <a:ea typeface="標楷體" panose="03000509000000000000" pitchFamily="65" charset="-120"/>
              </a:rPr>
              <a:t>---</a:t>
            </a:r>
            <a:r>
              <a:rPr kumimoji="0" lang="zh-TW" altLang="en-US" sz="2800" b="1" dirty="0">
                <a:ea typeface="標楷體" panose="03000509000000000000" pitchFamily="65" charset="-120"/>
              </a:rPr>
              <a:t>轉引自李筱峰</a:t>
            </a:r>
            <a:r>
              <a:rPr kumimoji="0" lang="en-US" altLang="zh-TW" sz="2800" b="1" dirty="0">
                <a:ea typeface="標楷體" panose="03000509000000000000" pitchFamily="65" charset="-120"/>
              </a:rPr>
              <a:t>〈</a:t>
            </a:r>
            <a:r>
              <a:rPr kumimoji="0" lang="zh-TW" altLang="en-US" sz="2800" b="1" dirty="0">
                <a:ea typeface="標楷體" panose="03000509000000000000" pitchFamily="65" charset="-120"/>
              </a:rPr>
              <a:t>戰後</a:t>
            </a:r>
            <a:r>
              <a:rPr kumimoji="0" lang="zh-TW" altLang="en-US" sz="2800" b="1" dirty="0" smtClean="0">
                <a:ea typeface="標楷體" panose="03000509000000000000" pitchFamily="65" charset="-120"/>
              </a:rPr>
              <a:t>初期臺灣</a:t>
            </a:r>
            <a:r>
              <a:rPr kumimoji="0" lang="zh-TW" altLang="en-US" sz="2800" b="1" dirty="0">
                <a:ea typeface="標楷體" panose="03000509000000000000" pitchFamily="65" charset="-120"/>
              </a:rPr>
              <a:t>社會的文化衝突</a:t>
            </a:r>
            <a:r>
              <a:rPr kumimoji="0" lang="en-US" altLang="zh-TW" sz="2800" b="1" dirty="0">
                <a:ea typeface="標楷體" panose="03000509000000000000" pitchFamily="65" charset="-120"/>
              </a:rPr>
              <a:t>〉</a:t>
            </a:r>
            <a:endParaRPr lang="zh-TW" altLang="en-US" sz="2800" b="1" dirty="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7F0FD"/>
        </a:solidFill>
        <a:effectLst/>
      </p:bgPr>
    </p:bg>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altLang="zh-TW" b="1" dirty="0" smtClean="0">
                <a:solidFill>
                  <a:srgbClr val="0000FF"/>
                </a:solidFill>
                <a:latin typeface="Arial" panose="020B0604020202020204" pitchFamily="34" charset="0"/>
                <a:ea typeface="標楷體" panose="03000509000000000000" pitchFamily="65" charset="-120"/>
              </a:rPr>
              <a:t>B</a:t>
            </a:r>
            <a:r>
              <a:rPr lang="zh-TW" altLang="en-US" b="1" dirty="0" smtClean="0">
                <a:solidFill>
                  <a:srgbClr val="0000FF"/>
                </a:solidFill>
                <a:latin typeface="Arial" panose="020B0604020202020204" pitchFamily="34" charset="0"/>
                <a:ea typeface="標楷體" panose="03000509000000000000" pitchFamily="65" charset="-120"/>
              </a:rPr>
              <a:t>、兩岸社會的差距</a:t>
            </a:r>
            <a:r>
              <a:rPr lang="en-US" altLang="zh-TW" sz="3600" b="1" dirty="0" smtClean="0">
                <a:solidFill>
                  <a:srgbClr val="0000FF"/>
                </a:solidFill>
                <a:latin typeface="Arial" panose="020B0604020202020204" pitchFamily="34" charset="0"/>
                <a:ea typeface="標楷體" panose="03000509000000000000" pitchFamily="65" charset="-120"/>
              </a:rPr>
              <a:t>- ex.4</a:t>
            </a:r>
            <a:endParaRPr lang="zh-TW" altLang="en-US" sz="3600" b="1" dirty="0" smtClean="0">
              <a:solidFill>
                <a:srgbClr val="0000FF"/>
              </a:solidFill>
              <a:latin typeface="Arial" panose="020B0604020202020204" pitchFamily="34" charset="0"/>
              <a:ea typeface="標楷體" panose="03000509000000000000" pitchFamily="65" charset="-120"/>
            </a:endParaRPr>
          </a:p>
        </p:txBody>
      </p:sp>
      <p:sp>
        <p:nvSpPr>
          <p:cNvPr id="20483" name="Text Box 4"/>
          <p:cNvSpPr txBox="1">
            <a:spLocks noChangeArrowheads="1"/>
          </p:cNvSpPr>
          <p:nvPr/>
        </p:nvSpPr>
        <p:spPr bwMode="auto">
          <a:xfrm>
            <a:off x="179388" y="1268413"/>
            <a:ext cx="8713787" cy="5153025"/>
          </a:xfrm>
          <a:prstGeom prst="rect">
            <a:avLst/>
          </a:prstGeom>
          <a:solidFill>
            <a:srgbClr val="FFCC99"/>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sz="3000" b="1" dirty="0">
                <a:ea typeface="標楷體" panose="03000509000000000000" pitchFamily="65" charset="-120"/>
              </a:rPr>
              <a:t>曾器回憶：</a:t>
            </a:r>
          </a:p>
          <a:p>
            <a:pPr eaLnBrk="1" hangingPunct="1"/>
            <a:r>
              <a:rPr kumimoji="0" lang="en-US" altLang="zh-TW" sz="3000" b="1" dirty="0">
                <a:ea typeface="標楷體" panose="03000509000000000000" pitchFamily="65" charset="-120"/>
              </a:rPr>
              <a:t>        ……</a:t>
            </a:r>
            <a:r>
              <a:rPr kumimoji="0" lang="zh-TW" altLang="en-US" sz="3000" b="1" dirty="0">
                <a:ea typeface="標楷體" panose="03000509000000000000" pitchFamily="65" charset="-120"/>
              </a:rPr>
              <a:t>寶島姑娘美麗熱情，見到我們無不雙手伏膝行一個九十度鞠躬的大禮，在光復初期的各機關學校，都由這些年輕的女孩子擔任事務性工作，她們不但負責盡職，而且刻苦耐勞，每逢週末，這些女孩便自動赤足捲袖，提水沖洗辦公廳的地面，那時候街頭巷尾的飲食店，沒有一家會接受顧客的小費，我在一處小吃店用餐，多給了一些小費，店主人用跑步追了我兩條街，硬要把小費還給我；在公共集會場所，進場的人都會除帽欠身鞠躬。</a:t>
            </a:r>
          </a:p>
          <a:p>
            <a:pPr algn="ctr" eaLnBrk="1" hangingPunct="1"/>
            <a:r>
              <a:rPr kumimoji="0" lang="en-US" altLang="zh-TW" sz="3000" b="1" dirty="0">
                <a:ea typeface="標楷體" panose="03000509000000000000" pitchFamily="65" charset="-120"/>
              </a:rPr>
              <a:t>--</a:t>
            </a:r>
            <a:r>
              <a:rPr kumimoji="0" lang="zh-TW" altLang="en-US" sz="3000" b="1" dirty="0">
                <a:ea typeface="標楷體" panose="03000509000000000000" pitchFamily="65" charset="-120"/>
              </a:rPr>
              <a:t>轉引自李筱峰</a:t>
            </a:r>
            <a:r>
              <a:rPr kumimoji="0" lang="en-US" altLang="zh-TW" sz="3000" b="1" dirty="0">
                <a:ea typeface="標楷體" panose="03000509000000000000" pitchFamily="65" charset="-120"/>
              </a:rPr>
              <a:t>〈</a:t>
            </a:r>
            <a:r>
              <a:rPr kumimoji="0" lang="zh-TW" altLang="en-US" sz="3000" b="1" dirty="0">
                <a:ea typeface="標楷體" panose="03000509000000000000" pitchFamily="65" charset="-120"/>
              </a:rPr>
              <a:t>戰後</a:t>
            </a:r>
            <a:r>
              <a:rPr kumimoji="0" lang="zh-TW" altLang="en-US" sz="3000" b="1" dirty="0" smtClean="0">
                <a:ea typeface="標楷體" panose="03000509000000000000" pitchFamily="65" charset="-120"/>
              </a:rPr>
              <a:t>初期臺灣</a:t>
            </a:r>
            <a:r>
              <a:rPr kumimoji="0" lang="zh-TW" altLang="en-US" sz="3000" b="1" dirty="0">
                <a:ea typeface="標楷體" panose="03000509000000000000" pitchFamily="65" charset="-120"/>
              </a:rPr>
              <a:t>社會的文化衝突</a:t>
            </a:r>
            <a:r>
              <a:rPr kumimoji="0" lang="en-US" altLang="zh-TW" sz="3000" b="1" dirty="0">
                <a:ea typeface="標楷體" panose="03000509000000000000" pitchFamily="65" charset="-120"/>
              </a:rPr>
              <a:t>〉</a:t>
            </a:r>
            <a:endParaRPr lang="zh-TW" altLang="en-US" sz="3000" b="1" dirty="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7F0FD"/>
        </a:solidFill>
        <a:effectLst/>
      </p:bgPr>
    </p:bg>
    <p:spTree>
      <p:nvGrpSpPr>
        <p:cNvPr id="1" name=""/>
        <p:cNvGrpSpPr/>
        <p:nvPr/>
      </p:nvGrpSpPr>
      <p:grpSpPr>
        <a:xfrm>
          <a:off x="0" y="0"/>
          <a:ext cx="0" cy="0"/>
          <a:chOff x="0" y="0"/>
          <a:chExt cx="0" cy="0"/>
        </a:xfrm>
      </p:grpSpPr>
      <p:sp>
        <p:nvSpPr>
          <p:cNvPr id="21506" name="Rectangle 4"/>
          <p:cNvSpPr>
            <a:spLocks noGrp="1"/>
          </p:cNvSpPr>
          <p:nvPr>
            <p:ph type="title"/>
          </p:nvPr>
        </p:nvSpPr>
        <p:spPr/>
        <p:txBody>
          <a:bodyPr/>
          <a:lstStyle/>
          <a:p>
            <a:r>
              <a:rPr lang="en-US" altLang="zh-TW" b="1" dirty="0" smtClean="0">
                <a:solidFill>
                  <a:srgbClr val="0000FF"/>
                </a:solidFill>
                <a:latin typeface="Arial" panose="020B0604020202020204" pitchFamily="34" charset="0"/>
                <a:ea typeface="標楷體" panose="03000509000000000000" pitchFamily="65" charset="-120"/>
              </a:rPr>
              <a:t>C</a:t>
            </a:r>
            <a:r>
              <a:rPr lang="zh-TW" altLang="en-US" b="1" dirty="0" smtClean="0">
                <a:solidFill>
                  <a:srgbClr val="0000FF"/>
                </a:solidFill>
                <a:latin typeface="Arial" panose="020B0604020202020204" pitchFamily="34" charset="0"/>
                <a:ea typeface="標楷體" panose="03000509000000000000" pitchFamily="65" charset="-120"/>
              </a:rPr>
              <a:t>、觀點不同</a:t>
            </a:r>
            <a:r>
              <a:rPr lang="en-US" altLang="zh-TW" b="1" dirty="0" smtClean="0">
                <a:solidFill>
                  <a:srgbClr val="0000FF"/>
                </a:solidFill>
                <a:latin typeface="Arial" panose="020B0604020202020204" pitchFamily="34" charset="0"/>
                <a:ea typeface="標楷體" panose="03000509000000000000" pitchFamily="65" charset="-120"/>
              </a:rPr>
              <a:t>—</a:t>
            </a:r>
            <a:r>
              <a:rPr lang="zh-TW" altLang="en-US" b="1" dirty="0" smtClean="0">
                <a:solidFill>
                  <a:srgbClr val="0000FF"/>
                </a:solidFill>
                <a:latin typeface="Arial" panose="020B0604020202020204" pitchFamily="34" charset="0"/>
                <a:ea typeface="標楷體" panose="03000509000000000000" pitchFamily="65" charset="-120"/>
              </a:rPr>
              <a:t>生活文化</a:t>
            </a:r>
          </a:p>
        </p:txBody>
      </p:sp>
      <p:sp>
        <p:nvSpPr>
          <p:cNvPr id="21507" name="Rectangle 5"/>
          <p:cNvSpPr>
            <a:spLocks noGrp="1"/>
          </p:cNvSpPr>
          <p:nvPr>
            <p:ph type="body" idx="1"/>
          </p:nvPr>
        </p:nvSpPr>
        <p:spPr>
          <a:xfrm>
            <a:off x="144463" y="1484313"/>
            <a:ext cx="8964612" cy="4924425"/>
          </a:xfrm>
        </p:spPr>
        <p:txBody>
          <a:bodyPr/>
          <a:lstStyle/>
          <a:p>
            <a:pPr>
              <a:lnSpc>
                <a:spcPct val="9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臺灣充滿了東洋氣息</a:t>
            </a:r>
            <a:r>
              <a:rPr lang="zh-TW" altLang="en-US" b="1" dirty="0" smtClean="0">
                <a:latin typeface="Arial" panose="020B0604020202020204" pitchFamily="34" charset="0"/>
                <a:ea typeface="標楷體" panose="03000509000000000000" pitchFamily="65" charset="-120"/>
                <a:sym typeface="Wingdings 3" panose="05040102010807070707" pitchFamily="18" charset="2"/>
              </a:rPr>
              <a:t> </a:t>
            </a:r>
            <a:r>
              <a:rPr lang="en-US" altLang="zh-TW" b="1" dirty="0" smtClean="0">
                <a:latin typeface="Arial" panose="020B0604020202020204" pitchFamily="34" charset="0"/>
                <a:ea typeface="標楷體" panose="03000509000000000000" pitchFamily="65" charset="-120"/>
                <a:sym typeface="Wingdings 3" panose="05040102010807070707" pitchFamily="18" charset="2"/>
              </a:rPr>
              <a:t>vs.</a:t>
            </a:r>
            <a:r>
              <a:rPr lang="zh-TW" altLang="en-US" b="1" dirty="0" smtClean="0">
                <a:latin typeface="Arial" panose="020B0604020202020204" pitchFamily="34" charset="0"/>
                <a:ea typeface="標楷體" panose="03000509000000000000" pitchFamily="65" charset="-120"/>
                <a:sym typeface="Wingdings 3" panose="05040102010807070707" pitchFamily="18" charset="2"/>
              </a:rPr>
              <a:t>與日本鬼子大戰的中國</a:t>
            </a:r>
          </a:p>
          <a:p>
            <a:pPr>
              <a:lnSpc>
                <a:spcPct val="9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b="1" dirty="0" smtClean="0">
                <a:latin typeface="標楷體" panose="03000509000000000000" pitchFamily="65" charset="-120"/>
                <a:ea typeface="標楷體" panose="03000509000000000000" pitchFamily="65" charset="-120"/>
                <a:sym typeface="Wingdings 2" panose="05020102010507070707" pitchFamily="18" charset="2"/>
              </a:rPr>
              <a:t>べんとう    すし    ありがとう</a:t>
            </a:r>
          </a:p>
          <a:p>
            <a:pPr>
              <a:lnSpc>
                <a:spcPct val="9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a:t>
            </a:r>
            <a:r>
              <a:rPr lang="en-US" altLang="zh-TW" b="1" dirty="0" smtClean="0">
                <a:latin typeface="Arial" panose="020B0604020202020204" pitchFamily="34" charset="0"/>
                <a:ea typeface="標楷體" panose="03000509000000000000" pitchFamily="65" charset="-120"/>
                <a:sym typeface="Wingdings 2" panose="05020102010507070707" pitchFamily="18" charset="2"/>
              </a:rPr>
              <a:t>1946</a:t>
            </a:r>
            <a:r>
              <a:rPr lang="zh-TW" altLang="en-US" b="1" dirty="0" smtClean="0">
                <a:latin typeface="Arial" panose="020B0604020202020204" pitchFamily="34" charset="0"/>
                <a:ea typeface="標楷體" panose="03000509000000000000" pitchFamily="65" charset="-120"/>
                <a:sym typeface="Wingdings 2" panose="05020102010507070707" pitchFamily="18" charset="2"/>
              </a:rPr>
              <a:t>年年底，新竹市政府下令嚴禁市民使用日式兩齒木屐，並禁止製造。</a:t>
            </a:r>
          </a:p>
          <a:p>
            <a:pPr>
              <a:lnSpc>
                <a:spcPct val="9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    </a:t>
            </a:r>
            <a:r>
              <a:rPr lang="en-US" altLang="zh-TW" b="1" dirty="0" smtClean="0">
                <a:solidFill>
                  <a:srgbClr val="0000FF"/>
                </a:solidFill>
                <a:latin typeface="Arial" panose="020B0604020202020204" pitchFamily="34" charset="0"/>
                <a:ea typeface="標楷體" panose="03000509000000000000" pitchFamily="65" charset="-120"/>
                <a:sym typeface="Wingdings 2" panose="05020102010507070707" pitchFamily="18" charset="2"/>
              </a:rPr>
              <a:t>Reading</a:t>
            </a:r>
            <a:r>
              <a:rPr lang="en-US" altLang="zh-TW" b="1" dirty="0" smtClean="0">
                <a:latin typeface="Arial" panose="020B0604020202020204" pitchFamily="34" charset="0"/>
                <a:ea typeface="標楷體" panose="03000509000000000000" pitchFamily="65" charset="-120"/>
                <a:sym typeface="Wingdings 2" panose="05020102010507070707" pitchFamily="18" charset="2"/>
              </a:rPr>
              <a:t>  </a:t>
            </a: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35.12.25</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民報社論</a:t>
            </a: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談談禁用木屐</a:t>
            </a: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a:t>
            </a:r>
          </a:p>
          <a:p>
            <a:pPr>
              <a:lnSpc>
                <a:spcPct val="9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臺人被奴化：</a:t>
            </a:r>
            <a:r>
              <a:rPr lang="en-US" altLang="zh-TW" b="1" dirty="0" smtClean="0">
                <a:latin typeface="Arial" panose="020B0604020202020204" pitchFamily="34" charset="0"/>
                <a:ea typeface="標楷體" panose="03000509000000000000" pitchFamily="65" charset="-120"/>
                <a:sym typeface="Wingdings 2" panose="05020102010507070707" pitchFamily="18" charset="2"/>
              </a:rPr>
              <a:t>1946.4.29</a:t>
            </a:r>
            <a:r>
              <a:rPr lang="zh-TW" altLang="en-US" b="1" dirty="0" smtClean="0">
                <a:latin typeface="Arial" panose="020B0604020202020204" pitchFamily="34" charset="0"/>
                <a:ea typeface="標楷體" panose="03000509000000000000" pitchFamily="65" charset="-120"/>
                <a:sym typeface="Wingdings 2" panose="05020102010507070707" pitchFamily="18" charset="2"/>
              </a:rPr>
              <a:t>教育處長范壽康公開指責臺省人排擠外省人是「完全奴化」。</a:t>
            </a:r>
          </a:p>
          <a:p>
            <a:pPr>
              <a:lnSpc>
                <a:spcPct val="9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b="1" dirty="0" smtClean="0">
                <a:latin typeface="Arial" panose="020B0604020202020204" pitchFamily="34" charset="0"/>
                <a:ea typeface="標楷體" panose="03000509000000000000" pitchFamily="65" charset="-120"/>
                <a:sym typeface="Wingdings 3" panose="05040102010807070707" pitchFamily="18" charset="2"/>
              </a:rPr>
              <a:t>畫家王白淵的反駁</a:t>
            </a:r>
          </a:p>
          <a:p>
            <a:pPr>
              <a:lnSpc>
                <a:spcPct val="9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接收官員以征服者姿態</a:t>
            </a:r>
            <a:r>
              <a:rPr lang="zh-TW" altLang="en-US" b="1" dirty="0" smtClean="0">
                <a:latin typeface="Arial" panose="020B0604020202020204" pitchFamily="34" charset="0"/>
                <a:ea typeface="標楷體" panose="03000509000000000000" pitchFamily="65" charset="-120"/>
                <a:sym typeface="Wingdings 3" panose="05040102010807070707" pitchFamily="18" charset="2"/>
              </a:rPr>
              <a:t></a:t>
            </a:r>
            <a:r>
              <a:rPr lang="zh-TW" altLang="en-US" b="1" dirty="0" smtClean="0">
                <a:latin typeface="Arial" panose="020B0604020202020204" pitchFamily="34" charset="0"/>
                <a:ea typeface="標楷體" panose="03000509000000000000" pitchFamily="65" charset="-120"/>
                <a:sym typeface="Wingdings 2" panose="05020102010507070707" pitchFamily="18" charset="2"/>
              </a:rPr>
              <a:t>引起臺灣人反感</a:t>
            </a:r>
          </a:p>
        </p:txBody>
      </p:sp>
      <p:sp>
        <p:nvSpPr>
          <p:cNvPr id="4" name="Text Box 5">
            <a:hlinkClick r:id="rId2" action="ppaction://hlinksldjump"/>
          </p:cNvPr>
          <p:cNvSpPr txBox="1">
            <a:spLocks noChangeArrowheads="1"/>
          </p:cNvSpPr>
          <p:nvPr/>
        </p:nvSpPr>
        <p:spPr bwMode="auto">
          <a:xfrm>
            <a:off x="323850" y="460376"/>
            <a:ext cx="8496300" cy="6024562"/>
          </a:xfrm>
          <a:prstGeom prst="rect">
            <a:avLst/>
          </a:prstGeom>
          <a:solidFill>
            <a:srgbClr val="FFFF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20000"/>
              </a:spcBef>
            </a:pPr>
            <a:r>
              <a:rPr lang="zh-TW" altLang="en-US" sz="2800" b="1" dirty="0">
                <a:ea typeface="標楷體" panose="03000509000000000000" pitchFamily="65" charset="-120"/>
              </a:rPr>
              <a:t>王白淵</a:t>
            </a:r>
            <a:r>
              <a:rPr lang="en-US" altLang="zh-TW" sz="2800" b="1" dirty="0">
                <a:ea typeface="標楷體" panose="03000509000000000000" pitchFamily="65" charset="-120"/>
              </a:rPr>
              <a:t>〈</a:t>
            </a:r>
            <a:r>
              <a:rPr lang="zh-TW" altLang="en-US" sz="2800" b="1" dirty="0">
                <a:ea typeface="標楷體" panose="03000509000000000000" pitchFamily="65" charset="-120"/>
              </a:rPr>
              <a:t>告外省人諸公</a:t>
            </a:r>
            <a:r>
              <a:rPr lang="en-US" altLang="zh-TW" sz="2800" b="1" dirty="0">
                <a:ea typeface="標楷體" panose="03000509000000000000" pitchFamily="65" charset="-120"/>
              </a:rPr>
              <a:t>〉1946.1.25</a:t>
            </a:r>
            <a:r>
              <a:rPr lang="zh-TW" altLang="en-US" sz="2800" b="1" dirty="0">
                <a:ea typeface="標楷體" panose="03000509000000000000" pitchFamily="65" charset="-120"/>
              </a:rPr>
              <a:t>載於</a:t>
            </a:r>
            <a:r>
              <a:rPr lang="en-US" altLang="zh-TW" sz="2800" b="1" dirty="0">
                <a:ea typeface="標楷體" panose="03000509000000000000" pitchFamily="65" charset="-120"/>
              </a:rPr>
              <a:t>《</a:t>
            </a:r>
            <a:r>
              <a:rPr lang="zh-TW" altLang="en-US" sz="2800" b="1" dirty="0">
                <a:ea typeface="標楷體" panose="03000509000000000000" pitchFamily="65" charset="-120"/>
              </a:rPr>
              <a:t>政經報</a:t>
            </a:r>
            <a:r>
              <a:rPr lang="en-US" altLang="zh-TW" sz="2800" b="1" dirty="0">
                <a:ea typeface="標楷體" panose="03000509000000000000" pitchFamily="65" charset="-120"/>
              </a:rPr>
              <a:t>》</a:t>
            </a:r>
            <a:endParaRPr lang="zh-TW" altLang="en-US" sz="2800" b="1" dirty="0">
              <a:ea typeface="標楷體" panose="03000509000000000000" pitchFamily="65" charset="-120"/>
            </a:endParaRPr>
          </a:p>
          <a:p>
            <a:pPr eaLnBrk="1" hangingPunct="1">
              <a:spcBef>
                <a:spcPct val="20000"/>
              </a:spcBef>
            </a:pPr>
            <a:r>
              <a:rPr lang="zh-TW" altLang="en-US" sz="3200" b="1" dirty="0">
                <a:ea typeface="標楷體" panose="03000509000000000000" pitchFamily="65" charset="-120"/>
              </a:rPr>
              <a:t>許多外省人，開口就</a:t>
            </a:r>
            <a:r>
              <a:rPr lang="zh-TW" altLang="en-US" sz="3200" b="1" dirty="0" smtClean="0">
                <a:ea typeface="標楷體" panose="03000509000000000000" pitchFamily="65" charset="-120"/>
              </a:rPr>
              <a:t>說臺胞</a:t>
            </a:r>
            <a:r>
              <a:rPr lang="zh-TW" altLang="en-US" sz="3200" b="1" dirty="0">
                <a:ea typeface="標楷體" panose="03000509000000000000" pitchFamily="65" charset="-120"/>
              </a:rPr>
              <a:t>受過日人奴化五十年之久，思想歪曲，似乎以為不能當權之口吻。我們以為這是鬼話，除去別有意圖，完全不對。那麼，</a:t>
            </a:r>
            <a:r>
              <a:rPr lang="zh-TW" altLang="en-US" sz="3200" b="1" dirty="0">
                <a:solidFill>
                  <a:srgbClr val="FF0000"/>
                </a:solidFill>
                <a:ea typeface="標楷體" panose="03000509000000000000" pitchFamily="65" charset="-120"/>
              </a:rPr>
              <a:t>中國受滿清奴化三百年之久，現在女人還穿著旗袍，何以滿清</a:t>
            </a:r>
            <a:r>
              <a:rPr lang="zh-TW" altLang="en-US" sz="3200" b="1" dirty="0" smtClean="0">
                <a:solidFill>
                  <a:srgbClr val="FF0000"/>
                </a:solidFill>
                <a:ea typeface="標楷體" panose="03000509000000000000" pitchFamily="65" charset="-120"/>
              </a:rPr>
              <a:t>倒臺後</a:t>
            </a:r>
            <a:r>
              <a:rPr lang="zh-TW" altLang="en-US" sz="3200" b="1" dirty="0">
                <a:solidFill>
                  <a:srgbClr val="FF0000"/>
                </a:solidFill>
                <a:ea typeface="標楷體" panose="03000509000000000000" pitchFamily="65" charset="-120"/>
              </a:rPr>
              <a:t>，漢人能可當權呢</a:t>
            </a:r>
            <a:r>
              <a:rPr lang="zh-TW" altLang="en-US" sz="3200" b="1" dirty="0" smtClean="0">
                <a:solidFill>
                  <a:srgbClr val="FF0000"/>
                </a:solidFill>
                <a:ea typeface="標楷體" panose="03000509000000000000" pitchFamily="65" charset="-120"/>
              </a:rPr>
              <a:t>？</a:t>
            </a:r>
            <a:r>
              <a:rPr lang="zh-TW" altLang="en-US" sz="3200" b="1" dirty="0" smtClean="0">
                <a:ea typeface="標楷體" panose="03000509000000000000" pitchFamily="65" charset="-120"/>
              </a:rPr>
              <a:t>臺胞</a:t>
            </a:r>
            <a:r>
              <a:rPr lang="zh-TW" altLang="en-US" sz="3200" b="1" dirty="0">
                <a:ea typeface="標楷體" panose="03000509000000000000" pitchFamily="65" charset="-120"/>
              </a:rPr>
              <a:t>雖受五十年之奴化政策，</a:t>
            </a:r>
            <a:r>
              <a:rPr lang="zh-TW" altLang="en-US" sz="3200" b="1" dirty="0" smtClean="0">
                <a:ea typeface="標楷體" panose="03000509000000000000" pitchFamily="65" charset="-120"/>
              </a:rPr>
              <a:t>但是臺胞</a:t>
            </a:r>
            <a:r>
              <a:rPr lang="zh-TW" altLang="en-US" sz="3200" b="1" dirty="0">
                <a:ea typeface="標楷體" panose="03000509000000000000" pitchFamily="65" charset="-120"/>
              </a:rPr>
              <a:t>並不奴化，可以說一百人中間九十九人絕對沒有奴化。只以為不能操漂亮的國語，不能寫十分流利的國文，就是奴化。那麼，其見解未免太過於淺薄，過於欺人。</a:t>
            </a:r>
          </a:p>
          <a:p>
            <a:pPr algn="ctr" eaLnBrk="1" hangingPunct="1">
              <a:spcBef>
                <a:spcPct val="20000"/>
              </a:spcBef>
            </a:pPr>
            <a:r>
              <a:rPr kumimoji="0" lang="en-US" altLang="zh-TW" sz="2800" b="1" dirty="0">
                <a:ea typeface="標楷體" panose="03000509000000000000" pitchFamily="65" charset="-120"/>
              </a:rPr>
              <a:t>--</a:t>
            </a:r>
            <a:r>
              <a:rPr kumimoji="0" lang="zh-TW" altLang="en-US" sz="2800" b="1" dirty="0">
                <a:ea typeface="標楷體" panose="03000509000000000000" pitchFamily="65" charset="-120"/>
              </a:rPr>
              <a:t>轉引自李筱峰</a:t>
            </a:r>
            <a:r>
              <a:rPr kumimoji="0" lang="en-US" altLang="zh-TW" sz="2800" b="1" dirty="0">
                <a:ea typeface="標楷體" panose="03000509000000000000" pitchFamily="65" charset="-120"/>
              </a:rPr>
              <a:t>〈</a:t>
            </a:r>
            <a:r>
              <a:rPr kumimoji="0" lang="zh-TW" altLang="en-US" sz="2800" b="1" dirty="0">
                <a:ea typeface="標楷體" panose="03000509000000000000" pitchFamily="65" charset="-120"/>
              </a:rPr>
              <a:t>戰後</a:t>
            </a:r>
            <a:r>
              <a:rPr kumimoji="0" lang="zh-TW" altLang="en-US" sz="2800" b="1" dirty="0" smtClean="0">
                <a:ea typeface="標楷體" panose="03000509000000000000" pitchFamily="65" charset="-120"/>
              </a:rPr>
              <a:t>初期臺灣</a:t>
            </a:r>
            <a:r>
              <a:rPr kumimoji="0" lang="zh-TW" altLang="en-US" sz="2800" b="1" dirty="0">
                <a:ea typeface="標楷體" panose="03000509000000000000" pitchFamily="65" charset="-120"/>
              </a:rPr>
              <a:t>社會的文化衝突</a:t>
            </a:r>
            <a:r>
              <a:rPr kumimoji="0" lang="en-US" altLang="zh-TW" sz="2800" b="1" dirty="0">
                <a:ea typeface="標楷體" panose="03000509000000000000" pitchFamily="65" charset="-120"/>
              </a:rPr>
              <a:t>〉</a:t>
            </a:r>
            <a:endParaRPr lang="zh-TW" altLang="en-US" sz="2800" b="1" dirty="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7F0FD"/>
        </a:solidFill>
        <a:effectLst/>
      </p:bgPr>
    </p:bg>
    <p:spTree>
      <p:nvGrpSpPr>
        <p:cNvPr id="1" name=""/>
        <p:cNvGrpSpPr/>
        <p:nvPr/>
      </p:nvGrpSpPr>
      <p:grpSpPr>
        <a:xfrm>
          <a:off x="0" y="0"/>
          <a:ext cx="0" cy="0"/>
          <a:chOff x="0" y="0"/>
          <a:chExt cx="0" cy="0"/>
        </a:xfrm>
      </p:grpSpPr>
      <p:sp>
        <p:nvSpPr>
          <p:cNvPr id="22530" name="Rectangle 4"/>
          <p:cNvSpPr>
            <a:spLocks noGrp="1"/>
          </p:cNvSpPr>
          <p:nvPr>
            <p:ph type="title"/>
          </p:nvPr>
        </p:nvSpPr>
        <p:spPr/>
        <p:txBody>
          <a:bodyPr/>
          <a:lstStyle/>
          <a:p>
            <a:r>
              <a:rPr lang="zh-TW" altLang="en-US" b="1" smtClean="0">
                <a:latin typeface="標楷體" panose="03000509000000000000" pitchFamily="65" charset="-120"/>
                <a:ea typeface="標楷體" panose="03000509000000000000" pitchFamily="65" charset="-120"/>
              </a:rPr>
              <a:t>日式木屐</a:t>
            </a:r>
            <a:r>
              <a:rPr lang="en-US" altLang="zh-TW" b="1" smtClean="0">
                <a:latin typeface="標楷體" panose="03000509000000000000" pitchFamily="65" charset="-120"/>
                <a:ea typeface="標楷體" panose="03000509000000000000" pitchFamily="65" charset="-120"/>
              </a:rPr>
              <a:t>(</a:t>
            </a:r>
            <a:r>
              <a:rPr lang="zh-TW" altLang="en-US" b="1" smtClean="0">
                <a:latin typeface="標楷體" panose="03000509000000000000" pitchFamily="65" charset="-120"/>
                <a:ea typeface="標楷體" panose="03000509000000000000" pitchFamily="65" charset="-120"/>
              </a:rPr>
              <a:t>左</a:t>
            </a:r>
            <a:r>
              <a:rPr lang="en-US" altLang="zh-TW" b="1" smtClean="0">
                <a:latin typeface="標楷體" panose="03000509000000000000" pitchFamily="65" charset="-120"/>
                <a:ea typeface="標楷體" panose="03000509000000000000" pitchFamily="65" charset="-120"/>
              </a:rPr>
              <a:t>)</a:t>
            </a:r>
            <a:r>
              <a:rPr lang="zh-TW" altLang="en-US" b="1" smtClean="0">
                <a:latin typeface="標楷體" panose="03000509000000000000" pitchFamily="65" charset="-120"/>
                <a:ea typeface="標楷體" panose="03000509000000000000" pitchFamily="65" charset="-120"/>
              </a:rPr>
              <a:t>與漢式木屐</a:t>
            </a:r>
            <a:r>
              <a:rPr lang="en-US" altLang="zh-TW" b="1" smtClean="0">
                <a:latin typeface="標楷體" panose="03000509000000000000" pitchFamily="65" charset="-120"/>
                <a:ea typeface="標楷體" panose="03000509000000000000" pitchFamily="65" charset="-120"/>
              </a:rPr>
              <a:t>(</a:t>
            </a:r>
            <a:r>
              <a:rPr lang="zh-TW" altLang="en-US" b="1" smtClean="0">
                <a:latin typeface="標楷體" panose="03000509000000000000" pitchFamily="65" charset="-120"/>
                <a:ea typeface="標楷體" panose="03000509000000000000" pitchFamily="65" charset="-120"/>
              </a:rPr>
              <a:t>右</a:t>
            </a:r>
            <a:r>
              <a:rPr lang="en-US" altLang="zh-TW" b="1" smtClean="0">
                <a:latin typeface="標楷體" panose="03000509000000000000" pitchFamily="65" charset="-120"/>
                <a:ea typeface="標楷體" panose="03000509000000000000" pitchFamily="65" charset="-120"/>
              </a:rPr>
              <a:t>)</a:t>
            </a:r>
          </a:p>
        </p:txBody>
      </p:sp>
      <p:pic>
        <p:nvPicPr>
          <p:cNvPr id="22531" name="Picture 6" descr="日式木屐-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1844675"/>
            <a:ext cx="42481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漢式木屐"/>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27538" y="2060575"/>
            <a:ext cx="450373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8"/>
          <p:cNvSpPr txBox="1">
            <a:spLocks noChangeArrowheads="1"/>
          </p:cNvSpPr>
          <p:nvPr/>
        </p:nvSpPr>
        <p:spPr bwMode="auto">
          <a:xfrm>
            <a:off x="900113" y="5661025"/>
            <a:ext cx="2519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a:ea typeface="標楷體" panose="03000509000000000000" pitchFamily="65" charset="-120"/>
              </a:rPr>
              <a:t>圖：維基百科</a:t>
            </a:r>
          </a:p>
        </p:txBody>
      </p:sp>
      <p:sp>
        <p:nvSpPr>
          <p:cNvPr id="22534" name="Text Box 9"/>
          <p:cNvSpPr txBox="1">
            <a:spLocks noChangeArrowheads="1"/>
          </p:cNvSpPr>
          <p:nvPr/>
        </p:nvSpPr>
        <p:spPr bwMode="auto">
          <a:xfrm>
            <a:off x="4500563" y="5516563"/>
            <a:ext cx="44640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a:ea typeface="標楷體" panose="03000509000000000000" pitchFamily="65" charset="-120"/>
              </a:rPr>
              <a:t>圖片網址：</a:t>
            </a:r>
            <a:r>
              <a:rPr lang="en-US" altLang="zh-TW" b="1"/>
              <a:t>http://thematic.slps.tp.edu.tw/country/b/06/6_4.htm</a:t>
            </a:r>
            <a:endParaRPr lang="zh-TW" altLang="en-US" b="1"/>
          </a:p>
        </p:txBody>
      </p:sp>
      <p:pic>
        <p:nvPicPr>
          <p:cNvPr id="7" name="Picture 4" descr="35-1225禁穿木屐">
            <a:hlinkClick r:id="rId4" action="ppaction://hlinksldjump"/>
          </p:cNvPr>
          <p:cNvPicPr>
            <a:picLocks noChangeAspect="1" noChangeArrowheads="1"/>
          </p:cNvPicPr>
          <p:nvPr/>
        </p:nvPicPr>
        <p:blipFill rotWithShape="1">
          <a:blip r:embed="rId5" cstate="print">
            <a:lum bright="-24000" contrast="36000"/>
            <a:extLst>
              <a:ext uri="{28A0092B-C50C-407E-A947-70E740481C1C}">
                <a14:useLocalDpi xmlns:a14="http://schemas.microsoft.com/office/drawing/2010/main"/>
              </a:ext>
            </a:extLst>
          </a:blip>
          <a:srcRect/>
          <a:stretch/>
        </p:blipFill>
        <p:spPr bwMode="auto">
          <a:xfrm>
            <a:off x="4584479" y="1417638"/>
            <a:ext cx="4433763" cy="5327650"/>
          </a:xfrm>
          <a:prstGeom prst="rect">
            <a:avLst/>
          </a:prstGeom>
          <a:noFill/>
          <a:ln w="5715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35-1225禁穿木屐">
            <a:hlinkClick r:id="rId4" action="ppaction://hlinksldjump"/>
          </p:cNvPr>
          <p:cNvPicPr>
            <a:picLocks noChangeAspect="1" noChangeArrowheads="1"/>
          </p:cNvPicPr>
          <p:nvPr/>
        </p:nvPicPr>
        <p:blipFill rotWithShape="1">
          <a:blip r:embed="rId6" cstate="print">
            <a:lum bright="-30000" contrast="30000"/>
            <a:extLst>
              <a:ext uri="{28A0092B-C50C-407E-A947-70E740481C1C}">
                <a14:useLocalDpi xmlns:a14="http://schemas.microsoft.com/office/drawing/2010/main"/>
              </a:ext>
            </a:extLst>
          </a:blip>
          <a:srcRect/>
          <a:stretch/>
        </p:blipFill>
        <p:spPr bwMode="auto">
          <a:xfrm>
            <a:off x="119861" y="1417639"/>
            <a:ext cx="4320480" cy="5327650"/>
          </a:xfrm>
          <a:prstGeom prst="rect">
            <a:avLst/>
          </a:prstGeom>
          <a:noFill/>
          <a:ln w="5715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7F0FD"/>
        </a:solidFill>
        <a:effectLst/>
      </p:bgPr>
    </p:bg>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altLang="zh-TW" b="1" smtClean="0">
                <a:solidFill>
                  <a:srgbClr val="0000FF"/>
                </a:solidFill>
                <a:latin typeface="Arial" panose="020B0604020202020204" pitchFamily="34" charset="0"/>
                <a:ea typeface="標楷體" panose="03000509000000000000" pitchFamily="65" charset="-120"/>
              </a:rPr>
              <a:t>C</a:t>
            </a:r>
            <a:r>
              <a:rPr lang="zh-TW" altLang="en-US" b="1" smtClean="0">
                <a:solidFill>
                  <a:srgbClr val="0000FF"/>
                </a:solidFill>
                <a:latin typeface="Arial" panose="020B0604020202020204" pitchFamily="34" charset="0"/>
                <a:ea typeface="標楷體" panose="03000509000000000000" pitchFamily="65" charset="-120"/>
              </a:rPr>
              <a:t>、觀點不同</a:t>
            </a:r>
            <a:r>
              <a:rPr lang="en-US" altLang="zh-TW" b="1" smtClean="0">
                <a:solidFill>
                  <a:srgbClr val="0000FF"/>
                </a:solidFill>
                <a:latin typeface="Arial" panose="020B0604020202020204" pitchFamily="34" charset="0"/>
                <a:ea typeface="標楷體" panose="03000509000000000000" pitchFamily="65" charset="-120"/>
              </a:rPr>
              <a:t>—</a:t>
            </a:r>
            <a:r>
              <a:rPr lang="zh-TW" altLang="en-US" b="1" smtClean="0">
                <a:solidFill>
                  <a:srgbClr val="0000FF"/>
                </a:solidFill>
                <a:latin typeface="Arial" panose="020B0604020202020204" pitchFamily="34" charset="0"/>
                <a:ea typeface="標楷體" panose="03000509000000000000" pitchFamily="65" charset="-120"/>
              </a:rPr>
              <a:t>生活習慣</a:t>
            </a:r>
          </a:p>
        </p:txBody>
      </p:sp>
      <p:sp>
        <p:nvSpPr>
          <p:cNvPr id="23555" name="Rectangle 3"/>
          <p:cNvSpPr>
            <a:spLocks noGrp="1"/>
          </p:cNvSpPr>
          <p:nvPr>
            <p:ph type="body" idx="1"/>
          </p:nvPr>
        </p:nvSpPr>
        <p:spPr>
          <a:xfrm>
            <a:off x="250825" y="1557338"/>
            <a:ext cx="8713788" cy="4751387"/>
          </a:xfrm>
        </p:spPr>
        <p:txBody>
          <a:bodyPr/>
          <a:lstStyle/>
          <a:p>
            <a:pPr marL="450850" indent="-450850">
              <a:lnSpc>
                <a:spcPct val="130000"/>
              </a:lnSpc>
              <a:spcBef>
                <a:spcPct val="30000"/>
              </a:spcBef>
              <a:buFont typeface="Wingdings 2" panose="05020102010507070707" pitchFamily="18" charset="2"/>
              <a:buNone/>
            </a:pPr>
            <a:r>
              <a:rPr lang="zh-TW" altLang="en-US" b="1" dirty="0" smtClean="0">
                <a:sym typeface="Wingdings 2" panose="05020102010507070707" pitchFamily="18" charset="2"/>
              </a:rPr>
              <a:t>◎</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日常生活行為不檢點：</a:t>
            </a:r>
          </a:p>
          <a:p>
            <a:pPr marL="901700" indent="-901700">
              <a:lnSpc>
                <a:spcPct val="130000"/>
              </a:lnSpc>
              <a:spcBef>
                <a:spcPct val="30000"/>
              </a:spcBef>
              <a:buFont typeface="Wingdings 2" panose="05020102010507070707" pitchFamily="18" charset="2"/>
              <a:buNone/>
            </a:pPr>
            <a:r>
              <a:rPr lang="zh-TW" altLang="en-US" sz="2400" b="1" dirty="0" smtClean="0">
                <a:latin typeface="Arial" panose="020B0604020202020204" pitchFamily="34" charset="0"/>
                <a:ea typeface="標楷體" panose="03000509000000000000" pitchFamily="65" charset="-120"/>
                <a:sym typeface="Wingdings 2" panose="05020102010507070707" pitchFamily="18" charset="2"/>
              </a:rPr>
              <a:t>來源：洪去火</a:t>
            </a:r>
            <a:r>
              <a:rPr lang="en-US" altLang="zh-TW" sz="24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2400" b="1" dirty="0" smtClean="0">
                <a:latin typeface="Arial" panose="020B0604020202020204" pitchFamily="34" charset="0"/>
                <a:ea typeface="標楷體" panose="03000509000000000000" pitchFamily="65" charset="-120"/>
                <a:sym typeface="Wingdings 2" panose="05020102010507070707" pitchFamily="18" charset="2"/>
              </a:rPr>
              <a:t>鬼話臺灣</a:t>
            </a:r>
            <a:r>
              <a:rPr lang="en-US" altLang="zh-TW" sz="2400" b="1" dirty="0" smtClean="0">
                <a:latin typeface="Arial" panose="020B0604020202020204" pitchFamily="34" charset="0"/>
                <a:ea typeface="標楷體" panose="03000509000000000000" pitchFamily="65" charset="-120"/>
                <a:sym typeface="Wingdings 2" panose="05020102010507070707" pitchFamily="18" charset="2"/>
              </a:rPr>
              <a:t>〉1947</a:t>
            </a:r>
            <a:r>
              <a:rPr lang="zh-TW" altLang="en-US" sz="2400" b="1" dirty="0" smtClean="0">
                <a:latin typeface="Arial" panose="020B0604020202020204" pitchFamily="34" charset="0"/>
                <a:ea typeface="標楷體" panose="03000509000000000000" pitchFamily="65" charset="-120"/>
                <a:sym typeface="Wingdings 2" panose="05020102010507070707" pitchFamily="18" charset="2"/>
              </a:rPr>
              <a:t>年</a:t>
            </a:r>
            <a:r>
              <a:rPr lang="en-US" altLang="zh-TW" sz="2400" b="1" dirty="0" smtClean="0">
                <a:latin typeface="Arial" panose="020B0604020202020204" pitchFamily="34" charset="0"/>
                <a:ea typeface="標楷體" panose="03000509000000000000" pitchFamily="65" charset="-120"/>
                <a:sym typeface="Wingdings 2" panose="05020102010507070707" pitchFamily="18" charset="2"/>
              </a:rPr>
              <a:t>6</a:t>
            </a:r>
            <a:r>
              <a:rPr lang="zh-TW" altLang="en-US" sz="2400" b="1" dirty="0" smtClean="0">
                <a:latin typeface="Arial" panose="020B0604020202020204" pitchFamily="34" charset="0"/>
                <a:ea typeface="標楷體" panose="03000509000000000000" pitchFamily="65" charset="-120"/>
                <a:sym typeface="Wingdings 2" panose="05020102010507070707" pitchFamily="18" charset="2"/>
              </a:rPr>
              <a:t>月。</a:t>
            </a:r>
            <a:r>
              <a:rPr lang="zh-TW" altLang="en-US" sz="2400" b="1" dirty="0" smtClean="0">
                <a:latin typeface="Arial" panose="020B0604020202020204" pitchFamily="34" charset="0"/>
                <a:ea typeface="標楷體" panose="03000509000000000000" pitchFamily="65" charset="-120"/>
              </a:rPr>
              <a:t>轉引自李筱峰</a:t>
            </a:r>
            <a:r>
              <a:rPr lang="en-US" altLang="zh-TW" sz="2400" b="1" dirty="0" smtClean="0">
                <a:latin typeface="Arial" panose="020B0604020202020204" pitchFamily="34" charset="0"/>
                <a:ea typeface="標楷體" panose="03000509000000000000" pitchFamily="65" charset="-120"/>
              </a:rPr>
              <a:t>〈</a:t>
            </a:r>
            <a:r>
              <a:rPr lang="zh-TW" altLang="en-US" sz="2400" b="1" dirty="0" smtClean="0">
                <a:latin typeface="Arial" panose="020B0604020202020204" pitchFamily="34" charset="0"/>
                <a:ea typeface="標楷體" panose="03000509000000000000" pitchFamily="65" charset="-120"/>
              </a:rPr>
              <a:t>戰後初 期臺灣社會的文化衝突</a:t>
            </a:r>
            <a:r>
              <a:rPr lang="en-US" altLang="zh-TW" sz="2400" b="1" dirty="0" smtClean="0">
                <a:latin typeface="Arial" panose="020B0604020202020204" pitchFamily="34" charset="0"/>
                <a:ea typeface="標楷體" panose="03000509000000000000" pitchFamily="65" charset="-120"/>
              </a:rPr>
              <a:t>〉</a:t>
            </a:r>
            <a:r>
              <a:rPr lang="zh-TW" altLang="en-US" sz="2400" b="1" dirty="0" smtClean="0">
                <a:latin typeface="Arial" panose="020B0604020202020204" pitchFamily="34" charset="0"/>
                <a:ea typeface="標楷體" panose="03000509000000000000" pitchFamily="65" charset="-120"/>
              </a:rPr>
              <a:t>。</a:t>
            </a:r>
            <a:endParaRPr lang="en-US" altLang="zh-TW" sz="2400" b="1" dirty="0" smtClean="0">
              <a:latin typeface="Arial" panose="020B0604020202020204" pitchFamily="34" charset="0"/>
              <a:ea typeface="標楷體" panose="03000509000000000000" pitchFamily="65" charset="-120"/>
              <a:sym typeface="Wingdings 2" panose="05020102010507070707" pitchFamily="18" charset="2"/>
            </a:endParaRPr>
          </a:p>
          <a:p>
            <a:pPr marL="450850" indent="-450850">
              <a:lnSpc>
                <a:spcPct val="130000"/>
              </a:lnSpc>
              <a:spcBef>
                <a:spcPct val="30000"/>
              </a:spcBef>
              <a:buFont typeface="Wingdings 2" panose="05020102010507070707" pitchFamily="18" charset="2"/>
              <a:buNone/>
            </a:pP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  </a:t>
            </a: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a.</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中國來的教職員在宿舍喝酒、遲到曠課、隨地吐痰 擤鼻涕</a:t>
            </a: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a:t>
            </a:r>
          </a:p>
          <a:p>
            <a:pPr marL="450850" indent="-450850">
              <a:lnSpc>
                <a:spcPct val="130000"/>
              </a:lnSpc>
              <a:spcBef>
                <a:spcPct val="30000"/>
              </a:spcBef>
              <a:buFont typeface="Wingdings 2" panose="05020102010507070707" pitchFamily="18" charset="2"/>
              <a:buNone/>
            </a:pP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  b.</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不排隊、不買票偷上車、一個人佔多數座位、無視禁煙標語抽煙、不服交通警察指揮還強詞爭辯</a:t>
            </a: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a:t>
            </a:r>
            <a:endParaRPr lang="zh-TW" altLang="en-US" sz="2800" b="1" dirty="0" smtClean="0">
              <a:latin typeface="Arial" panose="020B0604020202020204" pitchFamily="34" charset="0"/>
              <a:ea typeface="標楷體" panose="03000509000000000000" pitchFamily="65" charset="-120"/>
              <a:sym typeface="Wingdings 2" panose="05020102010507070707" pitchFamily="18" charset="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683568" y="351681"/>
            <a:ext cx="7633096" cy="864000"/>
          </a:xfrm>
          <a:prstGeom prst="rect">
            <a:avLst/>
          </a:prstGeom>
          <a:solidFill>
            <a:srgbClr val="CCFFCC"/>
          </a:solidFill>
          <a:ln w="635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A8647"/>
            </a:contourClr>
          </a:sp3d>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2pPr>
            <a:lvl3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3pPr>
            <a:lvl4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4pPr>
            <a:lvl5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kumimoji="0" lang="zh-TW" altLang="en-US" sz="4000" b="1" dirty="0" smtClean="0">
                <a:solidFill>
                  <a:schemeClr val="tx1"/>
                </a:solidFill>
                <a:ea typeface="標楷體" panose="03000509000000000000" pitchFamily="65" charset="-120"/>
              </a:rPr>
              <a:t>一、 中華民國的建立與抗戰勝利</a:t>
            </a:r>
          </a:p>
        </p:txBody>
      </p:sp>
      <p:sp>
        <p:nvSpPr>
          <p:cNvPr id="11" name="向右箭號 10"/>
          <p:cNvSpPr/>
          <p:nvPr/>
        </p:nvSpPr>
        <p:spPr>
          <a:xfrm>
            <a:off x="5508104" y="2293144"/>
            <a:ext cx="1702903" cy="1014420"/>
          </a:xfrm>
          <a:prstGeom prst="rightArrow">
            <a:avLst/>
          </a:prstGeom>
          <a:solidFill>
            <a:srgbClr val="0060A8"/>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2800" b="1" dirty="0" smtClean="0">
                <a:latin typeface="標楷體" panose="03000509000000000000" pitchFamily="65" charset="-120"/>
                <a:ea typeface="標楷體" panose="03000509000000000000" pitchFamily="65" charset="-120"/>
              </a:rPr>
              <a:t>推翻清朝</a:t>
            </a:r>
            <a:endParaRPr lang="zh-TW" altLang="en-US" sz="2800" b="1" dirty="0">
              <a:latin typeface="標楷體" panose="03000509000000000000" pitchFamily="65" charset="-120"/>
              <a:ea typeface="標楷體" panose="03000509000000000000" pitchFamily="65" charset="-120"/>
            </a:endParaRPr>
          </a:p>
        </p:txBody>
      </p:sp>
      <p:sp>
        <p:nvSpPr>
          <p:cNvPr id="9" name="AutoShape 14"/>
          <p:cNvSpPr>
            <a:spLocks noChangeArrowheads="1"/>
          </p:cNvSpPr>
          <p:nvPr/>
        </p:nvSpPr>
        <p:spPr bwMode="auto">
          <a:xfrm>
            <a:off x="4199314" y="4109913"/>
            <a:ext cx="4405133" cy="1800225"/>
          </a:xfrm>
          <a:prstGeom prst="flowChartAlternateProcess">
            <a:avLst/>
          </a:prstGeom>
          <a:solidFill>
            <a:srgbClr val="3A864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en-US" altLang="zh-TW" sz="2800" b="1" dirty="0">
                <a:solidFill>
                  <a:schemeClr val="lt1"/>
                </a:solidFill>
                <a:latin typeface="+mn-lt"/>
                <a:ea typeface="標楷體" panose="03000509000000000000" pitchFamily="65" charset="-120"/>
              </a:rPr>
              <a:t>1</a:t>
            </a:r>
            <a:r>
              <a:rPr lang="zh-TW" altLang="en-US" sz="2800" b="1" dirty="0">
                <a:solidFill>
                  <a:schemeClr val="lt1"/>
                </a:solidFill>
                <a:latin typeface="+mn-lt"/>
                <a:ea typeface="標楷體" panose="03000509000000000000" pitchFamily="65" charset="-120"/>
              </a:rPr>
              <a:t>、</a:t>
            </a:r>
            <a:r>
              <a:rPr lang="en-US" altLang="zh-TW" sz="2800" b="1" dirty="0">
                <a:solidFill>
                  <a:schemeClr val="lt1"/>
                </a:solidFill>
                <a:latin typeface="+mn-lt"/>
                <a:ea typeface="標楷體" panose="03000509000000000000" pitchFamily="65" charset="-120"/>
              </a:rPr>
              <a:t>1945.8.15-</a:t>
            </a:r>
            <a:r>
              <a:rPr lang="zh-TW" altLang="en-US" sz="2800" b="1" dirty="0">
                <a:solidFill>
                  <a:schemeClr val="lt1"/>
                </a:solidFill>
                <a:latin typeface="+mn-lt"/>
                <a:ea typeface="標楷體" panose="03000509000000000000" pitchFamily="65" charset="-120"/>
              </a:rPr>
              <a:t>日本</a:t>
            </a:r>
            <a:r>
              <a:rPr lang="zh-TW" altLang="en-US" sz="2800" b="1" dirty="0" smtClean="0">
                <a:solidFill>
                  <a:schemeClr val="lt1"/>
                </a:solidFill>
                <a:latin typeface="+mn-lt"/>
                <a:ea typeface="標楷體" panose="03000509000000000000" pitchFamily="65" charset="-120"/>
              </a:rPr>
              <a:t>投降   </a:t>
            </a:r>
            <a:endParaRPr lang="en-US" altLang="zh-TW" sz="2800" b="1" dirty="0" smtClean="0">
              <a:solidFill>
                <a:schemeClr val="lt1"/>
              </a:solidFill>
              <a:latin typeface="+mn-lt"/>
              <a:ea typeface="標楷體" panose="03000509000000000000" pitchFamily="65" charset="-120"/>
            </a:endParaRPr>
          </a:p>
          <a:p>
            <a:r>
              <a:rPr lang="en-US" altLang="zh-TW" sz="2800" b="1" dirty="0" smtClean="0">
                <a:ea typeface="標楷體" panose="03000509000000000000" pitchFamily="65" charset="-120"/>
              </a:rPr>
              <a:t>       </a:t>
            </a:r>
            <a:r>
              <a:rPr lang="en-US" altLang="zh-TW" sz="2800" b="1" dirty="0" smtClean="0">
                <a:solidFill>
                  <a:schemeClr val="lt1"/>
                </a:solidFill>
                <a:latin typeface="+mn-lt"/>
                <a:ea typeface="標楷體" panose="03000509000000000000" pitchFamily="65" charset="-120"/>
              </a:rPr>
              <a:t>10.25</a:t>
            </a:r>
            <a:r>
              <a:rPr lang="zh-TW" altLang="en-US" sz="2800" b="1" dirty="0" smtClean="0">
                <a:solidFill>
                  <a:schemeClr val="lt1"/>
                </a:solidFill>
                <a:latin typeface="+mn-lt"/>
                <a:ea typeface="標楷體" panose="03000509000000000000" pitchFamily="65" charset="-120"/>
              </a:rPr>
              <a:t>臺灣光復節</a:t>
            </a:r>
          </a:p>
          <a:p>
            <a:pPr algn="ctr"/>
            <a:r>
              <a:rPr lang="en-US" altLang="zh-TW" sz="2800" b="1" dirty="0" smtClean="0">
                <a:solidFill>
                  <a:schemeClr val="lt1"/>
                </a:solidFill>
                <a:latin typeface="+mn-lt"/>
                <a:ea typeface="標楷體" panose="03000509000000000000" pitchFamily="65" charset="-120"/>
              </a:rPr>
              <a:t>2</a:t>
            </a:r>
            <a:r>
              <a:rPr lang="zh-TW" altLang="en-US" sz="2800" b="1" dirty="0">
                <a:solidFill>
                  <a:schemeClr val="lt1"/>
                </a:solidFill>
                <a:latin typeface="+mn-lt"/>
                <a:ea typeface="標楷體" panose="03000509000000000000" pitchFamily="65" charset="-120"/>
              </a:rPr>
              <a:t>、臺北公會堂（中山堂）</a:t>
            </a:r>
          </a:p>
        </p:txBody>
      </p:sp>
      <p:sp>
        <p:nvSpPr>
          <p:cNvPr id="14" name="向右箭號 13"/>
          <p:cNvSpPr/>
          <p:nvPr/>
        </p:nvSpPr>
        <p:spPr>
          <a:xfrm>
            <a:off x="1619672" y="4363022"/>
            <a:ext cx="2448272" cy="1442242"/>
          </a:xfrm>
          <a:prstGeom prst="rightArrow">
            <a:avLst/>
          </a:prstGeom>
          <a:solidFill>
            <a:srgbClr val="3A8647"/>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標楷體" panose="03000509000000000000" pitchFamily="65" charset="-120"/>
              </a:rPr>
              <a:t>八年抗戰</a:t>
            </a:r>
          </a:p>
          <a:p>
            <a:pPr algn="ctr"/>
            <a:r>
              <a:rPr lang="en-US" altLang="zh-TW" b="1" dirty="0">
                <a:ea typeface="標楷體" panose="03000509000000000000" pitchFamily="65" charset="-120"/>
              </a:rPr>
              <a:t>1937</a:t>
            </a:r>
            <a:r>
              <a:rPr lang="zh-TW" altLang="en-US" b="1" dirty="0">
                <a:ea typeface="標楷體" panose="03000509000000000000" pitchFamily="65" charset="-120"/>
              </a:rPr>
              <a:t>～</a:t>
            </a:r>
            <a:r>
              <a:rPr lang="en-US" altLang="zh-TW" b="1" dirty="0">
                <a:ea typeface="標楷體" panose="03000509000000000000" pitchFamily="65" charset="-120"/>
              </a:rPr>
              <a:t>1945</a:t>
            </a:r>
          </a:p>
        </p:txBody>
      </p:sp>
      <p:sp>
        <p:nvSpPr>
          <p:cNvPr id="2" name="圓角矩形 1"/>
          <p:cNvSpPr/>
          <p:nvPr/>
        </p:nvSpPr>
        <p:spPr>
          <a:xfrm>
            <a:off x="7329063" y="2290755"/>
            <a:ext cx="1701414" cy="972941"/>
          </a:xfrm>
          <a:prstGeom prst="roundRect">
            <a:avLst/>
          </a:prstGeom>
          <a:solidFill>
            <a:srgbClr val="0060A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800" b="1" dirty="0" smtClean="0"/>
              <a:t>1912.1.1</a:t>
            </a:r>
          </a:p>
          <a:p>
            <a:pPr algn="ctr"/>
            <a:r>
              <a:rPr lang="zh-TW" altLang="en-US" sz="2800" b="1" dirty="0" smtClean="0">
                <a:latin typeface="標楷體" panose="03000509000000000000" pitchFamily="65" charset="-120"/>
                <a:ea typeface="標楷體" panose="03000509000000000000" pitchFamily="65" charset="-120"/>
              </a:rPr>
              <a:t>中華民國</a:t>
            </a:r>
            <a:endParaRPr lang="zh-TW" altLang="en-US" sz="2800" b="1" dirty="0">
              <a:latin typeface="標楷體" panose="03000509000000000000" pitchFamily="65" charset="-120"/>
              <a:ea typeface="標楷體" panose="03000509000000000000" pitchFamily="65" charset="-120"/>
            </a:endParaRPr>
          </a:p>
        </p:txBody>
      </p:sp>
      <p:sp>
        <p:nvSpPr>
          <p:cNvPr id="15" name="圓角矩形 14"/>
          <p:cNvSpPr/>
          <p:nvPr/>
        </p:nvSpPr>
        <p:spPr>
          <a:xfrm>
            <a:off x="3347864" y="2295163"/>
            <a:ext cx="2052000" cy="972941"/>
          </a:xfrm>
          <a:prstGeom prst="roundRect">
            <a:avLst/>
          </a:prstGeom>
          <a:solidFill>
            <a:srgbClr val="0060A8"/>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800" b="1" dirty="0" smtClean="0"/>
              <a:t>1911.10.10</a:t>
            </a:r>
          </a:p>
          <a:p>
            <a:pPr algn="ctr"/>
            <a:r>
              <a:rPr lang="zh-TW" altLang="en-US" sz="2800" b="1" dirty="0" smtClean="0">
                <a:latin typeface="標楷體" panose="03000509000000000000" pitchFamily="65" charset="-120"/>
                <a:ea typeface="標楷體" panose="03000509000000000000" pitchFamily="65" charset="-120"/>
              </a:rPr>
              <a:t>武昌起義</a:t>
            </a:r>
            <a:endParaRPr lang="zh-TW" altLang="en-US" sz="2800" b="1" dirty="0">
              <a:latin typeface="標楷體" panose="03000509000000000000" pitchFamily="65" charset="-120"/>
              <a:ea typeface="標楷體" panose="03000509000000000000" pitchFamily="65" charset="-120"/>
            </a:endParaRPr>
          </a:p>
        </p:txBody>
      </p:sp>
      <p:sp>
        <p:nvSpPr>
          <p:cNvPr id="16" name="向右箭號 15"/>
          <p:cNvSpPr/>
          <p:nvPr/>
        </p:nvSpPr>
        <p:spPr>
          <a:xfrm>
            <a:off x="1691680" y="2276872"/>
            <a:ext cx="1589801" cy="1014420"/>
          </a:xfrm>
          <a:prstGeom prst="rightArrow">
            <a:avLst/>
          </a:prstGeom>
          <a:solidFill>
            <a:srgbClr val="0060A8"/>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2800" b="1" dirty="0">
                <a:latin typeface="標楷體" panose="03000509000000000000" pitchFamily="65" charset="-120"/>
                <a:ea typeface="標楷體" panose="03000509000000000000" pitchFamily="65" charset="-120"/>
              </a:rPr>
              <a:t>同盟會</a:t>
            </a:r>
          </a:p>
        </p:txBody>
      </p:sp>
      <p:sp>
        <p:nvSpPr>
          <p:cNvPr id="17" name="圓角矩形 16"/>
          <p:cNvSpPr/>
          <p:nvPr/>
        </p:nvSpPr>
        <p:spPr>
          <a:xfrm>
            <a:off x="242064" y="2276872"/>
            <a:ext cx="1305600" cy="972941"/>
          </a:xfrm>
          <a:prstGeom prst="roundRect">
            <a:avLst/>
          </a:prstGeom>
          <a:solidFill>
            <a:srgbClr val="0060A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2800" b="1" dirty="0" smtClean="0">
                <a:latin typeface="標楷體" panose="03000509000000000000" pitchFamily="65" charset="-120"/>
                <a:ea typeface="標楷體" panose="03000509000000000000" pitchFamily="65" charset="-120"/>
              </a:rPr>
              <a:t>國父</a:t>
            </a:r>
            <a:endParaRPr lang="en-US" altLang="zh-TW" sz="2800" b="1" dirty="0" smtClean="0">
              <a:latin typeface="標楷體" panose="03000509000000000000" pitchFamily="65" charset="-120"/>
              <a:ea typeface="標楷體" panose="03000509000000000000" pitchFamily="65" charset="-120"/>
            </a:endParaRPr>
          </a:p>
          <a:p>
            <a:pPr algn="ctr"/>
            <a:r>
              <a:rPr lang="zh-TW" altLang="en-US" sz="2800" b="1" dirty="0" smtClean="0">
                <a:latin typeface="標楷體" panose="03000509000000000000" pitchFamily="65" charset="-120"/>
                <a:ea typeface="標楷體" panose="03000509000000000000" pitchFamily="65" charset="-120"/>
              </a:rPr>
              <a:t>孫中山</a:t>
            </a:r>
            <a:endParaRPr lang="zh-TW" altLang="en-US" sz="2800" b="1" dirty="0">
              <a:latin typeface="標楷體" panose="03000509000000000000" pitchFamily="65" charset="-120"/>
              <a:ea typeface="標楷體" panose="03000509000000000000" pitchFamily="65" charset="-120"/>
            </a:endParaRPr>
          </a:p>
        </p:txBody>
      </p:sp>
      <p:sp>
        <p:nvSpPr>
          <p:cNvPr id="18" name="圓角矩形 17"/>
          <p:cNvSpPr/>
          <p:nvPr/>
        </p:nvSpPr>
        <p:spPr>
          <a:xfrm>
            <a:off x="395288" y="4523557"/>
            <a:ext cx="941244" cy="972941"/>
          </a:xfrm>
          <a:prstGeom prst="roundRect">
            <a:avLst/>
          </a:prstGeom>
          <a:solidFill>
            <a:srgbClr val="3A864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2800" b="1" dirty="0" smtClean="0">
                <a:latin typeface="標楷體" panose="03000509000000000000" pitchFamily="65" charset="-120"/>
                <a:ea typeface="標楷體" panose="03000509000000000000" pitchFamily="65" charset="-120"/>
              </a:rPr>
              <a:t>中華</a:t>
            </a:r>
            <a:endParaRPr lang="en-US" altLang="zh-TW" sz="2800" b="1" dirty="0" smtClean="0">
              <a:latin typeface="標楷體" panose="03000509000000000000" pitchFamily="65" charset="-120"/>
              <a:ea typeface="標楷體" panose="03000509000000000000" pitchFamily="65" charset="-120"/>
            </a:endParaRPr>
          </a:p>
          <a:p>
            <a:pPr algn="ctr"/>
            <a:r>
              <a:rPr lang="zh-TW" altLang="en-US" sz="2800" b="1" dirty="0" smtClean="0">
                <a:latin typeface="標楷體" panose="03000509000000000000" pitchFamily="65" charset="-120"/>
                <a:ea typeface="標楷體" panose="03000509000000000000" pitchFamily="65" charset="-120"/>
              </a:rPr>
              <a:t>民國</a:t>
            </a:r>
            <a:endParaRPr lang="zh-TW" altLang="en-US" sz="2800"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4" grpId="0" animBg="1"/>
      <p:bldP spid="2" grpId="0" animBg="1"/>
      <p:bldP spid="15" grpId="0" animBg="1"/>
      <p:bldP spid="16"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7D"/>
        </a:solidFill>
        <a:effectLst/>
      </p:bgPr>
    </p:bg>
    <p:spTree>
      <p:nvGrpSpPr>
        <p:cNvPr id="1" name=""/>
        <p:cNvGrpSpPr/>
        <p:nvPr/>
      </p:nvGrpSpPr>
      <p:grpSpPr>
        <a:xfrm>
          <a:off x="0" y="0"/>
          <a:ext cx="0" cy="0"/>
          <a:chOff x="0" y="0"/>
          <a:chExt cx="0" cy="0"/>
        </a:xfrm>
      </p:grpSpPr>
      <p:sp>
        <p:nvSpPr>
          <p:cNvPr id="24578" name="Rectangle 3"/>
          <p:cNvSpPr>
            <a:spLocks noGrp="1"/>
          </p:cNvSpPr>
          <p:nvPr>
            <p:ph type="body" idx="1"/>
          </p:nvPr>
        </p:nvSpPr>
        <p:spPr>
          <a:xfrm>
            <a:off x="144463" y="1268413"/>
            <a:ext cx="8820150" cy="5140325"/>
          </a:xfrm>
        </p:spPr>
        <p:txBody>
          <a:bodyPr/>
          <a:lstStyle/>
          <a:p>
            <a:pPr>
              <a:lnSpc>
                <a:spcPct val="11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貪污的政治文化</a:t>
            </a:r>
            <a:endParaRPr lang="en-US" altLang="zh-TW" b="1" dirty="0" smtClean="0">
              <a:latin typeface="Arial" panose="020B0604020202020204" pitchFamily="34" charset="0"/>
              <a:ea typeface="標楷體" panose="03000509000000000000" pitchFamily="65" charset="-120"/>
              <a:sym typeface="Wingdings 2" panose="05020102010507070707" pitchFamily="18" charset="2"/>
            </a:endParaRPr>
          </a:p>
          <a:p>
            <a:pPr>
              <a:lnSpc>
                <a:spcPct val="11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  </a:t>
            </a:r>
            <a:r>
              <a:rPr lang="en-US" altLang="zh-TW" b="1" dirty="0" smtClean="0">
                <a:latin typeface="Arial" panose="020B0604020202020204" pitchFamily="34" charset="0"/>
                <a:ea typeface="標楷體" panose="03000509000000000000" pitchFamily="65" charset="-120"/>
                <a:sym typeface="Wingdings 2" panose="05020102010507070707" pitchFamily="18" charset="2"/>
              </a:rPr>
              <a:t>a.</a:t>
            </a:r>
            <a:r>
              <a:rPr lang="zh-TW" altLang="en-US" b="1" dirty="0" smtClean="0">
                <a:latin typeface="Arial" panose="020B0604020202020204" pitchFamily="34" charset="0"/>
                <a:ea typeface="標楷體" panose="03000509000000000000" pitchFamily="65" charset="-120"/>
                <a:sym typeface="Wingdings 2" panose="05020102010507070707" pitchFamily="18" charset="2"/>
              </a:rPr>
              <a:t>譏諷接收人員：五子登科</a:t>
            </a:r>
            <a:r>
              <a:rPr lang="zh-TW" altLang="en-US" sz="2200" b="1" dirty="0" smtClean="0">
                <a:latin typeface="Arial" panose="020B0604020202020204" pitchFamily="34" charset="0"/>
                <a:ea typeface="標楷體" panose="03000509000000000000" pitchFamily="65" charset="-120"/>
                <a:sym typeface="Wingdings 2" panose="05020102010507070707" pitchFamily="18" charset="2"/>
              </a:rPr>
              <a:t>。</a:t>
            </a:r>
          </a:p>
          <a:p>
            <a:pPr>
              <a:lnSpc>
                <a:spcPct val="110000"/>
              </a:lnSpc>
              <a:buFont typeface="Wingdings 2" panose="05020102010507070707" pitchFamily="18" charset="2"/>
              <a:buNone/>
            </a:pPr>
            <a:r>
              <a:rPr lang="en-US" altLang="zh-TW" b="1" dirty="0" smtClean="0">
                <a:latin typeface="Arial" panose="020B0604020202020204" pitchFamily="34" charset="0"/>
                <a:ea typeface="標楷體" panose="03000509000000000000" pitchFamily="65" charset="-120"/>
                <a:sym typeface="Wingdings 2" panose="05020102010507070707" pitchFamily="18" charset="2"/>
              </a:rPr>
              <a:t>  b.</a:t>
            </a:r>
            <a:r>
              <a:rPr lang="zh-TW" altLang="en-US" b="1" dirty="0" smtClean="0">
                <a:latin typeface="Arial" panose="020B0604020202020204" pitchFamily="34" charset="0"/>
                <a:ea typeface="標楷體" panose="03000509000000000000" pitchFamily="65" charset="-120"/>
                <a:sym typeface="Wingdings 2" panose="05020102010507070707" pitchFamily="18" charset="2"/>
              </a:rPr>
              <a:t>陳逢源說：接收＝劫收</a:t>
            </a:r>
          </a:p>
          <a:p>
            <a:pPr>
              <a:lnSpc>
                <a:spcPct val="110000"/>
              </a:lnSpc>
              <a:buFont typeface="Wingdings 2" panose="05020102010507070707" pitchFamily="18" charset="2"/>
              <a:buNone/>
            </a:pPr>
            <a:r>
              <a:rPr lang="en-US" altLang="zh-TW" b="1" dirty="0" smtClean="0">
                <a:latin typeface="Arial" panose="020B0604020202020204" pitchFamily="34" charset="0"/>
                <a:ea typeface="標楷體" panose="03000509000000000000" pitchFamily="65" charset="-120"/>
                <a:sym typeface="Wingdings 2" panose="05020102010507070707" pitchFamily="18" charset="2"/>
              </a:rPr>
              <a:t>  c.1946</a:t>
            </a:r>
            <a:r>
              <a:rPr lang="zh-TW" altLang="en-US" b="1" dirty="0" smtClean="0">
                <a:latin typeface="Arial" panose="020B0604020202020204" pitchFamily="34" charset="0"/>
                <a:ea typeface="標楷體" panose="03000509000000000000" pitchFamily="65" charset="-120"/>
                <a:sym typeface="Wingdings 2" panose="05020102010507070707" pitchFamily="18" charset="2"/>
              </a:rPr>
              <a:t>年</a:t>
            </a:r>
            <a:r>
              <a:rPr lang="en-US" altLang="zh-TW" b="1" dirty="0" smtClean="0">
                <a:latin typeface="Arial" panose="020B0604020202020204" pitchFamily="34" charset="0"/>
                <a:ea typeface="標楷體" panose="03000509000000000000" pitchFamily="65" charset="-120"/>
                <a:sym typeface="Wingdings 2" panose="05020102010507070707" pitchFamily="18" charset="2"/>
              </a:rPr>
              <a:t>1-2</a:t>
            </a:r>
            <a:r>
              <a:rPr lang="zh-TW" altLang="en-US" b="1" dirty="0" smtClean="0">
                <a:latin typeface="Arial" panose="020B0604020202020204" pitchFamily="34" charset="0"/>
                <a:ea typeface="標楷體" panose="03000509000000000000" pitchFamily="65" charset="-120"/>
                <a:sym typeface="Wingdings 2" panose="05020102010507070707" pitchFamily="18" charset="2"/>
              </a:rPr>
              <a:t>月</a:t>
            </a:r>
          </a:p>
          <a:p>
            <a:pPr>
              <a:lnSpc>
                <a:spcPct val="11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     十餘天的新聞中，曝光的貪污案就有</a:t>
            </a:r>
            <a:r>
              <a:rPr lang="en-US" altLang="zh-TW" b="1" dirty="0" smtClean="0">
                <a:latin typeface="Arial" panose="020B0604020202020204" pitchFamily="34" charset="0"/>
                <a:ea typeface="標楷體" panose="03000509000000000000" pitchFamily="65" charset="-120"/>
                <a:sym typeface="Wingdings 2" panose="05020102010507070707" pitchFamily="18" charset="2"/>
              </a:rPr>
              <a:t>6</a:t>
            </a:r>
            <a:r>
              <a:rPr lang="zh-TW" altLang="en-US" b="1" dirty="0" smtClean="0">
                <a:latin typeface="Arial" panose="020B0604020202020204" pitchFamily="34" charset="0"/>
                <a:ea typeface="標楷體" panose="03000509000000000000" pitchFamily="65" charset="-120"/>
                <a:sym typeface="Wingdings 2" panose="05020102010507070707" pitchFamily="18" charset="2"/>
              </a:rPr>
              <a:t>則</a:t>
            </a:r>
          </a:p>
          <a:p>
            <a:pPr>
              <a:lnSpc>
                <a:spcPct val="12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  </a:t>
            </a:r>
            <a:endParaRPr lang="en-US" altLang="zh-TW" b="1" dirty="0" smtClean="0">
              <a:solidFill>
                <a:srgbClr val="FF0000"/>
              </a:solidFill>
              <a:latin typeface="Arial" panose="020B0604020202020204" pitchFamily="34" charset="0"/>
              <a:ea typeface="標楷體" panose="03000509000000000000" pitchFamily="65" charset="-120"/>
              <a:sym typeface="Wingdings 2" panose="05020102010507070707" pitchFamily="18" charset="2"/>
            </a:endParaRPr>
          </a:p>
        </p:txBody>
      </p:sp>
      <p:sp>
        <p:nvSpPr>
          <p:cNvPr id="66564" name="Text Box 4"/>
          <p:cNvSpPr txBox="1">
            <a:spLocks noChangeArrowheads="1"/>
          </p:cNvSpPr>
          <p:nvPr/>
        </p:nvSpPr>
        <p:spPr bwMode="auto">
          <a:xfrm>
            <a:off x="573088" y="4508500"/>
            <a:ext cx="8064500" cy="2105025"/>
          </a:xfrm>
          <a:prstGeom prst="rect">
            <a:avLst/>
          </a:prstGeom>
          <a:solidFill>
            <a:srgbClr val="FFFF99"/>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3200" b="1">
                <a:ea typeface="標楷體" panose="03000509000000000000" pitchFamily="65" charset="-120"/>
                <a:sym typeface="Wingdings 2" panose="05020102010507070707" pitchFamily="18" charset="2"/>
              </a:rPr>
              <a:t>1946.10.26《</a:t>
            </a:r>
            <a:r>
              <a:rPr kumimoji="0" lang="zh-TW" altLang="en-US" sz="3200" b="1">
                <a:ea typeface="標楷體" panose="03000509000000000000" pitchFamily="65" charset="-120"/>
                <a:sym typeface="Wingdings 2" panose="05020102010507070707" pitchFamily="18" charset="2"/>
              </a:rPr>
              <a:t>民報</a:t>
            </a:r>
            <a:r>
              <a:rPr kumimoji="0" lang="en-US" altLang="zh-TW" sz="3200" b="1">
                <a:ea typeface="標楷體" panose="03000509000000000000" pitchFamily="65" charset="-120"/>
                <a:sym typeface="Wingdings 2" panose="05020102010507070707" pitchFamily="18" charset="2"/>
              </a:rPr>
              <a:t>》</a:t>
            </a:r>
            <a:r>
              <a:rPr kumimoji="0" lang="zh-TW" altLang="en-US" sz="3200" b="1">
                <a:ea typeface="標楷體" panose="03000509000000000000" pitchFamily="65" charset="-120"/>
                <a:sym typeface="Wingdings 2" panose="05020102010507070707" pitchFamily="18" charset="2"/>
              </a:rPr>
              <a:t>社論：</a:t>
            </a:r>
          </a:p>
          <a:p>
            <a:pPr eaLnBrk="1" hangingPunct="1"/>
            <a:r>
              <a:rPr kumimoji="0" lang="zh-TW" altLang="en-US" sz="3200" b="1">
                <a:ea typeface="標楷體" panose="03000509000000000000" pitchFamily="65" charset="-120"/>
                <a:sym typeface="Wingdings 2" panose="05020102010507070707" pitchFamily="18" charset="2"/>
              </a:rPr>
              <a:t>    </a:t>
            </a:r>
            <a:r>
              <a:rPr kumimoji="0" lang="zh-TW" altLang="en-US" sz="3200" b="1">
                <a:solidFill>
                  <a:srgbClr val="FF0000"/>
                </a:solidFill>
                <a:ea typeface="標楷體" panose="03000509000000000000" pitchFamily="65" charset="-120"/>
                <a:sym typeface="Wingdings 2" panose="05020102010507070707" pitchFamily="18" charset="2"/>
              </a:rPr>
              <a:t>重新相逢的祖國是使我們失望得很，祖國的政治文化的落後，並不使我們傷心，最使我們激憤的，是貪污舞弊，無廉無恥。</a:t>
            </a:r>
            <a:endParaRPr kumimoji="0" lang="en-US" altLang="zh-TW" sz="3200" b="1">
              <a:solidFill>
                <a:srgbClr val="FF0000"/>
              </a:solidFill>
              <a:ea typeface="標楷體" panose="03000509000000000000" pitchFamily="65" charset="-120"/>
              <a:sym typeface="Wingdings 2" panose="05020102010507070707" pitchFamily="18" charset="2"/>
            </a:endParaRPr>
          </a:p>
        </p:txBody>
      </p:sp>
      <p:sp>
        <p:nvSpPr>
          <p:cNvPr id="24580" name="Rectangle 6"/>
          <p:cNvSpPr>
            <a:spLocks noGrp="1"/>
          </p:cNvSpPr>
          <p:nvPr>
            <p:ph type="title"/>
          </p:nvPr>
        </p:nvSpPr>
        <p:spPr>
          <a:xfrm>
            <a:off x="683890" y="333375"/>
            <a:ext cx="7704534" cy="922338"/>
          </a:xfrm>
          <a:solidFill>
            <a:srgbClr val="F08E34"/>
          </a:solidFill>
          <a:ln>
            <a:noFill/>
          </a:ln>
          <a:effectLst>
            <a:outerShdw blurRad="44450" dist="27940" dir="5400000" algn="ctr">
              <a:srgbClr val="000000">
                <a:alpha val="32000"/>
              </a:srgbClr>
            </a:outerShdw>
          </a:effectLst>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bodyPr>
          <a:lstStyle/>
          <a:p>
            <a:r>
              <a:rPr lang="en-US" altLang="zh-TW" sz="4000" b="1" dirty="0">
                <a:solidFill>
                  <a:schemeClr val="tx1"/>
                </a:solidFill>
                <a:ea typeface="標楷體" panose="03000509000000000000" pitchFamily="65" charset="-120"/>
              </a:rPr>
              <a:t>【</a:t>
            </a:r>
            <a:r>
              <a:rPr lang="zh-TW" altLang="en-US" sz="4000" b="1" dirty="0">
                <a:solidFill>
                  <a:schemeClr val="tx1"/>
                </a:solidFill>
                <a:ea typeface="標楷體" panose="03000509000000000000" pitchFamily="65" charset="-120"/>
              </a:rPr>
              <a:t>解讀二二八事件</a:t>
            </a:r>
            <a:r>
              <a:rPr lang="en-US" altLang="zh-TW" sz="4000" b="1" dirty="0" smtClean="0">
                <a:solidFill>
                  <a:schemeClr val="tx1"/>
                </a:solidFill>
                <a:ea typeface="標楷體" panose="03000509000000000000" pitchFamily="65" charset="-120"/>
              </a:rPr>
              <a:t>-3 </a:t>
            </a:r>
            <a:r>
              <a:rPr lang="en-US" altLang="zh-TW" sz="4000" b="1" dirty="0">
                <a:solidFill>
                  <a:schemeClr val="tx1"/>
                </a:solidFill>
                <a:ea typeface="標楷體" panose="03000509000000000000" pitchFamily="65" charset="-120"/>
              </a:rPr>
              <a:t>】</a:t>
            </a:r>
            <a:r>
              <a:rPr kumimoji="1" lang="zh-TW" altLang="en-US" sz="4000" b="1" dirty="0" smtClean="0">
                <a:solidFill>
                  <a:schemeClr val="tx1"/>
                </a:solidFill>
                <a:ea typeface="標楷體" panose="03000509000000000000" pitchFamily="65" charset="-120"/>
              </a:rPr>
              <a:t>貪</a:t>
            </a:r>
            <a:r>
              <a:rPr kumimoji="1" lang="zh-TW" altLang="en-US" sz="4000" b="1" dirty="0">
                <a:solidFill>
                  <a:schemeClr val="tx1"/>
                </a:solidFill>
                <a:ea typeface="標楷體" panose="03000509000000000000" pitchFamily="65" charset="-120"/>
              </a:rPr>
              <a:t>汙問題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07D"/>
        </a:solidFill>
        <a:effectLst/>
      </p:bgPr>
    </p:bg>
    <p:spTree>
      <p:nvGrpSpPr>
        <p:cNvPr id="1" name=""/>
        <p:cNvGrpSpPr/>
        <p:nvPr/>
      </p:nvGrpSpPr>
      <p:grpSpPr>
        <a:xfrm>
          <a:off x="0" y="0"/>
          <a:ext cx="0" cy="0"/>
          <a:chOff x="0" y="0"/>
          <a:chExt cx="0" cy="0"/>
        </a:xfrm>
      </p:grpSpPr>
      <p:pic>
        <p:nvPicPr>
          <p:cNvPr id="25602" name="Picture 4" descr="王添灯-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692150"/>
            <a:ext cx="2025650" cy="25209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5603" name="Text Box 5"/>
          <p:cNvSpPr txBox="1">
            <a:spLocks noChangeArrowheads="1"/>
          </p:cNvSpPr>
          <p:nvPr/>
        </p:nvSpPr>
        <p:spPr bwMode="auto">
          <a:xfrm>
            <a:off x="2352675" y="488950"/>
            <a:ext cx="6553200" cy="3055938"/>
          </a:xfrm>
          <a:prstGeom prst="rect">
            <a:avLst/>
          </a:prstGeom>
          <a:solidFill>
            <a:srgbClr val="CCFFCC"/>
          </a:solidFill>
          <a:ln w="444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800" b="1" dirty="0">
                <a:ea typeface="標楷體" panose="03000509000000000000" pitchFamily="65" charset="-120"/>
              </a:rPr>
              <a:t>王添灯（照片）揭露陳儀等人將臺糖公司接手而來的</a:t>
            </a:r>
            <a:r>
              <a:rPr lang="en-US" altLang="zh-TW" sz="2800" b="1" dirty="0">
                <a:ea typeface="標楷體" panose="03000509000000000000" pitchFamily="65" charset="-120"/>
              </a:rPr>
              <a:t>15</a:t>
            </a:r>
            <a:r>
              <a:rPr lang="zh-TW" altLang="en-US" sz="2800" b="1" dirty="0">
                <a:ea typeface="標楷體" panose="03000509000000000000" pitchFamily="65" charset="-120"/>
              </a:rPr>
              <a:t>萬噸白糖變賣後，款項全被分贓。導致島內糖價暴漲。這些糖市值約在</a:t>
            </a:r>
            <a:r>
              <a:rPr lang="en-US" altLang="zh-TW" sz="2800" b="1" dirty="0">
                <a:ea typeface="標楷體" panose="03000509000000000000" pitchFamily="65" charset="-120"/>
              </a:rPr>
              <a:t>120</a:t>
            </a:r>
            <a:r>
              <a:rPr lang="zh-TW" altLang="en-US" sz="2800" b="1" dirty="0">
                <a:ea typeface="標楷體" panose="03000509000000000000" pitchFamily="65" charset="-120"/>
              </a:rPr>
              <a:t>億臺幣！（≒ 以現今糖價要</a:t>
            </a:r>
            <a:r>
              <a:rPr lang="zh-TW" altLang="en-US" sz="2800" b="1" dirty="0" smtClean="0">
                <a:ea typeface="標楷體" panose="03000509000000000000" pitchFamily="65" charset="-120"/>
              </a:rPr>
              <a:t>新臺幣</a:t>
            </a:r>
            <a:r>
              <a:rPr lang="en-US" altLang="zh-TW" sz="2800" b="1" dirty="0">
                <a:ea typeface="標楷體" panose="03000509000000000000" pitchFamily="65" charset="-120"/>
              </a:rPr>
              <a:t>33</a:t>
            </a:r>
            <a:r>
              <a:rPr lang="zh-TW" altLang="en-US" sz="2800" b="1" dirty="0">
                <a:ea typeface="標楷體" panose="03000509000000000000" pitchFamily="65" charset="-120"/>
              </a:rPr>
              <a:t>億）王說：陳儀長官很關懷臺灣同胞</a:t>
            </a:r>
            <a:r>
              <a:rPr lang="en-US" altLang="zh-TW" sz="2800" b="1" dirty="0">
                <a:ea typeface="標楷體" panose="03000509000000000000" pitchFamily="65" charset="-120"/>
              </a:rPr>
              <a:t>…</a:t>
            </a:r>
            <a:r>
              <a:rPr lang="zh-TW" altLang="en-US" sz="2800" b="1" dirty="0">
                <a:ea typeface="標楷體" panose="03000509000000000000" pitchFamily="65" charset="-120"/>
              </a:rPr>
              <a:t>那些接收大員不是關心臺灣</a:t>
            </a:r>
            <a:r>
              <a:rPr lang="zh-TW" altLang="en-US" sz="2800" b="1" dirty="0">
                <a:solidFill>
                  <a:srgbClr val="FF0000"/>
                </a:solidFill>
                <a:ea typeface="標楷體" panose="03000509000000000000" pitchFamily="65" charset="-120"/>
              </a:rPr>
              <a:t>同</a:t>
            </a:r>
            <a:r>
              <a:rPr lang="zh-TW" altLang="en-US" sz="2800" b="1" dirty="0">
                <a:ea typeface="標楷體" panose="03000509000000000000" pitchFamily="65" charset="-120"/>
              </a:rPr>
              <a:t>胞，他們關心的是臺灣</a:t>
            </a:r>
            <a:r>
              <a:rPr lang="en-US" altLang="zh-TW" sz="2800" b="1" dirty="0">
                <a:ea typeface="標楷體" panose="03000509000000000000" pitchFamily="65" charset="-120"/>
              </a:rPr>
              <a:t>『</a:t>
            </a:r>
            <a:r>
              <a:rPr lang="zh-TW" altLang="en-US" sz="2800" b="1" dirty="0">
                <a:solidFill>
                  <a:srgbClr val="FF0000"/>
                </a:solidFill>
                <a:ea typeface="標楷體" panose="03000509000000000000" pitchFamily="65" charset="-120"/>
              </a:rPr>
              <a:t>糖</a:t>
            </a:r>
            <a:r>
              <a:rPr lang="en-US" altLang="zh-TW" sz="2800" b="1" dirty="0">
                <a:ea typeface="標楷體" panose="03000509000000000000" pitchFamily="65" charset="-120"/>
              </a:rPr>
              <a:t>』</a:t>
            </a:r>
            <a:r>
              <a:rPr lang="zh-TW" altLang="en-US" sz="2800" b="1" dirty="0">
                <a:ea typeface="標楷體" panose="03000509000000000000" pitchFamily="65" charset="-120"/>
              </a:rPr>
              <a:t>胞</a:t>
            </a:r>
            <a:r>
              <a:rPr lang="en-US" altLang="zh-TW" sz="2800" b="1" dirty="0">
                <a:ea typeface="標楷體" panose="03000509000000000000" pitchFamily="65" charset="-120"/>
              </a:rPr>
              <a:t>……            </a:t>
            </a:r>
            <a:r>
              <a:rPr lang="zh-TW" altLang="en-US" sz="2800" b="1" dirty="0">
                <a:ea typeface="標楷體" panose="03000509000000000000" pitchFamily="65" charset="-120"/>
              </a:rPr>
              <a:t>圖</a:t>
            </a:r>
            <a:r>
              <a:rPr lang="en-US" altLang="zh-TW" sz="2800" b="1" dirty="0">
                <a:ea typeface="標楷體" panose="03000509000000000000" pitchFamily="65" charset="-120"/>
              </a:rPr>
              <a:t>-</a:t>
            </a:r>
            <a:r>
              <a:rPr lang="zh-TW" altLang="en-US" sz="2800" b="1" dirty="0">
                <a:ea typeface="標楷體" panose="03000509000000000000" pitchFamily="65" charset="-120"/>
              </a:rPr>
              <a:t>維基</a:t>
            </a:r>
            <a:endParaRPr lang="en-US" altLang="zh-TW" sz="2800" b="1" dirty="0">
              <a:ea typeface="標楷體" panose="03000509000000000000" pitchFamily="65" charset="-120"/>
            </a:endParaRPr>
          </a:p>
        </p:txBody>
      </p:sp>
      <p:sp>
        <p:nvSpPr>
          <p:cNvPr id="25604" name="Text Box 6"/>
          <p:cNvSpPr txBox="1">
            <a:spLocks noChangeArrowheads="1"/>
          </p:cNvSpPr>
          <p:nvPr/>
        </p:nvSpPr>
        <p:spPr bwMode="auto">
          <a:xfrm>
            <a:off x="128588" y="3789363"/>
            <a:ext cx="8836025" cy="2528887"/>
          </a:xfrm>
          <a:prstGeom prst="rect">
            <a:avLst/>
          </a:prstGeom>
          <a:solidFill>
            <a:srgbClr val="FFFF99"/>
          </a:solidFill>
          <a:ln w="444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pPr>
            <a:r>
              <a:rPr lang="zh-TW" altLang="en-US" sz="2800" b="1">
                <a:ea typeface="標楷體" panose="03000509000000000000" pitchFamily="65" charset="-120"/>
              </a:rPr>
              <a:t>王添灯針對專賣局長私吞</a:t>
            </a:r>
            <a:r>
              <a:rPr lang="en-US" altLang="zh-TW" sz="2800" b="1">
                <a:ea typeface="標楷體" panose="03000509000000000000" pitchFamily="65" charset="-120"/>
              </a:rPr>
              <a:t>70</a:t>
            </a:r>
            <a:r>
              <a:rPr lang="zh-TW" altLang="en-US" sz="2800" b="1">
                <a:ea typeface="標楷體" panose="03000509000000000000" pitchFamily="65" charset="-120"/>
              </a:rPr>
              <a:t>公斤鴉片，私運香港變賣一是，提出質詢。</a:t>
            </a:r>
          </a:p>
          <a:p>
            <a:pPr eaLnBrk="1" hangingPunct="1">
              <a:spcBef>
                <a:spcPct val="20000"/>
              </a:spcBef>
            </a:pPr>
            <a:r>
              <a:rPr lang="zh-TW" altLang="en-US" sz="2800" b="1">
                <a:ea typeface="標楷體" panose="03000509000000000000" pitchFamily="65" charset="-120"/>
              </a:rPr>
              <a:t>王：你知不知道專賣局報銷七十公斤鴉片這件事？</a:t>
            </a:r>
          </a:p>
          <a:p>
            <a:pPr eaLnBrk="1" hangingPunct="1">
              <a:spcBef>
                <a:spcPct val="20000"/>
              </a:spcBef>
            </a:pPr>
            <a:r>
              <a:rPr lang="zh-TW" altLang="en-US" sz="2800" b="1">
                <a:ea typeface="標楷體" panose="03000509000000000000" pitchFamily="65" charset="-120"/>
              </a:rPr>
              <a:t>專：聽說是給白蟻吃掉了！</a:t>
            </a:r>
          </a:p>
          <a:p>
            <a:pPr eaLnBrk="1" hangingPunct="1">
              <a:spcBef>
                <a:spcPct val="20000"/>
              </a:spcBef>
            </a:pPr>
            <a:r>
              <a:rPr lang="zh-TW" altLang="en-US" sz="2800" b="1">
                <a:ea typeface="標楷體" panose="03000509000000000000" pitchFamily="65" charset="-120"/>
              </a:rPr>
              <a:t>旁聽民眾莫不哄堂大笑。</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07D"/>
        </a:solidFill>
        <a:effectLst/>
      </p:bgPr>
    </p:bg>
    <p:spTree>
      <p:nvGrpSpPr>
        <p:cNvPr id="1" name=""/>
        <p:cNvGrpSpPr/>
        <p:nvPr/>
      </p:nvGrpSpPr>
      <p:grpSpPr>
        <a:xfrm>
          <a:off x="0" y="0"/>
          <a:ext cx="0" cy="0"/>
          <a:chOff x="0" y="0"/>
          <a:chExt cx="0" cy="0"/>
        </a:xfrm>
      </p:grpSpPr>
      <p:sp>
        <p:nvSpPr>
          <p:cNvPr id="26626" name="Rectangle 3"/>
          <p:cNvSpPr>
            <a:spLocks noGrp="1"/>
          </p:cNvSpPr>
          <p:nvPr>
            <p:ph type="body" idx="1"/>
          </p:nvPr>
        </p:nvSpPr>
        <p:spPr>
          <a:xfrm>
            <a:off x="215900" y="1268413"/>
            <a:ext cx="8964613" cy="5400675"/>
          </a:xfrm>
        </p:spPr>
        <p:txBody>
          <a:bodyPr/>
          <a:lstStyle/>
          <a:p>
            <a:pPr marL="463550" indent="-463550">
              <a:lnSpc>
                <a:spcPct val="90000"/>
              </a:lnSpc>
              <a:spcBef>
                <a:spcPct val="30000"/>
              </a:spcBef>
              <a:buFont typeface="Wingdings 2" panose="05020102010507070707" pitchFamily="18" charset="2"/>
              <a:buNone/>
            </a:pP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喜歡靠裙帶關係</a:t>
            </a:r>
            <a:endParaRPr lang="en-US" altLang="zh-TW" sz="2800" b="1" dirty="0" smtClean="0">
              <a:latin typeface="Arial" panose="020B0604020202020204" pitchFamily="34" charset="0"/>
              <a:ea typeface="標楷體" panose="03000509000000000000" pitchFamily="65" charset="-120"/>
              <a:sym typeface="Wingdings 2" panose="05020102010507070707" pitchFamily="18" charset="2"/>
            </a:endParaRPr>
          </a:p>
          <a:p>
            <a:pPr marL="463550" indent="-463550">
              <a:lnSpc>
                <a:spcPct val="90000"/>
              </a:lnSpc>
              <a:spcBef>
                <a:spcPct val="30000"/>
              </a:spcBef>
              <a:buFont typeface="Wingdings 2" panose="05020102010507070707" pitchFamily="18" charset="2"/>
              <a:buNone/>
            </a:pP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  </a:t>
            </a: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a.</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農林處檢驗局局長葉聲鐘，弄走有</a:t>
            </a: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30</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年經驗的臺籍技 正范錦堂，然後以自己二房姨太太謝吟秋遞補。</a:t>
            </a:r>
          </a:p>
          <a:p>
            <a:pPr marL="463550" indent="-463550">
              <a:lnSpc>
                <a:spcPct val="90000"/>
              </a:lnSpc>
              <a:spcBef>
                <a:spcPct val="30000"/>
              </a:spcBef>
              <a:buFont typeface="Wingdings 2" panose="05020102010507070707" pitchFamily="18" charset="2"/>
              <a:buNone/>
            </a:pP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  b.</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高雄工業專修學校劉姓校長，以他不識字的岳父當教員。</a:t>
            </a:r>
          </a:p>
          <a:p>
            <a:pPr marL="463550" indent="-463550">
              <a:lnSpc>
                <a:spcPct val="90000"/>
              </a:lnSpc>
              <a:spcBef>
                <a:spcPct val="30000"/>
              </a:spcBef>
              <a:buFont typeface="Wingdings 2" panose="05020102010507070707" pitchFamily="18" charset="2"/>
              <a:buNone/>
            </a:pP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  c.1946.7.6</a:t>
            </a:r>
            <a:r>
              <a:rPr lang="en-US" altLang="zh-TW" sz="2800" b="1" dirty="0" smtClean="0">
                <a:latin typeface="標楷體" panose="03000509000000000000" pitchFamily="65" charset="-120"/>
                <a:ea typeface="標楷體" panose="03000509000000000000" pitchFamily="65" charset="-120"/>
                <a:sym typeface="Wingdings 2" panose="05020102010507070707" pitchFamily="18" charset="2"/>
              </a:rPr>
              <a:t>《</a:t>
            </a:r>
            <a:r>
              <a:rPr lang="zh-TW" altLang="en-US" sz="2800" b="1" dirty="0" smtClean="0">
                <a:latin typeface="標楷體" panose="03000509000000000000" pitchFamily="65" charset="-120"/>
                <a:ea typeface="標楷體" panose="03000509000000000000" pitchFamily="65" charset="-120"/>
                <a:sym typeface="Wingdings 2" panose="05020102010507070707" pitchFamily="18" charset="2"/>
              </a:rPr>
              <a:t>民報</a:t>
            </a:r>
            <a:r>
              <a:rPr lang="en-US" altLang="zh-TW" sz="2800" b="1" dirty="0" smtClean="0">
                <a:latin typeface="標楷體" panose="03000509000000000000" pitchFamily="65" charset="-120"/>
                <a:ea typeface="標楷體" panose="03000509000000000000" pitchFamily="65" charset="-120"/>
                <a:sym typeface="Wingdings 2" panose="05020102010507070707" pitchFamily="18" charset="2"/>
              </a:rPr>
              <a:t>》</a:t>
            </a:r>
            <a:r>
              <a:rPr lang="zh-TW" altLang="en-US" sz="2800" b="1" dirty="0" smtClean="0">
                <a:latin typeface="標楷體" panose="03000509000000000000" pitchFamily="65" charset="-120"/>
                <a:ea typeface="標楷體" panose="03000509000000000000" pitchFamily="65" charset="-120"/>
                <a:sym typeface="Wingdings 2" panose="05020102010507070707" pitchFamily="18" charset="2"/>
              </a:rPr>
              <a:t>：</a:t>
            </a:r>
          </a:p>
          <a:p>
            <a:pPr marL="463550" indent="-463550">
              <a:lnSpc>
                <a:spcPct val="90000"/>
              </a:lnSpc>
              <a:spcBef>
                <a:spcPct val="30000"/>
              </a:spcBef>
              <a:buFont typeface="Wingdings 2" panose="05020102010507070707" pitchFamily="18" charset="2"/>
              <a:buNone/>
            </a:pPr>
            <a:r>
              <a:rPr lang="en-US" altLang="zh-TW" sz="2800" b="1" dirty="0" smtClean="0">
                <a:latin typeface="標楷體" panose="03000509000000000000" pitchFamily="65" charset="-120"/>
                <a:ea typeface="標楷體" panose="03000509000000000000" pitchFamily="65" charset="-120"/>
                <a:sym typeface="Wingdings 2" panose="05020102010507070707" pitchFamily="18" charset="2"/>
              </a:rPr>
              <a:t>  </a:t>
            </a:r>
            <a:r>
              <a:rPr lang="en-US" altLang="zh-TW" sz="2800" b="1" dirty="0" smtClean="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800" b="1" dirty="0" smtClean="0">
                <a:solidFill>
                  <a:srgbClr val="FF0000"/>
                </a:solidFill>
                <a:latin typeface="標楷體" panose="03000509000000000000" pitchFamily="65" charset="-120"/>
                <a:ea typeface="標楷體" panose="03000509000000000000" pitchFamily="65" charset="-120"/>
                <a:sym typeface="Wingdings 2" panose="05020102010507070707" pitchFamily="18" charset="2"/>
              </a:rPr>
              <a:t>臺中法院之大部分職員則為該院長之親戚而「清一色」，即院長妻舅之子三人、妻舅之女婿一人，再其弟一人、妻舅之外孫一人及其遠親近戚等二十餘人，在該法院任職，佔全法院職員約五十人之過半數。又花蓮港法院長之妻，現任該院之錄事，花蓮港監獄長之岳父，任該監獄之教誨師</a:t>
            </a:r>
            <a:r>
              <a:rPr lang="en-US" altLang="zh-TW" sz="2800" b="1" dirty="0" smtClean="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endParaRPr lang="en-US" altLang="zh-TW" sz="2800" b="1" dirty="0" smtClean="0">
              <a:solidFill>
                <a:srgbClr val="FF0000"/>
              </a:solidFill>
              <a:latin typeface="Arial" panose="020B0604020202020204" pitchFamily="34" charset="0"/>
              <a:ea typeface="標楷體" panose="03000509000000000000" pitchFamily="65" charset="-120"/>
              <a:sym typeface="Wingdings 2" panose="05020102010507070707" pitchFamily="18" charset="2"/>
            </a:endParaRPr>
          </a:p>
        </p:txBody>
      </p:sp>
      <p:sp>
        <p:nvSpPr>
          <p:cNvPr id="67588" name="Text Box 4"/>
          <p:cNvSpPr txBox="1">
            <a:spLocks noChangeArrowheads="1"/>
          </p:cNvSpPr>
          <p:nvPr/>
        </p:nvSpPr>
        <p:spPr bwMode="auto">
          <a:xfrm>
            <a:off x="736866" y="2276872"/>
            <a:ext cx="7922680" cy="2952328"/>
          </a:xfrm>
          <a:prstGeom prst="rect">
            <a:avLst/>
          </a:prstGeom>
          <a:solidFill>
            <a:srgbClr val="FFFF00"/>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3600" b="1" dirty="0">
                <a:ea typeface="標楷體" panose="03000509000000000000" pitchFamily="65" charset="-120"/>
              </a:rPr>
              <a:t>1946.9.16 </a:t>
            </a:r>
            <a:r>
              <a:rPr kumimoji="0" lang="en-US" altLang="zh-TW" sz="3600" b="1" dirty="0">
                <a:ea typeface="標楷體" panose="03000509000000000000" pitchFamily="65" charset="-120"/>
                <a:sym typeface="Wingdings 2" panose="05020102010507070707" pitchFamily="18" charset="2"/>
              </a:rPr>
              <a:t>《</a:t>
            </a:r>
            <a:r>
              <a:rPr kumimoji="0" lang="zh-TW" altLang="en-US" sz="3600" b="1" dirty="0">
                <a:ea typeface="標楷體" panose="03000509000000000000" pitchFamily="65" charset="-120"/>
                <a:sym typeface="Wingdings 2" panose="05020102010507070707" pitchFamily="18" charset="2"/>
              </a:rPr>
              <a:t>民報</a:t>
            </a:r>
            <a:r>
              <a:rPr kumimoji="0" lang="en-US" altLang="zh-TW" sz="3600" b="1" dirty="0">
                <a:ea typeface="標楷體" panose="03000509000000000000" pitchFamily="65" charset="-120"/>
                <a:sym typeface="Wingdings 2" panose="05020102010507070707" pitchFamily="18" charset="2"/>
              </a:rPr>
              <a:t>》</a:t>
            </a:r>
          </a:p>
          <a:p>
            <a:pPr eaLnBrk="1" hangingPunct="1">
              <a:spcBef>
                <a:spcPct val="50000"/>
              </a:spcBef>
            </a:pPr>
            <a:r>
              <a:rPr kumimoji="0" lang="zh-TW" altLang="en-US" sz="3600" b="1" dirty="0">
                <a:ea typeface="標楷體" panose="03000509000000000000" pitchFamily="65" charset="-120"/>
                <a:sym typeface="Wingdings 2" panose="05020102010507070707" pitchFamily="18" charset="2"/>
              </a:rPr>
              <a:t>牽親引戚、營私舞弊的腐敗政治，臺胞已討厭了，封建性包辦政治是更討厭的。</a:t>
            </a:r>
          </a:p>
        </p:txBody>
      </p:sp>
      <p:sp>
        <p:nvSpPr>
          <p:cNvPr id="26629" name="Rectangle 6"/>
          <p:cNvSpPr>
            <a:spLocks/>
          </p:cNvSpPr>
          <p:nvPr/>
        </p:nvSpPr>
        <p:spPr bwMode="auto">
          <a:xfrm>
            <a:off x="802506" y="238126"/>
            <a:ext cx="7488510" cy="922337"/>
          </a:xfrm>
          <a:prstGeom prst="rect">
            <a:avLst/>
          </a:prstGeom>
          <a:solidFill>
            <a:srgbClr val="F08E34"/>
          </a:solidFill>
          <a:ln>
            <a:noFill/>
          </a:ln>
          <a:effectLst>
            <a:outerShdw blurRad="44450" dist="27940" dir="5400000" algn="ctr">
              <a:srgbClr val="000000">
                <a:alpha val="32000"/>
              </a:srgbClr>
            </a:outerShdw>
          </a:effectLst>
          <a:scene3d>
            <a:camera prst="orthographicFront"/>
            <a:lightRig rig="threePt" dir="t"/>
          </a:scene3d>
          <a:sp3d>
            <a:bevelT prst="relaxedInset"/>
          </a:sp3d>
          <a:extLst/>
        </p:spPr>
        <p:txBody>
          <a:bodyPr vert="horz" wrap="square" lIns="91440" tIns="45720" rIns="91440" bIns="45720" numCol="1" anchor="ctr" anchorCtr="0" compatLnSpc="1">
            <a:prstTxWarp prst="textNoShape">
              <a:avLst/>
            </a:prstTxWarp>
          </a:bodyPr>
          <a:lstStyle/>
          <a:p>
            <a:pPr algn="ctr"/>
            <a:r>
              <a:rPr lang="en-US" altLang="zh-TW" sz="4000" b="1" dirty="0">
                <a:ea typeface="標楷體" panose="03000509000000000000" pitchFamily="65" charset="-120"/>
              </a:rPr>
              <a:t>【</a:t>
            </a:r>
            <a:r>
              <a:rPr lang="zh-TW" altLang="en-US" sz="4000" b="1" dirty="0">
                <a:ea typeface="標楷體" panose="03000509000000000000" pitchFamily="65" charset="-120"/>
              </a:rPr>
              <a:t>解讀二二八事件</a:t>
            </a:r>
            <a:r>
              <a:rPr lang="en-US" altLang="zh-TW" sz="4000" b="1" dirty="0" smtClean="0">
                <a:ea typeface="標楷體" panose="03000509000000000000" pitchFamily="65" charset="-120"/>
              </a:rPr>
              <a:t>-3 </a:t>
            </a:r>
            <a:r>
              <a:rPr lang="en-US" altLang="zh-TW" sz="4000" b="1" dirty="0">
                <a:ea typeface="標楷體" panose="03000509000000000000" pitchFamily="65" charset="-120"/>
              </a:rPr>
              <a:t>】</a:t>
            </a:r>
            <a:r>
              <a:rPr lang="zh-TW" altLang="en-US" sz="4000" b="1" dirty="0" smtClean="0">
                <a:latin typeface="+mj-lt"/>
                <a:ea typeface="標楷體" panose="03000509000000000000" pitchFamily="65" charset="-120"/>
                <a:cs typeface="+mj-cs"/>
              </a:rPr>
              <a:t>貪</a:t>
            </a:r>
            <a:r>
              <a:rPr lang="zh-TW" altLang="en-US" sz="4000" b="1" dirty="0">
                <a:latin typeface="+mj-lt"/>
                <a:ea typeface="標楷體" panose="03000509000000000000" pitchFamily="65" charset="-120"/>
                <a:cs typeface="+mj-cs"/>
              </a:rPr>
              <a:t>汙問題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DFF"/>
        </a:solidFill>
        <a:effectLst/>
      </p:bgPr>
    </p:bg>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468313" y="1196975"/>
            <a:ext cx="8280400" cy="5326063"/>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dirty="0">
                <a:ea typeface="標楷體" panose="03000509000000000000" pitchFamily="65" charset="-120"/>
              </a:rPr>
              <a:t>當時憲兵第四團團長高維民 </a:t>
            </a:r>
            <a:r>
              <a:rPr lang="en-US" altLang="zh-TW" sz="2400" b="1" dirty="0">
                <a:ea typeface="標楷體" panose="03000509000000000000" pitchFamily="65" charset="-120"/>
              </a:rPr>
              <a:t>(</a:t>
            </a:r>
            <a:r>
              <a:rPr lang="zh-TW" altLang="en-US" sz="2200" b="1" dirty="0">
                <a:ea typeface="標楷體" panose="03000509000000000000" pitchFamily="65" charset="-120"/>
              </a:rPr>
              <a:t>引自</a:t>
            </a:r>
            <a:r>
              <a:rPr lang="en-US" altLang="zh-TW" sz="2200" b="1" dirty="0" smtClean="0">
                <a:ea typeface="標楷體" panose="03000509000000000000" pitchFamily="65" charset="-120"/>
              </a:rPr>
              <a:t>〈</a:t>
            </a:r>
            <a:r>
              <a:rPr lang="zh-TW" altLang="en-US" sz="2200" b="1" dirty="0" smtClean="0">
                <a:ea typeface="標楷體" panose="03000509000000000000" pitchFamily="65" charset="-120"/>
              </a:rPr>
              <a:t>臺灣</a:t>
            </a:r>
            <a:r>
              <a:rPr lang="zh-TW" altLang="en-US" sz="2200" b="1" dirty="0">
                <a:ea typeface="標楷體" panose="03000509000000000000" pitchFamily="65" charset="-120"/>
              </a:rPr>
              <a:t>光復初期的軍紀</a:t>
            </a:r>
            <a:r>
              <a:rPr lang="en-US" altLang="zh-TW" sz="2200" b="1" dirty="0">
                <a:ea typeface="標楷體" panose="03000509000000000000" pitchFamily="65" charset="-120"/>
              </a:rPr>
              <a:t>〉</a:t>
            </a:r>
            <a:r>
              <a:rPr lang="zh-TW" altLang="en-US" sz="2200" b="1" dirty="0">
                <a:ea typeface="標楷體" panose="03000509000000000000" pitchFamily="65" charset="-120"/>
              </a:rPr>
              <a:t>，載於</a:t>
            </a:r>
            <a:r>
              <a:rPr lang="en-US" altLang="zh-TW" sz="2200" b="1" dirty="0">
                <a:ea typeface="標楷體" panose="03000509000000000000" pitchFamily="65" charset="-120"/>
              </a:rPr>
              <a:t>《</a:t>
            </a:r>
            <a:r>
              <a:rPr lang="zh-TW" altLang="en-US" sz="2200" b="1" dirty="0">
                <a:ea typeface="標楷體" panose="03000509000000000000" pitchFamily="65" charset="-120"/>
              </a:rPr>
              <a:t>中華雜誌</a:t>
            </a:r>
            <a:r>
              <a:rPr lang="en-US" altLang="zh-TW" sz="2200" b="1" dirty="0">
                <a:ea typeface="標楷體" panose="03000509000000000000" pitchFamily="65" charset="-120"/>
              </a:rPr>
              <a:t>》</a:t>
            </a:r>
            <a:r>
              <a:rPr lang="zh-TW" altLang="en-US" sz="2200" b="1" dirty="0">
                <a:ea typeface="標楷體" panose="03000509000000000000" pitchFamily="65" charset="-120"/>
              </a:rPr>
              <a:t>總</a:t>
            </a:r>
            <a:r>
              <a:rPr lang="en-US" altLang="zh-TW" sz="2200" b="1" dirty="0">
                <a:ea typeface="標楷體" panose="03000509000000000000" pitchFamily="65" charset="-120"/>
              </a:rPr>
              <a:t>238</a:t>
            </a:r>
            <a:r>
              <a:rPr lang="zh-TW" altLang="en-US" sz="2200" b="1" dirty="0">
                <a:ea typeface="標楷體" panose="03000509000000000000" pitchFamily="65" charset="-120"/>
              </a:rPr>
              <a:t>期，</a:t>
            </a:r>
            <a:r>
              <a:rPr lang="en-US" altLang="zh-TW" sz="2200" b="1" dirty="0">
                <a:ea typeface="標楷體" panose="03000509000000000000" pitchFamily="65" charset="-120"/>
              </a:rPr>
              <a:t>1987</a:t>
            </a:r>
            <a:r>
              <a:rPr lang="zh-TW" altLang="en-US" sz="2200" b="1" dirty="0">
                <a:ea typeface="標楷體" panose="03000509000000000000" pitchFamily="65" charset="-120"/>
              </a:rPr>
              <a:t>年</a:t>
            </a:r>
            <a:r>
              <a:rPr lang="en-US" altLang="zh-TW" sz="2200" b="1" dirty="0">
                <a:ea typeface="標楷體" panose="03000509000000000000" pitchFamily="65" charset="-120"/>
              </a:rPr>
              <a:t>2</a:t>
            </a:r>
            <a:r>
              <a:rPr lang="zh-TW" altLang="en-US" sz="2200" b="1" dirty="0">
                <a:ea typeface="標楷體" panose="03000509000000000000" pitchFamily="65" charset="-120"/>
              </a:rPr>
              <a:t>月</a:t>
            </a:r>
            <a:r>
              <a:rPr lang="en-US" altLang="zh-TW" sz="2400" b="1" dirty="0">
                <a:ea typeface="標楷體" panose="03000509000000000000" pitchFamily="65" charset="-120"/>
              </a:rPr>
              <a:t>)</a:t>
            </a:r>
            <a:r>
              <a:rPr lang="zh-TW" altLang="en-US" sz="2400" b="1" dirty="0">
                <a:ea typeface="標楷體" panose="03000509000000000000" pitchFamily="65" charset="-120"/>
              </a:rPr>
              <a:t>說：</a:t>
            </a:r>
            <a:endParaRPr lang="en-US" altLang="zh-TW" sz="2400" b="1" dirty="0">
              <a:ea typeface="標楷體" panose="03000509000000000000" pitchFamily="65" charset="-120"/>
            </a:endParaRPr>
          </a:p>
          <a:p>
            <a:pPr eaLnBrk="1" hangingPunct="1">
              <a:spcBef>
                <a:spcPct val="50000"/>
              </a:spcBef>
            </a:pPr>
            <a:r>
              <a:rPr lang="zh-TW" altLang="en-US" sz="2800" b="1" dirty="0">
                <a:ea typeface="標楷體" panose="03000509000000000000" pitchFamily="65" charset="-120"/>
              </a:rPr>
              <a:t>       二十五日接收以前，我便裝到臺北各地走過，發覺這個地方秩序井然，現象真好，並從新職人士中得知「夜不閉戶，路不拾遺」。商店訂價後並不作興討價還價，店東可說是童叟無欺，對每個人都很和藹、誠實，風氣實在太好了，我非常感動。但是</a:t>
            </a:r>
            <a:r>
              <a:rPr lang="zh-TW" altLang="en-US" sz="2800" b="1" dirty="0">
                <a:solidFill>
                  <a:srgbClr val="FF0000"/>
                </a:solidFill>
                <a:ea typeface="標楷體" panose="03000509000000000000" pitchFamily="65" charset="-120"/>
              </a:rPr>
              <a:t>七十軍的部隊實在太糟</a:t>
            </a:r>
            <a:r>
              <a:rPr lang="zh-TW" altLang="en-US" sz="2800" b="1" dirty="0">
                <a:ea typeface="標楷體" panose="03000509000000000000" pitchFamily="65" charset="-120"/>
              </a:rPr>
              <a:t>，該軍在基隆未下船前，雖有零星上岸，披著毯子，拖著草鞋，隨便在船邊大小便者，而因範圍小，影響不大；</a:t>
            </a:r>
            <a:r>
              <a:rPr lang="zh-TW" altLang="en-US" sz="2800" b="1" dirty="0">
                <a:solidFill>
                  <a:srgbClr val="FF0000"/>
                </a:solidFill>
                <a:ea typeface="標楷體" panose="03000509000000000000" pitchFamily="65" charset="-120"/>
              </a:rPr>
              <a:t>正式下船時，雖然整隊而行。其服裝破爛，不堪入目，於夾道歡迎的人群中，頓使臺省同胞失望。</a:t>
            </a:r>
          </a:p>
        </p:txBody>
      </p:sp>
      <p:sp>
        <p:nvSpPr>
          <p:cNvPr id="27651" name="Rectangle 6"/>
          <p:cNvSpPr>
            <a:spLocks/>
          </p:cNvSpPr>
          <p:nvPr/>
        </p:nvSpPr>
        <p:spPr bwMode="auto">
          <a:xfrm>
            <a:off x="719733" y="264517"/>
            <a:ext cx="7777560" cy="716211"/>
          </a:xfrm>
          <a:prstGeom prst="rect">
            <a:avLst/>
          </a:prstGeom>
          <a:solidFill>
            <a:srgbClr val="FF99FF"/>
          </a:solidFill>
          <a:ln>
            <a:noFill/>
          </a:ln>
          <a:effectLst>
            <a:outerShdw blurRad="44450" dist="27940" dir="5400000" algn="ctr">
              <a:srgbClr val="000000">
                <a:alpha val="32000"/>
              </a:srgbClr>
            </a:outerShdw>
          </a:effectLst>
          <a:scene3d>
            <a:camera prst="orthographicFront"/>
            <a:lightRig rig="threePt" dir="t"/>
          </a:scene3d>
          <a:sp3d>
            <a:bevelT prst="relaxedInset"/>
          </a:sp3d>
          <a:extLst/>
        </p:spPr>
        <p:txBody>
          <a:bodyPr vert="horz" wrap="square" lIns="91440" tIns="45720" rIns="91440" bIns="45720" numCol="1" anchor="ctr" anchorCtr="0" compatLnSpc="1">
            <a:prstTxWarp prst="textNoShape">
              <a:avLst/>
            </a:prstTxWarp>
          </a:bodyPr>
          <a:lstStyle/>
          <a:p>
            <a:pPr algn="ctr"/>
            <a:r>
              <a:rPr lang="en-US" altLang="zh-TW" sz="3600" b="1" dirty="0">
                <a:latin typeface="+mj-lt"/>
                <a:ea typeface="標楷體" panose="03000509000000000000" pitchFamily="65" charset="-120"/>
                <a:cs typeface="+mj-cs"/>
              </a:rPr>
              <a:t>【</a:t>
            </a:r>
            <a:r>
              <a:rPr lang="zh-TW" altLang="en-US" sz="3600" b="1" dirty="0">
                <a:latin typeface="+mj-lt"/>
                <a:ea typeface="標楷體" panose="03000509000000000000" pitchFamily="65" charset="-120"/>
                <a:cs typeface="+mj-cs"/>
              </a:rPr>
              <a:t>解讀二二八事件</a:t>
            </a:r>
            <a:r>
              <a:rPr lang="en-US" altLang="zh-TW" sz="3600" b="1" dirty="0">
                <a:latin typeface="+mj-lt"/>
                <a:ea typeface="標楷體" panose="03000509000000000000" pitchFamily="65" charset="-120"/>
                <a:cs typeface="+mj-cs"/>
              </a:rPr>
              <a:t>-4 】</a:t>
            </a:r>
            <a:r>
              <a:rPr lang="zh-TW" altLang="en-US" sz="3600" b="1" dirty="0">
                <a:latin typeface="+mj-lt"/>
                <a:ea typeface="標楷體" panose="03000509000000000000" pitchFamily="65" charset="-120"/>
                <a:cs typeface="+mj-cs"/>
              </a:rPr>
              <a:t>治安軍紀敗壞</a:t>
            </a:r>
            <a:endParaRPr lang="en-US" altLang="zh-TW" sz="3600" b="1" dirty="0">
              <a:latin typeface="+mj-lt"/>
              <a:ea typeface="標楷體" panose="03000509000000000000" pitchFamily="65" charset="-120"/>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DFF"/>
        </a:solidFill>
        <a:effectLst/>
      </p:bgPr>
    </p:bg>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468313" y="1196975"/>
            <a:ext cx="8280400" cy="5483225"/>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05000"/>
              </a:lnSpc>
              <a:spcBef>
                <a:spcPct val="50000"/>
              </a:spcBef>
            </a:pPr>
            <a:r>
              <a:rPr lang="zh-TW" altLang="en-US" sz="2800" b="1" dirty="0">
                <a:ea typeface="標楷體" panose="03000509000000000000" pitchFamily="65" charset="-120"/>
              </a:rPr>
              <a:t>       七十軍是先我一週來臺的。這些兵於</a:t>
            </a:r>
            <a:r>
              <a:rPr lang="en-US" altLang="zh-TW" sz="2800" b="1" dirty="0">
                <a:ea typeface="標楷體" panose="03000509000000000000" pitchFamily="65" charset="-120"/>
              </a:rPr>
              <a:t>10</a:t>
            </a:r>
            <a:r>
              <a:rPr lang="zh-TW" altLang="en-US" sz="2800" b="1" dirty="0">
                <a:ea typeface="標楷體" panose="03000509000000000000" pitchFamily="65" charset="-120"/>
              </a:rPr>
              <a:t>月</a:t>
            </a:r>
            <a:r>
              <a:rPr lang="en-US" altLang="zh-TW" sz="2800" b="1" dirty="0">
                <a:ea typeface="標楷體" panose="03000509000000000000" pitchFamily="65" charset="-120"/>
              </a:rPr>
              <a:t>25</a:t>
            </a:r>
            <a:r>
              <a:rPr lang="zh-TW" altLang="en-US" sz="2800" b="1" dirty="0">
                <a:ea typeface="標楷體" panose="03000509000000000000" pitchFamily="65" charset="-120"/>
              </a:rPr>
              <a:t>日開始接收之日放出來以後，問題多了。</a:t>
            </a:r>
            <a:r>
              <a:rPr lang="en-US" altLang="zh-TW" sz="2800" b="1" dirty="0">
                <a:ea typeface="標楷體" panose="03000509000000000000" pitchFamily="65" charset="-120"/>
              </a:rPr>
              <a:t>……</a:t>
            </a:r>
            <a:r>
              <a:rPr lang="zh-TW" altLang="en-US" sz="2800" b="1" dirty="0" smtClean="0">
                <a:ea typeface="標楷體" panose="03000509000000000000" pitchFamily="65" charset="-120"/>
              </a:rPr>
              <a:t>當時臺胞</a:t>
            </a:r>
            <a:r>
              <a:rPr lang="zh-TW" altLang="en-US" sz="2800" b="1" dirty="0">
                <a:ea typeface="標楷體" panose="03000509000000000000" pitchFamily="65" charset="-120"/>
              </a:rPr>
              <a:t>普遍都騎腳踏車，譬如到郵局辦事，都把車停在郵局前面的車架裡，那些兵一看沒鎖，也沒人看，騎了就走</a:t>
            </a:r>
            <a:r>
              <a:rPr lang="en-US" altLang="zh-TW" sz="2800" b="1" dirty="0">
                <a:ea typeface="標楷體" panose="03000509000000000000" pitchFamily="65" charset="-120"/>
              </a:rPr>
              <a:t>……</a:t>
            </a:r>
            <a:r>
              <a:rPr lang="zh-TW" altLang="en-US" sz="2800" b="1" dirty="0">
                <a:ea typeface="標楷體" panose="03000509000000000000" pitchFamily="65" charset="-120"/>
              </a:rPr>
              <a:t>那時候沒鐵門，也沒有圍牆，只是用幾塊石頭，圍成院子種些花草，也有少數士兵一看屋裡沒人，跑進去就拿東西，這在過去從來沒有的。還有，不守秩序，他們習慣的坐車不買票。搭火車不走正門，從柵欄上就跳進去；上車也不走車門，從車窗就跳進跳出。當時只有一家大陸口味的大菜館蓬萊閣，該軍一少校參謀吃飯時，對女招待動手動腳，惹起反感，乃開槍示威。</a:t>
            </a:r>
          </a:p>
        </p:txBody>
      </p:sp>
      <p:sp>
        <p:nvSpPr>
          <p:cNvPr id="4" name="Rectangle 6"/>
          <p:cNvSpPr>
            <a:spLocks/>
          </p:cNvSpPr>
          <p:nvPr/>
        </p:nvSpPr>
        <p:spPr bwMode="auto">
          <a:xfrm>
            <a:off x="719733" y="264517"/>
            <a:ext cx="7777560" cy="716211"/>
          </a:xfrm>
          <a:prstGeom prst="rect">
            <a:avLst/>
          </a:prstGeom>
          <a:solidFill>
            <a:srgbClr val="FF99FF"/>
          </a:solidFill>
          <a:ln>
            <a:noFill/>
          </a:ln>
          <a:effectLst>
            <a:outerShdw blurRad="44450" dist="27940" dir="5400000" algn="ctr">
              <a:srgbClr val="000000">
                <a:alpha val="32000"/>
              </a:srgbClr>
            </a:outerShdw>
          </a:effectLst>
          <a:scene3d>
            <a:camera prst="orthographicFront"/>
            <a:lightRig rig="threePt" dir="t"/>
          </a:scene3d>
          <a:sp3d>
            <a:bevelT prst="relaxedInset"/>
          </a:sp3d>
          <a:extLst/>
        </p:spPr>
        <p:txBody>
          <a:bodyPr vert="horz" wrap="square" lIns="91440" tIns="45720" rIns="91440" bIns="45720" numCol="1" anchor="ctr" anchorCtr="0" compatLnSpc="1">
            <a:prstTxWarp prst="textNoShape">
              <a:avLst/>
            </a:prstTxWarp>
          </a:bodyPr>
          <a:lstStyle/>
          <a:p>
            <a:pPr algn="ctr"/>
            <a:r>
              <a:rPr lang="en-US" altLang="zh-TW" sz="3600" b="1" dirty="0">
                <a:latin typeface="+mj-lt"/>
                <a:ea typeface="標楷體" panose="03000509000000000000" pitchFamily="65" charset="-120"/>
                <a:cs typeface="+mj-cs"/>
              </a:rPr>
              <a:t>【</a:t>
            </a:r>
            <a:r>
              <a:rPr lang="zh-TW" altLang="en-US" sz="3600" b="1" dirty="0">
                <a:latin typeface="+mj-lt"/>
                <a:ea typeface="標楷體" panose="03000509000000000000" pitchFamily="65" charset="-120"/>
                <a:cs typeface="+mj-cs"/>
              </a:rPr>
              <a:t>解讀二二八事件</a:t>
            </a:r>
            <a:r>
              <a:rPr lang="en-US" altLang="zh-TW" sz="3600" b="1" dirty="0">
                <a:latin typeface="+mj-lt"/>
                <a:ea typeface="標楷體" panose="03000509000000000000" pitchFamily="65" charset="-120"/>
                <a:cs typeface="+mj-cs"/>
              </a:rPr>
              <a:t>-4 】</a:t>
            </a:r>
            <a:r>
              <a:rPr lang="zh-TW" altLang="en-US" sz="3600" b="1" dirty="0">
                <a:latin typeface="+mj-lt"/>
                <a:ea typeface="標楷體" panose="03000509000000000000" pitchFamily="65" charset="-120"/>
                <a:cs typeface="+mj-cs"/>
              </a:rPr>
              <a:t>治安軍紀敗壞</a:t>
            </a:r>
            <a:endParaRPr lang="en-US" altLang="zh-TW" sz="3600" b="1" dirty="0">
              <a:latin typeface="+mj-lt"/>
              <a:ea typeface="標楷體" panose="03000509000000000000" pitchFamily="65" charset="-120"/>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DFF"/>
        </a:solidFill>
        <a:effectLst/>
      </p:bgPr>
    </p:bg>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539750" y="1206500"/>
            <a:ext cx="8353425"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3200" b="1" dirty="0">
                <a:ea typeface="標楷體" panose="03000509000000000000" pitchFamily="65" charset="-120"/>
              </a:rPr>
              <a:t>1</a:t>
            </a:r>
            <a:r>
              <a:rPr lang="zh-TW" altLang="en-US" sz="3200" b="1" dirty="0">
                <a:ea typeface="標楷體" panose="03000509000000000000" pitchFamily="65" charset="-120"/>
              </a:rPr>
              <a:t>、開槍滋事、公然持槍搶劫</a:t>
            </a:r>
          </a:p>
          <a:p>
            <a:pPr eaLnBrk="1" hangingPunct="1">
              <a:spcBef>
                <a:spcPct val="50000"/>
              </a:spcBef>
            </a:pPr>
            <a:r>
              <a:rPr lang="en-US" altLang="zh-TW" sz="3200" b="1" dirty="0">
                <a:ea typeface="標楷體" panose="03000509000000000000" pitchFamily="65" charset="-120"/>
              </a:rPr>
              <a:t>2</a:t>
            </a:r>
            <a:r>
              <a:rPr lang="zh-TW" altLang="en-US" sz="3200" b="1" dirty="0">
                <a:ea typeface="標楷體" panose="03000509000000000000" pitchFamily="65" charset="-120"/>
              </a:rPr>
              <a:t>、棺材退貨</a:t>
            </a:r>
          </a:p>
          <a:p>
            <a:pPr eaLnBrk="1" hangingPunct="1">
              <a:spcBef>
                <a:spcPct val="50000"/>
              </a:spcBef>
            </a:pPr>
            <a:r>
              <a:rPr lang="en-US" altLang="zh-TW" sz="3200" b="1" dirty="0">
                <a:ea typeface="標楷體" panose="03000509000000000000" pitchFamily="65" charset="-120"/>
              </a:rPr>
              <a:t>3</a:t>
            </a:r>
            <a:r>
              <a:rPr lang="zh-TW" altLang="en-US" sz="3200" b="1" dirty="0">
                <a:ea typeface="標楷體" panose="03000509000000000000" pitchFamily="65" charset="-120"/>
              </a:rPr>
              <a:t>、謊開收據，從中牟利</a:t>
            </a:r>
          </a:p>
          <a:p>
            <a:pPr eaLnBrk="1" hangingPunct="1">
              <a:spcBef>
                <a:spcPct val="50000"/>
              </a:spcBef>
            </a:pPr>
            <a:endParaRPr lang="zh-TW" altLang="en-US" sz="3200" b="1" dirty="0">
              <a:ea typeface="標楷體" panose="03000509000000000000" pitchFamily="65" charset="-120"/>
            </a:endParaRPr>
          </a:p>
          <a:p>
            <a:pPr eaLnBrk="1" hangingPunct="1">
              <a:spcBef>
                <a:spcPct val="50000"/>
              </a:spcBef>
            </a:pPr>
            <a:r>
              <a:rPr lang="zh-TW" altLang="en-US" sz="3200" b="1" dirty="0">
                <a:ea typeface="標楷體" panose="03000509000000000000" pitchFamily="65" charset="-120"/>
              </a:rPr>
              <a:t>  感嘆狗去豬來 </a:t>
            </a:r>
            <a:r>
              <a:rPr lang="zh-TW" altLang="en-US" sz="3200" b="1" dirty="0">
                <a:ea typeface="標楷體" panose="03000509000000000000" pitchFamily="65" charset="-120"/>
                <a:sym typeface="Wingdings 3" panose="05040102010807070707" pitchFamily="18" charset="2"/>
              </a:rPr>
              <a:t> 懷念日本時代  罵被奴化 </a:t>
            </a:r>
          </a:p>
        </p:txBody>
      </p:sp>
      <p:sp>
        <p:nvSpPr>
          <p:cNvPr id="29699" name="AutoShape 6"/>
          <p:cNvSpPr>
            <a:spLocks noChangeArrowheads="1"/>
          </p:cNvSpPr>
          <p:nvPr/>
        </p:nvSpPr>
        <p:spPr bwMode="auto">
          <a:xfrm rot="5400000">
            <a:off x="1585119" y="3682206"/>
            <a:ext cx="790575" cy="144463"/>
          </a:xfrm>
          <a:prstGeom prst="notchedRightArrow">
            <a:avLst>
              <a:gd name="adj1" fmla="val 50000"/>
              <a:gd name="adj2" fmla="val 1368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71688" name="Text Box 8"/>
          <p:cNvSpPr txBox="1">
            <a:spLocks noChangeArrowheads="1"/>
          </p:cNvSpPr>
          <p:nvPr/>
        </p:nvSpPr>
        <p:spPr bwMode="auto">
          <a:xfrm>
            <a:off x="323850" y="4868863"/>
            <a:ext cx="8497888" cy="1444625"/>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10000"/>
              </a:spcBef>
            </a:pPr>
            <a:r>
              <a:rPr lang="en-US" altLang="zh-TW" sz="2800" b="1" dirty="0">
                <a:latin typeface="+mn-lt"/>
                <a:ea typeface="標楷體" panose="03000509000000000000" pitchFamily="65" charset="-120"/>
              </a:rPr>
              <a:t>1947.2.19《</a:t>
            </a:r>
            <a:r>
              <a:rPr lang="zh-TW" altLang="en-US" sz="2800" b="1" dirty="0">
                <a:latin typeface="標楷體" panose="03000509000000000000" pitchFamily="65" charset="-120"/>
                <a:ea typeface="標楷體" panose="03000509000000000000" pitchFamily="65" charset="-120"/>
              </a:rPr>
              <a:t>民報</a:t>
            </a:r>
            <a:r>
              <a:rPr lang="en-US" altLang="zh-TW" sz="2800" b="1" dirty="0">
                <a:latin typeface="+mn-lt"/>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社論反諷：</a:t>
            </a:r>
          </a:p>
          <a:p>
            <a:pPr eaLnBrk="1" hangingPunct="1">
              <a:spcBef>
                <a:spcPct val="10000"/>
              </a:spcBef>
            </a:pPr>
            <a:r>
              <a:rPr lang="zh-TW" altLang="en-US" sz="2800" b="1" dirty="0">
                <a:ea typeface="標楷體" panose="03000509000000000000" pitchFamily="65" charset="-120"/>
              </a:rPr>
              <a:t>現在我們終於瞭解了，奉公守法，即是奴化，置禮義廉恥於度外，才能夠在這個「祖國化」的社會裡生存</a:t>
            </a:r>
          </a:p>
        </p:txBody>
      </p:sp>
      <p:sp>
        <p:nvSpPr>
          <p:cNvPr id="71689" name="Text Box 9"/>
          <p:cNvSpPr txBox="1">
            <a:spLocks noChangeArrowheads="1"/>
          </p:cNvSpPr>
          <p:nvPr/>
        </p:nvSpPr>
        <p:spPr bwMode="auto">
          <a:xfrm>
            <a:off x="971302" y="1772816"/>
            <a:ext cx="6841058" cy="2579507"/>
          </a:xfrm>
          <a:prstGeom prst="rect">
            <a:avLst/>
          </a:prstGeom>
          <a:solidFill>
            <a:srgbClr val="0070C0"/>
          </a:solidFill>
          <a:ln w="317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lIns="180000" tIns="180000" rIns="180000" bIns="1800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600" b="1" dirty="0">
                <a:solidFill>
                  <a:schemeClr val="bg1"/>
                </a:solidFill>
                <a:ea typeface="標楷體" panose="03000509000000000000" pitchFamily="65" charset="-120"/>
              </a:rPr>
              <a:t>轟炸驚天動地，光復歡天喜地，</a:t>
            </a:r>
          </a:p>
          <a:p>
            <a:pPr eaLnBrk="1" hangingPunct="1">
              <a:spcBef>
                <a:spcPct val="50000"/>
              </a:spcBef>
            </a:pPr>
            <a:r>
              <a:rPr lang="zh-TW" altLang="en-US" sz="3600" b="1" dirty="0">
                <a:solidFill>
                  <a:schemeClr val="bg1"/>
                </a:solidFill>
                <a:ea typeface="標楷體" panose="03000509000000000000" pitchFamily="65" charset="-120"/>
              </a:rPr>
              <a:t>接收花天酒地，政治黑天暗地，</a:t>
            </a:r>
          </a:p>
          <a:p>
            <a:pPr eaLnBrk="1" hangingPunct="1">
              <a:spcBef>
                <a:spcPct val="50000"/>
              </a:spcBef>
            </a:pPr>
            <a:r>
              <a:rPr lang="zh-TW" altLang="en-US" sz="3600" b="1" dirty="0">
                <a:solidFill>
                  <a:schemeClr val="bg1"/>
                </a:solidFill>
                <a:ea typeface="標楷體" panose="03000509000000000000" pitchFamily="65" charset="-120"/>
              </a:rPr>
              <a:t>人民呼天喚地。</a:t>
            </a:r>
          </a:p>
        </p:txBody>
      </p:sp>
      <p:sp>
        <p:nvSpPr>
          <p:cNvPr id="7" name="Rectangle 6"/>
          <p:cNvSpPr>
            <a:spLocks/>
          </p:cNvSpPr>
          <p:nvPr/>
        </p:nvSpPr>
        <p:spPr bwMode="auto">
          <a:xfrm>
            <a:off x="719733" y="264517"/>
            <a:ext cx="7777560" cy="716211"/>
          </a:xfrm>
          <a:prstGeom prst="rect">
            <a:avLst/>
          </a:prstGeom>
          <a:solidFill>
            <a:srgbClr val="FF99FF"/>
          </a:solidFill>
          <a:ln>
            <a:noFill/>
          </a:ln>
          <a:effectLst>
            <a:outerShdw blurRad="44450" dist="27940" dir="5400000" algn="ctr">
              <a:srgbClr val="000000">
                <a:alpha val="32000"/>
              </a:srgbClr>
            </a:outerShdw>
          </a:effectLst>
          <a:scene3d>
            <a:camera prst="orthographicFront"/>
            <a:lightRig rig="threePt" dir="t"/>
          </a:scene3d>
          <a:sp3d>
            <a:bevelT prst="relaxedInset"/>
          </a:sp3d>
          <a:extLst/>
        </p:spPr>
        <p:txBody>
          <a:bodyPr vert="horz" wrap="square" lIns="91440" tIns="45720" rIns="91440" bIns="45720" numCol="1" anchor="ctr" anchorCtr="0" compatLnSpc="1">
            <a:prstTxWarp prst="textNoShape">
              <a:avLst/>
            </a:prstTxWarp>
          </a:bodyPr>
          <a:lstStyle/>
          <a:p>
            <a:pPr algn="ctr"/>
            <a:r>
              <a:rPr lang="en-US" altLang="zh-TW" sz="3600" b="1" dirty="0">
                <a:latin typeface="+mj-lt"/>
                <a:ea typeface="標楷體" panose="03000509000000000000" pitchFamily="65" charset="-120"/>
                <a:cs typeface="+mj-cs"/>
              </a:rPr>
              <a:t>【</a:t>
            </a:r>
            <a:r>
              <a:rPr lang="zh-TW" altLang="en-US" sz="3600" b="1" dirty="0">
                <a:latin typeface="+mj-lt"/>
                <a:ea typeface="標楷體" panose="03000509000000000000" pitchFamily="65" charset="-120"/>
                <a:cs typeface="+mj-cs"/>
              </a:rPr>
              <a:t>解讀二二八事件</a:t>
            </a:r>
            <a:r>
              <a:rPr lang="en-US" altLang="zh-TW" sz="3600" b="1" dirty="0">
                <a:latin typeface="+mj-lt"/>
                <a:ea typeface="標楷體" panose="03000509000000000000" pitchFamily="65" charset="-120"/>
                <a:cs typeface="+mj-cs"/>
              </a:rPr>
              <a:t>-4 】</a:t>
            </a:r>
            <a:r>
              <a:rPr lang="zh-TW" altLang="en-US" sz="3600" b="1" dirty="0">
                <a:latin typeface="+mj-lt"/>
                <a:ea typeface="標楷體" panose="03000509000000000000" pitchFamily="65" charset="-120"/>
                <a:cs typeface="+mj-cs"/>
              </a:rPr>
              <a:t>治安軍紀敗壞</a:t>
            </a:r>
            <a:endParaRPr lang="en-US" altLang="zh-TW" sz="3600" b="1" dirty="0">
              <a:latin typeface="+mj-lt"/>
              <a:ea typeface="標楷體" panose="03000509000000000000" pitchFamily="65" charset="-12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wheel(4)">
                                      <p:cBhvr>
                                        <p:cTn id="7" dur="500"/>
                                        <p:tgtEl>
                                          <p:spTgt spid="71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blinds(horizontal)">
                                      <p:cBhvr>
                                        <p:cTn id="12" dur="500"/>
                                        <p:tgtEl>
                                          <p:spTgt spid="71689"/>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29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71688" grpId="0" animBg="1"/>
      <p:bldP spid="716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type="body" idx="1"/>
          </p:nvPr>
        </p:nvSpPr>
        <p:spPr>
          <a:xfrm>
            <a:off x="457200" y="1600200"/>
            <a:ext cx="8229600" cy="5069160"/>
          </a:xfrm>
        </p:spPr>
        <p:txBody>
          <a:bodyPr/>
          <a:lstStyle/>
          <a:p>
            <a:pPr marL="1663700" indent="-1663700">
              <a:buFont typeface="Wingdings 2" panose="05020102010507070707" pitchFamily="18" charset="2"/>
              <a:buNone/>
            </a:pPr>
            <a:r>
              <a:rPr lang="en-US" altLang="zh-TW" sz="2800" b="1" dirty="0" smtClean="0">
                <a:solidFill>
                  <a:srgbClr val="FF0000"/>
                </a:solidFill>
                <a:latin typeface="Arial" panose="020B0604020202020204" pitchFamily="34" charset="0"/>
                <a:ea typeface="標楷體" panose="03000509000000000000" pitchFamily="65" charset="-120"/>
              </a:rPr>
              <a:t>2</a:t>
            </a:r>
            <a:r>
              <a:rPr lang="zh-TW" altLang="en-US" sz="2800" b="1" dirty="0" smtClean="0">
                <a:solidFill>
                  <a:srgbClr val="FF0000"/>
                </a:solidFill>
                <a:latin typeface="Arial" panose="020B0604020202020204" pitchFamily="34" charset="0"/>
                <a:ea typeface="標楷體" panose="03000509000000000000" pitchFamily="65" charset="-120"/>
              </a:rPr>
              <a:t>月</a:t>
            </a:r>
            <a:r>
              <a:rPr lang="en-US" altLang="zh-TW" sz="2800" b="1" dirty="0" smtClean="0">
                <a:solidFill>
                  <a:srgbClr val="FF0000"/>
                </a:solidFill>
                <a:latin typeface="Arial" panose="020B0604020202020204" pitchFamily="34" charset="0"/>
                <a:ea typeface="標楷體" panose="03000509000000000000" pitchFamily="65" charset="-120"/>
              </a:rPr>
              <a:t>27</a:t>
            </a:r>
            <a:r>
              <a:rPr lang="zh-TW" altLang="en-US" sz="2800" b="1" dirty="0" smtClean="0">
                <a:solidFill>
                  <a:srgbClr val="FF0000"/>
                </a:solidFill>
                <a:latin typeface="Arial" panose="020B0604020202020204" pitchFamily="34" charset="0"/>
                <a:ea typeface="標楷體" panose="03000509000000000000" pitchFamily="65" charset="-120"/>
              </a:rPr>
              <a:t>日：</a:t>
            </a:r>
            <a:r>
              <a:rPr lang="zh-TW" altLang="en-US" sz="2800" b="1" dirty="0" smtClean="0">
                <a:latin typeface="Arial" panose="020B0604020202020204" pitchFamily="34" charset="0"/>
                <a:ea typeface="標楷體" panose="03000509000000000000" pitchFamily="65" charset="-120"/>
              </a:rPr>
              <a:t>傍晚，</a:t>
            </a:r>
            <a:r>
              <a:rPr lang="en-US" altLang="zh-TW" sz="2800" b="1" dirty="0" smtClean="0">
                <a:latin typeface="Arial" panose="020B0604020202020204" pitchFamily="34" charset="0"/>
                <a:ea typeface="標楷體" panose="03000509000000000000" pitchFamily="65" charset="-120"/>
              </a:rPr>
              <a:t>6</a:t>
            </a:r>
            <a:r>
              <a:rPr lang="zh-TW" altLang="en-US" sz="2800" b="1" dirty="0" smtClean="0">
                <a:latin typeface="Arial" panose="020B0604020202020204" pitchFamily="34" charset="0"/>
                <a:ea typeface="標楷體" panose="03000509000000000000" pitchFamily="65" charset="-120"/>
              </a:rPr>
              <a:t>名查緝員查禁私煙。槍托擊傷林江邁頭部，民眾不滿，包圍查緝員。查緝員開槍示警，卻誤殺路人陳文溪。</a:t>
            </a:r>
          </a:p>
          <a:p>
            <a:pPr marL="1663700" indent="-1663700">
              <a:buFont typeface="Wingdings 2" panose="05020102010507070707" pitchFamily="18" charset="2"/>
              <a:buNone/>
            </a:pPr>
            <a:r>
              <a:rPr lang="en-US" altLang="zh-TW" sz="2800" b="1" dirty="0" smtClean="0">
                <a:solidFill>
                  <a:srgbClr val="FF0000"/>
                </a:solidFill>
                <a:latin typeface="Arial" panose="020B0604020202020204" pitchFamily="34" charset="0"/>
                <a:ea typeface="標楷體" panose="03000509000000000000" pitchFamily="65" charset="-120"/>
              </a:rPr>
              <a:t>2</a:t>
            </a:r>
            <a:r>
              <a:rPr lang="zh-TW" altLang="en-US" sz="2800" b="1" dirty="0" smtClean="0">
                <a:solidFill>
                  <a:srgbClr val="FF0000"/>
                </a:solidFill>
                <a:latin typeface="Arial" panose="020B0604020202020204" pitchFamily="34" charset="0"/>
                <a:ea typeface="標楷體" panose="03000509000000000000" pitchFamily="65" charset="-120"/>
              </a:rPr>
              <a:t>月</a:t>
            </a:r>
            <a:r>
              <a:rPr lang="en-US" altLang="zh-TW" sz="2800" b="1" dirty="0" smtClean="0">
                <a:solidFill>
                  <a:srgbClr val="FF0000"/>
                </a:solidFill>
                <a:latin typeface="Arial" panose="020B0604020202020204" pitchFamily="34" charset="0"/>
                <a:ea typeface="標楷體" panose="03000509000000000000" pitchFamily="65" charset="-120"/>
              </a:rPr>
              <a:t>28</a:t>
            </a:r>
            <a:r>
              <a:rPr lang="zh-TW" altLang="en-US" sz="2800" b="1" dirty="0" smtClean="0">
                <a:solidFill>
                  <a:srgbClr val="FF0000"/>
                </a:solidFill>
                <a:latin typeface="Arial" panose="020B0604020202020204" pitchFamily="34" charset="0"/>
                <a:ea typeface="標楷體" panose="03000509000000000000" pitchFamily="65" charset="-120"/>
              </a:rPr>
              <a:t>日：</a:t>
            </a:r>
            <a:r>
              <a:rPr lang="zh-TW" altLang="en-US" sz="2800" b="1" dirty="0" smtClean="0">
                <a:latin typeface="Arial" panose="020B0604020202020204" pitchFamily="34" charset="0"/>
                <a:ea typeface="標楷體" panose="03000509000000000000" pitchFamily="65" charset="-120"/>
              </a:rPr>
              <a:t>民眾衝入專賣局毆傷分局長等，後又聚集在行政長官公署門口抗議，遭衛兵無預警射殺，死傷數十人。民眾轉至新公園繼續示威集結，並利用新公園內的臺灣廣播電臺，廣播報導事件始末。</a:t>
            </a:r>
          </a:p>
          <a:p>
            <a:pPr marL="1663700" indent="-1663700">
              <a:buFont typeface="Wingdings 2" panose="05020102010507070707" pitchFamily="18" charset="2"/>
              <a:buNone/>
            </a:pPr>
            <a:r>
              <a:rPr lang="en-US" altLang="zh-TW" sz="2800" b="1" dirty="0" smtClean="0">
                <a:solidFill>
                  <a:srgbClr val="FF0000"/>
                </a:solidFill>
                <a:latin typeface="Arial" panose="020B0604020202020204" pitchFamily="34" charset="0"/>
                <a:ea typeface="標楷體" panose="03000509000000000000" pitchFamily="65" charset="-120"/>
              </a:rPr>
              <a:t>3</a:t>
            </a:r>
            <a:r>
              <a:rPr lang="zh-TW" altLang="en-US" sz="2800" b="1" dirty="0" smtClean="0">
                <a:solidFill>
                  <a:srgbClr val="FF0000"/>
                </a:solidFill>
                <a:latin typeface="Arial" panose="020B0604020202020204" pitchFamily="34" charset="0"/>
                <a:ea typeface="標楷體" panose="03000509000000000000" pitchFamily="65" charset="-120"/>
              </a:rPr>
              <a:t>月</a:t>
            </a:r>
            <a:r>
              <a:rPr lang="en-US" altLang="zh-TW" sz="2800" b="1" dirty="0" smtClean="0">
                <a:solidFill>
                  <a:srgbClr val="FF0000"/>
                </a:solidFill>
                <a:latin typeface="Arial" panose="020B0604020202020204" pitchFamily="34" charset="0"/>
                <a:ea typeface="標楷體" panose="03000509000000000000" pitchFamily="65" charset="-120"/>
              </a:rPr>
              <a:t>01</a:t>
            </a:r>
            <a:r>
              <a:rPr lang="zh-TW" altLang="en-US" sz="2800" b="1" dirty="0" smtClean="0">
                <a:solidFill>
                  <a:srgbClr val="FF0000"/>
                </a:solidFill>
                <a:latin typeface="Arial" panose="020B0604020202020204" pitchFamily="34" charset="0"/>
                <a:ea typeface="標楷體" panose="03000509000000000000" pitchFamily="65" charset="-120"/>
              </a:rPr>
              <a:t>日：</a:t>
            </a:r>
            <a:r>
              <a:rPr lang="zh-TW" altLang="en-US" sz="2800" b="1" dirty="0" smtClean="0">
                <a:latin typeface="Arial" panose="020B0604020202020204" pitchFamily="34" charset="0"/>
                <a:ea typeface="標楷體" panose="03000509000000000000" pitchFamily="65" charset="-120"/>
              </a:rPr>
              <a:t>事件蔓延全島、停工罷課、警民衝突不斷。臺人毆打外省人有之，軍警開槍鎮壓有之。</a:t>
            </a:r>
          </a:p>
        </p:txBody>
      </p:sp>
      <p:sp>
        <p:nvSpPr>
          <p:cNvPr id="30723" name="Rectangle 5"/>
          <p:cNvSpPr>
            <a:spLocks noGrp="1"/>
          </p:cNvSpPr>
          <p:nvPr>
            <p:ph type="title"/>
          </p:nvPr>
        </p:nvSpPr>
        <p:spPr>
          <a:xfrm>
            <a:off x="250825" y="490538"/>
            <a:ext cx="8569325" cy="922337"/>
          </a:xfrm>
          <a:solidFill>
            <a:schemeClr val="tx1">
              <a:lumMod val="95000"/>
              <a:lumOff val="5000"/>
            </a:schemeClr>
          </a:solidFill>
          <a:ln>
            <a:noFill/>
          </a:ln>
          <a:effectLst>
            <a:outerShdw blurRad="44450" dist="27940" dir="5400000" algn="ctr">
              <a:srgbClr val="000000">
                <a:alpha val="32000"/>
              </a:srgbClr>
            </a:outerShdw>
          </a:effectLst>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bodyPr>
          <a:lstStyle/>
          <a:p>
            <a:r>
              <a:rPr lang="en-US" altLang="zh-TW" sz="4000" b="1" dirty="0">
                <a:solidFill>
                  <a:schemeClr val="bg1"/>
                </a:solidFill>
                <a:ea typeface="標楷體" panose="03000509000000000000" pitchFamily="65" charset="-120"/>
              </a:rPr>
              <a:t>【</a:t>
            </a:r>
            <a:r>
              <a:rPr lang="zh-TW" altLang="en-US" sz="4000" b="1" dirty="0">
                <a:solidFill>
                  <a:schemeClr val="bg1"/>
                </a:solidFill>
                <a:ea typeface="標楷體" panose="03000509000000000000" pitchFamily="65" charset="-120"/>
              </a:rPr>
              <a:t>歷史現場</a:t>
            </a:r>
            <a:r>
              <a:rPr lang="en-US" altLang="zh-TW" sz="4000" b="1" dirty="0">
                <a:solidFill>
                  <a:schemeClr val="bg1"/>
                </a:solidFill>
                <a:ea typeface="標楷體" panose="03000509000000000000" pitchFamily="65" charset="-120"/>
              </a:rPr>
              <a:t>】</a:t>
            </a:r>
            <a:r>
              <a:rPr lang="zh-TW" altLang="en-US" sz="4000" b="1" dirty="0">
                <a:solidFill>
                  <a:schemeClr val="bg1"/>
                </a:solidFill>
                <a:ea typeface="標楷體" panose="03000509000000000000" pitchFamily="65" charset="-120"/>
              </a:rPr>
              <a:t>二二八事件始末</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type="body" idx="1"/>
          </p:nvPr>
        </p:nvSpPr>
        <p:spPr>
          <a:xfrm>
            <a:off x="338138" y="1600200"/>
            <a:ext cx="8626475" cy="4525963"/>
          </a:xfrm>
        </p:spPr>
        <p:txBody>
          <a:bodyPr/>
          <a:lstStyle/>
          <a:p>
            <a:pPr marL="1651000" indent="-1651000">
              <a:lnSpc>
                <a:spcPct val="130000"/>
              </a:lnSpc>
              <a:buFont typeface="Wingdings 2" panose="05020102010507070707" pitchFamily="18" charset="2"/>
              <a:buNone/>
            </a:pPr>
            <a:r>
              <a:rPr lang="en-US" altLang="zh-TW" sz="2800" b="1" dirty="0" smtClean="0">
                <a:solidFill>
                  <a:srgbClr val="FF0000"/>
                </a:solidFill>
                <a:latin typeface="Arial" panose="020B0604020202020204" pitchFamily="34" charset="0"/>
                <a:ea typeface="標楷體" panose="03000509000000000000" pitchFamily="65" charset="-120"/>
              </a:rPr>
              <a:t>3</a:t>
            </a:r>
            <a:r>
              <a:rPr lang="zh-TW" altLang="en-US" sz="2800" b="1" dirty="0" smtClean="0">
                <a:solidFill>
                  <a:srgbClr val="FF0000"/>
                </a:solidFill>
                <a:latin typeface="Arial" panose="020B0604020202020204" pitchFamily="34" charset="0"/>
                <a:ea typeface="標楷體" panose="03000509000000000000" pitchFamily="65" charset="-120"/>
              </a:rPr>
              <a:t>月</a:t>
            </a:r>
            <a:r>
              <a:rPr lang="en-US" altLang="zh-TW" sz="2800" b="1" dirty="0" smtClean="0">
                <a:solidFill>
                  <a:srgbClr val="FF0000"/>
                </a:solidFill>
                <a:latin typeface="Arial" panose="020B0604020202020204" pitchFamily="34" charset="0"/>
                <a:ea typeface="標楷體" panose="03000509000000000000" pitchFamily="65" charset="-120"/>
              </a:rPr>
              <a:t>02</a:t>
            </a:r>
            <a:r>
              <a:rPr lang="zh-TW" altLang="en-US" sz="2800" b="1" dirty="0" smtClean="0">
                <a:solidFill>
                  <a:srgbClr val="FF0000"/>
                </a:solidFill>
                <a:latin typeface="Arial" panose="020B0604020202020204" pitchFamily="34" charset="0"/>
                <a:ea typeface="標楷體" panose="03000509000000000000" pitchFamily="65" charset="-120"/>
              </a:rPr>
              <a:t>日：</a:t>
            </a:r>
            <a:r>
              <a:rPr lang="zh-TW" altLang="en-US" sz="2800" b="1" dirty="0" smtClean="0">
                <a:latin typeface="Arial" panose="020B0604020202020204" pitchFamily="34" charset="0"/>
                <a:ea typeface="標楷體" panose="03000509000000000000" pitchFamily="65" charset="-120"/>
              </a:rPr>
              <a:t>陳儀同意成立「二二八事件處理委員會」</a:t>
            </a:r>
          </a:p>
          <a:p>
            <a:pPr marL="1651000" indent="-1651000">
              <a:lnSpc>
                <a:spcPct val="130000"/>
              </a:lnSpc>
              <a:buFont typeface="Wingdings 2" panose="05020102010507070707" pitchFamily="18" charset="2"/>
              <a:buNone/>
            </a:pPr>
            <a:r>
              <a:rPr lang="en-US" altLang="zh-TW" sz="2800" b="1" dirty="0" smtClean="0">
                <a:solidFill>
                  <a:srgbClr val="FF0000"/>
                </a:solidFill>
                <a:latin typeface="Arial" panose="020B0604020202020204" pitchFamily="34" charset="0"/>
                <a:ea typeface="標楷體" panose="03000509000000000000" pitchFamily="65" charset="-120"/>
              </a:rPr>
              <a:t>3</a:t>
            </a:r>
            <a:r>
              <a:rPr lang="zh-TW" altLang="en-US" sz="2800" b="1" dirty="0" smtClean="0">
                <a:solidFill>
                  <a:srgbClr val="FF0000"/>
                </a:solidFill>
                <a:latin typeface="Arial" panose="020B0604020202020204" pitchFamily="34" charset="0"/>
                <a:ea typeface="標楷體" panose="03000509000000000000" pitchFamily="65" charset="-120"/>
              </a:rPr>
              <a:t>月</a:t>
            </a:r>
            <a:r>
              <a:rPr lang="en-US" altLang="zh-TW" sz="2800" b="1" dirty="0" smtClean="0">
                <a:solidFill>
                  <a:srgbClr val="FF0000"/>
                </a:solidFill>
                <a:latin typeface="Arial" panose="020B0604020202020204" pitchFamily="34" charset="0"/>
                <a:ea typeface="標楷體" panose="03000509000000000000" pitchFamily="65" charset="-120"/>
              </a:rPr>
              <a:t>05</a:t>
            </a:r>
            <a:r>
              <a:rPr lang="zh-TW" altLang="en-US" sz="2800" b="1" dirty="0" smtClean="0">
                <a:solidFill>
                  <a:srgbClr val="FF0000"/>
                </a:solidFill>
                <a:latin typeface="Arial" panose="020B0604020202020204" pitchFamily="34" charset="0"/>
                <a:ea typeface="標楷體" panose="03000509000000000000" pitchFamily="65" charset="-120"/>
              </a:rPr>
              <a:t>日：</a:t>
            </a:r>
            <a:r>
              <a:rPr lang="zh-TW" altLang="en-US" sz="2800" b="1" dirty="0" smtClean="0">
                <a:latin typeface="Arial" panose="020B0604020202020204" pitchFamily="34" charset="0"/>
                <a:ea typeface="標楷體" panose="03000509000000000000" pitchFamily="65" charset="-120"/>
              </a:rPr>
              <a:t>蔣中正決定派</a:t>
            </a:r>
            <a:r>
              <a:rPr lang="en-US" altLang="zh-TW" sz="2800" b="1" dirty="0" smtClean="0">
                <a:latin typeface="Arial" panose="020B0604020202020204" pitchFamily="34" charset="0"/>
                <a:ea typeface="標楷體" panose="03000509000000000000" pitchFamily="65" charset="-120"/>
              </a:rPr>
              <a:t>21</a:t>
            </a:r>
            <a:r>
              <a:rPr lang="zh-TW" altLang="en-US" sz="2800" b="1" dirty="0" smtClean="0">
                <a:latin typeface="Arial" panose="020B0604020202020204" pitchFamily="34" charset="0"/>
                <a:ea typeface="標楷體" panose="03000509000000000000" pitchFamily="65" charset="-120"/>
              </a:rPr>
              <a:t>軍來臺，陳儀向處理委員會成員謊稱：同意委員會所提之條件。</a:t>
            </a:r>
          </a:p>
          <a:p>
            <a:pPr marL="1651000" indent="-1651000">
              <a:lnSpc>
                <a:spcPct val="130000"/>
              </a:lnSpc>
              <a:buFont typeface="Wingdings 2" panose="05020102010507070707" pitchFamily="18" charset="2"/>
              <a:buNone/>
            </a:pPr>
            <a:r>
              <a:rPr lang="en-US" altLang="zh-TW" sz="2800" b="1" dirty="0" smtClean="0">
                <a:solidFill>
                  <a:srgbClr val="FF0000"/>
                </a:solidFill>
                <a:latin typeface="Arial" panose="020B0604020202020204" pitchFamily="34" charset="0"/>
                <a:ea typeface="標楷體" panose="03000509000000000000" pitchFamily="65" charset="-120"/>
              </a:rPr>
              <a:t>3</a:t>
            </a:r>
            <a:r>
              <a:rPr lang="zh-TW" altLang="en-US" sz="2800" b="1" dirty="0" smtClean="0">
                <a:solidFill>
                  <a:srgbClr val="FF0000"/>
                </a:solidFill>
                <a:latin typeface="Arial" panose="020B0604020202020204" pitchFamily="34" charset="0"/>
                <a:ea typeface="標楷體" panose="03000509000000000000" pitchFamily="65" charset="-120"/>
              </a:rPr>
              <a:t>月</a:t>
            </a:r>
            <a:r>
              <a:rPr lang="en-US" altLang="zh-TW" sz="2800" b="1" dirty="0" smtClean="0">
                <a:solidFill>
                  <a:srgbClr val="FF0000"/>
                </a:solidFill>
                <a:latin typeface="Arial" panose="020B0604020202020204" pitchFamily="34" charset="0"/>
                <a:ea typeface="標楷體" panose="03000509000000000000" pitchFamily="65" charset="-120"/>
              </a:rPr>
              <a:t>07</a:t>
            </a:r>
            <a:r>
              <a:rPr lang="zh-TW" altLang="en-US" sz="2800" b="1" dirty="0" smtClean="0">
                <a:solidFill>
                  <a:srgbClr val="FF0000"/>
                </a:solidFill>
                <a:latin typeface="Arial" panose="020B0604020202020204" pitchFamily="34" charset="0"/>
                <a:ea typeface="標楷體" panose="03000509000000000000" pitchFamily="65" charset="-120"/>
              </a:rPr>
              <a:t>日：</a:t>
            </a:r>
            <a:r>
              <a:rPr lang="zh-TW" altLang="en-US" sz="2800" b="1" dirty="0" smtClean="0">
                <a:latin typeface="Arial" panose="020B0604020202020204" pitchFamily="34" charset="0"/>
                <a:ea typeface="標楷體" panose="03000509000000000000" pitchFamily="65" charset="-120"/>
              </a:rPr>
              <a:t>陳儀表示無法接受委員會之決議</a:t>
            </a:r>
          </a:p>
          <a:p>
            <a:pPr marL="1651000" indent="-1651000">
              <a:lnSpc>
                <a:spcPct val="130000"/>
              </a:lnSpc>
              <a:buFont typeface="Wingdings 2" panose="05020102010507070707" pitchFamily="18" charset="2"/>
              <a:buNone/>
            </a:pPr>
            <a:r>
              <a:rPr lang="en-US" altLang="zh-TW" sz="2800" b="1" dirty="0" smtClean="0">
                <a:solidFill>
                  <a:srgbClr val="FF0000"/>
                </a:solidFill>
                <a:latin typeface="Arial" panose="020B0604020202020204" pitchFamily="34" charset="0"/>
                <a:ea typeface="標楷體" panose="03000509000000000000" pitchFamily="65" charset="-120"/>
              </a:rPr>
              <a:t>3</a:t>
            </a:r>
            <a:r>
              <a:rPr lang="zh-TW" altLang="en-US" sz="2800" b="1" dirty="0" smtClean="0">
                <a:solidFill>
                  <a:srgbClr val="FF0000"/>
                </a:solidFill>
                <a:latin typeface="Arial" panose="020B0604020202020204" pitchFamily="34" charset="0"/>
                <a:ea typeface="標楷體" panose="03000509000000000000" pitchFamily="65" charset="-120"/>
              </a:rPr>
              <a:t>月</a:t>
            </a:r>
            <a:r>
              <a:rPr lang="en-US" altLang="zh-TW" sz="2800" b="1" dirty="0" smtClean="0">
                <a:solidFill>
                  <a:srgbClr val="FF0000"/>
                </a:solidFill>
                <a:latin typeface="Arial" panose="020B0604020202020204" pitchFamily="34" charset="0"/>
                <a:ea typeface="標楷體" panose="03000509000000000000" pitchFamily="65" charset="-120"/>
              </a:rPr>
              <a:t>08</a:t>
            </a:r>
            <a:r>
              <a:rPr lang="zh-TW" altLang="en-US" sz="2800" b="1" dirty="0" smtClean="0">
                <a:solidFill>
                  <a:srgbClr val="FF0000"/>
                </a:solidFill>
                <a:latin typeface="Arial" panose="020B0604020202020204" pitchFamily="34" charset="0"/>
                <a:ea typeface="標楷體" panose="03000509000000000000" pitchFamily="65" charset="-120"/>
              </a:rPr>
              <a:t>日：</a:t>
            </a:r>
            <a:r>
              <a:rPr lang="en-US" altLang="zh-TW" sz="2800" b="1" dirty="0" smtClean="0">
                <a:latin typeface="Arial" panose="020B0604020202020204" pitchFamily="34" charset="0"/>
                <a:ea typeface="標楷體" panose="03000509000000000000" pitchFamily="65" charset="-120"/>
              </a:rPr>
              <a:t>21</a:t>
            </a:r>
            <a:r>
              <a:rPr lang="zh-TW" altLang="en-US" sz="2800" b="1" dirty="0" smtClean="0">
                <a:latin typeface="Arial" panose="020B0604020202020204" pitchFamily="34" charset="0"/>
                <a:ea typeface="標楷體" panose="03000509000000000000" pitchFamily="65" charset="-120"/>
              </a:rPr>
              <a:t>軍從基隆、高雄登陸，大屠殺</a:t>
            </a:r>
            <a:r>
              <a:rPr lang="en-US" altLang="zh-TW" sz="2800" b="1" dirty="0" smtClean="0">
                <a:latin typeface="Arial" panose="020B0604020202020204" pitchFamily="34" charset="0"/>
                <a:ea typeface="標楷體" panose="03000509000000000000" pitchFamily="65" charset="-120"/>
              </a:rPr>
              <a:t>( 8</a:t>
            </a:r>
            <a:r>
              <a:rPr lang="zh-TW" altLang="en-US" sz="2800" b="1" dirty="0" smtClean="0">
                <a:latin typeface="Arial" panose="020B0604020202020204" pitchFamily="34" charset="0"/>
                <a:ea typeface="標楷體" panose="03000509000000000000" pitchFamily="65" charset="-120"/>
              </a:rPr>
              <a:t>～</a:t>
            </a:r>
            <a:r>
              <a:rPr lang="en-US" altLang="zh-TW" sz="2800" b="1" dirty="0" smtClean="0">
                <a:latin typeface="Arial" panose="020B0604020202020204" pitchFamily="34" charset="0"/>
                <a:ea typeface="標楷體" panose="03000509000000000000" pitchFamily="65" charset="-120"/>
              </a:rPr>
              <a:t>13</a:t>
            </a:r>
            <a:r>
              <a:rPr lang="zh-TW" altLang="en-US" sz="2800" b="1" dirty="0" smtClean="0">
                <a:latin typeface="Arial" panose="020B0604020202020204" pitchFamily="34" charset="0"/>
                <a:ea typeface="標楷體" panose="03000509000000000000" pitchFamily="65" charset="-120"/>
              </a:rPr>
              <a:t>日</a:t>
            </a:r>
            <a:r>
              <a:rPr lang="en-US" altLang="zh-TW" sz="2800" b="1" dirty="0" smtClean="0">
                <a:latin typeface="Arial" panose="020B0604020202020204" pitchFamily="34" charset="0"/>
                <a:ea typeface="標楷體" panose="03000509000000000000" pitchFamily="65" charset="-120"/>
              </a:rPr>
              <a:t>) </a:t>
            </a:r>
            <a:r>
              <a:rPr lang="zh-TW" altLang="en-US" sz="2800" b="1" dirty="0" smtClean="0">
                <a:latin typeface="Arial" panose="020B0604020202020204" pitchFamily="34" charset="0"/>
                <a:ea typeface="標楷體" panose="03000509000000000000" pitchFamily="65" charset="-120"/>
              </a:rPr>
              <a:t>開始。</a:t>
            </a:r>
          </a:p>
          <a:p>
            <a:pPr marL="1651000" indent="-1651000">
              <a:lnSpc>
                <a:spcPct val="130000"/>
              </a:lnSpc>
              <a:buFont typeface="Wingdings 2" panose="05020102010507070707" pitchFamily="18" charset="2"/>
              <a:buNone/>
            </a:pPr>
            <a:r>
              <a:rPr lang="en-US" altLang="zh-TW" sz="2800" b="1" dirty="0" smtClean="0">
                <a:solidFill>
                  <a:srgbClr val="FF0000"/>
                </a:solidFill>
                <a:latin typeface="Arial" panose="020B0604020202020204" pitchFamily="34" charset="0"/>
                <a:ea typeface="標楷體" panose="03000509000000000000" pitchFamily="65" charset="-120"/>
              </a:rPr>
              <a:t>3</a:t>
            </a:r>
            <a:r>
              <a:rPr lang="zh-TW" altLang="en-US" sz="2800" b="1" dirty="0" smtClean="0">
                <a:solidFill>
                  <a:srgbClr val="FF0000"/>
                </a:solidFill>
                <a:latin typeface="Arial" panose="020B0604020202020204" pitchFamily="34" charset="0"/>
                <a:ea typeface="標楷體" panose="03000509000000000000" pitchFamily="65" charset="-120"/>
              </a:rPr>
              <a:t>月</a:t>
            </a:r>
            <a:r>
              <a:rPr lang="en-US" altLang="zh-TW" sz="2800" b="1" dirty="0" smtClean="0">
                <a:solidFill>
                  <a:srgbClr val="FF0000"/>
                </a:solidFill>
                <a:latin typeface="Arial" panose="020B0604020202020204" pitchFamily="34" charset="0"/>
                <a:ea typeface="標楷體" panose="03000509000000000000" pitchFamily="65" charset="-120"/>
              </a:rPr>
              <a:t>20</a:t>
            </a:r>
            <a:r>
              <a:rPr lang="zh-TW" altLang="en-US" sz="2800" b="1" dirty="0" smtClean="0">
                <a:solidFill>
                  <a:srgbClr val="FF0000"/>
                </a:solidFill>
                <a:latin typeface="Arial" panose="020B0604020202020204" pitchFamily="34" charset="0"/>
                <a:ea typeface="標楷體" panose="03000509000000000000" pitchFamily="65" charset="-120"/>
              </a:rPr>
              <a:t>日：</a:t>
            </a:r>
            <a:r>
              <a:rPr lang="zh-TW" altLang="en-US" sz="2800" b="1" dirty="0" smtClean="0">
                <a:latin typeface="Arial" panose="020B0604020202020204" pitchFamily="34" charset="0"/>
                <a:ea typeface="標楷體" panose="03000509000000000000" pitchFamily="65" charset="-120"/>
              </a:rPr>
              <a:t>清鄉 （為期</a:t>
            </a:r>
            <a:r>
              <a:rPr lang="en-US" altLang="zh-TW" sz="2800" b="1" dirty="0" smtClean="0">
                <a:latin typeface="Arial" panose="020B0604020202020204" pitchFamily="34" charset="0"/>
                <a:ea typeface="標楷體" panose="03000509000000000000" pitchFamily="65" charset="-120"/>
              </a:rPr>
              <a:t>9</a:t>
            </a:r>
            <a:r>
              <a:rPr lang="zh-TW" altLang="en-US" sz="2800" b="1" dirty="0" smtClean="0">
                <a:latin typeface="Arial" panose="020B0604020202020204" pitchFamily="34" charset="0"/>
                <a:ea typeface="標楷體" panose="03000509000000000000" pitchFamily="65" charset="-120"/>
              </a:rPr>
              <a:t>個月）推估有</a:t>
            </a:r>
            <a:r>
              <a:rPr lang="en-US" altLang="zh-TW" sz="2800" b="1" dirty="0" smtClean="0">
                <a:latin typeface="Arial" panose="020B0604020202020204" pitchFamily="34" charset="0"/>
                <a:ea typeface="標楷體" panose="03000509000000000000" pitchFamily="65" charset="-120"/>
              </a:rPr>
              <a:t>2</a:t>
            </a:r>
            <a:r>
              <a:rPr lang="zh-TW" altLang="en-US" sz="2800" b="1" dirty="0" smtClean="0">
                <a:latin typeface="Arial" panose="020B0604020202020204" pitchFamily="34" charset="0"/>
                <a:ea typeface="標楷體" panose="03000509000000000000" pitchFamily="65" charset="-120"/>
              </a:rPr>
              <a:t>～</a:t>
            </a:r>
            <a:r>
              <a:rPr lang="en-US" altLang="zh-TW" sz="2800" b="1" dirty="0" smtClean="0">
                <a:latin typeface="Arial" panose="020B0604020202020204" pitchFamily="34" charset="0"/>
                <a:ea typeface="標楷體" panose="03000509000000000000" pitchFamily="65" charset="-120"/>
              </a:rPr>
              <a:t>4</a:t>
            </a:r>
            <a:r>
              <a:rPr lang="zh-TW" altLang="en-US" sz="2800" b="1" dirty="0" smtClean="0">
                <a:latin typeface="Arial" panose="020B0604020202020204" pitchFamily="34" charset="0"/>
                <a:ea typeface="標楷體" panose="03000509000000000000" pitchFamily="65" charset="-120"/>
              </a:rPr>
              <a:t>萬人被殺害</a:t>
            </a:r>
          </a:p>
        </p:txBody>
      </p:sp>
      <p:sp>
        <p:nvSpPr>
          <p:cNvPr id="31747" name="Rectangle 5"/>
          <p:cNvSpPr>
            <a:spLocks noGrp="1"/>
          </p:cNvSpPr>
          <p:nvPr>
            <p:ph type="title"/>
          </p:nvPr>
        </p:nvSpPr>
        <p:spPr>
          <a:xfrm>
            <a:off x="250825" y="490538"/>
            <a:ext cx="8569325" cy="922337"/>
          </a:xfrm>
          <a:solidFill>
            <a:schemeClr val="tx1">
              <a:lumMod val="95000"/>
              <a:lumOff val="5000"/>
            </a:schemeClr>
          </a:solidFill>
          <a:ln>
            <a:noFill/>
          </a:ln>
          <a:effectLst>
            <a:outerShdw blurRad="44450" dist="27940" dir="5400000" algn="ctr">
              <a:srgbClr val="000000">
                <a:alpha val="32000"/>
              </a:srgbClr>
            </a:outerShdw>
          </a:effectLst>
          <a:scene3d>
            <a:camera prst="orthographicFront"/>
            <a:lightRig rig="threePt" dir="t"/>
          </a:scene3d>
          <a:sp3d>
            <a:bevelT prst="relaxedInset"/>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TW" sz="4000" b="1">
                <a:solidFill>
                  <a:schemeClr val="bg1"/>
                </a:solidFill>
                <a:ea typeface="標楷體" panose="03000509000000000000" pitchFamily="65" charset="-120"/>
              </a:rPr>
              <a:t>【</a:t>
            </a:r>
            <a:r>
              <a:rPr lang="zh-TW" altLang="en-US" sz="4000" b="1">
                <a:solidFill>
                  <a:schemeClr val="bg1"/>
                </a:solidFill>
                <a:ea typeface="標楷體" panose="03000509000000000000" pitchFamily="65" charset="-120"/>
              </a:rPr>
              <a:t>歷史現場</a:t>
            </a:r>
            <a:r>
              <a:rPr lang="en-US" altLang="zh-TW" sz="4000" b="1">
                <a:solidFill>
                  <a:schemeClr val="bg1"/>
                </a:solidFill>
                <a:ea typeface="標楷體" panose="03000509000000000000" pitchFamily="65" charset="-120"/>
              </a:rPr>
              <a:t>】</a:t>
            </a:r>
            <a:r>
              <a:rPr lang="zh-TW" altLang="en-US" sz="4000" b="1">
                <a:solidFill>
                  <a:schemeClr val="bg1"/>
                </a:solidFill>
                <a:ea typeface="標楷體" panose="03000509000000000000" pitchFamily="65" charset="-120"/>
              </a:rPr>
              <a:t>二二八事件始末</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p:cNvSpPr>
          <p:nvPr>
            <p:ph type="title"/>
          </p:nvPr>
        </p:nvSpPr>
        <p:spPr>
          <a:xfrm>
            <a:off x="4921820" y="188640"/>
            <a:ext cx="4017268" cy="6516000"/>
          </a:xfrm>
          <a:solidFill>
            <a:srgbClr val="CC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44000" rIns="108000"/>
          <a:lstStyle/>
          <a:p>
            <a:pPr algn="l"/>
            <a:r>
              <a:rPr lang="zh-TW" altLang="en-US" sz="3200" b="1" dirty="0" smtClean="0">
                <a:ea typeface="標楷體" panose="03000509000000000000" pitchFamily="65" charset="-120"/>
              </a:rPr>
              <a:t>二二八事件爆發地點</a:t>
            </a:r>
            <a:r>
              <a:rPr lang="en-US" altLang="zh-TW" sz="3200" b="1" dirty="0" smtClean="0">
                <a:ea typeface="標楷體" panose="03000509000000000000" pitchFamily="65" charset="-120"/>
              </a:rPr>
              <a:t/>
            </a:r>
            <a:br>
              <a:rPr lang="en-US" altLang="zh-TW" sz="3200" b="1" dirty="0" smtClean="0">
                <a:ea typeface="標楷體" panose="03000509000000000000" pitchFamily="65" charset="-120"/>
              </a:rPr>
            </a:br>
            <a:r>
              <a:rPr lang="en-US" altLang="zh-TW" sz="3200" b="1" dirty="0" smtClean="0">
                <a:ea typeface="標楷體" panose="03000509000000000000" pitchFamily="65" charset="-120"/>
                <a:sym typeface="Wingdings 2" panose="05020102010507070707" pitchFamily="18" charset="2"/>
              </a:rPr>
              <a:t></a:t>
            </a:r>
            <a:r>
              <a:rPr lang="zh-TW" altLang="en-US" sz="3200" b="1" dirty="0" smtClean="0">
                <a:ea typeface="標楷體" panose="03000509000000000000" pitchFamily="65" charset="-120"/>
              </a:rPr>
              <a:t>詹天馬為日治時期著名的辯士，臺籍文藝人士常在天馬茶房聚集，暢談抱負、關心政局，並打探中國大陸的情形。</a:t>
            </a:r>
            <a:r>
              <a:rPr lang="en-US" altLang="zh-TW" sz="3200" b="1" dirty="0" smtClean="0">
                <a:ea typeface="標楷體" panose="03000509000000000000" pitchFamily="65" charset="-120"/>
              </a:rPr>
              <a:t/>
            </a:r>
            <a:br>
              <a:rPr lang="en-US" altLang="zh-TW" sz="3200" b="1" dirty="0" smtClean="0">
                <a:ea typeface="標楷體" panose="03000509000000000000" pitchFamily="65" charset="-120"/>
              </a:rPr>
            </a:br>
            <a:r>
              <a:rPr lang="en-US" altLang="zh-TW" sz="3200" b="1" dirty="0">
                <a:ea typeface="標楷體" panose="03000509000000000000" pitchFamily="65" charset="-120"/>
                <a:sym typeface="Wingdings 2" panose="05020102010507070707" pitchFamily="18" charset="2"/>
              </a:rPr>
              <a:t></a:t>
            </a:r>
            <a:r>
              <a:rPr lang="zh-TW" altLang="en-US" sz="3200" b="1" dirty="0" smtClean="0">
                <a:ea typeface="標楷體" panose="03000509000000000000" pitchFamily="65" charset="-120"/>
              </a:rPr>
              <a:t>戰後，天馬茶房依然是臺北知識文人活動的重要場所。民國</a:t>
            </a:r>
            <a:r>
              <a:rPr lang="en-US" altLang="zh-TW" sz="3200" b="1" dirty="0" smtClean="0">
                <a:ea typeface="標楷體" panose="03000509000000000000" pitchFamily="65" charset="-120"/>
              </a:rPr>
              <a:t>36</a:t>
            </a:r>
            <a:r>
              <a:rPr lang="zh-TW" altLang="en-US" sz="3200" b="1" dirty="0" smtClean="0">
                <a:ea typeface="標楷體" panose="03000509000000000000" pitchFamily="65" charset="-120"/>
              </a:rPr>
              <a:t>年</a:t>
            </a:r>
            <a:r>
              <a:rPr lang="en-US" altLang="zh-TW" sz="3200" b="1" dirty="0" smtClean="0">
                <a:ea typeface="標楷體" panose="03000509000000000000" pitchFamily="65" charset="-120"/>
              </a:rPr>
              <a:t>2</a:t>
            </a:r>
            <a:r>
              <a:rPr lang="zh-TW" altLang="en-US" sz="3200" b="1" dirty="0" smtClean="0">
                <a:ea typeface="標楷體" panose="03000509000000000000" pitchFamily="65" charset="-120"/>
              </a:rPr>
              <a:t>月</a:t>
            </a:r>
            <a:r>
              <a:rPr lang="en-US" altLang="zh-TW" sz="3200" b="1" dirty="0" smtClean="0">
                <a:ea typeface="標楷體" panose="03000509000000000000" pitchFamily="65" charset="-120"/>
              </a:rPr>
              <a:t>27</a:t>
            </a:r>
            <a:r>
              <a:rPr lang="zh-TW" altLang="en-US" sz="3200" b="1" dirty="0" smtClean="0">
                <a:ea typeface="標楷體" panose="03000509000000000000" pitchFamily="65" charset="-120"/>
              </a:rPr>
              <a:t>日，查緝私煙的地點就在這裡      圖</a:t>
            </a:r>
            <a:r>
              <a:rPr lang="en-US" altLang="zh-TW" sz="3200" b="1" dirty="0" smtClean="0">
                <a:ea typeface="標楷體" panose="03000509000000000000" pitchFamily="65" charset="-120"/>
              </a:rPr>
              <a:t>-</a:t>
            </a:r>
            <a:r>
              <a:rPr lang="zh-TW" altLang="en-US" sz="3200" b="1" dirty="0" smtClean="0">
                <a:ea typeface="標楷體" panose="03000509000000000000" pitchFamily="65" charset="-120"/>
              </a:rPr>
              <a:t>作者。</a:t>
            </a:r>
            <a:endParaRPr kumimoji="1" lang="en-US" altLang="zh-TW" sz="3200" dirty="0" smtClean="0">
              <a:solidFill>
                <a:schemeClr val="tx1"/>
              </a:solidFill>
              <a:latin typeface="Arial" panose="020B0604020202020204" pitchFamily="34" charset="0"/>
              <a:ea typeface="標楷體" panose="03000509000000000000" pitchFamily="65" charset="-120"/>
            </a:endParaRPr>
          </a:p>
        </p:txBody>
      </p:sp>
      <p:pic>
        <p:nvPicPr>
          <p:cNvPr id="2" name="圖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520" y="307256"/>
            <a:ext cx="4393685" cy="6300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p:cNvSpPr>
          <p:nvPr>
            <p:ph type="title"/>
          </p:nvPr>
        </p:nvSpPr>
        <p:spPr>
          <a:xfrm>
            <a:off x="0" y="4581525"/>
            <a:ext cx="9144000" cy="2276475"/>
          </a:xfrm>
          <a:solidFill>
            <a:srgbClr val="CCFFFF">
              <a:alpha val="69019"/>
            </a:srgbClr>
          </a:solidFill>
        </p:spPr>
        <p:txBody>
          <a:bodyPr/>
          <a:lstStyle/>
          <a:p>
            <a:pPr algn="l">
              <a:lnSpc>
                <a:spcPct val="85000"/>
              </a:lnSpc>
            </a:pPr>
            <a:r>
              <a:rPr lang="zh-TW" altLang="en-US" sz="2400" b="1" dirty="0" smtClean="0">
                <a:latin typeface="標楷體" panose="03000509000000000000" pitchFamily="65" charset="-120"/>
                <a:ea typeface="標楷體" panose="03000509000000000000" pitchFamily="65" charset="-120"/>
              </a:rPr>
              <a:t>林婦表示生活困難，跪地哀求至少歸還其錢財、以及其餘經過合法繳稅的公菸，但查緝員堅持全部沒收。林婦的糾纏讓查緝員心生不耐，同時紛擾也吸引越來越多的民眾圍觀，使查緝員大為緊張；又加上語言溝通不暢等因素，林婦被葉得根以槍托擊傷頭部，頓時血流如注，滿臉是血昏迷倒地。圍觀民眾目睹此景後，憤而將查緝員包圍。查緝員開槍示警卻不幸誤殺路人陳文溪。此為事件點南京西路與延平北路交接的現況。                圖</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作者</a:t>
            </a:r>
            <a:r>
              <a:rPr lang="en-US" altLang="zh-TW" sz="2400" b="1" dirty="0" smtClean="0">
                <a:latin typeface="標楷體" panose="03000509000000000000" pitchFamily="65" charset="-120"/>
                <a:ea typeface="標楷體" panose="03000509000000000000" pitchFamily="65" charset="-120"/>
              </a:rPr>
              <a:t>2016.01</a:t>
            </a:r>
            <a:r>
              <a:rPr lang="zh-TW" altLang="en-US" sz="2400" b="1" dirty="0" smtClean="0">
                <a:latin typeface="標楷體" panose="03000509000000000000" pitchFamily="65" charset="-120"/>
                <a:ea typeface="標楷體" panose="03000509000000000000" pitchFamily="65" charset="-120"/>
              </a:rPr>
              <a:t>攝影</a:t>
            </a:r>
          </a:p>
        </p:txBody>
      </p:sp>
      <p:pic>
        <p:nvPicPr>
          <p:cNvPr id="2" name="圖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4226" y="248291"/>
            <a:ext cx="8748464" cy="425964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孫中山_1900-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538" y="549274"/>
            <a:ext cx="3692737" cy="5544021"/>
          </a:xfrm>
          <a:prstGeom prst="roundRect">
            <a:avLst>
              <a:gd name="adj" fmla="val 814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3995613" y="404813"/>
            <a:ext cx="496887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400" b="1" dirty="0">
                <a:ea typeface="標楷體" panose="03000509000000000000" pitchFamily="65" charset="-120"/>
              </a:rPr>
              <a:t>孫中山本名孫文，號逸仙，流亡日本時，曾化名「中山樵」，後轉化為後世常用慣稱「孫中山」。</a:t>
            </a:r>
          </a:p>
          <a:p>
            <a:pPr eaLnBrk="1" hangingPunct="1"/>
            <a:r>
              <a:rPr lang="zh-TW" altLang="en-US" sz="2400" b="1" dirty="0">
                <a:ea typeface="標楷體" panose="03000509000000000000" pitchFamily="65" charset="-120"/>
              </a:rPr>
              <a:t>學醫的孫文先生曾經上書李鴻章，但未獲回應。甲午戰爭後，有感於清廷的無能，決定展開革命。</a:t>
            </a:r>
          </a:p>
        </p:txBody>
      </p:sp>
      <p:pic>
        <p:nvPicPr>
          <p:cNvPr id="7172" name="Picture 6" descr="孫文手跡-維基"/>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3200" y="2779613"/>
            <a:ext cx="1927225" cy="32416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173" name="Text Box 7"/>
          <p:cNvSpPr txBox="1">
            <a:spLocks noChangeArrowheads="1"/>
          </p:cNvSpPr>
          <p:nvPr/>
        </p:nvSpPr>
        <p:spPr bwMode="auto">
          <a:xfrm>
            <a:off x="6011863" y="2852738"/>
            <a:ext cx="30591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dirty="0">
                <a:ea typeface="標楷體" panose="03000509000000000000" pitchFamily="65" charset="-120"/>
              </a:rPr>
              <a:t>孫文先生先後</a:t>
            </a:r>
            <a:r>
              <a:rPr lang="zh-TW" altLang="en-US" sz="2400" b="1" dirty="0" smtClean="0">
                <a:ea typeface="標楷體" panose="03000509000000000000" pitchFamily="65" charset="-120"/>
              </a:rPr>
              <a:t>成立興中會</a:t>
            </a:r>
            <a:r>
              <a:rPr lang="zh-TW" altLang="en-US" sz="2400" b="1" dirty="0">
                <a:ea typeface="標楷體" panose="03000509000000000000" pitchFamily="65" charset="-120"/>
              </a:rPr>
              <a:t>與同盟會。歷經十次起義的失敗。</a:t>
            </a:r>
            <a:r>
              <a:rPr lang="en-US" altLang="zh-TW" sz="2400" b="1" dirty="0" smtClean="0">
                <a:ea typeface="標楷體" panose="03000509000000000000" pitchFamily="65" charset="-120"/>
              </a:rPr>
              <a:t>1911</a:t>
            </a:r>
            <a:r>
              <a:rPr lang="zh-TW" altLang="en-US" sz="2400" b="1" dirty="0" smtClean="0">
                <a:ea typeface="標楷體" panose="03000509000000000000" pitchFamily="65" charset="-120"/>
              </a:rPr>
              <a:t>年武昌起義，終於</a:t>
            </a:r>
            <a:r>
              <a:rPr lang="zh-TW" altLang="en-US" sz="2400" b="1" dirty="0">
                <a:ea typeface="標楷體" panose="03000509000000000000" pitchFamily="65" charset="-120"/>
              </a:rPr>
              <a:t>水到渠成，推翻</a:t>
            </a:r>
            <a:r>
              <a:rPr lang="zh-TW" altLang="en-US" sz="2400" b="1" dirty="0" smtClean="0">
                <a:ea typeface="標楷體" panose="03000509000000000000" pitchFamily="65" charset="-120"/>
              </a:rPr>
              <a:t>清朝政府。</a:t>
            </a:r>
            <a:endParaRPr lang="zh-TW" altLang="en-US" sz="2400" b="1" dirty="0">
              <a:ea typeface="標楷體" panose="03000509000000000000" pitchFamily="65" charset="-120"/>
            </a:endParaRPr>
          </a:p>
          <a:p>
            <a:pPr eaLnBrk="1" hangingPunct="1">
              <a:spcBef>
                <a:spcPct val="50000"/>
              </a:spcBef>
            </a:pPr>
            <a:r>
              <a:rPr lang="zh-TW" altLang="en-US" sz="2400" b="1" dirty="0">
                <a:ea typeface="標楷體" panose="03000509000000000000" pitchFamily="65" charset="-120"/>
              </a:rPr>
              <a:t>圖</a:t>
            </a:r>
            <a:r>
              <a:rPr lang="en-US" altLang="zh-TW" sz="2400" b="1" dirty="0">
                <a:latin typeface="標楷體" panose="03000509000000000000" pitchFamily="65" charset="-120"/>
                <a:ea typeface="標楷體" panose="03000509000000000000" pitchFamily="65" charset="-120"/>
              </a:rPr>
              <a:t>—</a:t>
            </a:r>
            <a:r>
              <a:rPr lang="zh-TW" altLang="en-US" sz="2400" b="1" dirty="0">
                <a:ea typeface="標楷體" panose="03000509000000000000" pitchFamily="65" charset="-120"/>
              </a:rPr>
              <a:t>維基百科</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p:cNvSpPr>
          <p:nvPr>
            <p:ph type="title"/>
          </p:nvPr>
        </p:nvSpPr>
        <p:spPr>
          <a:xfrm>
            <a:off x="0" y="5013325"/>
            <a:ext cx="9144000" cy="1844675"/>
          </a:xfrm>
          <a:solidFill>
            <a:srgbClr val="CCFFFF"/>
          </a:solidFill>
        </p:spPr>
        <p:txBody>
          <a:bodyPr/>
          <a:lstStyle/>
          <a:p>
            <a:pPr algn="l"/>
            <a:r>
              <a:rPr lang="en-US" altLang="zh-TW" sz="2400" b="1" dirty="0" smtClean="0">
                <a:latin typeface="+mn-lt"/>
                <a:ea typeface="標楷體" panose="03000509000000000000" pitchFamily="65" charset="-120"/>
              </a:rPr>
              <a:t>2</a:t>
            </a:r>
            <a:r>
              <a:rPr lang="zh-TW" altLang="en-US" sz="2400" b="1" dirty="0" smtClean="0">
                <a:latin typeface="+mn-lt"/>
                <a:ea typeface="標楷體" panose="03000509000000000000" pitchFamily="65" charset="-120"/>
              </a:rPr>
              <a:t>月</a:t>
            </a:r>
            <a:r>
              <a:rPr lang="en-US" altLang="zh-TW" sz="2400" b="1" dirty="0" smtClean="0">
                <a:latin typeface="+mn-lt"/>
                <a:ea typeface="標楷體" panose="03000509000000000000" pitchFamily="65" charset="-120"/>
              </a:rPr>
              <a:t>28</a:t>
            </a:r>
            <a:r>
              <a:rPr lang="zh-TW" altLang="en-US" sz="2400" b="1" dirty="0" smtClean="0">
                <a:latin typeface="+mn-lt"/>
                <a:ea typeface="標楷體" panose="03000509000000000000" pitchFamily="65" charset="-120"/>
              </a:rPr>
              <a:t>日上午，民眾沿街打鑼通告，積怨已深的市民群體展開罷工、罷市，大小商店紛起響應相繼關門。上午十時，憤怒的市民除了前往肇事查緝員所任職的專賣局分局抗議之外，還要求專賣局分局長下臺負責。民眾並將專賣局內堆存的香菸、酒類等物搬出並予以焚毀。圖為聚集在專賣局臺北分局門口的群眾。左圖</a:t>
            </a:r>
            <a:r>
              <a:rPr lang="en-US" altLang="zh-TW" sz="2400" b="1" dirty="0" smtClean="0">
                <a:latin typeface="+mn-lt"/>
                <a:ea typeface="標楷體" panose="03000509000000000000" pitchFamily="65" charset="-120"/>
              </a:rPr>
              <a:t>-</a:t>
            </a:r>
            <a:r>
              <a:rPr lang="zh-TW" altLang="en-US" sz="2400" b="1" dirty="0" smtClean="0">
                <a:latin typeface="+mn-lt"/>
                <a:ea typeface="標楷體" panose="03000509000000000000" pitchFamily="65" charset="-120"/>
              </a:rPr>
              <a:t>維基。</a:t>
            </a:r>
          </a:p>
        </p:txBody>
      </p:sp>
      <p:pic>
        <p:nvPicPr>
          <p:cNvPr id="34819" name="Picture 5" descr="聚集在專賣局台北分局門口的群眾。時間為1947年2月28日--維基"/>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9512" y="188640"/>
            <a:ext cx="6552728" cy="46805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72978" y="169956"/>
            <a:ext cx="2026264" cy="471156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p:cNvSpPr>
          <p:nvPr>
            <p:ph type="title"/>
          </p:nvPr>
        </p:nvSpPr>
        <p:spPr>
          <a:xfrm>
            <a:off x="0" y="5300663"/>
            <a:ext cx="9144000" cy="1557337"/>
          </a:xfrm>
          <a:solidFill>
            <a:srgbClr val="CCFFFF"/>
          </a:solidFill>
        </p:spPr>
        <p:txBody>
          <a:bodyPr lIns="36000" tIns="10800" rIns="36000" bIns="10800"/>
          <a:lstStyle/>
          <a:p>
            <a:pPr algn="l"/>
            <a:r>
              <a:rPr lang="en-US" altLang="zh-TW" sz="2400" b="1" dirty="0" smtClean="0">
                <a:latin typeface="Arial" panose="020B0604020202020204" pitchFamily="34" charset="0"/>
                <a:ea typeface="標楷體" panose="03000509000000000000" pitchFamily="65" charset="-120"/>
              </a:rPr>
              <a:t>2</a:t>
            </a:r>
            <a:r>
              <a:rPr lang="zh-TW" altLang="en-US" sz="2400" b="1" dirty="0" smtClean="0">
                <a:latin typeface="Arial" panose="020B0604020202020204" pitchFamily="34" charset="0"/>
                <a:ea typeface="標楷體" panose="03000509000000000000" pitchFamily="65" charset="-120"/>
              </a:rPr>
              <a:t>月</a:t>
            </a:r>
            <a:r>
              <a:rPr lang="en-US" altLang="zh-TW" sz="2400" b="1" dirty="0" smtClean="0">
                <a:latin typeface="Arial" panose="020B0604020202020204" pitchFamily="34" charset="0"/>
                <a:ea typeface="標楷體" panose="03000509000000000000" pitchFamily="65" charset="-120"/>
              </a:rPr>
              <a:t>28</a:t>
            </a:r>
            <a:r>
              <a:rPr lang="zh-TW" altLang="en-US" sz="2400" b="1" dirty="0" smtClean="0">
                <a:latin typeface="Arial" panose="020B0604020202020204" pitchFamily="34" charset="0"/>
                <a:ea typeface="標楷體" panose="03000509000000000000" pitchFamily="65" charset="-120"/>
              </a:rPr>
              <a:t>日下午一時許，數千名群眾集結於長官公署門口示威請願，過程中公署衛兵無預警向市民開槍掃射，當場造成許多民眾死傷，民眾情緒更為憤慨，從此開始轉往毆打外省人。圖片中的行政院大廈正是昔日臺灣省行政長官公署的辦公廳舍所在。圖：維基</a:t>
            </a:r>
          </a:p>
        </p:txBody>
      </p:sp>
      <p:pic>
        <p:nvPicPr>
          <p:cNvPr id="35843" name="Picture 5" descr="行政院大廈，為昔日台灣省行政長官公署的辦公廳舍所在-維基"/>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58176" y="213354"/>
            <a:ext cx="7128792" cy="495854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p:cNvSpPr>
          <p:nvPr>
            <p:ph type="title"/>
          </p:nvPr>
        </p:nvSpPr>
        <p:spPr>
          <a:xfrm>
            <a:off x="0" y="5507009"/>
            <a:ext cx="9144000" cy="1354137"/>
          </a:xfrm>
          <a:solidFill>
            <a:srgbClr val="CCFFFF"/>
          </a:solidFill>
        </p:spPr>
        <p:txBody>
          <a:bodyPr lIns="108000" rIns="108000"/>
          <a:lstStyle/>
          <a:p>
            <a:pPr algn="l">
              <a:lnSpc>
                <a:spcPct val="90000"/>
              </a:lnSpc>
            </a:pPr>
            <a:r>
              <a:rPr lang="en-US" altLang="zh-TW" sz="2400" b="1" dirty="0" smtClean="0">
                <a:latin typeface="+mn-lt"/>
                <a:ea typeface="標楷體" panose="03000509000000000000" pitchFamily="65" charset="-120"/>
              </a:rPr>
              <a:t>2</a:t>
            </a:r>
            <a:r>
              <a:rPr lang="zh-TW" altLang="en-US" sz="2400" b="1" dirty="0" smtClean="0">
                <a:latin typeface="+mn-lt"/>
                <a:ea typeface="標楷體" panose="03000509000000000000" pitchFamily="65" charset="-120"/>
              </a:rPr>
              <a:t>月</a:t>
            </a:r>
            <a:r>
              <a:rPr lang="en-US" altLang="zh-TW" sz="2400" b="1" dirty="0" smtClean="0">
                <a:latin typeface="+mn-lt"/>
                <a:ea typeface="標楷體" panose="03000509000000000000" pitchFamily="65" charset="-120"/>
              </a:rPr>
              <a:t>28</a:t>
            </a:r>
            <a:r>
              <a:rPr lang="zh-TW" altLang="en-US" sz="2400" b="1" dirty="0" smtClean="0">
                <a:latin typeface="+mn-lt"/>
                <a:ea typeface="標楷體" panose="03000509000000000000" pitchFamily="65" charset="-120"/>
              </a:rPr>
              <a:t>日下午，大批憤怒群眾衝入位於臺北新公園中的「臺灣廣播公司」廳舍 </a:t>
            </a:r>
            <a:r>
              <a:rPr lang="en-US" altLang="zh-TW" sz="2400" b="1" dirty="0" smtClean="0">
                <a:latin typeface="+mn-lt"/>
                <a:ea typeface="標楷體" panose="03000509000000000000" pitchFamily="65" charset="-120"/>
              </a:rPr>
              <a:t>(</a:t>
            </a:r>
            <a:r>
              <a:rPr lang="zh-TW" altLang="en-US" sz="2400" b="1" dirty="0" smtClean="0">
                <a:latin typeface="+mn-lt"/>
                <a:ea typeface="標楷體" panose="03000509000000000000" pitchFamily="65" charset="-120"/>
              </a:rPr>
              <a:t>今二二八和平紀念館</a:t>
            </a:r>
            <a:r>
              <a:rPr lang="en-US" altLang="zh-TW" sz="2400" b="1" dirty="0" smtClean="0">
                <a:latin typeface="+mn-lt"/>
                <a:ea typeface="標楷體" panose="03000509000000000000" pitchFamily="65" charset="-120"/>
              </a:rPr>
              <a:t>)</a:t>
            </a:r>
            <a:r>
              <a:rPr lang="zh-TW" altLang="en-US" sz="2400" b="1" dirty="0" smtClean="0">
                <a:latin typeface="+mn-lt"/>
                <a:ea typeface="標楷體" panose="03000509000000000000" pitchFamily="65" charset="-120"/>
              </a:rPr>
              <a:t>，對外播音發出控訴，呼籲各地民眾一同</a:t>
            </a:r>
            <a:r>
              <a:rPr lang="zh-TW" altLang="en-US" sz="2400" b="1" dirty="0" smtClean="0">
                <a:latin typeface="標楷體" panose="03000509000000000000" pitchFamily="65" charset="-120"/>
                <a:ea typeface="標楷體" panose="03000509000000000000" pitchFamily="65" charset="-120"/>
              </a:rPr>
              <a:t>響應，成為全臺反抗活動蜂起的開端；之後陳儀也多次於該電臺透過廣播向民眾喊話。                     圖</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作者</a:t>
            </a:r>
            <a:endParaRPr lang="en-US" altLang="zh-TW" sz="2400" b="1" dirty="0" smtClean="0">
              <a:latin typeface="標楷體" panose="03000509000000000000" pitchFamily="65" charset="-120"/>
              <a:ea typeface="標楷體" panose="03000509000000000000" pitchFamily="65" charset="-120"/>
            </a:endParaRPr>
          </a:p>
        </p:txBody>
      </p:sp>
      <p:pic>
        <p:nvPicPr>
          <p:cNvPr id="36867" name="Picture 6" descr="DSC0750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62521" y="248291"/>
            <a:ext cx="7310565" cy="51125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250825" y="404813"/>
            <a:ext cx="8497888" cy="612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10000"/>
              </a:lnSpc>
            </a:pPr>
            <a:r>
              <a:rPr lang="en-US" altLang="zh-TW" sz="4000" b="1" dirty="0">
                <a:solidFill>
                  <a:schemeClr val="folHlink"/>
                </a:solidFill>
                <a:ea typeface="標楷體" panose="03000509000000000000" pitchFamily="65" charset="-120"/>
              </a:rPr>
              <a:t>【</a:t>
            </a:r>
            <a:r>
              <a:rPr lang="zh-TW" altLang="en-US" sz="4000" b="1" dirty="0">
                <a:solidFill>
                  <a:schemeClr val="folHlink"/>
                </a:solidFill>
                <a:ea typeface="標楷體" panose="03000509000000000000" pitchFamily="65" charset="-120"/>
              </a:rPr>
              <a:t>事件擴及全島 無辜人士亦遭波及</a:t>
            </a:r>
            <a:r>
              <a:rPr lang="en-US" altLang="zh-TW" sz="4000" b="1" dirty="0">
                <a:solidFill>
                  <a:schemeClr val="folHlink"/>
                </a:solidFill>
                <a:ea typeface="標楷體" panose="03000509000000000000" pitchFamily="65" charset="-120"/>
              </a:rPr>
              <a:t>】</a:t>
            </a:r>
            <a:endParaRPr lang="zh-TW" altLang="en-US" sz="4000" b="1" dirty="0">
              <a:solidFill>
                <a:schemeClr val="folHlink"/>
              </a:solidFill>
              <a:ea typeface="標楷體" panose="03000509000000000000" pitchFamily="65" charset="-120"/>
            </a:endParaRPr>
          </a:p>
          <a:p>
            <a:pPr eaLnBrk="1" hangingPunct="1">
              <a:lnSpc>
                <a:spcPct val="110000"/>
              </a:lnSpc>
            </a:pPr>
            <a:r>
              <a:rPr lang="zh-TW" altLang="en-US" sz="3200" b="1" dirty="0" smtClean="0">
                <a:ea typeface="標楷體" panose="03000509000000000000" pitchFamily="65" charset="-120"/>
              </a:rPr>
              <a:t>全臺憤怒</a:t>
            </a:r>
            <a:r>
              <a:rPr lang="zh-TW" altLang="en-US" sz="3200" b="1" dirty="0">
                <a:ea typeface="標楷體" panose="03000509000000000000" pitchFamily="65" charset="-120"/>
              </a:rPr>
              <a:t>的人民紛紛響應，有些地區進行武裝反抗，有的是控制地方警所。當然，過程中也出現了失控情形，部分憤怒者只要看到「阿山」（大陸唐山來的），就不分青紅皂白毆打。由於外型上無法辨識，往往便</a:t>
            </a:r>
            <a:r>
              <a:rPr lang="zh-TW" altLang="en-US" sz="3200" b="1" dirty="0" smtClean="0">
                <a:ea typeface="標楷體" panose="03000509000000000000" pitchFamily="65" charset="-120"/>
              </a:rPr>
              <a:t>以臺灣</a:t>
            </a:r>
            <a:r>
              <a:rPr lang="zh-TW" altLang="en-US" sz="3200" b="1" dirty="0">
                <a:ea typeface="標楷體" panose="03000509000000000000" pitchFamily="65" charset="-120"/>
              </a:rPr>
              <a:t>話或日語詢問對方，若二者皆不會，便斷定是「阿山」無疑，於是加以拳頭或棍棒，或集中一地看管，許多外省人士也因此遭受無妄之災，頗為無辜。直到各地二二八事件處理委員會的呼籲下，才逐漸平息。</a:t>
            </a:r>
            <a:endParaRPr lang="en-US" altLang="zh-TW" sz="3200" b="1" dirty="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1947"/>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39" t="1079" r="-2" b="669"/>
          <a:stretch/>
        </p:blipFill>
        <p:spPr bwMode="auto">
          <a:xfrm>
            <a:off x="132513" y="188640"/>
            <a:ext cx="3596599" cy="655272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8915" name="Text Box 5"/>
          <p:cNvSpPr txBox="1">
            <a:spLocks noChangeArrowheads="1"/>
          </p:cNvSpPr>
          <p:nvPr/>
        </p:nvSpPr>
        <p:spPr bwMode="auto">
          <a:xfrm>
            <a:off x="3851920" y="188640"/>
            <a:ext cx="5184576" cy="6552728"/>
          </a:xfrm>
          <a:prstGeom prst="rect">
            <a:avLst/>
          </a:prstGeom>
          <a:solidFill>
            <a:srgbClr val="99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txBody>
          <a:bodyPr lIns="72000" tIns="10800" rIns="72000" bIns="10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55600" indent="-355600" eaLnBrk="1" hangingPunct="1">
              <a:lnSpc>
                <a:spcPts val="3600"/>
              </a:lnSpc>
            </a:pPr>
            <a:r>
              <a:rPr lang="en-US" altLang="zh-TW" sz="2800" b="1" dirty="0" smtClean="0">
                <a:ea typeface="標楷體" panose="03000509000000000000" pitchFamily="65" charset="-120"/>
                <a:sym typeface="Wingdings 2" panose="05020102010507070707" pitchFamily="18" charset="2"/>
              </a:rPr>
              <a:t></a:t>
            </a:r>
            <a:r>
              <a:rPr lang="en-US" altLang="zh-TW" sz="2800" b="1" dirty="0" smtClean="0">
                <a:ea typeface="標楷體" panose="03000509000000000000" pitchFamily="65" charset="-120"/>
              </a:rPr>
              <a:t>3</a:t>
            </a:r>
            <a:r>
              <a:rPr lang="zh-TW" altLang="en-US" sz="2800" b="1" dirty="0">
                <a:ea typeface="標楷體" panose="03000509000000000000" pitchFamily="65" charset="-120"/>
              </a:rPr>
              <a:t>月</a:t>
            </a:r>
            <a:r>
              <a:rPr lang="en-US" altLang="zh-TW" sz="2800" b="1" dirty="0">
                <a:ea typeface="標楷體" panose="03000509000000000000" pitchFamily="65" charset="-120"/>
              </a:rPr>
              <a:t>1</a:t>
            </a:r>
            <a:r>
              <a:rPr lang="zh-TW" altLang="en-US" sz="2800" b="1" dirty="0">
                <a:ea typeface="標楷體" panose="03000509000000000000" pitchFamily="65" charset="-120"/>
              </a:rPr>
              <a:t>日，臺北市參議會邀請國大代表、省參議員等組成二二八事件處理委員會，</a:t>
            </a:r>
            <a:r>
              <a:rPr lang="en-US" altLang="zh-TW" sz="2800" b="1" dirty="0">
                <a:ea typeface="標楷體" panose="03000509000000000000" pitchFamily="65" charset="-120"/>
              </a:rPr>
              <a:t>3/1</a:t>
            </a:r>
            <a:r>
              <a:rPr lang="zh-TW" altLang="en-US" sz="2800" b="1" dirty="0">
                <a:ea typeface="標楷體" panose="03000509000000000000" pitchFamily="65" charset="-120"/>
              </a:rPr>
              <a:t>～</a:t>
            </a:r>
            <a:r>
              <a:rPr lang="en-US" altLang="zh-TW" sz="2800" b="1" dirty="0">
                <a:ea typeface="標楷體" panose="03000509000000000000" pitchFamily="65" charset="-120"/>
              </a:rPr>
              <a:t>3/6</a:t>
            </a:r>
            <a:r>
              <a:rPr lang="zh-TW" altLang="en-US" sz="2800" b="1" dirty="0">
                <a:ea typeface="標楷體" panose="03000509000000000000" pitchFamily="65" charset="-120"/>
              </a:rPr>
              <a:t>間獲得多項共識，陳儀亦先後透過廣播或</a:t>
            </a:r>
            <a:r>
              <a:rPr lang="zh-TW" altLang="en-US" sz="2800" b="1" dirty="0" smtClean="0">
                <a:ea typeface="標楷體" panose="03000509000000000000" pitchFamily="65" charset="-120"/>
              </a:rPr>
              <a:t>應允表示</a:t>
            </a:r>
            <a:r>
              <a:rPr lang="zh-TW" altLang="en-US" sz="2800" b="1" dirty="0">
                <a:ea typeface="標楷體" panose="03000509000000000000" pitchFamily="65" charset="-120"/>
              </a:rPr>
              <a:t>贊同</a:t>
            </a:r>
            <a:r>
              <a:rPr lang="zh-TW" altLang="en-US" sz="2800" b="1" dirty="0" smtClean="0">
                <a:ea typeface="標楷體" panose="03000509000000000000" pitchFamily="65" charset="-120"/>
              </a:rPr>
              <a:t>。</a:t>
            </a:r>
            <a:endParaRPr lang="en-US" altLang="zh-TW" sz="2800" b="1" dirty="0" smtClean="0">
              <a:ea typeface="標楷體" panose="03000509000000000000" pitchFamily="65" charset="-120"/>
            </a:endParaRPr>
          </a:p>
          <a:p>
            <a:pPr eaLnBrk="1" hangingPunct="1">
              <a:lnSpc>
                <a:spcPts val="3600"/>
              </a:lnSpc>
            </a:pPr>
            <a:r>
              <a:rPr lang="en-US" altLang="zh-TW" sz="2800" b="1" dirty="0" smtClean="0">
                <a:solidFill>
                  <a:srgbClr val="FF0000"/>
                </a:solidFill>
                <a:ea typeface="標楷體" panose="03000509000000000000" pitchFamily="65" charset="-120"/>
              </a:rPr>
              <a:t>1</a:t>
            </a:r>
            <a:r>
              <a:rPr lang="zh-TW" altLang="en-US" sz="2800" b="1" dirty="0">
                <a:solidFill>
                  <a:srgbClr val="FF0000"/>
                </a:solidFill>
                <a:ea typeface="標楷體" panose="03000509000000000000" pitchFamily="65" charset="-120"/>
              </a:rPr>
              <a:t>、對參加事件者不追究</a:t>
            </a:r>
            <a:r>
              <a:rPr lang="zh-TW" altLang="en-US" sz="2800" b="1" dirty="0" smtClean="0">
                <a:solidFill>
                  <a:srgbClr val="FF0000"/>
                </a:solidFill>
                <a:ea typeface="標楷體" panose="03000509000000000000" pitchFamily="65" charset="-120"/>
              </a:rPr>
              <a:t>。</a:t>
            </a:r>
            <a:endParaRPr lang="en-US" altLang="zh-TW" sz="2800" b="1" dirty="0" smtClean="0">
              <a:solidFill>
                <a:srgbClr val="FF0000"/>
              </a:solidFill>
              <a:ea typeface="標楷體" panose="03000509000000000000" pitchFamily="65" charset="-120"/>
            </a:endParaRPr>
          </a:p>
          <a:p>
            <a:pPr eaLnBrk="1" hangingPunct="1">
              <a:lnSpc>
                <a:spcPts val="3600"/>
              </a:lnSpc>
            </a:pPr>
            <a:r>
              <a:rPr lang="en-US" altLang="zh-TW" sz="2800" b="1" dirty="0" smtClean="0">
                <a:solidFill>
                  <a:srgbClr val="FF0000"/>
                </a:solidFill>
                <a:ea typeface="標楷體" panose="03000509000000000000" pitchFamily="65" charset="-120"/>
              </a:rPr>
              <a:t>2</a:t>
            </a:r>
            <a:r>
              <a:rPr lang="zh-TW" altLang="en-US" sz="2800" b="1" dirty="0">
                <a:solidFill>
                  <a:srgbClr val="FF0000"/>
                </a:solidFill>
                <a:ea typeface="標楷體" panose="03000509000000000000" pitchFamily="65" charset="-120"/>
              </a:rPr>
              <a:t>、被捕人民可免保領回</a:t>
            </a:r>
            <a:r>
              <a:rPr lang="zh-TW" altLang="en-US" sz="2800" b="1" dirty="0" smtClean="0">
                <a:solidFill>
                  <a:srgbClr val="FF0000"/>
                </a:solidFill>
                <a:ea typeface="標楷體" panose="03000509000000000000" pitchFamily="65" charset="-120"/>
              </a:rPr>
              <a:t>。</a:t>
            </a:r>
            <a:endParaRPr lang="en-US" altLang="zh-TW" sz="2800" b="1" dirty="0" smtClean="0">
              <a:solidFill>
                <a:srgbClr val="FF0000"/>
              </a:solidFill>
              <a:ea typeface="標楷體" panose="03000509000000000000" pitchFamily="65" charset="-120"/>
            </a:endParaRPr>
          </a:p>
          <a:p>
            <a:pPr eaLnBrk="1" hangingPunct="1">
              <a:lnSpc>
                <a:spcPts val="3600"/>
              </a:lnSpc>
            </a:pPr>
            <a:r>
              <a:rPr lang="en-US" altLang="zh-TW" sz="2800" b="1" dirty="0" smtClean="0">
                <a:solidFill>
                  <a:srgbClr val="FF0000"/>
                </a:solidFill>
                <a:ea typeface="標楷體" panose="03000509000000000000" pitchFamily="65" charset="-120"/>
              </a:rPr>
              <a:t>3</a:t>
            </a:r>
            <a:r>
              <a:rPr lang="zh-TW" altLang="en-US" sz="2800" b="1" dirty="0">
                <a:solidFill>
                  <a:srgbClr val="FF0000"/>
                </a:solidFill>
                <a:ea typeface="標楷體" panose="03000509000000000000" pitchFamily="65" charset="-120"/>
              </a:rPr>
              <a:t>、死傷者不分省籍，一律撫</a:t>
            </a:r>
            <a:r>
              <a:rPr lang="zh-TW" altLang="en-US" sz="2800" b="1" dirty="0" smtClean="0">
                <a:solidFill>
                  <a:srgbClr val="FF0000"/>
                </a:solidFill>
                <a:ea typeface="標楷體" panose="03000509000000000000" pitchFamily="65" charset="-120"/>
              </a:rPr>
              <a:t>卹</a:t>
            </a:r>
            <a:endParaRPr lang="en-US" altLang="zh-TW" sz="2800" b="1" dirty="0" smtClean="0">
              <a:solidFill>
                <a:srgbClr val="FF0000"/>
              </a:solidFill>
              <a:ea typeface="標楷體" panose="03000509000000000000" pitchFamily="65" charset="-120"/>
            </a:endParaRPr>
          </a:p>
          <a:p>
            <a:pPr marL="355600" indent="-355600" eaLnBrk="1" hangingPunct="1">
              <a:lnSpc>
                <a:spcPts val="3600"/>
              </a:lnSpc>
            </a:pPr>
            <a:r>
              <a:rPr lang="en-US" altLang="zh-TW" sz="2800" b="1" dirty="0" smtClean="0">
                <a:solidFill>
                  <a:srgbClr val="FF0000"/>
                </a:solidFill>
                <a:ea typeface="標楷體" panose="03000509000000000000" pitchFamily="65" charset="-120"/>
              </a:rPr>
              <a:t>4</a:t>
            </a:r>
            <a:r>
              <a:rPr lang="zh-TW" altLang="en-US" sz="2800" b="1" dirty="0">
                <a:solidFill>
                  <a:srgbClr val="FF0000"/>
                </a:solidFill>
                <a:ea typeface="標楷體" panose="03000509000000000000" pitchFamily="65" charset="-120"/>
              </a:rPr>
              <a:t>、處理委員會增加各界代表</a:t>
            </a:r>
            <a:r>
              <a:rPr lang="zh-TW" altLang="en-US" sz="2800" b="1" dirty="0" smtClean="0">
                <a:solidFill>
                  <a:srgbClr val="FF0000"/>
                </a:solidFill>
                <a:ea typeface="標楷體" panose="03000509000000000000" pitchFamily="65" charset="-120"/>
              </a:rPr>
              <a:t>。</a:t>
            </a:r>
            <a:r>
              <a:rPr lang="en-US" altLang="zh-TW" sz="2800" b="1" dirty="0">
                <a:solidFill>
                  <a:srgbClr val="FF0000"/>
                </a:solidFill>
                <a:ea typeface="標楷體" panose="03000509000000000000" pitchFamily="65" charset="-120"/>
                <a:sym typeface="Wingdings 2" panose="05020102010507070707" pitchFamily="18" charset="2"/>
              </a:rPr>
              <a:t> </a:t>
            </a:r>
            <a:endParaRPr lang="en-US" altLang="zh-TW" sz="2800" b="1" dirty="0" smtClean="0">
              <a:solidFill>
                <a:srgbClr val="FF0000"/>
              </a:solidFill>
              <a:ea typeface="標楷體" panose="03000509000000000000" pitchFamily="65" charset="-120"/>
              <a:sym typeface="Wingdings 2" panose="05020102010507070707" pitchFamily="18" charset="2"/>
            </a:endParaRPr>
          </a:p>
          <a:p>
            <a:pPr marL="355600" indent="-355600" eaLnBrk="1" hangingPunct="1">
              <a:lnSpc>
                <a:spcPts val="3600"/>
              </a:lnSpc>
            </a:pPr>
            <a:r>
              <a:rPr lang="en-US" altLang="zh-TW" sz="2800" b="1" dirty="0" smtClean="0">
                <a:ea typeface="標楷體" panose="03000509000000000000" pitchFamily="65" charset="-120"/>
                <a:sym typeface="Wingdings 2" panose="05020102010507070707" pitchFamily="18" charset="2"/>
              </a:rPr>
              <a:t> </a:t>
            </a:r>
            <a:r>
              <a:rPr lang="en-US" altLang="zh-TW" sz="2800" b="1" dirty="0" smtClean="0">
                <a:ea typeface="標楷體" panose="03000509000000000000" pitchFamily="65" charset="-120"/>
              </a:rPr>
              <a:t>3</a:t>
            </a:r>
            <a:r>
              <a:rPr lang="zh-TW" altLang="en-US" sz="2800" b="1" dirty="0" smtClean="0">
                <a:ea typeface="標楷體" panose="03000509000000000000" pitchFamily="65" charset="-120"/>
              </a:rPr>
              <a:t>月</a:t>
            </a:r>
            <a:r>
              <a:rPr lang="en-US" altLang="zh-TW" sz="2800" b="1" dirty="0" smtClean="0">
                <a:ea typeface="標楷體" panose="03000509000000000000" pitchFamily="65" charset="-120"/>
              </a:rPr>
              <a:t>5</a:t>
            </a:r>
            <a:r>
              <a:rPr lang="zh-TW" altLang="en-US" sz="2800" b="1" dirty="0" smtClean="0">
                <a:ea typeface="標楷體" panose="03000509000000000000" pitchFamily="65" charset="-120"/>
              </a:rPr>
              <a:t>日，二二八</a:t>
            </a:r>
            <a:r>
              <a:rPr lang="zh-TW" altLang="en-US" sz="2800" b="1" dirty="0">
                <a:ea typeface="標楷體" panose="03000509000000000000" pitchFamily="65" charset="-120"/>
              </a:rPr>
              <a:t>事件處理委員會通過組織</a:t>
            </a:r>
            <a:r>
              <a:rPr lang="zh-TW" altLang="en-US" sz="2800" b="1" dirty="0" smtClean="0">
                <a:ea typeface="標楷體" panose="03000509000000000000" pitchFamily="65" charset="-120"/>
              </a:rPr>
              <a:t>大綱。</a:t>
            </a:r>
            <a:endParaRPr lang="en-US" altLang="zh-TW" sz="2800" b="1" dirty="0" smtClean="0">
              <a:ea typeface="標楷體" panose="03000509000000000000" pitchFamily="65" charset="-120"/>
            </a:endParaRPr>
          </a:p>
          <a:p>
            <a:pPr marL="355600" indent="-355600" eaLnBrk="1" hangingPunct="1">
              <a:lnSpc>
                <a:spcPts val="3600"/>
              </a:lnSpc>
            </a:pPr>
            <a:r>
              <a:rPr lang="en-US" altLang="zh-TW" sz="2800" b="1" dirty="0" smtClean="0">
                <a:ea typeface="標楷體" panose="03000509000000000000" pitchFamily="65" charset="-120"/>
                <a:sym typeface="Wingdings 2" panose="05020102010507070707" pitchFamily="18" charset="2"/>
              </a:rPr>
              <a:t> </a:t>
            </a:r>
            <a:r>
              <a:rPr lang="en-US" altLang="zh-TW" sz="2800" b="1" dirty="0" smtClean="0">
                <a:ea typeface="標楷體" panose="03000509000000000000" pitchFamily="65" charset="-120"/>
              </a:rPr>
              <a:t>3/6</a:t>
            </a:r>
            <a:r>
              <a:rPr lang="zh-TW" altLang="en-US" sz="2800" b="1" dirty="0">
                <a:ea typeface="標楷體" panose="03000509000000000000" pitchFamily="65" charset="-120"/>
              </a:rPr>
              <a:t>開會並提出政治改革訴</a:t>
            </a:r>
            <a:r>
              <a:rPr lang="zh-TW" altLang="en-US" sz="2800" b="1" dirty="0" smtClean="0">
                <a:ea typeface="標楷體" panose="03000509000000000000" pitchFamily="65" charset="-120"/>
              </a:rPr>
              <a:t>求</a:t>
            </a:r>
            <a:endParaRPr lang="en-US" altLang="zh-TW" sz="2800" b="1" dirty="0" smtClean="0">
              <a:ea typeface="標楷體" panose="03000509000000000000" pitchFamily="65" charset="-120"/>
            </a:endParaRPr>
          </a:p>
          <a:p>
            <a:pPr marL="355600" indent="-355600" eaLnBrk="1" hangingPunct="1">
              <a:lnSpc>
                <a:spcPts val="3600"/>
              </a:lnSpc>
            </a:pPr>
            <a:r>
              <a:rPr lang="en-US" altLang="zh-TW" sz="2800" b="1" dirty="0" smtClean="0">
                <a:ea typeface="標楷體" panose="03000509000000000000" pitchFamily="65" charset="-120"/>
                <a:sym typeface="Wingdings 2" panose="05020102010507070707" pitchFamily="18" charset="2"/>
              </a:rPr>
              <a:t> </a:t>
            </a:r>
            <a:r>
              <a:rPr lang="en-US" altLang="zh-TW" sz="2800" b="1" dirty="0" smtClean="0">
                <a:ea typeface="標楷體" panose="03000509000000000000" pitchFamily="65" charset="-120"/>
              </a:rPr>
              <a:t>3/7</a:t>
            </a:r>
            <a:r>
              <a:rPr lang="zh-TW" altLang="en-US" sz="2800" b="1" dirty="0">
                <a:ea typeface="標楷體" panose="03000509000000000000" pitchFamily="65" charset="-120"/>
              </a:rPr>
              <a:t>整理出</a:t>
            </a:r>
            <a:r>
              <a:rPr lang="en-US" altLang="zh-TW" sz="2800" b="1" dirty="0">
                <a:ea typeface="標楷體" panose="03000509000000000000" pitchFamily="65" charset="-120"/>
              </a:rPr>
              <a:t>42</a:t>
            </a:r>
            <a:r>
              <a:rPr lang="zh-TW" altLang="en-US" sz="2800" b="1" dirty="0">
                <a:ea typeface="標楷體" panose="03000509000000000000" pitchFamily="65" charset="-120"/>
              </a:rPr>
              <a:t>條處理大綱</a:t>
            </a:r>
            <a:r>
              <a:rPr lang="zh-TW" altLang="en-US" sz="2800" b="1" dirty="0" smtClean="0">
                <a:ea typeface="標楷體" panose="03000509000000000000" pitchFamily="65" charset="-120"/>
              </a:rPr>
              <a:t>。</a:t>
            </a:r>
            <a:endParaRPr lang="en-US" altLang="zh-TW" sz="2800" b="1" dirty="0" smtClean="0">
              <a:ea typeface="標楷體" panose="03000509000000000000" pitchFamily="65" charset="-120"/>
            </a:endParaRPr>
          </a:p>
          <a:p>
            <a:pPr eaLnBrk="1" hangingPunct="1">
              <a:lnSpc>
                <a:spcPts val="3600"/>
              </a:lnSpc>
            </a:pPr>
            <a:r>
              <a:rPr lang="zh-TW" altLang="en-US" sz="2800" b="1" dirty="0" smtClean="0">
                <a:ea typeface="標楷體" panose="03000509000000000000" pitchFamily="65" charset="-120"/>
              </a:rPr>
              <a:t>圖</a:t>
            </a:r>
            <a:r>
              <a:rPr lang="zh-TW" altLang="en-US" sz="2800" b="1" dirty="0">
                <a:ea typeface="標楷體" panose="03000509000000000000" pitchFamily="65" charset="-120"/>
              </a:rPr>
              <a:t>片</a:t>
            </a:r>
            <a:r>
              <a:rPr lang="zh-TW" altLang="en-US" sz="2800" b="1" dirty="0" smtClean="0">
                <a:ea typeface="標楷體" panose="03000509000000000000" pitchFamily="65" charset="-120"/>
              </a:rPr>
              <a:t>為</a:t>
            </a:r>
            <a:r>
              <a:rPr lang="en-US" altLang="zh-TW" sz="2800" b="1" dirty="0" smtClean="0">
                <a:ea typeface="標楷體" panose="03000509000000000000" pitchFamily="65" charset="-120"/>
              </a:rPr>
              <a:t>3/6</a:t>
            </a:r>
            <a:r>
              <a:rPr lang="zh-TW" altLang="en-US" sz="2800" b="1" dirty="0" smtClean="0">
                <a:ea typeface="標楷體" panose="03000509000000000000" pitchFamily="65" charset="-120"/>
              </a:rPr>
              <a:t>的報紙，維基。</a:t>
            </a:r>
            <a:endParaRPr lang="en-US" altLang="zh-TW" sz="2800" b="1" dirty="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5"/>
          <p:cNvSpPr txBox="1">
            <a:spLocks noChangeArrowheads="1"/>
          </p:cNvSpPr>
          <p:nvPr/>
        </p:nvSpPr>
        <p:spPr bwMode="auto">
          <a:xfrm>
            <a:off x="4646604" y="0"/>
            <a:ext cx="4500000" cy="6876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rIns="5400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600" b="1" dirty="0" smtClean="0">
                <a:ea typeface="標楷體" panose="03000509000000000000" pitchFamily="65" charset="-120"/>
                <a:sym typeface="Wingdings 2" panose="05020102010507070707" pitchFamily="18" charset="2"/>
              </a:rPr>
              <a:t></a:t>
            </a:r>
            <a:r>
              <a:rPr lang="zh-TW" altLang="en-US" sz="2600" b="1" dirty="0" smtClean="0">
                <a:ea typeface="標楷體" panose="03000509000000000000" pitchFamily="65" charset="-120"/>
              </a:rPr>
              <a:t>陳儀一方面</a:t>
            </a:r>
            <a:r>
              <a:rPr lang="zh-TW" altLang="en-US" sz="2600" b="1" dirty="0">
                <a:ea typeface="標楷體" panose="03000509000000000000" pitchFamily="65" charset="-120"/>
              </a:rPr>
              <a:t>佯裝</a:t>
            </a:r>
            <a:r>
              <a:rPr lang="zh-TW" altLang="en-US" sz="2600" b="1" dirty="0" smtClean="0">
                <a:ea typeface="標楷體" panose="03000509000000000000" pitchFamily="65" charset="-120"/>
              </a:rPr>
              <a:t>接受改革要求</a:t>
            </a:r>
            <a:r>
              <a:rPr lang="zh-TW" altLang="en-US" sz="2600" b="1" dirty="0">
                <a:ea typeface="標楷體" panose="03000509000000000000" pitchFamily="65" charset="-120"/>
              </a:rPr>
              <a:t>，</a:t>
            </a:r>
            <a:r>
              <a:rPr lang="zh-TW" altLang="en-US" sz="2600" b="1" dirty="0" smtClean="0">
                <a:ea typeface="標楷體" panose="03000509000000000000" pitchFamily="65" charset="-120"/>
              </a:rPr>
              <a:t>另一方面</a:t>
            </a:r>
            <a:r>
              <a:rPr lang="zh-TW" altLang="en-US" sz="2600" b="1" dirty="0">
                <a:ea typeface="標楷體" panose="03000509000000000000" pitchFamily="65" charset="-120"/>
              </a:rPr>
              <a:t>卻在</a:t>
            </a:r>
            <a:r>
              <a:rPr lang="en-US" altLang="zh-TW" sz="2600" b="1" dirty="0" smtClean="0">
                <a:ea typeface="標楷體" panose="03000509000000000000" pitchFamily="65" charset="-120"/>
              </a:rPr>
              <a:t>3/2</a:t>
            </a:r>
            <a:r>
              <a:rPr lang="zh-TW" altLang="en-US" sz="2600" b="1" dirty="0" smtClean="0">
                <a:ea typeface="標楷體" panose="03000509000000000000" pitchFamily="65" charset="-120"/>
              </a:rPr>
              <a:t>密電</a:t>
            </a:r>
            <a:r>
              <a:rPr lang="zh-TW" altLang="en-US" sz="2600" b="1" dirty="0">
                <a:ea typeface="標楷體" panose="03000509000000000000" pitchFamily="65" charset="-120"/>
              </a:rPr>
              <a:t>蔣中正主席派遣軍隊</a:t>
            </a:r>
            <a:r>
              <a:rPr lang="zh-TW" altLang="en-US" sz="2600" b="1" dirty="0" smtClean="0">
                <a:ea typeface="標楷體" panose="03000509000000000000" pitchFamily="65" charset="-120"/>
              </a:rPr>
              <a:t>來臺。</a:t>
            </a:r>
            <a:endParaRPr lang="zh-TW" altLang="en-US" sz="2600" b="1" dirty="0">
              <a:ea typeface="標楷體" panose="03000509000000000000" pitchFamily="65" charset="-120"/>
            </a:endParaRPr>
          </a:p>
          <a:p>
            <a:pPr eaLnBrk="1" hangingPunct="1">
              <a:spcBef>
                <a:spcPct val="50000"/>
              </a:spcBef>
            </a:pPr>
            <a:r>
              <a:rPr lang="zh-TW" altLang="en-US" sz="2600" b="1" dirty="0" smtClean="0">
                <a:ea typeface="標楷體" panose="03000509000000000000" pitchFamily="65" charset="-120"/>
                <a:sym typeface="Wingdings 2" panose="05020102010507070707" pitchFamily="18" charset="2"/>
              </a:rPr>
              <a:t> </a:t>
            </a:r>
            <a:r>
              <a:rPr lang="en-US" altLang="zh-TW" sz="2600" b="1" dirty="0" smtClean="0">
                <a:ea typeface="標楷體" panose="03000509000000000000" pitchFamily="65" charset="-120"/>
              </a:rPr>
              <a:t>3/5</a:t>
            </a:r>
            <a:r>
              <a:rPr lang="zh-TW" altLang="en-US" sz="2600" b="1" dirty="0">
                <a:ea typeface="標楷體" panose="03000509000000000000" pitchFamily="65" charset="-120"/>
              </a:rPr>
              <a:t>陳儀安撫蔣渭川絕不向中央請兵，但</a:t>
            </a:r>
            <a:r>
              <a:rPr lang="en-US" altLang="zh-TW" sz="2600" b="1" dirty="0">
                <a:ea typeface="標楷體" panose="03000509000000000000" pitchFamily="65" charset="-120"/>
              </a:rPr>
              <a:t>3/6</a:t>
            </a:r>
            <a:r>
              <a:rPr lang="zh-TW" altLang="en-US" sz="2600" b="1" dirty="0">
                <a:ea typeface="標楷體" panose="03000509000000000000" pitchFamily="65" charset="-120"/>
              </a:rPr>
              <a:t>電函卻寫</a:t>
            </a:r>
            <a:r>
              <a:rPr lang="zh-TW" altLang="en-US" sz="2600" b="1" dirty="0" smtClean="0">
                <a:ea typeface="標楷體" panose="03000509000000000000" pitchFamily="65" charset="-120"/>
              </a:rPr>
              <a:t>：</a:t>
            </a:r>
            <a:endParaRPr lang="en-US" altLang="zh-TW" sz="2600" b="1" dirty="0" smtClean="0">
              <a:ea typeface="標楷體" panose="03000509000000000000" pitchFamily="65" charset="-120"/>
            </a:endParaRPr>
          </a:p>
          <a:p>
            <a:pPr eaLnBrk="1" hangingPunct="1">
              <a:spcBef>
                <a:spcPts val="0"/>
              </a:spcBef>
            </a:pPr>
            <a:r>
              <a:rPr lang="zh-TW" altLang="en-US" sz="2600" b="1" dirty="0" smtClean="0">
                <a:solidFill>
                  <a:srgbClr val="0000FF"/>
                </a:solidFill>
                <a:ea typeface="標楷體" panose="03000509000000000000" pitchFamily="65" charset="-120"/>
              </a:rPr>
              <a:t>自</a:t>
            </a:r>
            <a:r>
              <a:rPr lang="en-US" altLang="zh-TW" sz="2600" b="1" dirty="0">
                <a:solidFill>
                  <a:srgbClr val="0000FF"/>
                </a:solidFill>
                <a:ea typeface="標楷體" panose="03000509000000000000" pitchFamily="65" charset="-120"/>
              </a:rPr>
              <a:t>2</a:t>
            </a:r>
            <a:r>
              <a:rPr lang="zh-TW" altLang="en-US" sz="2600" b="1" dirty="0">
                <a:solidFill>
                  <a:srgbClr val="0000FF"/>
                </a:solidFill>
                <a:ea typeface="標楷體" panose="03000509000000000000" pitchFamily="65" charset="-120"/>
              </a:rPr>
              <a:t>月</a:t>
            </a:r>
            <a:r>
              <a:rPr lang="en-US" altLang="zh-TW" sz="2600" b="1" dirty="0">
                <a:solidFill>
                  <a:srgbClr val="0000FF"/>
                </a:solidFill>
                <a:ea typeface="標楷體" panose="03000509000000000000" pitchFamily="65" charset="-120"/>
              </a:rPr>
              <a:t>27</a:t>
            </a:r>
            <a:r>
              <a:rPr lang="zh-TW" altLang="en-US" sz="2600" b="1" dirty="0">
                <a:solidFill>
                  <a:srgbClr val="0000FF"/>
                </a:solidFill>
                <a:ea typeface="標楷體" panose="03000509000000000000" pitchFamily="65" charset="-120"/>
              </a:rPr>
              <a:t>日事情發生，奸黨、御用仕紳等即成績鼓動排斥外省人反抗</a:t>
            </a:r>
            <a:r>
              <a:rPr lang="zh-TW" altLang="en-US" sz="2600" b="1" dirty="0" smtClean="0">
                <a:solidFill>
                  <a:srgbClr val="0000FF"/>
                </a:solidFill>
                <a:ea typeface="標楷體" panose="03000509000000000000" pitchFamily="65" charset="-120"/>
              </a:rPr>
              <a:t>政黨</a:t>
            </a:r>
            <a:r>
              <a:rPr lang="en-US" altLang="zh-TW" sz="2600" b="1" dirty="0" smtClean="0">
                <a:solidFill>
                  <a:srgbClr val="0000FF"/>
                </a:solidFill>
                <a:ea typeface="標楷體" panose="03000509000000000000" pitchFamily="65" charset="-120"/>
              </a:rPr>
              <a:t>……</a:t>
            </a:r>
            <a:r>
              <a:rPr lang="zh-TW" altLang="en-US" sz="2600" b="1" dirty="0">
                <a:solidFill>
                  <a:srgbClr val="0000FF"/>
                </a:solidFill>
                <a:ea typeface="標楷體" panose="03000509000000000000" pitchFamily="65" charset="-120"/>
              </a:rPr>
              <a:t>就事情本身論，不只違法而已，顯係叛亂行為。嚴加懲治，應無疑義。唯本省兵力十分單薄，各縣市同時發動暴動，不敷應付</a:t>
            </a:r>
            <a:r>
              <a:rPr lang="en-US" altLang="zh-TW" sz="2600" b="1" dirty="0">
                <a:solidFill>
                  <a:srgbClr val="0000FF"/>
                </a:solidFill>
                <a:ea typeface="標楷體" panose="03000509000000000000" pitchFamily="65" charset="-120"/>
              </a:rPr>
              <a:t>…</a:t>
            </a:r>
            <a:r>
              <a:rPr lang="zh-TW" altLang="en-US" sz="2600" b="1" dirty="0">
                <a:solidFill>
                  <a:srgbClr val="0000FF"/>
                </a:solidFill>
                <a:ea typeface="標楷體" panose="03000509000000000000" pitchFamily="65" charset="-120"/>
              </a:rPr>
              <a:t>對於奸黨亂徒，以武力消滅，不能容許其存在。</a:t>
            </a:r>
          </a:p>
          <a:p>
            <a:pPr eaLnBrk="1" hangingPunct="1">
              <a:spcBef>
                <a:spcPct val="50000"/>
              </a:spcBef>
            </a:pPr>
            <a:r>
              <a:rPr lang="zh-TW" altLang="en-US" sz="2400" b="1" dirty="0">
                <a:ea typeface="標楷體" panose="03000509000000000000" pitchFamily="65" charset="-120"/>
              </a:rPr>
              <a:t>圖為</a:t>
            </a:r>
            <a:r>
              <a:rPr lang="en-US" altLang="zh-TW" sz="2400" b="1" dirty="0">
                <a:ea typeface="標楷體" panose="03000509000000000000" pitchFamily="65" charset="-120"/>
              </a:rPr>
              <a:t>3/5</a:t>
            </a:r>
            <a:r>
              <a:rPr lang="zh-TW" altLang="en-US" sz="2400" b="1" dirty="0">
                <a:ea typeface="標楷體" panose="03000509000000000000" pitchFamily="65" charset="-120"/>
              </a:rPr>
              <a:t>蔣中正手令，答應派兵要求。攝於二二八國家紀念館</a:t>
            </a:r>
          </a:p>
        </p:txBody>
      </p:sp>
      <p:pic>
        <p:nvPicPr>
          <p:cNvPr id="39938" name="Picture 4" descr="DSC07404"/>
          <p:cNvPicPr>
            <a:picLocks noChangeAspect="1" noChangeArrowheads="1"/>
          </p:cNvPicPr>
          <p:nvPr/>
        </p:nvPicPr>
        <p:blipFill rotWithShape="1">
          <a:blip r:embed="rId2" cstate="email">
            <a:lum bright="-18000" contrast="12000"/>
            <a:extLst>
              <a:ext uri="{28A0092B-C50C-407E-A947-70E740481C1C}">
                <a14:useLocalDpi xmlns:a14="http://schemas.microsoft.com/office/drawing/2010/main"/>
              </a:ext>
            </a:extLst>
          </a:blip>
          <a:srcRect/>
          <a:stretch/>
        </p:blipFill>
        <p:spPr bwMode="auto">
          <a:xfrm>
            <a:off x="132904" y="116632"/>
            <a:ext cx="4392488" cy="66963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228由國軍操作架設在消防車上的機槍。-維基"/>
          <p:cNvPicPr>
            <a:picLocks noChangeAspect="1" noChangeArrowheads="1"/>
          </p:cNvPicPr>
          <p:nvPr/>
        </p:nvPicPr>
        <p:blipFill rotWithShape="1">
          <a:blip r:embed="rId2" cstate="print">
            <a:lum bright="-24000"/>
            <a:extLst>
              <a:ext uri="{28A0092B-C50C-407E-A947-70E740481C1C}">
                <a14:useLocalDpi xmlns:a14="http://schemas.microsoft.com/office/drawing/2010/main"/>
              </a:ext>
            </a:extLst>
          </a:blip>
          <a:srcRect/>
          <a:stretch/>
        </p:blipFill>
        <p:spPr bwMode="auto">
          <a:xfrm>
            <a:off x="164083" y="219977"/>
            <a:ext cx="8813105" cy="40392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0963" name="Text Box 5"/>
          <p:cNvSpPr txBox="1">
            <a:spLocks noChangeArrowheads="1"/>
          </p:cNvSpPr>
          <p:nvPr/>
        </p:nvSpPr>
        <p:spPr bwMode="auto">
          <a:xfrm>
            <a:off x="0" y="4365625"/>
            <a:ext cx="9144000" cy="22701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85000"/>
              </a:lnSpc>
            </a:pPr>
            <a:r>
              <a:rPr lang="en-US" altLang="zh-TW" sz="2400" b="1">
                <a:ea typeface="標楷體" panose="03000509000000000000" pitchFamily="65" charset="-120"/>
              </a:rPr>
              <a:t>3/8</a:t>
            </a:r>
            <a:r>
              <a:rPr lang="zh-TW" altLang="en-US" sz="2400" b="1">
                <a:ea typeface="標楷體" panose="03000509000000000000" pitchFamily="65" charset="-120"/>
              </a:rPr>
              <a:t>下午趕赴臺灣的</a:t>
            </a:r>
            <a:r>
              <a:rPr lang="en-US" altLang="zh-TW" sz="2400" b="1">
                <a:ea typeface="標楷體" panose="03000509000000000000" pitchFamily="65" charset="-120"/>
              </a:rPr>
              <a:t>21</a:t>
            </a:r>
            <a:r>
              <a:rPr lang="zh-TW" altLang="en-US" sz="2400" b="1">
                <a:ea typeface="標楷體" panose="03000509000000000000" pitchFamily="65" charset="-120"/>
              </a:rPr>
              <a:t>師於基隆登陸。另有</a:t>
            </a:r>
            <a:r>
              <a:rPr lang="en-US" altLang="zh-TW" sz="2400" b="1">
                <a:ea typeface="標楷體" panose="03000509000000000000" pitchFamily="65" charset="-120"/>
              </a:rPr>
              <a:t>3</a:t>
            </a:r>
            <a:r>
              <a:rPr lang="zh-TW" altLang="en-US" sz="2400" b="1">
                <a:ea typeface="標楷體" panose="03000509000000000000" pitchFamily="65" charset="-120"/>
              </a:rPr>
              <a:t>千人的部隊也在高雄登陸，從此展開一場血腥屠殺。其中，登陸基隆的部隊未加任何警告就突然用機槍掃射碼頭工人</a:t>
            </a:r>
            <a:r>
              <a:rPr lang="en-US" altLang="zh-TW" sz="2400" b="1">
                <a:ea typeface="標楷體" panose="03000509000000000000" pitchFamily="65" charset="-120"/>
              </a:rPr>
              <a:t>……</a:t>
            </a:r>
            <a:r>
              <a:rPr lang="zh-TW" altLang="en-US" sz="2400" b="1">
                <a:ea typeface="標楷體" panose="03000509000000000000" pitchFamily="65" charset="-120"/>
              </a:rPr>
              <a:t>當晚進入臺北市「約十時以後，圓山方向突然傳來一陣緊急的機槍聲音，接著</a:t>
            </a:r>
            <a:r>
              <a:rPr lang="en-US" altLang="zh-TW" sz="2400" b="1">
                <a:ea typeface="標楷體" panose="03000509000000000000" pitchFamily="65" charset="-120"/>
              </a:rPr>
              <a:t>…..</a:t>
            </a:r>
            <a:r>
              <a:rPr lang="zh-TW" altLang="en-US" sz="2400" b="1">
                <a:ea typeface="標楷體" panose="03000509000000000000" pitchFamily="65" charset="-120"/>
              </a:rPr>
              <a:t>都是大砲、機槍、步槍響成一片</a:t>
            </a:r>
            <a:r>
              <a:rPr lang="en-US" altLang="zh-TW" sz="2400" b="1">
                <a:ea typeface="標楷體" panose="03000509000000000000" pitchFamily="65" charset="-120"/>
              </a:rPr>
              <a:t>…</a:t>
            </a:r>
            <a:r>
              <a:rPr lang="zh-TW" altLang="en-US" sz="2400" b="1">
                <a:ea typeface="標楷體" panose="03000509000000000000" pitchFamily="65" charset="-120"/>
              </a:rPr>
              <a:t>全市浮遍恐怖的噓噓子彈聲響，人聲則是一點沒有，人們在黑暗中不敢睡眠</a:t>
            </a:r>
            <a:r>
              <a:rPr lang="en-US" altLang="zh-TW" sz="2400" b="1">
                <a:ea typeface="標楷體" panose="03000509000000000000" pitchFamily="65" charset="-120"/>
              </a:rPr>
              <a:t>……</a:t>
            </a:r>
            <a:r>
              <a:rPr lang="zh-TW" altLang="en-US" sz="2400" b="1">
                <a:ea typeface="標楷體" panose="03000509000000000000" pitchFamily="65" charset="-120"/>
              </a:rPr>
              <a:t>」（</a:t>
            </a:r>
            <a:r>
              <a:rPr lang="zh-TW" altLang="en-US" b="1">
                <a:ea typeface="標楷體" panose="03000509000000000000" pitchFamily="65" charset="-120"/>
              </a:rPr>
              <a:t>李筱峰，</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解讀二二八</a:t>
            </a:r>
            <a:r>
              <a:rPr lang="en-US" altLang="zh-TW" b="1">
                <a:latin typeface="標楷體" panose="03000509000000000000" pitchFamily="65" charset="-120"/>
                <a:ea typeface="標楷體" panose="03000509000000000000" pitchFamily="65" charset="-120"/>
              </a:rPr>
              <a:t>》</a:t>
            </a:r>
            <a:r>
              <a:rPr lang="zh-TW" altLang="en-US" b="1">
                <a:ea typeface="標楷體" panose="03000509000000000000" pitchFamily="65" charset="-120"/>
              </a:rPr>
              <a:t>頁</a:t>
            </a:r>
            <a:r>
              <a:rPr lang="en-US" altLang="zh-TW" b="1">
                <a:ea typeface="標楷體" panose="03000509000000000000" pitchFamily="65" charset="-120"/>
              </a:rPr>
              <a:t>166-168</a:t>
            </a:r>
            <a:r>
              <a:rPr lang="zh-TW" altLang="en-US" sz="2400" b="1">
                <a:ea typeface="標楷體" panose="03000509000000000000" pitchFamily="65" charset="-120"/>
              </a:rPr>
              <a:t>）</a:t>
            </a:r>
          </a:p>
          <a:p>
            <a:pPr eaLnBrk="1" hangingPunct="1">
              <a:lnSpc>
                <a:spcPct val="85000"/>
              </a:lnSpc>
            </a:pPr>
            <a:r>
              <a:rPr lang="zh-TW" altLang="en-US" sz="2400" b="1">
                <a:ea typeface="標楷體" panose="03000509000000000000" pitchFamily="65" charset="-120"/>
              </a:rPr>
              <a:t>照片為當時臺南地區由國軍操作架設在消防車上的機槍畫面。</a:t>
            </a:r>
            <a:r>
              <a:rPr lang="en-US" altLang="zh-TW" sz="2400" b="1">
                <a:ea typeface="標楷體" panose="03000509000000000000" pitchFamily="65" charset="-120"/>
              </a:rPr>
              <a:t>-</a:t>
            </a:r>
            <a:r>
              <a:rPr lang="zh-TW" altLang="en-US" sz="2400" b="1">
                <a:ea typeface="標楷體" panose="03000509000000000000" pitchFamily="65" charset="-120"/>
              </a:rPr>
              <a:t>維基</a:t>
            </a:r>
            <a:endParaRPr lang="en-US" altLang="zh-TW" sz="2400" b="1">
              <a:ea typeface="標楷體" panose="03000509000000000000" pitchFamily="65" charset="-120"/>
            </a:endParaRPr>
          </a:p>
        </p:txBody>
      </p:sp>
      <p:pic>
        <p:nvPicPr>
          <p:cNvPr id="101382" name="Picture 6" descr="DSC07407"/>
          <p:cNvPicPr>
            <a:picLocks noChangeAspect="1" noChangeArrowheads="1"/>
          </p:cNvPicPr>
          <p:nvPr/>
        </p:nvPicPr>
        <p:blipFill>
          <a:blip r:embed="rId3" cstate="email">
            <a:lum bright="-24000" contrast="30000"/>
            <a:extLst>
              <a:ext uri="{28A0092B-C50C-407E-A947-70E740481C1C}">
                <a14:useLocalDpi xmlns:a14="http://schemas.microsoft.com/office/drawing/2010/main"/>
              </a:ext>
            </a:extLst>
          </a:blip>
          <a:srcRect/>
          <a:stretch>
            <a:fillRect/>
          </a:stretch>
        </p:blipFill>
        <p:spPr bwMode="auto">
          <a:xfrm>
            <a:off x="0" y="0"/>
            <a:ext cx="667226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3" name="Text Box 7"/>
          <p:cNvSpPr txBox="1">
            <a:spLocks noChangeArrowheads="1"/>
          </p:cNvSpPr>
          <p:nvPr/>
        </p:nvSpPr>
        <p:spPr bwMode="auto">
          <a:xfrm>
            <a:off x="0" y="6216650"/>
            <a:ext cx="1619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b="1">
                <a:solidFill>
                  <a:schemeClr val="bg1"/>
                </a:solidFill>
                <a:ea typeface="標楷體" panose="03000509000000000000" pitchFamily="65" charset="-120"/>
              </a:rPr>
              <a:t>作者攝於二二八國家紀念館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228_by_Li_Jun-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8710" y="223577"/>
            <a:ext cx="6192689" cy="47131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1987" name="Text Box 4"/>
          <p:cNvSpPr txBox="1">
            <a:spLocks noChangeArrowheads="1"/>
          </p:cNvSpPr>
          <p:nvPr/>
        </p:nvSpPr>
        <p:spPr bwMode="auto">
          <a:xfrm>
            <a:off x="0" y="5114395"/>
            <a:ext cx="9144000" cy="1748409"/>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ts val="2500"/>
              </a:lnSpc>
              <a:spcBef>
                <a:spcPts val="0"/>
              </a:spcBef>
            </a:pPr>
            <a:r>
              <a:rPr lang="en-US" altLang="zh-TW" sz="2300" b="1" dirty="0" smtClean="0">
                <a:latin typeface="標楷體" panose="03000509000000000000" pitchFamily="65" charset="-120"/>
                <a:ea typeface="標楷體" panose="03000509000000000000" pitchFamily="65" charset="-120"/>
              </a:rPr>
              <a:t>1937.4</a:t>
            </a:r>
            <a:r>
              <a:rPr lang="zh-TW" altLang="en-US" sz="2300" b="1" dirty="0" smtClean="0">
                <a:latin typeface="標楷體" panose="03000509000000000000" pitchFamily="65" charset="-120"/>
                <a:ea typeface="標楷體" panose="03000509000000000000" pitchFamily="65" charset="-120"/>
              </a:rPr>
              <a:t>黃榮燦的</a:t>
            </a:r>
            <a:r>
              <a:rPr lang="zh-TW" altLang="en-US" sz="2300" b="1" dirty="0">
                <a:latin typeface="標楷體" panose="03000509000000000000" pitchFamily="65" charset="-120"/>
                <a:ea typeface="標楷體" panose="03000509000000000000" pitchFamily="65" charset="-120"/>
              </a:rPr>
              <a:t>木刻</a:t>
            </a:r>
            <a:r>
              <a:rPr lang="zh-TW" altLang="en-US" sz="2300" b="1" dirty="0" smtClean="0">
                <a:latin typeface="標楷體" panose="03000509000000000000" pitchFamily="65" charset="-120"/>
                <a:ea typeface="標楷體" panose="03000509000000000000" pitchFamily="65" charset="-120"/>
              </a:rPr>
              <a:t>版畫</a:t>
            </a:r>
            <a:r>
              <a:rPr lang="en-US" altLang="zh-TW" sz="2300" b="1" dirty="0" smtClean="0">
                <a:latin typeface="標楷體" panose="03000509000000000000" pitchFamily="65" charset="-120"/>
                <a:ea typeface="標楷體" panose="03000509000000000000" pitchFamily="65" charset="-120"/>
              </a:rPr>
              <a:t>《</a:t>
            </a:r>
            <a:r>
              <a:rPr lang="zh-TW" altLang="en-US" sz="2300" b="1" dirty="0">
                <a:latin typeface="標楷體" panose="03000509000000000000" pitchFamily="65" charset="-120"/>
                <a:ea typeface="標楷體" panose="03000509000000000000" pitchFamily="65" charset="-120"/>
              </a:rPr>
              <a:t>恐怖的檢查</a:t>
            </a:r>
            <a:r>
              <a:rPr lang="en-US" altLang="zh-TW" sz="2300" b="1" dirty="0" smtClean="0">
                <a:latin typeface="標楷體" panose="03000509000000000000" pitchFamily="65" charset="-120"/>
                <a:ea typeface="標楷體" panose="03000509000000000000" pitchFamily="65" charset="-120"/>
              </a:rPr>
              <a:t>》</a:t>
            </a:r>
            <a:r>
              <a:rPr lang="zh-TW" altLang="en-US" sz="2300" b="1" dirty="0" smtClean="0">
                <a:latin typeface="標楷體" panose="03000509000000000000" pitchFamily="65" charset="-120"/>
                <a:ea typeface="標楷體" panose="03000509000000000000" pitchFamily="65" charset="-120"/>
              </a:rPr>
              <a:t>。</a:t>
            </a:r>
            <a:r>
              <a:rPr lang="zh-TW" altLang="en-US" sz="2300" b="1" dirty="0">
                <a:latin typeface="標楷體" panose="03000509000000000000" pitchFamily="65" charset="-120"/>
                <a:ea typeface="標楷體" panose="03000509000000000000" pitchFamily="65" charset="-120"/>
              </a:rPr>
              <a:t>他親眼目睹二二八</a:t>
            </a:r>
            <a:r>
              <a:rPr lang="zh-TW" altLang="en-US" sz="2300" b="1" dirty="0" smtClean="0">
                <a:latin typeface="標楷體" panose="03000509000000000000" pitchFamily="65" charset="-120"/>
                <a:ea typeface="標楷體" panose="03000509000000000000" pitchFamily="65" charset="-120"/>
              </a:rPr>
              <a:t>事件而</a:t>
            </a:r>
            <a:r>
              <a:rPr lang="zh-TW" altLang="en-US" sz="2300" b="1" dirty="0">
                <a:latin typeface="標楷體" panose="03000509000000000000" pitchFamily="65" charset="-120"/>
                <a:ea typeface="標楷體" panose="03000509000000000000" pitchFamily="65" charset="-120"/>
              </a:rPr>
              <a:t>創作這</a:t>
            </a:r>
            <a:r>
              <a:rPr lang="zh-TW" altLang="en-US" sz="2300" b="1" dirty="0" smtClean="0">
                <a:latin typeface="標楷體" panose="03000509000000000000" pitchFamily="65" charset="-120"/>
                <a:ea typeface="標楷體" panose="03000509000000000000" pitchFamily="65" charset="-120"/>
              </a:rPr>
              <a:t>件作品</a:t>
            </a:r>
            <a:r>
              <a:rPr lang="zh-TW" altLang="en-US" sz="2300" b="1" dirty="0">
                <a:latin typeface="標楷體" panose="03000509000000000000" pitchFamily="65" charset="-120"/>
                <a:ea typeface="標楷體" panose="03000509000000000000" pitchFamily="65" charset="-120"/>
              </a:rPr>
              <a:t>。作品描寫一輛卡車呼嘯來到，軍警特務人員下車持槍射擊路邊的民眾和毆打正在撿拾地上物品的小販，有人跪地求饒、有人舉手投降、有人受難倒地，卑屈的人民和冷酷的軍警特在木刻版畫樸質粗黑的線條中，形成強烈的對比效果，令人彷彿身歷其境不寒而慄。</a:t>
            </a:r>
            <a:r>
              <a:rPr lang="zh-TW" altLang="en-US" sz="2400" b="1" dirty="0">
                <a:latin typeface="標楷體" panose="03000509000000000000" pitchFamily="65" charset="-120"/>
                <a:ea typeface="標楷體" panose="03000509000000000000" pitchFamily="65" charset="-120"/>
              </a:rPr>
              <a:t> </a:t>
            </a:r>
          </a:p>
        </p:txBody>
      </p:sp>
      <p:sp>
        <p:nvSpPr>
          <p:cNvPr id="2" name="文字方塊 1"/>
          <p:cNvSpPr txBox="1"/>
          <p:nvPr/>
        </p:nvSpPr>
        <p:spPr>
          <a:xfrm>
            <a:off x="7740352" y="4512941"/>
            <a:ext cx="1080120" cy="400110"/>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圖</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維基</a:t>
            </a:r>
            <a:endParaRPr lang="zh-TW" altLang="en-US" sz="2000"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朱鳴岡-迫害。發表於二二八事件的隔年1948，反應台灣菁英的遭遇"/>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016" y="188640"/>
            <a:ext cx="5436096" cy="65451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3011" name="Text Box 5"/>
          <p:cNvSpPr txBox="1">
            <a:spLocks noChangeArrowheads="1"/>
          </p:cNvSpPr>
          <p:nvPr/>
        </p:nvSpPr>
        <p:spPr bwMode="auto">
          <a:xfrm>
            <a:off x="5651500" y="0"/>
            <a:ext cx="3492500" cy="68580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20000"/>
              </a:lnSpc>
              <a:spcBef>
                <a:spcPct val="50000"/>
              </a:spcBef>
            </a:pPr>
            <a:r>
              <a:rPr lang="zh-TW" altLang="en-US" sz="2600" b="1" dirty="0">
                <a:ea typeface="標楷體" panose="03000509000000000000" pitchFamily="65" charset="-120"/>
              </a:rPr>
              <a:t>朱鳴岡</a:t>
            </a:r>
            <a:r>
              <a:rPr lang="en-US" altLang="zh-TW" sz="2600" b="1" dirty="0">
                <a:latin typeface="標楷體" panose="03000509000000000000" pitchFamily="65" charset="-120"/>
                <a:ea typeface="標楷體" panose="03000509000000000000" pitchFamily="65" charset="-120"/>
              </a:rPr>
              <a:t>〈</a:t>
            </a:r>
            <a:r>
              <a:rPr lang="zh-TW" altLang="en-US" sz="2600" b="1" dirty="0">
                <a:ea typeface="標楷體" panose="03000509000000000000" pitchFamily="65" charset="-120"/>
              </a:rPr>
              <a:t>迫害</a:t>
            </a:r>
            <a:r>
              <a:rPr lang="en-US" altLang="zh-TW" sz="2600" b="1" dirty="0">
                <a:latin typeface="標楷體" panose="03000509000000000000" pitchFamily="65" charset="-120"/>
                <a:ea typeface="標楷體" panose="03000509000000000000" pitchFamily="65" charset="-120"/>
              </a:rPr>
              <a:t>〉</a:t>
            </a:r>
            <a:r>
              <a:rPr lang="zh-TW" altLang="en-US" sz="2600" b="1" dirty="0">
                <a:ea typeface="標楷體" panose="03000509000000000000" pitchFamily="65" charset="-120"/>
              </a:rPr>
              <a:t>，發表於二二八事件的隔年</a:t>
            </a:r>
            <a:r>
              <a:rPr lang="en-US" altLang="zh-TW" sz="2600" b="1" dirty="0">
                <a:ea typeface="標楷體" panose="03000509000000000000" pitchFamily="65" charset="-120"/>
              </a:rPr>
              <a:t>1948</a:t>
            </a:r>
            <a:r>
              <a:rPr lang="zh-TW" altLang="en-US" sz="2600" b="1" dirty="0">
                <a:ea typeface="標楷體" panose="03000509000000000000" pitchFamily="65" charset="-120"/>
              </a:rPr>
              <a:t>，反應臺灣菁英的遭遇。</a:t>
            </a:r>
          </a:p>
          <a:p>
            <a:pPr eaLnBrk="1" hangingPunct="1">
              <a:lnSpc>
                <a:spcPct val="120000"/>
              </a:lnSpc>
              <a:spcBef>
                <a:spcPct val="50000"/>
              </a:spcBef>
            </a:pPr>
            <a:r>
              <a:rPr lang="en-US" altLang="zh-TW" sz="2600" b="1" dirty="0">
                <a:ea typeface="標楷體" panose="03000509000000000000" pitchFamily="65" charset="-120"/>
              </a:rPr>
              <a:t>228</a:t>
            </a:r>
            <a:r>
              <a:rPr lang="zh-TW" altLang="en-US" sz="2600" b="1" dirty="0">
                <a:ea typeface="標楷體" panose="03000509000000000000" pitchFamily="65" charset="-120"/>
              </a:rPr>
              <a:t>事件以及</a:t>
            </a:r>
            <a:r>
              <a:rPr lang="zh-TW" altLang="en-US" sz="2600" b="1" dirty="0" smtClean="0">
                <a:ea typeface="標楷體" panose="03000509000000000000" pitchFamily="65" charset="-120"/>
              </a:rPr>
              <a:t>後來</a:t>
            </a:r>
            <a:r>
              <a:rPr lang="en-US" altLang="zh-TW" sz="2600" b="1" dirty="0" smtClean="0">
                <a:ea typeface="標楷體" panose="03000509000000000000" pitchFamily="65" charset="-120"/>
              </a:rPr>
              <a:t>3/20</a:t>
            </a:r>
            <a:r>
              <a:rPr lang="zh-TW" altLang="en-US" sz="2600" b="1" dirty="0">
                <a:ea typeface="標楷體" panose="03000509000000000000" pitchFamily="65" charset="-120"/>
              </a:rPr>
              <a:t>開始的清鄉過程，臺灣知識菁英被有計劃的剪除。其實，大部分都未參與任何暴動，但卻遭不測。而且過程中幾乎都沒有經過公開的審判。至於被捕入獄者人數，更是難以估計。</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79388" y="404813"/>
            <a:ext cx="8640762" cy="477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23963" indent="-1223963">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14414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620838"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800225"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1979613"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436813"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894013"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351213"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08413"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50000"/>
              </a:spcBef>
              <a:buClrTx/>
              <a:buSzTx/>
              <a:buFontTx/>
              <a:buNone/>
            </a:pPr>
            <a:r>
              <a:rPr lang="en-US" altLang="zh-TW" b="1" dirty="0">
                <a:solidFill>
                  <a:schemeClr val="folHlink"/>
                </a:solidFill>
                <a:latin typeface="標楷體" panose="03000509000000000000" pitchFamily="65" charset="-120"/>
                <a:ea typeface="標楷體" panose="03000509000000000000" pitchFamily="65" charset="-120"/>
              </a:rPr>
              <a:t>【228</a:t>
            </a:r>
            <a:r>
              <a:rPr lang="zh-TW" altLang="en-US" b="1" dirty="0">
                <a:solidFill>
                  <a:schemeClr val="folHlink"/>
                </a:solidFill>
                <a:latin typeface="標楷體" panose="03000509000000000000" pitchFamily="65" charset="-120"/>
                <a:ea typeface="標楷體" panose="03000509000000000000" pitchFamily="65" charset="-120"/>
              </a:rPr>
              <a:t>消失的臺籍菁英</a:t>
            </a:r>
            <a:r>
              <a:rPr lang="en-US" altLang="zh-TW" b="1" dirty="0">
                <a:solidFill>
                  <a:schemeClr val="folHlink"/>
                </a:solidFill>
                <a:latin typeface="標楷體" panose="03000509000000000000" pitchFamily="65" charset="-120"/>
                <a:ea typeface="標楷體" panose="03000509000000000000" pitchFamily="65" charset="-120"/>
              </a:rPr>
              <a:t>】</a:t>
            </a:r>
            <a:endParaRPr lang="zh-TW" altLang="en-US" b="1" dirty="0">
              <a:solidFill>
                <a:schemeClr val="folHlink"/>
              </a:solidFill>
              <a:latin typeface="標楷體" panose="03000509000000000000" pitchFamily="65" charset="-120"/>
              <a:ea typeface="標楷體" panose="03000509000000000000" pitchFamily="65" charset="-120"/>
            </a:endParaRPr>
          </a:p>
          <a:p>
            <a:pPr eaLnBrk="1" hangingPunct="1">
              <a:spcBef>
                <a:spcPct val="50000"/>
              </a:spcBef>
              <a:buClrTx/>
              <a:buSzTx/>
              <a:buFontTx/>
              <a:buNone/>
            </a:pPr>
            <a:r>
              <a:rPr lang="zh-TW" altLang="en-US" sz="2400" b="1" dirty="0">
                <a:latin typeface="標楷體" panose="03000509000000000000" pitchFamily="65" charset="-120"/>
                <a:ea typeface="標楷體" panose="03000509000000000000" pitchFamily="65" charset="-120"/>
              </a:rPr>
              <a:t>林茂生：臺灣第一位哲學博士林茂生教授，時任國立臺灣大學文學院院長，</a:t>
            </a:r>
            <a:r>
              <a:rPr lang="en-US" altLang="zh-TW" sz="2400" b="1" dirty="0">
                <a:latin typeface="標楷體" panose="03000509000000000000" pitchFamily="65" charset="-120"/>
                <a:ea typeface="標楷體" panose="03000509000000000000" pitchFamily="65" charset="-120"/>
              </a:rPr>
              <a:t>3/10</a:t>
            </a:r>
            <a:r>
              <a:rPr lang="zh-TW" altLang="en-US" sz="2400" b="1" dirty="0">
                <a:latin typeface="標楷體" panose="03000509000000000000" pitchFamily="65" charset="-120"/>
                <a:ea typeface="標楷體" panose="03000509000000000000" pitchFamily="65" charset="-120"/>
              </a:rPr>
              <a:t>清晨被情治人員謊稱臺大校長有口信給他，要他去見陳儀，穿著睡衣從家中帶走，從此永遠失蹤。 </a:t>
            </a:r>
          </a:p>
          <a:p>
            <a:pPr eaLnBrk="1" hangingPunct="1">
              <a:spcBef>
                <a:spcPct val="50000"/>
              </a:spcBef>
              <a:buClrTx/>
              <a:buSzTx/>
              <a:buFontTx/>
              <a:buNone/>
            </a:pPr>
            <a:r>
              <a:rPr lang="zh-TW" altLang="en-US" sz="2400" b="1" dirty="0">
                <a:latin typeface="標楷體" panose="03000509000000000000" pitchFamily="65" charset="-120"/>
                <a:ea typeface="標楷體" panose="03000509000000000000" pitchFamily="65" charset="-120"/>
              </a:rPr>
              <a:t>陳  炘：哥倫比亞經濟學博士，為臺灣本土金融先驅，創辦大東信託（</a:t>
            </a:r>
            <a:r>
              <a:rPr lang="en-US" altLang="zh-TW" sz="2400" b="1" dirty="0">
                <a:latin typeface="標楷體" panose="03000509000000000000" pitchFamily="65" charset="-120"/>
                <a:ea typeface="標楷體" panose="03000509000000000000" pitchFamily="65" charset="-120"/>
              </a:rPr>
              <a:t>228</a:t>
            </a:r>
            <a:r>
              <a:rPr lang="zh-TW" altLang="en-US" sz="2400" b="1" dirty="0">
                <a:latin typeface="標楷體" panose="03000509000000000000" pitchFamily="65" charset="-120"/>
                <a:ea typeface="標楷體" panose="03000509000000000000" pitchFamily="65" charset="-120"/>
              </a:rPr>
              <a:t>事件後被併吞改組為華南銀行）。</a:t>
            </a:r>
            <a:r>
              <a:rPr lang="en-US" altLang="zh-TW" sz="2400" b="1" dirty="0">
                <a:latin typeface="標楷體" panose="03000509000000000000" pitchFamily="65" charset="-120"/>
                <a:ea typeface="標楷體" panose="03000509000000000000" pitchFamily="65" charset="-120"/>
              </a:rPr>
              <a:t>3/11</a:t>
            </a:r>
            <a:r>
              <a:rPr lang="zh-TW" altLang="en-US" sz="2400" b="1" dirty="0">
                <a:latin typeface="標楷體" panose="03000509000000000000" pitchFamily="65" charset="-120"/>
                <a:ea typeface="標楷體" panose="03000509000000000000" pitchFamily="65" charset="-120"/>
              </a:rPr>
              <a:t>清晨在病榻中被刑警叫走，從此一去不回。</a:t>
            </a:r>
          </a:p>
          <a:p>
            <a:pPr eaLnBrk="1" hangingPunct="1">
              <a:spcBef>
                <a:spcPct val="50000"/>
              </a:spcBef>
              <a:buClrTx/>
              <a:buSzTx/>
              <a:buFontTx/>
              <a:buNone/>
            </a:pPr>
            <a:r>
              <a:rPr lang="zh-TW" altLang="en-US" sz="2400" b="1" dirty="0">
                <a:latin typeface="標楷體" panose="03000509000000000000" pitchFamily="65" charset="-120"/>
                <a:ea typeface="標楷體" panose="03000509000000000000" pitchFamily="65" charset="-120"/>
              </a:rPr>
              <a:t>王添灯：省參議員因在議會上直言諤諤，人稱「鐵面議員」。任</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人民導報</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社長。創刊</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自由報</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，任社長。後被憲兵抓走、被殺。</a:t>
            </a:r>
          </a:p>
        </p:txBody>
      </p:sp>
      <p:sp>
        <p:nvSpPr>
          <p:cNvPr id="44035" name="Text Box 5"/>
          <p:cNvSpPr txBox="1">
            <a:spLocks noChangeArrowheads="1"/>
          </p:cNvSpPr>
          <p:nvPr/>
        </p:nvSpPr>
        <p:spPr bwMode="auto">
          <a:xfrm>
            <a:off x="179388" y="5122863"/>
            <a:ext cx="87852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dirty="0">
                <a:latin typeface="標楷體" panose="03000509000000000000" pitchFamily="65" charset="-120"/>
                <a:ea typeface="標楷體" panose="03000509000000000000" pitchFamily="65" charset="-120"/>
              </a:rPr>
              <a:t>醫學博士施江南、高等法院推事吳鴻麒、臺北律師公會會長李瑞漢、臺灣新生報總經理阮朝日、基隆市參議會副議長楊元丁、畫家陳澄波、制憲國大代表張七郎醫師、宜蘭醫院院長郭章垣</a:t>
            </a:r>
            <a:r>
              <a:rPr lang="en-US" altLang="zh-TW" sz="2400" b="1" dirty="0">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00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p:cNvSpPr txBox="1">
            <a:spLocks noChangeArrowheads="1"/>
          </p:cNvSpPr>
          <p:nvPr/>
        </p:nvSpPr>
        <p:spPr bwMode="auto">
          <a:xfrm>
            <a:off x="0" y="5889625"/>
            <a:ext cx="9144000" cy="9683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80000"/>
              </a:lnSpc>
              <a:spcBef>
                <a:spcPct val="50000"/>
              </a:spcBef>
            </a:pPr>
            <a:r>
              <a:rPr lang="en-US" altLang="zh-TW" sz="2400" b="1" dirty="0">
                <a:ea typeface="標楷體" panose="03000509000000000000" pitchFamily="65" charset="-120"/>
              </a:rPr>
              <a:t>1945</a:t>
            </a:r>
            <a:r>
              <a:rPr lang="zh-TW" altLang="en-US" sz="2400" b="1" dirty="0">
                <a:ea typeface="標楷體" panose="03000509000000000000" pitchFamily="65" charset="-120"/>
              </a:rPr>
              <a:t>年日本宣布無條件投降，在臺北市公會堂（今臺北市中山堂）舉行受降典禮。國民政府命陳儀出任首任行政長官，負責接受日本在臺灣的投降事宜。  圖</a:t>
            </a:r>
            <a:r>
              <a:rPr lang="en-US" altLang="zh-TW" sz="2400" b="1" dirty="0">
                <a:ea typeface="標楷體" panose="03000509000000000000" pitchFamily="65" charset="-120"/>
              </a:rPr>
              <a:t>—</a:t>
            </a:r>
            <a:r>
              <a:rPr lang="zh-TW" altLang="en-US" sz="2400" b="1" dirty="0">
                <a:ea typeface="標楷體" panose="03000509000000000000" pitchFamily="65" charset="-120"/>
              </a:rPr>
              <a:t>翰林出版社。</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p:cNvSpPr>
          <p:nvPr>
            <p:ph type="title"/>
          </p:nvPr>
        </p:nvSpPr>
        <p:spPr>
          <a:xfrm>
            <a:off x="179388" y="274638"/>
            <a:ext cx="8785225" cy="1143000"/>
          </a:xfrm>
        </p:spPr>
        <p:txBody>
          <a:bodyPr/>
          <a:lstStyle/>
          <a:p>
            <a:pPr algn="l"/>
            <a:r>
              <a:rPr lang="zh-TW" altLang="en-US" sz="2400" b="1" smtClean="0">
                <a:latin typeface="Arial" panose="020B0604020202020204" pitchFamily="34" charset="0"/>
                <a:ea typeface="標楷體" panose="03000509000000000000" pitchFamily="65" charset="-120"/>
              </a:rPr>
              <a:t>陳澄波，知名畫家，也是嘉義市參議員。二二八事件爆發後，因代表嘉義市「二二八事件處理委員會」前往嘉義機場協商，於</a:t>
            </a:r>
            <a:r>
              <a:rPr lang="en-US" altLang="zh-TW" sz="2400" b="1" smtClean="0">
                <a:latin typeface="Arial" panose="020B0604020202020204" pitchFamily="34" charset="0"/>
                <a:ea typeface="標楷體" panose="03000509000000000000" pitchFamily="65" charset="-120"/>
              </a:rPr>
              <a:t>3</a:t>
            </a:r>
            <a:r>
              <a:rPr lang="zh-TW" altLang="en-US" sz="2400" b="1" smtClean="0">
                <a:latin typeface="Arial" panose="020B0604020202020204" pitchFamily="34" charset="0"/>
                <a:ea typeface="標楷體" panose="03000509000000000000" pitchFamily="65" charset="-120"/>
              </a:rPr>
              <a:t>月</a:t>
            </a:r>
            <a:r>
              <a:rPr lang="en-US" altLang="zh-TW" sz="2400" b="1" smtClean="0">
                <a:latin typeface="Arial" panose="020B0604020202020204" pitchFamily="34" charset="0"/>
                <a:ea typeface="標楷體" panose="03000509000000000000" pitchFamily="65" charset="-120"/>
              </a:rPr>
              <a:t>25</a:t>
            </a:r>
            <a:r>
              <a:rPr lang="zh-TW" altLang="en-US" sz="2400" b="1" smtClean="0">
                <a:latin typeface="Arial" panose="020B0604020202020204" pitchFamily="34" charset="0"/>
                <a:ea typeface="標楷體" panose="03000509000000000000" pitchFamily="65" charset="-120"/>
              </a:rPr>
              <a:t>日上午被國軍槍斃後，懸屍示眾三天，享年</a:t>
            </a:r>
            <a:r>
              <a:rPr lang="en-US" altLang="zh-TW" sz="2400" b="1" smtClean="0">
                <a:latin typeface="Arial" panose="020B0604020202020204" pitchFamily="34" charset="0"/>
                <a:ea typeface="標楷體" panose="03000509000000000000" pitchFamily="65" charset="-120"/>
              </a:rPr>
              <a:t>52</a:t>
            </a:r>
            <a:r>
              <a:rPr lang="zh-TW" altLang="en-US" sz="2400" b="1" smtClean="0">
                <a:latin typeface="Arial" panose="020B0604020202020204" pitchFamily="34" charset="0"/>
                <a:ea typeface="標楷體" panose="03000509000000000000" pitchFamily="65" charset="-120"/>
              </a:rPr>
              <a:t>歲。</a:t>
            </a:r>
          </a:p>
        </p:txBody>
      </p:sp>
      <p:pic>
        <p:nvPicPr>
          <p:cNvPr id="45059" name="Picture 5" descr="陳澄波-維基"/>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8" y="1557338"/>
            <a:ext cx="3245378" cy="44640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5060" name="Picture 6" descr="淡水夕照-陳澄波-佳士得網頁"/>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9934" y="1557338"/>
            <a:ext cx="4895850" cy="38401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5061" name="Text Box 7"/>
          <p:cNvSpPr txBox="1">
            <a:spLocks noChangeArrowheads="1"/>
          </p:cNvSpPr>
          <p:nvPr/>
        </p:nvSpPr>
        <p:spPr bwMode="auto">
          <a:xfrm>
            <a:off x="3827206" y="5528920"/>
            <a:ext cx="5041900" cy="1152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000" tIns="36000" rIns="108000" bIns="360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淡水夕照</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創下華人拍賣的天價，</a:t>
            </a:r>
            <a:r>
              <a:rPr lang="en-US" altLang="zh-TW" sz="2400" b="1" dirty="0">
                <a:latin typeface="標楷體" panose="03000509000000000000" pitchFamily="65" charset="-120"/>
                <a:ea typeface="標楷體" panose="03000509000000000000" pitchFamily="65" charset="-120"/>
              </a:rPr>
              <a:t>2007</a:t>
            </a:r>
            <a:r>
              <a:rPr lang="zh-TW" altLang="en-US" sz="2400" b="1" dirty="0">
                <a:latin typeface="標楷體" panose="03000509000000000000" pitchFamily="65" charset="-120"/>
                <a:ea typeface="標楷體" panose="03000509000000000000" pitchFamily="65" charset="-120"/>
              </a:rPr>
              <a:t>年佳士得拍賣會中，以</a:t>
            </a:r>
            <a:r>
              <a:rPr lang="zh-TW" altLang="en-US" sz="2400" b="1" dirty="0" smtClean="0">
                <a:latin typeface="標楷體" panose="03000509000000000000" pitchFamily="65" charset="-120"/>
                <a:ea typeface="標楷體" panose="03000509000000000000" pitchFamily="65" charset="-120"/>
              </a:rPr>
              <a:t>約臺幣</a:t>
            </a:r>
            <a:r>
              <a:rPr lang="en-US" altLang="zh-TW" sz="2400" b="1" dirty="0">
                <a:latin typeface="標楷體" panose="03000509000000000000" pitchFamily="65" charset="-120"/>
                <a:ea typeface="標楷體" panose="03000509000000000000" pitchFamily="65" charset="-120"/>
              </a:rPr>
              <a:t>2.12</a:t>
            </a:r>
            <a:r>
              <a:rPr lang="zh-TW" altLang="en-US" sz="2400" b="1" dirty="0">
                <a:latin typeface="標楷體" panose="03000509000000000000" pitchFamily="65" charset="-120"/>
                <a:ea typeface="標楷體" panose="03000509000000000000" pitchFamily="65" charset="-120"/>
              </a:rPr>
              <a:t>億天價售出。</a:t>
            </a:r>
            <a:r>
              <a:rPr lang="zh-TW" altLang="en-US" sz="1600" b="1" dirty="0">
                <a:latin typeface="標楷體" panose="03000509000000000000" pitchFamily="65" charset="-120"/>
                <a:ea typeface="標楷體" panose="03000509000000000000" pitchFamily="65" charset="-120"/>
              </a:rPr>
              <a:t>圖：</a:t>
            </a:r>
            <a:r>
              <a:rPr lang="zh-TW" altLang="en-US" sz="1600" b="1" dirty="0">
                <a:ea typeface="標楷體" panose="03000509000000000000" pitchFamily="65" charset="-120"/>
              </a:rPr>
              <a:t>佳士得拍賣網</a:t>
            </a:r>
            <a:endParaRPr lang="en-US" altLang="zh-TW" sz="1600" b="1" dirty="0">
              <a:ea typeface="標楷體" panose="03000509000000000000" pitchFamily="65" charset="-120"/>
            </a:endParaRPr>
          </a:p>
        </p:txBody>
      </p:sp>
      <p:sp>
        <p:nvSpPr>
          <p:cNvPr id="45062" name="Text Box 8"/>
          <p:cNvSpPr txBox="1">
            <a:spLocks noChangeArrowheads="1"/>
          </p:cNvSpPr>
          <p:nvPr/>
        </p:nvSpPr>
        <p:spPr bwMode="auto">
          <a:xfrm>
            <a:off x="899592" y="6161088"/>
            <a:ext cx="2016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dirty="0">
                <a:ea typeface="標楷體" panose="03000509000000000000" pitchFamily="65" charset="-120"/>
              </a:rPr>
              <a:t>圖：維基百科</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DSC07449"/>
          <p:cNvPicPr>
            <a:picLocks noChangeAspect="1" noChangeArrowheads="1"/>
          </p:cNvPicPr>
          <p:nvPr/>
        </p:nvPicPr>
        <p:blipFill>
          <a:blip r:embed="rId2" cstate="email">
            <a:lum bright="18000"/>
            <a:extLst>
              <a:ext uri="{28A0092B-C50C-407E-A947-70E740481C1C}">
                <a14:useLocalDpi xmlns:a14="http://schemas.microsoft.com/office/drawing/2010/main"/>
              </a:ext>
            </a:extLst>
          </a:blip>
          <a:srcRect/>
          <a:stretch>
            <a:fillRect/>
          </a:stretch>
        </p:blipFill>
        <p:spPr bwMode="auto">
          <a:xfrm>
            <a:off x="0" y="96838"/>
            <a:ext cx="4624388"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5"/>
          <p:cNvSpPr txBox="1">
            <a:spLocks noChangeArrowheads="1"/>
          </p:cNvSpPr>
          <p:nvPr/>
        </p:nvSpPr>
        <p:spPr bwMode="auto">
          <a:xfrm>
            <a:off x="9525" y="6415088"/>
            <a:ext cx="4633913" cy="4572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2400" b="1" dirty="0" smtClean="0">
                <a:latin typeface="標楷體" panose="03000509000000000000" pitchFamily="65" charset="-120"/>
                <a:ea typeface="標楷體" panose="03000509000000000000" pitchFamily="65" charset="-120"/>
              </a:rPr>
              <a:t>臺北市</a:t>
            </a:r>
            <a:r>
              <a:rPr lang="zh-TW" altLang="en-US" sz="2400" b="1" dirty="0">
                <a:latin typeface="標楷體" panose="03000509000000000000" pitchFamily="65" charset="-120"/>
                <a:ea typeface="標楷體" panose="03000509000000000000" pitchFamily="65" charset="-120"/>
              </a:rPr>
              <a:t>二二八紀念公園</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作者攝</a:t>
            </a:r>
            <a:endParaRPr lang="en-US" altLang="zh-TW" sz="2400" b="1" dirty="0">
              <a:latin typeface="標楷體" panose="03000509000000000000" pitchFamily="65" charset="-120"/>
              <a:ea typeface="標楷體" panose="03000509000000000000" pitchFamily="65" charset="-120"/>
            </a:endParaRPr>
          </a:p>
        </p:txBody>
      </p:sp>
      <p:pic>
        <p:nvPicPr>
          <p:cNvPr id="46084" name="Picture 6" descr="嘉義228紀念碑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73025"/>
            <a:ext cx="4537075"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7"/>
          <p:cNvSpPr txBox="1">
            <a:spLocks noChangeArrowheads="1"/>
          </p:cNvSpPr>
          <p:nvPr/>
        </p:nvSpPr>
        <p:spPr bwMode="auto">
          <a:xfrm>
            <a:off x="4643438" y="6407150"/>
            <a:ext cx="4491037" cy="4572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2400" b="1">
                <a:latin typeface="標楷體" panose="03000509000000000000" pitchFamily="65" charset="-120"/>
                <a:ea typeface="標楷體" panose="03000509000000000000" pitchFamily="65" charset="-120"/>
              </a:rPr>
              <a:t>嘉義市二二八紀念碑</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作者攝</a:t>
            </a:r>
            <a:endParaRPr lang="en-US" altLang="zh-TW" sz="2400" b="1">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DSC0739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5"/>
          <p:cNvSpPr txBox="1">
            <a:spLocks noChangeArrowheads="1"/>
          </p:cNvSpPr>
          <p:nvPr/>
        </p:nvSpPr>
        <p:spPr bwMode="auto">
          <a:xfrm>
            <a:off x="6084888" y="6453188"/>
            <a:ext cx="3059112" cy="36671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b="1">
                <a:latin typeface="標楷體" panose="03000509000000000000" pitchFamily="65" charset="-120"/>
                <a:ea typeface="標楷體" panose="03000509000000000000" pitchFamily="65" charset="-120"/>
              </a:rPr>
              <a:t>二二八國家紀念館</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作者攝</a:t>
            </a:r>
          </a:p>
        </p:txBody>
      </p:sp>
      <p:sp>
        <p:nvSpPr>
          <p:cNvPr id="2" name="文字方塊 1"/>
          <p:cNvSpPr txBox="1"/>
          <p:nvPr/>
        </p:nvSpPr>
        <p:spPr>
          <a:xfrm>
            <a:off x="1691680" y="188640"/>
            <a:ext cx="5760640" cy="76944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altLang="zh-TW" sz="4400" b="1" dirty="0" smtClean="0">
                <a:solidFill>
                  <a:schemeClr val="bg1"/>
                </a:solidFill>
                <a:latin typeface="+mn-lt"/>
                <a:ea typeface="標楷體" panose="03000509000000000000" pitchFamily="65" charset="-120"/>
              </a:rPr>
              <a:t>2</a:t>
            </a:r>
            <a:r>
              <a:rPr lang="zh-TW" altLang="en-US" sz="4400" b="1" dirty="0" smtClean="0">
                <a:solidFill>
                  <a:schemeClr val="bg1"/>
                </a:solidFill>
                <a:latin typeface="+mn-lt"/>
                <a:ea typeface="標楷體" panose="03000509000000000000" pitchFamily="65" charset="-120"/>
              </a:rPr>
              <a:t>月</a:t>
            </a:r>
            <a:r>
              <a:rPr lang="en-US" altLang="zh-TW" sz="4400" b="1" dirty="0" smtClean="0">
                <a:solidFill>
                  <a:schemeClr val="bg1"/>
                </a:solidFill>
                <a:latin typeface="+mn-lt"/>
                <a:ea typeface="標楷體" panose="03000509000000000000" pitchFamily="65" charset="-120"/>
              </a:rPr>
              <a:t>28</a:t>
            </a:r>
            <a:r>
              <a:rPr lang="zh-TW" altLang="en-US" sz="4400" b="1" dirty="0" smtClean="0">
                <a:solidFill>
                  <a:schemeClr val="bg1"/>
                </a:solidFill>
                <a:latin typeface="+mn-lt"/>
                <a:ea typeface="標楷體" panose="03000509000000000000" pitchFamily="65" charset="-120"/>
              </a:rPr>
              <a:t>日</a:t>
            </a:r>
            <a:r>
              <a:rPr lang="zh-TW" altLang="en-US" sz="4400" b="1" dirty="0" smtClean="0">
                <a:solidFill>
                  <a:schemeClr val="bg1"/>
                </a:solidFill>
                <a:latin typeface="+mn-lt"/>
                <a:ea typeface="標楷體" panose="03000509000000000000" pitchFamily="65" charset="-120"/>
                <a:sym typeface="Wingdings 3" panose="05040102010807070707" pitchFamily="18" charset="2"/>
              </a:rPr>
              <a:t>和平紀念日</a:t>
            </a:r>
            <a:endParaRPr lang="zh-TW" altLang="en-US" sz="4400" b="1" dirty="0">
              <a:solidFill>
                <a:schemeClr val="bg1"/>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type="body" idx="1"/>
          </p:nvPr>
        </p:nvSpPr>
        <p:spPr>
          <a:xfrm>
            <a:off x="251520" y="1124744"/>
            <a:ext cx="8784976" cy="5472608"/>
          </a:xfrm>
        </p:spPr>
        <p:txBody>
          <a:bodyPr/>
          <a:lstStyle/>
          <a:p>
            <a:pPr>
              <a:lnSpc>
                <a:spcPts val="4300"/>
              </a:lnSpc>
              <a:spcBef>
                <a:spcPts val="0"/>
              </a:spcBef>
              <a:buFont typeface="Wingdings 2" panose="05020102010507070707" pitchFamily="18" charset="2"/>
              <a:buNone/>
            </a:pPr>
            <a:r>
              <a:rPr lang="en-US" altLang="zh-TW" sz="3100" b="1" dirty="0" smtClean="0">
                <a:latin typeface="Arial" panose="020B0604020202020204" pitchFamily="34" charset="0"/>
                <a:ea typeface="標楷體" panose="03000509000000000000" pitchFamily="65" charset="-120"/>
              </a:rPr>
              <a:t>1</a:t>
            </a:r>
            <a:r>
              <a:rPr lang="zh-TW" altLang="en-US" sz="3100" b="1" dirty="0" smtClean="0">
                <a:latin typeface="Arial" panose="020B0604020202020204" pitchFamily="34" charset="0"/>
                <a:ea typeface="標楷體" panose="03000509000000000000" pitchFamily="65" charset="-120"/>
              </a:rPr>
              <a:t>、戒嚴：</a:t>
            </a:r>
          </a:p>
          <a:p>
            <a:pPr>
              <a:lnSpc>
                <a:spcPts val="4300"/>
              </a:lnSpc>
              <a:spcBef>
                <a:spcPts val="0"/>
              </a:spcBef>
              <a:buNone/>
            </a:pPr>
            <a:r>
              <a:rPr lang="zh-TW" altLang="en-US" sz="3100" b="1" dirty="0" smtClean="0">
                <a:latin typeface="Arial" panose="020B0604020202020204" pitchFamily="34" charset="0"/>
                <a:ea typeface="標楷體" panose="03000509000000000000" pitchFamily="65" charset="-120"/>
              </a:rPr>
              <a:t>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3100" b="1" dirty="0">
                <a:latin typeface="Arial" panose="020B0604020202020204" pitchFamily="34" charset="0"/>
                <a:ea typeface="標楷體" panose="03000509000000000000" pitchFamily="65" charset="-120"/>
              </a:rPr>
              <a:t>民國</a:t>
            </a:r>
            <a:r>
              <a:rPr lang="en-US" altLang="zh-TW" sz="3100" b="1" dirty="0">
                <a:latin typeface="Arial" panose="020B0604020202020204" pitchFamily="34" charset="0"/>
                <a:ea typeface="標楷體" panose="03000509000000000000" pitchFamily="65" charset="-120"/>
              </a:rPr>
              <a:t>38</a:t>
            </a:r>
            <a:r>
              <a:rPr lang="zh-TW" altLang="en-US" sz="3100" b="1" dirty="0">
                <a:latin typeface="Arial" panose="020B0604020202020204" pitchFamily="34" charset="0"/>
                <a:ea typeface="標楷體" panose="03000509000000000000" pitchFamily="65" charset="-120"/>
              </a:rPr>
              <a:t>年遷都臺北</a:t>
            </a:r>
            <a:r>
              <a:rPr lang="zh-TW" altLang="en-US" sz="3100" b="1" spc="-250" dirty="0">
                <a:latin typeface="Arial" panose="020B0604020202020204" pitchFamily="34" charset="0"/>
                <a:ea typeface="標楷體" panose="03000509000000000000" pitchFamily="65" charset="-120"/>
              </a:rPr>
              <a:t>（∵</a:t>
            </a:r>
            <a:r>
              <a:rPr lang="zh-TW" altLang="en-US" sz="3100" b="1" spc="-250" dirty="0" smtClean="0">
                <a:latin typeface="Arial" panose="020B0604020202020204" pitchFamily="34" charset="0"/>
                <a:ea typeface="標楷體" panose="03000509000000000000" pitchFamily="65" charset="-120"/>
              </a:rPr>
              <a:t>中國共產黨）</a:t>
            </a:r>
            <a:r>
              <a:rPr lang="zh-TW" altLang="en-US" sz="3100" b="1" dirty="0">
                <a:latin typeface="Arial" panose="020B0604020202020204" pitchFamily="34" charset="0"/>
                <a:ea typeface="標楷體" panose="03000509000000000000" pitchFamily="65" charset="-120"/>
              </a:rPr>
              <a:t>實施戒嚴</a:t>
            </a:r>
            <a:endParaRPr lang="zh-TW" altLang="en-US"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None/>
            </a:pP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sz="3100" b="1" dirty="0">
                <a:latin typeface="Arial" panose="020B0604020202020204" pitchFamily="34" charset="0"/>
                <a:ea typeface="標楷體" panose="03000509000000000000" pitchFamily="65" charset="-120"/>
                <a:sym typeface="Wingdings 2" panose="05020102010507070707" pitchFamily="18" charset="2"/>
              </a:rPr>
              <a:t>人民自由權利</a:t>
            </a:r>
            <a:r>
              <a:rPr lang="en-US" altLang="zh-TW" sz="3100" b="1" baseline="30000" dirty="0" smtClean="0">
                <a:latin typeface="Arial" panose="020B0604020202020204" pitchFamily="34" charset="0"/>
                <a:ea typeface="標楷體" panose="03000509000000000000" pitchFamily="65" charset="-120"/>
                <a:sym typeface="Wingdings 2" panose="05020102010507070707" pitchFamily="18" charset="2"/>
              </a:rPr>
              <a:t>X</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 （言論、集會、結社</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a:t>
            </a:r>
            <a:endParaRPr lang="en-US" altLang="zh-TW"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None/>
            </a:pPr>
            <a:r>
              <a:rPr lang="en-US" altLang="zh-TW" sz="3100" b="1" dirty="0">
                <a:latin typeface="Arial" panose="020B0604020202020204" pitchFamily="34" charset="0"/>
                <a:ea typeface="標楷體" panose="03000509000000000000" pitchFamily="65" charset="-120"/>
                <a:sym typeface="Wingdings 2" panose="05020102010507070707" pitchFamily="18" charset="2"/>
              </a:rPr>
              <a:t> </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地方自治選舉</a:t>
            </a:r>
            <a:r>
              <a:rPr lang="zh-TW" altLang="en-US" sz="3100" b="1" dirty="0" smtClean="0">
                <a:latin typeface="Arial" panose="020B0604020202020204" pitchFamily="34" charset="0"/>
                <a:ea typeface="標楷體" panose="03000509000000000000" pitchFamily="65" charset="-120"/>
                <a:sym typeface="Wingdings 3" panose="05040102010807070707" pitchFamily="18" charset="2"/>
              </a:rPr>
              <a:t>民主運動力量崛起</a:t>
            </a:r>
            <a:endParaRPr lang="zh-TW" altLang="en-US"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Font typeface="Wingdings 2" panose="05020102010507070707" pitchFamily="18" charset="2"/>
              <a:buNone/>
            </a:pP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 68.12.10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美麗島事件（高雄事件）</a:t>
            </a:r>
            <a:endParaRPr lang="en-US" altLang="zh-TW"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Font typeface="Wingdings 2" panose="05020102010507070707" pitchFamily="18" charset="2"/>
              <a:buNone/>
            </a:pPr>
            <a:r>
              <a:rPr lang="en-US" altLang="zh-TW" sz="3100" b="1" dirty="0">
                <a:latin typeface="Arial" panose="020B0604020202020204" pitchFamily="34" charset="0"/>
                <a:ea typeface="標楷體" panose="03000509000000000000" pitchFamily="65" charset="-120"/>
                <a:sym typeface="Wingdings 2" panose="05020102010507070707" pitchFamily="18" charset="2"/>
              </a:rPr>
              <a:t> </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 75.9.28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民主進步黨成立</a:t>
            </a:r>
          </a:p>
          <a:p>
            <a:pPr>
              <a:lnSpc>
                <a:spcPts val="4300"/>
              </a:lnSpc>
              <a:spcBef>
                <a:spcPts val="0"/>
              </a:spcBef>
              <a:buFont typeface="Wingdings 2" panose="05020102010507070707" pitchFamily="18" charset="2"/>
              <a:buNone/>
            </a:pP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2</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、解嚴：</a:t>
            </a:r>
            <a:endParaRPr lang="en-US" altLang="zh-TW"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None/>
            </a:pPr>
            <a:r>
              <a:rPr lang="en-US" altLang="zh-TW" sz="3100" b="1" dirty="0">
                <a:latin typeface="Arial" panose="020B0604020202020204" pitchFamily="34" charset="0"/>
                <a:ea typeface="標楷體" panose="03000509000000000000" pitchFamily="65" charset="-120"/>
                <a:sym typeface="Wingdings 2" panose="05020102010507070707" pitchFamily="18" charset="2"/>
              </a:rPr>
              <a:t> </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民國</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76.7.15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蔣經國總統宣布解嚴</a:t>
            </a:r>
            <a:endParaRPr lang="en-US" altLang="zh-TW"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None/>
            </a:pP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黨禁</a:t>
            </a:r>
            <a:r>
              <a:rPr lang="en-US" altLang="zh-TW" sz="3100" b="1" baseline="30000" dirty="0">
                <a:latin typeface="Arial" panose="020B0604020202020204" pitchFamily="34" charset="0"/>
                <a:ea typeface="標楷體" panose="03000509000000000000" pitchFamily="65" charset="-120"/>
                <a:sym typeface="Wingdings 2" panose="05020102010507070707" pitchFamily="18" charset="2"/>
              </a:rPr>
              <a:t>X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、報禁</a:t>
            </a:r>
            <a:r>
              <a:rPr lang="en-US" altLang="zh-TW" sz="3100" b="1" baseline="30000" dirty="0" smtClean="0">
                <a:latin typeface="Arial" panose="020B0604020202020204" pitchFamily="34" charset="0"/>
                <a:ea typeface="標楷體" panose="03000509000000000000" pitchFamily="65" charset="-120"/>
                <a:sym typeface="Wingdings 2" panose="05020102010507070707" pitchFamily="18" charset="2"/>
              </a:rPr>
              <a:t>X</a:t>
            </a:r>
            <a:endParaRPr lang="en-US" altLang="zh-TW"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None/>
            </a:pPr>
            <a:r>
              <a:rPr lang="en-US" altLang="zh-TW" sz="3100" b="1" dirty="0">
                <a:latin typeface="Arial" panose="020B0604020202020204" pitchFamily="34" charset="0"/>
                <a:ea typeface="標楷體" panose="03000509000000000000" pitchFamily="65" charset="-120"/>
                <a:sym typeface="Wingdings 2" panose="05020102010507070707" pitchFamily="18" charset="2"/>
              </a:rPr>
              <a:t> </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民國</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85</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年首屆總統直選</a:t>
            </a:r>
            <a:r>
              <a:rPr lang="zh-TW" altLang="en-US" sz="3100" b="1" dirty="0" smtClean="0">
                <a:latin typeface="Arial" panose="020B0604020202020204" pitchFamily="34" charset="0"/>
                <a:ea typeface="標楷體" panose="03000509000000000000" pitchFamily="65" charset="-120"/>
                <a:sym typeface="Wingdings 3" panose="05040102010807070707" pitchFamily="18" charset="2"/>
              </a:rPr>
              <a:t>李登輝 總統</a:t>
            </a:r>
            <a:endParaRPr lang="zh-TW" altLang="en-US" sz="3100" b="1" dirty="0" smtClean="0">
              <a:latin typeface="Arial" panose="020B0604020202020204" pitchFamily="34" charset="0"/>
              <a:ea typeface="標楷體" panose="03000509000000000000" pitchFamily="65" charset="-120"/>
              <a:sym typeface="Wingdings 2" panose="05020102010507070707" pitchFamily="18" charset="2"/>
            </a:endParaRPr>
          </a:p>
        </p:txBody>
      </p:sp>
      <p:sp>
        <p:nvSpPr>
          <p:cNvPr id="48131" name="Rectangle 4"/>
          <p:cNvSpPr>
            <a:spLocks/>
          </p:cNvSpPr>
          <p:nvPr/>
        </p:nvSpPr>
        <p:spPr bwMode="auto">
          <a:xfrm>
            <a:off x="395288" y="260350"/>
            <a:ext cx="7345064" cy="777875"/>
          </a:xfrm>
          <a:prstGeom prst="rect">
            <a:avLst/>
          </a:prstGeom>
          <a:solidFill>
            <a:srgbClr val="CCFFCC"/>
          </a:solidFill>
          <a:ln w="635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A8647"/>
            </a:contourClr>
          </a:sp3d>
        </p:spPr>
        <p:txBody>
          <a:bodyPr vert="horz" wrap="square" lIns="91440" tIns="45720" rIns="91440" bIns="45720" numCol="1" anchor="ctr" anchorCtr="0" compatLnSpc="1">
            <a:prstTxWarp prst="textNoShape">
              <a:avLst/>
            </a:prstTxWarp>
          </a:bodyPr>
          <a:lstStyle/>
          <a:p>
            <a:pPr algn="ctr"/>
            <a:r>
              <a:rPr kumimoji="0" lang="zh-TW" altLang="en-US" sz="4000" b="1" dirty="0" smtClean="0">
                <a:latin typeface="+mj-lt"/>
                <a:ea typeface="標楷體" panose="03000509000000000000" pitchFamily="65" charset="-120"/>
                <a:cs typeface="+mj-cs"/>
              </a:rPr>
              <a:t>三、 從戒嚴到解嚴的民主發展</a:t>
            </a:r>
            <a:endParaRPr kumimoji="0" lang="zh-TW" altLang="en-US" sz="4000" b="1" dirty="0">
              <a:latin typeface="+mj-lt"/>
              <a:ea typeface="標楷體" panose="03000509000000000000" pitchFamily="65" charset="-120"/>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0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988"/>
            <a:ext cx="4170363" cy="689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6"/>
          <p:cNvSpPr txBox="1">
            <a:spLocks noChangeArrowheads="1"/>
          </p:cNvSpPr>
          <p:nvPr/>
        </p:nvSpPr>
        <p:spPr bwMode="auto">
          <a:xfrm>
            <a:off x="4140200" y="0"/>
            <a:ext cx="5003800" cy="68580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lvl1pPr marL="541338" indent="-541338">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20725"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zh-TW" altLang="en-US" sz="2200" b="1">
                <a:latin typeface="Arial" panose="020B0604020202020204" pitchFamily="34" charset="0"/>
                <a:ea typeface="標楷體" panose="03000509000000000000" pitchFamily="65" charset="-120"/>
              </a:rPr>
              <a:t>三、戒嚴期間規定及禁止事項：</a:t>
            </a:r>
          </a:p>
          <a:p>
            <a:pPr eaLnBrk="1" hangingPunct="1">
              <a:spcBef>
                <a:spcPct val="0"/>
              </a:spcBef>
              <a:buClrTx/>
              <a:buSzTx/>
              <a:buFontTx/>
              <a:buNone/>
            </a:pP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一</a:t>
            </a: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 基隆、高雄兩港市，每日上午一時起至五時止，為宵禁時間；非經特許，一律斷絕交通。</a:t>
            </a:r>
          </a:p>
          <a:p>
            <a:pPr eaLnBrk="1" hangingPunct="1">
              <a:spcBef>
                <a:spcPct val="0"/>
              </a:spcBef>
              <a:buClrTx/>
              <a:buSzTx/>
              <a:buFontTx/>
              <a:buNone/>
            </a:pP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二</a:t>
            </a: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基隆、高雄兩市各商店及公共娛樂場所，統限於下午十二時前，停止營業。</a:t>
            </a:r>
          </a:p>
          <a:p>
            <a:pPr eaLnBrk="1" hangingPunct="1">
              <a:spcBef>
                <a:spcPct val="0"/>
              </a:spcBef>
              <a:buClrTx/>
              <a:buSzTx/>
              <a:buFontTx/>
              <a:buNone/>
            </a:pP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三</a:t>
            </a: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全省各地商店或流動攤販，不得有抬高物價，閉門停業，囤積日用必需品擾亂市場之情事。</a:t>
            </a:r>
          </a:p>
          <a:p>
            <a:pPr eaLnBrk="1" hangingPunct="1">
              <a:spcBef>
                <a:spcPct val="0"/>
              </a:spcBef>
              <a:buClrTx/>
              <a:buSzTx/>
              <a:buFontTx/>
              <a:buNone/>
            </a:pP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四</a:t>
            </a: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無論出入境旅客，均應遵照本部規定，辦理出入境手續，並受出入境之檢查。</a:t>
            </a:r>
          </a:p>
          <a:p>
            <a:pPr eaLnBrk="1" hangingPunct="1">
              <a:spcBef>
                <a:spcPct val="0"/>
              </a:spcBef>
              <a:buClrTx/>
              <a:buSzTx/>
              <a:buFontTx/>
              <a:buNone/>
            </a:pP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五</a:t>
            </a: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嚴禁聚眾集會、罷工、罷課及遊行請願等行動。</a:t>
            </a:r>
          </a:p>
          <a:p>
            <a:pPr eaLnBrk="1" hangingPunct="1">
              <a:spcBef>
                <a:spcPct val="0"/>
              </a:spcBef>
              <a:buClrTx/>
              <a:buSzTx/>
              <a:buFontTx/>
              <a:buNone/>
            </a:pP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六</a:t>
            </a: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嚴禁以文字標語，或其他方法散佈謠言。</a:t>
            </a:r>
          </a:p>
          <a:p>
            <a:pPr eaLnBrk="1" hangingPunct="1">
              <a:spcBef>
                <a:spcPct val="0"/>
              </a:spcBef>
              <a:buClrTx/>
              <a:buSzTx/>
              <a:buFontTx/>
              <a:buNone/>
            </a:pP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七</a:t>
            </a: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嚴禁人民攜帶槍彈武器或危險物品。</a:t>
            </a:r>
          </a:p>
          <a:p>
            <a:pPr eaLnBrk="1" hangingPunct="1">
              <a:spcBef>
                <a:spcPct val="0"/>
              </a:spcBef>
              <a:buClrTx/>
              <a:buSzTx/>
              <a:buFontTx/>
              <a:buNone/>
            </a:pP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八</a:t>
            </a:r>
            <a:r>
              <a:rPr lang="en-US" altLang="zh-TW" sz="2200" b="1">
                <a:latin typeface="Arial" panose="020B0604020202020204" pitchFamily="34" charset="0"/>
                <a:ea typeface="標楷體" panose="03000509000000000000" pitchFamily="65" charset="-120"/>
              </a:rPr>
              <a:t>)</a:t>
            </a:r>
            <a:r>
              <a:rPr lang="zh-TW" altLang="en-US" sz="2200" b="1">
                <a:latin typeface="Arial" panose="020B0604020202020204" pitchFamily="34" charset="0"/>
                <a:ea typeface="標楷體" panose="03000509000000000000" pitchFamily="65" charset="-120"/>
              </a:rPr>
              <a:t>居民無論家居外出，皆須隨身攜帶身分證，以備檢查，否則一律拘捕。</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3199" y="332656"/>
            <a:ext cx="6169001" cy="6068144"/>
          </a:xfrm>
          <a:prstGeom prst="rect">
            <a:avLst/>
          </a:prstGeom>
          <a:ln w="88900" cap="sq" cmpd="thickThin">
            <a:solidFill>
              <a:srgbClr val="000000"/>
            </a:solidFill>
            <a:prstDash val="solid"/>
            <a:miter lim="800000"/>
          </a:ln>
          <a:effectLst>
            <a:innerShdw blurRad="76200">
              <a:srgbClr val="000000"/>
            </a:innerShdw>
          </a:effectLst>
        </p:spPr>
      </p:pic>
      <p:sp>
        <p:nvSpPr>
          <p:cNvPr id="4" name="文字方塊 3"/>
          <p:cNvSpPr txBox="1"/>
          <p:nvPr/>
        </p:nvSpPr>
        <p:spPr>
          <a:xfrm>
            <a:off x="6444208" y="132123"/>
            <a:ext cx="2699791" cy="6609245"/>
          </a:xfrm>
          <a:prstGeom prst="rect">
            <a:avLst/>
          </a:prstGeom>
          <a:noFill/>
        </p:spPr>
        <p:txBody>
          <a:bodyPr vert="horz" wrap="square" rtlCol="0">
            <a:spAutoFit/>
          </a:bodyPr>
          <a:lstStyle/>
          <a:p>
            <a:pPr>
              <a:lnSpc>
                <a:spcPts val="3000"/>
              </a:lnSpc>
            </a:pPr>
            <a:r>
              <a:rPr lang="zh-TW" altLang="en-US" sz="2400" b="1" dirty="0" smtClean="0">
                <a:ea typeface="標楷體" panose="03000509000000000000" pitchFamily="65" charset="-120"/>
              </a:rPr>
              <a:t>民國</a:t>
            </a:r>
            <a:r>
              <a:rPr lang="en-US" altLang="zh-TW" sz="2400" b="1" dirty="0" smtClean="0">
                <a:ea typeface="標楷體" panose="03000509000000000000" pitchFamily="65" charset="-120"/>
              </a:rPr>
              <a:t>39</a:t>
            </a:r>
            <a:r>
              <a:rPr lang="zh-TW" altLang="en-US" sz="2400" b="1" dirty="0" smtClean="0">
                <a:ea typeface="標楷體" panose="03000509000000000000" pitchFamily="65" charset="-120"/>
              </a:rPr>
              <a:t>年公布的「戡亂時期檢肅匪諜條例」與「懲治叛亂條例」，導致許多人在政治上遭到白色恐怖的迫害。  </a:t>
            </a:r>
            <a:r>
              <a:rPr lang="en-US" altLang="zh-TW" sz="2400" b="1" dirty="0"/>
              <a:t>46</a:t>
            </a:r>
            <a:r>
              <a:rPr lang="zh-TW" altLang="en-US" sz="2400" b="1" dirty="0">
                <a:ea typeface="標楷體" panose="03000509000000000000" pitchFamily="65" charset="-120"/>
              </a:rPr>
              <a:t>年時國防部奉指示「叛亂犯」不得與普通犯收容同處，便開始籌建特種監獄</a:t>
            </a:r>
            <a:r>
              <a:rPr lang="zh-TW" altLang="en-US" sz="2400" b="1" dirty="0" smtClean="0">
                <a:ea typeface="標楷體" panose="03000509000000000000" pitchFamily="65" charset="-120"/>
              </a:rPr>
              <a:t>。其中，文中的叛亂犯人數值得注意，戒嚴時期的</a:t>
            </a:r>
            <a:r>
              <a:rPr lang="zh-TW" altLang="en-US" sz="2400" b="1" dirty="0">
                <a:ea typeface="標楷體" panose="03000509000000000000" pitchFamily="65" charset="-120"/>
              </a:rPr>
              <a:t>政治</a:t>
            </a:r>
            <a:r>
              <a:rPr lang="zh-TW" altLang="en-US" sz="2400" b="1" dirty="0" smtClean="0">
                <a:ea typeface="標楷體" panose="03000509000000000000" pitchFamily="65" charset="-120"/>
              </a:rPr>
              <a:t>案件約</a:t>
            </a:r>
            <a:r>
              <a:rPr lang="en-US" altLang="zh-TW" sz="2400" b="1" dirty="0" smtClean="0">
                <a:ea typeface="標楷體" panose="03000509000000000000" pitchFamily="65" charset="-120"/>
              </a:rPr>
              <a:t>29000</a:t>
            </a:r>
            <a:r>
              <a:rPr lang="zh-TW" altLang="en-US" sz="2400" b="1" dirty="0" smtClean="0">
                <a:ea typeface="標楷體" panose="03000509000000000000" pitchFamily="65" charset="-120"/>
              </a:rPr>
              <a:t>件，</a:t>
            </a:r>
            <a:r>
              <a:rPr lang="en-US" altLang="zh-TW" sz="2400" b="1" dirty="0" smtClean="0">
                <a:ea typeface="標楷體" panose="03000509000000000000" pitchFamily="65" charset="-120"/>
              </a:rPr>
              <a:t>14</a:t>
            </a:r>
            <a:r>
              <a:rPr lang="zh-TW" altLang="en-US" sz="2400" b="1" dirty="0">
                <a:ea typeface="標楷體" panose="03000509000000000000" pitchFamily="65" charset="-120"/>
              </a:rPr>
              <a:t>萬</a:t>
            </a:r>
            <a:r>
              <a:rPr lang="zh-TW" altLang="en-US" sz="2400" b="1" dirty="0" smtClean="0">
                <a:ea typeface="標楷體" panose="03000509000000000000" pitchFamily="65" charset="-120"/>
              </a:rPr>
              <a:t>人受難，</a:t>
            </a:r>
            <a:r>
              <a:rPr lang="en-US" altLang="zh-TW" sz="2400" b="1" dirty="0" smtClean="0">
                <a:ea typeface="標楷體" panose="03000509000000000000" pitchFamily="65" charset="-120"/>
              </a:rPr>
              <a:t>3</a:t>
            </a:r>
            <a:r>
              <a:rPr lang="zh-TW" altLang="en-US" sz="2400" b="1" dirty="0" smtClean="0">
                <a:ea typeface="標楷體" panose="03000509000000000000" pitchFamily="65" charset="-120"/>
              </a:rPr>
              <a:t>～</a:t>
            </a:r>
            <a:r>
              <a:rPr lang="en-US" altLang="zh-TW" sz="2400" b="1" dirty="0" smtClean="0">
                <a:ea typeface="標楷體" panose="03000509000000000000" pitchFamily="65" charset="-120"/>
              </a:rPr>
              <a:t>4</a:t>
            </a:r>
            <a:r>
              <a:rPr lang="zh-TW" altLang="en-US" sz="2400" b="1" dirty="0" smtClean="0">
                <a:ea typeface="標楷體" panose="03000509000000000000" pitchFamily="65" charset="-120"/>
              </a:rPr>
              <a:t>千人被處決。圖：國家</a:t>
            </a:r>
            <a:r>
              <a:rPr lang="zh-TW" altLang="en-US" sz="2400" b="1" dirty="0">
                <a:ea typeface="標楷體" panose="03000509000000000000" pitchFamily="65" charset="-120"/>
              </a:rPr>
              <a:t>檔案局。</a:t>
            </a:r>
          </a:p>
        </p:txBody>
      </p:sp>
      <p:sp>
        <p:nvSpPr>
          <p:cNvPr id="7" name="流程圖: 程序 6"/>
          <p:cNvSpPr/>
          <p:nvPr/>
        </p:nvSpPr>
        <p:spPr>
          <a:xfrm>
            <a:off x="4211960" y="3776340"/>
            <a:ext cx="324000" cy="2520000"/>
          </a:xfrm>
          <a:prstGeom prst="flowChartProcess">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程序 7"/>
          <p:cNvSpPr/>
          <p:nvPr/>
        </p:nvSpPr>
        <p:spPr>
          <a:xfrm>
            <a:off x="3792612" y="764704"/>
            <a:ext cx="324000" cy="5544000"/>
          </a:xfrm>
          <a:prstGeom prst="flowChartProcess">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程序 8"/>
          <p:cNvSpPr/>
          <p:nvPr/>
        </p:nvSpPr>
        <p:spPr>
          <a:xfrm>
            <a:off x="3373264" y="752340"/>
            <a:ext cx="324000" cy="1116000"/>
          </a:xfrm>
          <a:prstGeom prst="flowChartProcess">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033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79512" y="2962175"/>
            <a:ext cx="8712968" cy="3785652"/>
          </a:xfrm>
          <a:prstGeom prst="rect">
            <a:avLst/>
          </a:prstGeom>
          <a:noFill/>
        </p:spPr>
        <p:txBody>
          <a:bodyPr wrap="square" rtlCol="0">
            <a:spAutoFit/>
          </a:bodyPr>
          <a:lstStyle/>
          <a:p>
            <a:pPr>
              <a:lnSpc>
                <a:spcPts val="3200"/>
              </a:lnSpc>
            </a:pPr>
            <a:r>
              <a:rPr lang="zh-TW" altLang="en-US" sz="2800" b="1" dirty="0">
                <a:ea typeface="標楷體" panose="03000509000000000000" pitchFamily="65" charset="-120"/>
              </a:rPr>
              <a:t> </a:t>
            </a:r>
            <a:r>
              <a:rPr lang="en-US" altLang="zh-TW" sz="2800" b="1" dirty="0">
                <a:ea typeface="標楷體" panose="03000509000000000000" pitchFamily="65" charset="-120"/>
              </a:rPr>
              <a:t>1960 </a:t>
            </a:r>
            <a:r>
              <a:rPr lang="zh-TW" altLang="en-US" sz="2800" b="1" dirty="0">
                <a:ea typeface="標楷體" panose="03000509000000000000" pitchFamily="65" charset="-120"/>
              </a:rPr>
              <a:t>年代，</a:t>
            </a:r>
            <a:r>
              <a:rPr lang="en-US" altLang="zh-TW" sz="2800" b="1" dirty="0">
                <a:ea typeface="標楷體" panose="03000509000000000000" pitchFamily="65" charset="-120"/>
              </a:rPr>
              <a:t>《</a:t>
            </a:r>
            <a:r>
              <a:rPr lang="zh-TW" altLang="en-US" sz="2800" b="1" dirty="0">
                <a:ea typeface="標楷體" panose="03000509000000000000" pitchFamily="65" charset="-120"/>
              </a:rPr>
              <a:t>中華</a:t>
            </a:r>
            <a:r>
              <a:rPr lang="zh-TW" altLang="en-US" sz="2800" b="1" dirty="0" smtClean="0">
                <a:ea typeface="標楷體" panose="03000509000000000000" pitchFamily="65" charset="-120"/>
              </a:rPr>
              <a:t>日報</a:t>
            </a:r>
            <a:r>
              <a:rPr lang="en-US" altLang="zh-TW" sz="2800" b="1" dirty="0">
                <a:ea typeface="標楷體" panose="03000509000000000000" pitchFamily="65" charset="-120"/>
              </a:rPr>
              <a:t>》</a:t>
            </a:r>
            <a:r>
              <a:rPr lang="zh-TW" altLang="en-US" sz="2800" b="1" dirty="0">
                <a:ea typeface="標楷體" panose="03000509000000000000" pitchFamily="65" charset="-120"/>
              </a:rPr>
              <a:t>長期連載美國的大力水手漫畫。其中提及大力水手買了</a:t>
            </a:r>
            <a:r>
              <a:rPr lang="zh-TW" altLang="en-US" sz="2800" b="1" dirty="0" smtClean="0">
                <a:ea typeface="標楷體" panose="03000509000000000000" pitchFamily="65" charset="-120"/>
              </a:rPr>
              <a:t>一塊</a:t>
            </a:r>
            <a:r>
              <a:rPr lang="zh-TW" altLang="en-US" sz="2800" b="1" dirty="0">
                <a:ea typeface="標楷體" panose="03000509000000000000" pitchFamily="65" charset="-120"/>
              </a:rPr>
              <a:t>無人荒地，想當國王，接著又和兒子一同起鬨，彼此競選</a:t>
            </a:r>
            <a:r>
              <a:rPr lang="zh-TW" altLang="en-US" sz="2800" b="1" dirty="0" smtClean="0">
                <a:ea typeface="標楷體" panose="03000509000000000000" pitchFamily="65" charset="-120"/>
              </a:rPr>
              <a:t>起總統</a:t>
            </a:r>
            <a:r>
              <a:rPr lang="zh-TW" altLang="en-US" sz="2800" b="1" dirty="0">
                <a:ea typeface="標楷體" panose="03000509000000000000" pitchFamily="65" charset="-120"/>
              </a:rPr>
              <a:t>來，還發表了</a:t>
            </a:r>
            <a:r>
              <a:rPr lang="en-US" altLang="zh-TW" sz="2800" b="1" dirty="0">
                <a:ea typeface="標楷體" panose="03000509000000000000" pitchFamily="65" charset="-120"/>
              </a:rPr>
              <a:t>《</a:t>
            </a:r>
            <a:r>
              <a:rPr lang="zh-TW" altLang="en-US" sz="2800" b="1" dirty="0">
                <a:ea typeface="標楷體" panose="03000509000000000000" pitchFamily="65" charset="-120"/>
              </a:rPr>
              <a:t>告全國同胞書</a:t>
            </a:r>
            <a:r>
              <a:rPr lang="en-US" altLang="zh-TW" sz="2800" b="1" dirty="0">
                <a:ea typeface="標楷體" panose="03000509000000000000" pitchFamily="65" charset="-120"/>
              </a:rPr>
              <a:t>》</a:t>
            </a:r>
            <a:r>
              <a:rPr lang="zh-TW" altLang="en-US" sz="2800" b="1" dirty="0" smtClean="0">
                <a:ea typeface="標楷體" panose="03000509000000000000" pitchFamily="65" charset="-120"/>
              </a:rPr>
              <a:t>。</a:t>
            </a:r>
            <a:r>
              <a:rPr lang="en-US" altLang="zh-TW" sz="2800" b="1" dirty="0" smtClean="0">
                <a:ea typeface="標楷體" panose="03000509000000000000" pitchFamily="65" charset="-120"/>
              </a:rPr>
              <a:t>1968</a:t>
            </a:r>
            <a:r>
              <a:rPr lang="zh-TW" altLang="en-US" sz="2800" b="1" dirty="0" smtClean="0">
                <a:ea typeface="標楷體" panose="03000509000000000000" pitchFamily="65" charset="-120"/>
              </a:rPr>
              <a:t>年，作家柏楊將英文</a:t>
            </a:r>
            <a:r>
              <a:rPr lang="zh-TW" altLang="en-US" sz="2800" b="1" dirty="0">
                <a:ea typeface="標楷體" panose="03000509000000000000" pitchFamily="65" charset="-120"/>
              </a:rPr>
              <a:t>的</a:t>
            </a:r>
            <a:r>
              <a:rPr lang="en-US" altLang="zh-TW" sz="2800" b="1" dirty="0">
                <a:ea typeface="標楷體" panose="03000509000000000000" pitchFamily="65" charset="-120"/>
              </a:rPr>
              <a:t>fellow</a:t>
            </a:r>
            <a:r>
              <a:rPr lang="zh-TW" altLang="en-US" sz="2800" b="1" dirty="0">
                <a:ea typeface="標楷體" panose="03000509000000000000" pitchFamily="65" charset="-120"/>
              </a:rPr>
              <a:t>（夥伴們）翻譯為「全國軍民同胞們」，和當年蔣介石演講的開場白一樣</a:t>
            </a:r>
            <a:r>
              <a:rPr lang="zh-TW" altLang="en-US" sz="2800" b="1" dirty="0" smtClean="0">
                <a:ea typeface="標楷體" panose="03000509000000000000" pitchFamily="65" charset="-120"/>
              </a:rPr>
              <a:t>，政府</a:t>
            </a:r>
            <a:r>
              <a:rPr lang="zh-TW" altLang="en-US" sz="2800" b="1" dirty="0">
                <a:ea typeface="標楷體" panose="03000509000000000000" pitchFamily="65" charset="-120"/>
              </a:rPr>
              <a:t>認為他以此暗諷蔣介石，並以「挑撥人民與政府感情」、「侮辱元首」等名義遭調查</a:t>
            </a:r>
            <a:r>
              <a:rPr lang="zh-TW" altLang="en-US" sz="2800" b="1" dirty="0" smtClean="0">
                <a:ea typeface="標楷體" panose="03000509000000000000" pitchFamily="65" charset="-120"/>
              </a:rPr>
              <a:t>。最後，柏楊為此坐</a:t>
            </a:r>
            <a:r>
              <a:rPr lang="zh-TW" altLang="en-US" sz="2800" b="1" dirty="0">
                <a:ea typeface="標楷體" panose="03000509000000000000" pitchFamily="65" charset="-120"/>
              </a:rPr>
              <a:t>了</a:t>
            </a:r>
            <a:r>
              <a:rPr lang="en-US" altLang="zh-TW" sz="2800" b="1" dirty="0">
                <a:ea typeface="標楷體" panose="03000509000000000000" pitchFamily="65" charset="-120"/>
              </a:rPr>
              <a:t>9</a:t>
            </a:r>
            <a:r>
              <a:rPr lang="zh-TW" altLang="en-US" sz="2800" b="1" dirty="0" smtClean="0">
                <a:ea typeface="標楷體" panose="03000509000000000000" pitchFamily="65" charset="-120"/>
              </a:rPr>
              <a:t>年的文字獄。</a:t>
            </a:r>
            <a:endParaRPr lang="en-US" altLang="zh-TW" sz="2800" b="1" dirty="0" smtClean="0">
              <a:ea typeface="標楷體" panose="03000509000000000000" pitchFamily="65" charset="-120"/>
            </a:endParaRPr>
          </a:p>
          <a:p>
            <a:pPr algn="r">
              <a:lnSpc>
                <a:spcPts val="3200"/>
              </a:lnSpc>
            </a:pPr>
            <a:r>
              <a:rPr lang="zh-TW" altLang="en-US" sz="2800" b="1" dirty="0" smtClean="0">
                <a:ea typeface="標楷體" panose="03000509000000000000" pitchFamily="65" charset="-120"/>
              </a:rPr>
              <a:t>圖、文：蘋果日報</a:t>
            </a:r>
            <a:endParaRPr lang="zh-TW" altLang="en-US" sz="2800" b="1" dirty="0">
              <a:ea typeface="標楷體" panose="03000509000000000000" pitchFamily="65" charset="-120"/>
            </a:endParaRPr>
          </a:p>
        </p:txBody>
      </p:sp>
      <p:pic>
        <p:nvPicPr>
          <p:cNvPr id="2" name="圖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624" y="188640"/>
            <a:ext cx="9042730" cy="2736304"/>
          </a:xfrm>
          <a:prstGeom prst="rect">
            <a:avLst/>
          </a:prstGeom>
        </p:spPr>
      </p:pic>
    </p:spTree>
    <p:extLst>
      <p:ext uri="{BB962C8B-B14F-4D97-AF65-F5344CB8AC3E}">
        <p14:creationId xmlns:p14="http://schemas.microsoft.com/office/powerpoint/2010/main" val="306283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260648"/>
            <a:ext cx="4398418" cy="6336704"/>
          </a:xfrm>
          <a:prstGeom prst="rect">
            <a:avLst/>
          </a:prstGeom>
          <a:ln w="57150">
            <a:solidFill>
              <a:schemeClr val="accent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文字方塊 2"/>
          <p:cNvSpPr txBox="1"/>
          <p:nvPr/>
        </p:nvSpPr>
        <p:spPr>
          <a:xfrm>
            <a:off x="4752020" y="720291"/>
            <a:ext cx="4391980" cy="6124754"/>
          </a:xfrm>
          <a:prstGeom prst="rect">
            <a:avLst/>
          </a:prstGeom>
          <a:noFill/>
        </p:spPr>
        <p:txBody>
          <a:bodyPr wrap="square" rtlCol="0">
            <a:spAutoFit/>
          </a:bodyPr>
          <a:lstStyle/>
          <a:p>
            <a:pPr marL="358775" indent="-358775"/>
            <a:r>
              <a:rPr lang="zh-TW" altLang="en-US" sz="2800" b="1" dirty="0" smtClean="0">
                <a:ea typeface="標楷體" panose="03000509000000000000" pitchFamily="65" charset="-120"/>
                <a:sym typeface="Wingdings 2" panose="05020102010507070707" pitchFamily="18" charset="2"/>
              </a:rPr>
              <a:t></a:t>
            </a:r>
            <a:r>
              <a:rPr lang="zh-TW" altLang="en-US" sz="2800" b="1" dirty="0" smtClean="0">
                <a:ea typeface="標楷體" panose="03000509000000000000" pitchFamily="65" charset="-120"/>
              </a:rPr>
              <a:t>民國</a:t>
            </a:r>
            <a:r>
              <a:rPr lang="en-US" altLang="zh-TW" sz="2800" b="1" dirty="0" smtClean="0">
                <a:ea typeface="標楷體" panose="03000509000000000000" pitchFamily="65" charset="-120"/>
              </a:rPr>
              <a:t>4</a:t>
            </a:r>
            <a:r>
              <a:rPr lang="en-US" altLang="zh-TW" sz="2800" b="1" dirty="0">
                <a:ea typeface="標楷體" panose="03000509000000000000" pitchFamily="65" charset="-120"/>
              </a:rPr>
              <a:t>0</a:t>
            </a:r>
            <a:r>
              <a:rPr lang="zh-TW" altLang="en-US" sz="2800" b="1" dirty="0">
                <a:ea typeface="標楷體" panose="03000509000000000000" pitchFamily="65" charset="-120"/>
              </a:rPr>
              <a:t>年教育廳令各級</a:t>
            </a:r>
            <a:r>
              <a:rPr lang="zh-TW" altLang="en-US" sz="2800" b="1" dirty="0" smtClean="0">
                <a:ea typeface="標楷體" panose="03000509000000000000" pitchFamily="65" charset="-120"/>
              </a:rPr>
              <a:t>學校應以國語教學，嚴禁「方言」，教師和學生談會須用國語。</a:t>
            </a:r>
            <a:endParaRPr lang="en-US" altLang="zh-TW" sz="2800" b="1" dirty="0" smtClean="0">
              <a:ea typeface="標楷體" panose="03000509000000000000" pitchFamily="65" charset="-120"/>
            </a:endParaRPr>
          </a:p>
          <a:p>
            <a:pPr marL="358775" indent="-358775"/>
            <a:r>
              <a:rPr lang="zh-TW" altLang="en-US" sz="2800" b="1" dirty="0">
                <a:ea typeface="標楷體" panose="03000509000000000000" pitchFamily="65" charset="-120"/>
                <a:sym typeface="Wingdings 2" panose="05020102010507070707" pitchFamily="18" charset="2"/>
              </a:rPr>
              <a:t></a:t>
            </a:r>
            <a:r>
              <a:rPr lang="zh-TW" altLang="en-US" sz="2800" b="1" dirty="0" smtClean="0">
                <a:ea typeface="標楷體" panose="03000509000000000000" pitchFamily="65" charset="-120"/>
              </a:rPr>
              <a:t>民國</a:t>
            </a:r>
            <a:r>
              <a:rPr lang="en-US" altLang="zh-TW" sz="2800" b="1" dirty="0">
                <a:ea typeface="標楷體" panose="03000509000000000000" pitchFamily="65" charset="-120"/>
              </a:rPr>
              <a:t>41</a:t>
            </a:r>
            <a:r>
              <a:rPr lang="zh-TW" altLang="en-US" sz="2800" b="1" dirty="0">
                <a:ea typeface="標楷體" panose="03000509000000000000" pitchFamily="65" charset="-120"/>
              </a:rPr>
              <a:t>年年頒佈</a:t>
            </a:r>
            <a:r>
              <a:rPr lang="zh-TW" altLang="en-US" sz="2800" b="1" dirty="0" smtClean="0">
                <a:ea typeface="標楷體" panose="03000509000000000000" pitchFamily="65" charset="-120"/>
              </a:rPr>
              <a:t>「臺灣省國民學校加強國語教育辦法」責成校長監督與考核之責。</a:t>
            </a:r>
            <a:endParaRPr lang="en-US" altLang="zh-TW" sz="2800" b="1" dirty="0" smtClean="0">
              <a:ea typeface="標楷體" panose="03000509000000000000" pitchFamily="65" charset="-120"/>
            </a:endParaRPr>
          </a:p>
          <a:p>
            <a:pPr marL="358775" indent="-358775"/>
            <a:r>
              <a:rPr lang="zh-TW" altLang="en-US" sz="2800" b="1" dirty="0" smtClean="0">
                <a:ea typeface="標楷體" panose="03000509000000000000" pitchFamily="65" charset="-120"/>
                <a:sym typeface="Wingdings 2" panose="05020102010507070707" pitchFamily="18" charset="2"/>
              </a:rPr>
              <a:t></a:t>
            </a:r>
            <a:r>
              <a:rPr lang="zh-TW" altLang="en-US" sz="2800" b="1" dirty="0" smtClean="0">
                <a:ea typeface="標楷體" panose="03000509000000000000" pitchFamily="65" charset="-120"/>
              </a:rPr>
              <a:t>學生在學校說母語會受到</a:t>
            </a:r>
            <a:r>
              <a:rPr lang="zh-TW" altLang="en-US" sz="2800" b="1" dirty="0">
                <a:ea typeface="標楷體" panose="03000509000000000000" pitchFamily="65" charset="-120"/>
              </a:rPr>
              <a:t>處罰（體罰、罰</a:t>
            </a:r>
            <a:r>
              <a:rPr lang="zh-TW" altLang="en-US" sz="2800" b="1" dirty="0" smtClean="0">
                <a:ea typeface="標楷體" panose="03000509000000000000" pitchFamily="65" charset="-120"/>
              </a:rPr>
              <a:t>錢、掛狗牌等）。</a:t>
            </a:r>
            <a:endParaRPr lang="en-US" altLang="zh-TW" sz="2800" b="1" dirty="0" smtClean="0">
              <a:ea typeface="標楷體" panose="03000509000000000000" pitchFamily="65" charset="-120"/>
            </a:endParaRPr>
          </a:p>
          <a:p>
            <a:pPr marL="358775" indent="-358775"/>
            <a:r>
              <a:rPr lang="zh-TW" altLang="en-US" sz="2800" b="1" dirty="0">
                <a:ea typeface="標楷體" panose="03000509000000000000" pitchFamily="65" charset="-120"/>
                <a:sym typeface="Wingdings 2" panose="05020102010507070707" pitchFamily="18" charset="2"/>
              </a:rPr>
              <a:t></a:t>
            </a:r>
            <a:r>
              <a:rPr lang="zh-TW" altLang="en-US" sz="2800" b="1" dirty="0" smtClean="0">
                <a:ea typeface="標楷體" panose="03000509000000000000" pitchFamily="65" charset="-120"/>
              </a:rPr>
              <a:t>民國</a:t>
            </a:r>
            <a:r>
              <a:rPr lang="en-US" altLang="zh-TW" sz="2800" b="1" dirty="0" smtClean="0">
                <a:ea typeface="標楷體" panose="03000509000000000000" pitchFamily="65" charset="-120"/>
              </a:rPr>
              <a:t>61</a:t>
            </a:r>
            <a:r>
              <a:rPr lang="zh-TW" altLang="en-US" sz="2800" b="1" dirty="0" smtClean="0">
                <a:ea typeface="標楷體" panose="03000509000000000000" pitchFamily="65" charset="-120"/>
              </a:rPr>
              <a:t>年限制電視臺的臺語節目</a:t>
            </a:r>
            <a:r>
              <a:rPr lang="zh-TW" altLang="en-US" sz="2800" b="1" dirty="0">
                <a:ea typeface="標楷體" panose="03000509000000000000" pitchFamily="65" charset="-120"/>
              </a:rPr>
              <a:t>時間不得超過</a:t>
            </a:r>
            <a:r>
              <a:rPr lang="en-US" altLang="zh-TW" sz="2800" b="1" dirty="0">
                <a:ea typeface="標楷體" panose="03000509000000000000" pitchFamily="65" charset="-120"/>
              </a:rPr>
              <a:t>1</a:t>
            </a:r>
            <a:r>
              <a:rPr lang="zh-TW" altLang="en-US" sz="2800" b="1" dirty="0" smtClean="0">
                <a:ea typeface="標楷體" panose="03000509000000000000" pitchFamily="65" charset="-120"/>
              </a:rPr>
              <a:t>小時。</a:t>
            </a:r>
            <a:endParaRPr lang="zh-TW" altLang="en-US" sz="2800" b="1" dirty="0">
              <a:ea typeface="標楷體" panose="03000509000000000000" pitchFamily="65" charset="-120"/>
            </a:endParaRPr>
          </a:p>
        </p:txBody>
      </p:sp>
      <p:sp>
        <p:nvSpPr>
          <p:cNvPr id="4" name="文字方塊 3"/>
          <p:cNvSpPr txBox="1"/>
          <p:nvPr/>
        </p:nvSpPr>
        <p:spPr>
          <a:xfrm>
            <a:off x="5004048" y="221523"/>
            <a:ext cx="3600000" cy="540000"/>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nchorCtr="0">
            <a:spAutoFit/>
          </a:bodyPr>
          <a:lstStyle/>
          <a:p>
            <a:pPr algn="ctr">
              <a:lnSpc>
                <a:spcPts val="4320"/>
              </a:lnSpc>
            </a:pPr>
            <a:r>
              <a:rPr lang="zh-TW" altLang="en-US" sz="2800" b="1" dirty="0" smtClean="0">
                <a:solidFill>
                  <a:schemeClr val="bg1"/>
                </a:solidFill>
                <a:latin typeface="標楷體" panose="03000509000000000000" pitchFamily="65" charset="-120"/>
                <a:ea typeface="標楷體" panose="03000509000000000000" pitchFamily="65" charset="-120"/>
              </a:rPr>
              <a:t>推行國語運動</a:t>
            </a:r>
            <a:endParaRPr lang="zh-TW" altLang="en-US" sz="2800" b="1" dirty="0">
              <a:solidFill>
                <a:schemeClr val="bg1"/>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269457" y="6178592"/>
            <a:ext cx="2088232"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圖</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翰林出版社</a:t>
            </a:r>
            <a:endParaRPr lang="zh-TW" altLang="en-US" b="1" dirty="0">
              <a:latin typeface="標楷體" panose="03000509000000000000" pitchFamily="65" charset="-120"/>
              <a:ea typeface="標楷體" panose="03000509000000000000" pitchFamily="65" charset="-120"/>
            </a:endParaRPr>
          </a:p>
        </p:txBody>
      </p:sp>
      <p:sp>
        <p:nvSpPr>
          <p:cNvPr id="6" name="文字方塊 5"/>
          <p:cNvSpPr txBox="1"/>
          <p:nvPr/>
        </p:nvSpPr>
        <p:spPr>
          <a:xfrm>
            <a:off x="269457" y="3712169"/>
            <a:ext cx="4398418" cy="2862322"/>
          </a:xfrm>
          <a:prstGeom prst="rect">
            <a:avLst/>
          </a:prstGeom>
          <a:solidFill>
            <a:srgbClr val="FFC000"/>
          </a:solidFill>
        </p:spPr>
        <p:txBody>
          <a:bodyPr wrap="square" lIns="72000" rIns="0" rtlCol="0">
            <a:spAutoFit/>
          </a:bodyPr>
          <a:lstStyle/>
          <a:p>
            <a:r>
              <a:rPr lang="zh-TW" altLang="en-US" sz="3000" b="1" dirty="0" smtClean="0">
                <a:ea typeface="標楷體" panose="03000509000000000000" pitchFamily="65" charset="-120"/>
              </a:rPr>
              <a:t>民國</a:t>
            </a:r>
            <a:r>
              <a:rPr lang="en-US" altLang="zh-TW" sz="3000" b="1" dirty="0" smtClean="0">
                <a:ea typeface="標楷體" panose="03000509000000000000" pitchFamily="65" charset="-120"/>
              </a:rPr>
              <a:t>55</a:t>
            </a:r>
            <a:r>
              <a:rPr lang="zh-TW" altLang="en-US" sz="3000" b="1" dirty="0" smtClean="0">
                <a:ea typeface="標楷體" panose="03000509000000000000" pitchFamily="65" charset="-120"/>
              </a:rPr>
              <a:t>年，臺灣省</a:t>
            </a:r>
            <a:r>
              <a:rPr lang="zh-TW" altLang="en-US" sz="3000" b="1" dirty="0">
                <a:ea typeface="標楷體" panose="03000509000000000000" pitchFamily="65" charset="-120"/>
              </a:rPr>
              <a:t>政府的</a:t>
            </a:r>
            <a:r>
              <a:rPr lang="en-US" altLang="zh-TW" sz="3000" b="1" dirty="0">
                <a:ea typeface="標楷體" panose="03000509000000000000" pitchFamily="65" charset="-120"/>
              </a:rPr>
              <a:t>《</a:t>
            </a:r>
            <a:r>
              <a:rPr lang="zh-TW" altLang="en-US" sz="3000" b="1" dirty="0">
                <a:ea typeface="標楷體" panose="03000509000000000000" pitchFamily="65" charset="-120"/>
              </a:rPr>
              <a:t>加強推行國語計畫</a:t>
            </a:r>
            <a:r>
              <a:rPr lang="en-US" altLang="zh-TW" sz="3000" b="1" dirty="0">
                <a:ea typeface="標楷體" panose="03000509000000000000" pitchFamily="65" charset="-120"/>
              </a:rPr>
              <a:t>》</a:t>
            </a:r>
            <a:r>
              <a:rPr lang="zh-TW" altLang="en-US" sz="3000" b="1" dirty="0">
                <a:ea typeface="標楷體" panose="03000509000000000000" pitchFamily="65" charset="-120"/>
              </a:rPr>
              <a:t>實施辦法第一條：「各級學校師生必須隨時隨地使用國語；學生違犯者依獎懲辦法處理。」</a:t>
            </a:r>
          </a:p>
        </p:txBody>
      </p:sp>
    </p:spTree>
    <p:extLst>
      <p:ext uri="{BB962C8B-B14F-4D97-AF65-F5344CB8AC3E}">
        <p14:creationId xmlns:p14="http://schemas.microsoft.com/office/powerpoint/2010/main" val="256835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kbookcity.com/image_book/9573306875.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2810" y="1048662"/>
            <a:ext cx="3672408" cy="5692706"/>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335218" y="240160"/>
            <a:ext cx="3600000" cy="643766"/>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nchorCtr="0">
            <a:spAutoFit/>
          </a:bodyPr>
          <a:lstStyle/>
          <a:p>
            <a:pPr algn="ctr">
              <a:lnSpc>
                <a:spcPts val="4320"/>
              </a:lnSpc>
            </a:pPr>
            <a:r>
              <a:rPr lang="zh-TW" altLang="en-US" sz="2800" b="1" dirty="0" smtClean="0">
                <a:solidFill>
                  <a:schemeClr val="bg1"/>
                </a:solidFill>
                <a:latin typeface="標楷體" panose="03000509000000000000" pitchFamily="65" charset="-120"/>
                <a:ea typeface="標楷體" panose="03000509000000000000" pitchFamily="65" charset="-120"/>
              </a:rPr>
              <a:t>延伸閱讀～請說國語</a:t>
            </a:r>
            <a:endParaRPr lang="zh-TW" altLang="en-US" sz="2800" b="1" dirty="0">
              <a:solidFill>
                <a:schemeClr val="bg1"/>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3961686" y="301182"/>
            <a:ext cx="5076056" cy="6390596"/>
          </a:xfrm>
          <a:prstGeom prst="rect">
            <a:avLst/>
          </a:prstGeom>
          <a:noFill/>
        </p:spPr>
        <p:txBody>
          <a:bodyPr wrap="square" lIns="36000" rIns="36000" rtlCol="0">
            <a:spAutoFit/>
          </a:bodyPr>
          <a:lstStyle/>
          <a:p>
            <a:pPr algn="ctr">
              <a:lnSpc>
                <a:spcPts val="3800"/>
              </a:lnSpc>
            </a:pPr>
            <a:r>
              <a:rPr lang="zh-TW" altLang="en-US" sz="3200" b="1" dirty="0">
                <a:solidFill>
                  <a:srgbClr val="0070C0"/>
                </a:solidFill>
                <a:ea typeface="標楷體" panose="03000509000000000000" pitchFamily="65" charset="-120"/>
              </a:rPr>
              <a:t>黃春明，</a:t>
            </a:r>
            <a:r>
              <a:rPr lang="en-US" altLang="zh-TW" sz="3200" b="1" dirty="0">
                <a:solidFill>
                  <a:srgbClr val="0070C0"/>
                </a:solidFill>
                <a:ea typeface="標楷體" panose="03000509000000000000" pitchFamily="65" charset="-120"/>
              </a:rPr>
              <a:t>〈</a:t>
            </a:r>
            <a:r>
              <a:rPr lang="zh-TW" altLang="en-US" sz="3200" b="1" dirty="0">
                <a:solidFill>
                  <a:srgbClr val="0070C0"/>
                </a:solidFill>
                <a:ea typeface="標楷體" panose="03000509000000000000" pitchFamily="65" charset="-120"/>
              </a:rPr>
              <a:t>伊是故鄉話家</a:t>
            </a:r>
            <a:r>
              <a:rPr lang="en-US" altLang="zh-TW" sz="3200" b="1" dirty="0">
                <a:solidFill>
                  <a:srgbClr val="0070C0"/>
                </a:solidFill>
                <a:ea typeface="標楷體" panose="03000509000000000000" pitchFamily="65" charset="-120"/>
              </a:rPr>
              <a:t>〉</a:t>
            </a:r>
            <a:r>
              <a:rPr lang="en-US" altLang="zh-TW" sz="3200" b="1" dirty="0" smtClean="0">
                <a:solidFill>
                  <a:srgbClr val="0070C0"/>
                </a:solidFill>
                <a:ea typeface="標楷體" panose="03000509000000000000" pitchFamily="65" charset="-120"/>
              </a:rPr>
              <a:t>1991.1.11《</a:t>
            </a:r>
            <a:r>
              <a:rPr lang="zh-TW" altLang="en-US" sz="3200" b="1" dirty="0">
                <a:solidFill>
                  <a:srgbClr val="0070C0"/>
                </a:solidFill>
                <a:ea typeface="標楷體" panose="03000509000000000000" pitchFamily="65" charset="-120"/>
              </a:rPr>
              <a:t>聯合晚報</a:t>
            </a:r>
            <a:r>
              <a:rPr lang="en-US" altLang="zh-TW" sz="3200" b="1" dirty="0" smtClean="0">
                <a:solidFill>
                  <a:srgbClr val="0070C0"/>
                </a:solidFill>
                <a:ea typeface="標楷體" panose="03000509000000000000" pitchFamily="65" charset="-120"/>
              </a:rPr>
              <a:t>》</a:t>
            </a:r>
            <a:r>
              <a:rPr lang="zh-TW" altLang="en-US" sz="3200" b="1" dirty="0">
                <a:solidFill>
                  <a:srgbClr val="0070C0"/>
                </a:solidFill>
                <a:ea typeface="標楷體" panose="03000509000000000000" pitchFamily="65" charset="-120"/>
              </a:rPr>
              <a:t/>
            </a:r>
            <a:br>
              <a:rPr lang="zh-TW" altLang="en-US" sz="3200" b="1" dirty="0">
                <a:solidFill>
                  <a:srgbClr val="0070C0"/>
                </a:solidFill>
                <a:ea typeface="標楷體" panose="03000509000000000000" pitchFamily="65" charset="-120"/>
              </a:rPr>
            </a:br>
            <a:r>
              <a:rPr lang="zh-TW" altLang="en-US" sz="2800" b="1" dirty="0">
                <a:ea typeface="標楷體" panose="03000509000000000000" pitchFamily="65" charset="-120"/>
              </a:rPr>
              <a:t>　　政府</a:t>
            </a:r>
            <a:r>
              <a:rPr lang="zh-TW" altLang="en-US" sz="2800" b="1" dirty="0" smtClean="0">
                <a:ea typeface="標楷體" panose="03000509000000000000" pitchFamily="65" charset="-120"/>
              </a:rPr>
              <a:t>遷臺後</a:t>
            </a:r>
            <a:r>
              <a:rPr lang="zh-TW" altLang="en-US" sz="2800" b="1" dirty="0">
                <a:ea typeface="標楷體" panose="03000509000000000000" pitchFamily="65" charset="-120"/>
              </a:rPr>
              <a:t>，開始致力推行國語，本意雖佳、也確有需要，但執行的方法則嫌粗糙，所以到了地方單位的執行者手裡，會變得「雷厲風行」，竟出現學生說方言要「罰錢、跑操場、掛牌子」等引人反感的侵略性作法。這種為求效果、忽略尊重的國語政策，導致了年輕一代的「母語失憶症」，對鄉土文化產生疏離感，「失根的一代」於焉形成。 </a:t>
            </a:r>
          </a:p>
        </p:txBody>
      </p:sp>
    </p:spTree>
    <p:extLst>
      <p:ext uri="{BB962C8B-B14F-4D97-AF65-F5344CB8AC3E}">
        <p14:creationId xmlns:p14="http://schemas.microsoft.com/office/powerpoint/2010/main" val="1522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4932100" y="127463"/>
            <a:ext cx="4168775" cy="642059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ts val="3300"/>
              </a:lnSpc>
            </a:pPr>
            <a:r>
              <a:rPr lang="en-US" altLang="zh-TW" sz="2800" b="1" dirty="0" smtClean="0">
                <a:latin typeface="新細明體" panose="02020500000000000000" pitchFamily="18" charset="-120"/>
                <a:sym typeface="Wingdings 2" panose="05020102010507070707" pitchFamily="18" charset="2"/>
              </a:rPr>
              <a:t></a:t>
            </a:r>
            <a:r>
              <a:rPr lang="zh-TW" altLang="en-US" sz="2800" b="1" dirty="0" smtClean="0">
                <a:ea typeface="標楷體" panose="03000509000000000000" pitchFamily="65" charset="-120"/>
              </a:rPr>
              <a:t>武俠小說</a:t>
            </a:r>
            <a:r>
              <a:rPr lang="zh-TW" altLang="en-US" sz="2800" b="1" dirty="0">
                <a:ea typeface="標楷體" panose="03000509000000000000" pitchFamily="65" charset="-120"/>
              </a:rPr>
              <a:t>多涉及武力或以歷史事件（譬如明末流寇、清代太平天國等）為背景，當局認為有鼓動社會暴力及借古諷今之嫌，也成為當年查禁的重點出版</a:t>
            </a:r>
            <a:r>
              <a:rPr lang="zh-TW" altLang="en-US" sz="2800" b="1" dirty="0" smtClean="0">
                <a:ea typeface="標楷體" panose="03000509000000000000" pitchFamily="65" charset="-120"/>
              </a:rPr>
              <a:t>品。</a:t>
            </a:r>
            <a:endParaRPr lang="en-US" altLang="zh-TW" sz="2800" b="1" dirty="0" smtClean="0">
              <a:ea typeface="標楷體" panose="03000509000000000000" pitchFamily="65" charset="-120"/>
            </a:endParaRPr>
          </a:p>
          <a:p>
            <a:pPr eaLnBrk="1" hangingPunct="1">
              <a:lnSpc>
                <a:spcPts val="3300"/>
              </a:lnSpc>
            </a:pPr>
            <a:r>
              <a:rPr lang="en-US" altLang="zh-TW" sz="2800" b="1" dirty="0" smtClean="0">
                <a:latin typeface="新細明體" panose="02020500000000000000" pitchFamily="18" charset="-120"/>
                <a:sym typeface="Wingdings 2" panose="05020102010507070707" pitchFamily="18" charset="2"/>
              </a:rPr>
              <a:t></a:t>
            </a:r>
            <a:r>
              <a:rPr lang="zh-TW" altLang="en-US" sz="2800" b="1" dirty="0" smtClean="0">
                <a:ea typeface="標楷體" panose="03000509000000000000" pitchFamily="65" charset="-120"/>
              </a:rPr>
              <a:t>若</a:t>
            </a:r>
            <a:r>
              <a:rPr lang="zh-TW" altLang="en-US" sz="2800" b="1" dirty="0">
                <a:ea typeface="標楷體" panose="03000509000000000000" pitchFamily="65" charset="-120"/>
              </a:rPr>
              <a:t>作者為香港人士，</a:t>
            </a:r>
            <a:r>
              <a:rPr lang="zh-TW" altLang="en-US" sz="2800" b="1" dirty="0" smtClean="0">
                <a:ea typeface="標楷體" panose="03000509000000000000" pitchFamily="65" charset="-120"/>
              </a:rPr>
              <a:t>或在</a:t>
            </a:r>
            <a:r>
              <a:rPr lang="zh-TW" altLang="en-US" sz="2800" b="1" dirty="0">
                <a:ea typeface="標楷體" panose="03000509000000000000" pitchFamily="65" charset="-120"/>
              </a:rPr>
              <a:t>香港報刊連載，有時也會被列入查禁</a:t>
            </a:r>
            <a:r>
              <a:rPr lang="zh-TW" altLang="en-US" sz="2800" b="1" dirty="0" smtClean="0">
                <a:ea typeface="標楷體" panose="03000509000000000000" pitchFamily="65" charset="-120"/>
              </a:rPr>
              <a:t>對象。金庸</a:t>
            </a:r>
            <a:r>
              <a:rPr lang="zh-TW" altLang="en-US" sz="2800" b="1" dirty="0">
                <a:ea typeface="標楷體" panose="03000509000000000000" pitchFamily="65" charset="-120"/>
              </a:rPr>
              <a:t>所著之「</a:t>
            </a:r>
            <a:r>
              <a:rPr lang="zh-TW" altLang="en-US" sz="2800" b="1" dirty="0" smtClean="0">
                <a:ea typeface="標楷體" panose="03000509000000000000" pitchFamily="65" charset="-120"/>
              </a:rPr>
              <a:t>射鵰英雄</a:t>
            </a:r>
            <a:r>
              <a:rPr lang="zh-TW" altLang="en-US" sz="2800" b="1" dirty="0">
                <a:ea typeface="標楷體" panose="03000509000000000000" pitchFamily="65" charset="-120"/>
              </a:rPr>
              <a:t>傳」、「書劍恩仇錄」及「碧血劍」等</a:t>
            </a:r>
            <a:r>
              <a:rPr lang="zh-TW" altLang="en-US" sz="2800" b="1" dirty="0" smtClean="0">
                <a:ea typeface="標楷體" panose="03000509000000000000" pitchFamily="65" charset="-120"/>
              </a:rPr>
              <a:t>，也曾</a:t>
            </a:r>
            <a:r>
              <a:rPr lang="zh-TW" altLang="en-US" sz="2800" b="1" dirty="0">
                <a:ea typeface="標楷體" panose="03000509000000000000" pitchFamily="65" charset="-120"/>
              </a:rPr>
              <a:t>被民眾檢舉查禁</a:t>
            </a:r>
            <a:r>
              <a:rPr lang="zh-TW" altLang="en-US" sz="2800" b="1" dirty="0" smtClean="0">
                <a:ea typeface="標楷體" panose="03000509000000000000" pitchFamily="65" charset="-120"/>
              </a:rPr>
              <a:t>。</a:t>
            </a:r>
            <a:endParaRPr lang="en-US" altLang="zh-TW" sz="2800" b="1" dirty="0" smtClean="0">
              <a:ea typeface="標楷體" panose="03000509000000000000" pitchFamily="65" charset="-120"/>
            </a:endParaRPr>
          </a:p>
          <a:p>
            <a:pPr eaLnBrk="1" hangingPunct="1">
              <a:lnSpc>
                <a:spcPts val="3300"/>
              </a:lnSpc>
            </a:pPr>
            <a:r>
              <a:rPr lang="zh-TW" altLang="en-US" sz="2800" b="1" dirty="0" smtClean="0">
                <a:ea typeface="標楷體" panose="03000509000000000000" pitchFamily="65" charset="-120"/>
              </a:rPr>
              <a:t>圖</a:t>
            </a:r>
            <a:r>
              <a:rPr lang="zh-TW" altLang="en-US" sz="2800" b="1" dirty="0">
                <a:ea typeface="標楷體" panose="03000509000000000000" pitchFamily="65" charset="-120"/>
              </a:rPr>
              <a:t>、文</a:t>
            </a:r>
            <a:r>
              <a:rPr lang="en-US" altLang="zh-TW" sz="2800" b="1" dirty="0">
                <a:ea typeface="標楷體" panose="03000509000000000000" pitchFamily="65" charset="-120"/>
              </a:rPr>
              <a:t>-</a:t>
            </a:r>
            <a:r>
              <a:rPr lang="zh-TW" altLang="en-US" sz="2800" b="1" dirty="0">
                <a:ea typeface="標楷體" panose="03000509000000000000" pitchFamily="65" charset="-120"/>
              </a:rPr>
              <a:t>檔案管理局</a:t>
            </a:r>
          </a:p>
        </p:txBody>
      </p:sp>
      <p:pic>
        <p:nvPicPr>
          <p:cNvPr id="50179" name="Picture 5" descr="檔案管理局03"/>
          <p:cNvPicPr>
            <a:picLocks noChangeAspect="1" noChangeArrowheads="1"/>
          </p:cNvPicPr>
          <p:nvPr/>
        </p:nvPicPr>
        <p:blipFill>
          <a:blip r:embed="rId2" cstate="email">
            <a:lum bright="-24000" contrast="24000"/>
            <a:extLst>
              <a:ext uri="{28A0092B-C50C-407E-A947-70E740481C1C}">
                <a14:useLocalDpi xmlns:a14="http://schemas.microsoft.com/office/drawing/2010/main"/>
              </a:ext>
            </a:extLst>
          </a:blip>
          <a:srcRect/>
          <a:stretch>
            <a:fillRect/>
          </a:stretch>
        </p:blipFill>
        <p:spPr bwMode="auto">
          <a:xfrm>
            <a:off x="0" y="0"/>
            <a:ext cx="48641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1945年10月25日中國戰區台灣省受降典禮于台北市公會堂（今中山堂）舉行，中國將領在受降典禮後在彩牌下攝影紀念。"/>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260350"/>
            <a:ext cx="4505656" cy="6481018"/>
          </a:xfrm>
          <a:prstGeom prst="roundRect">
            <a:avLst>
              <a:gd name="adj" fmla="val 99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4787900" y="3573463"/>
            <a:ext cx="43561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800" b="1" dirty="0">
                <a:latin typeface="+mn-lt"/>
                <a:ea typeface="標楷體" panose="03000509000000000000" pitchFamily="65" charset="-120"/>
              </a:rPr>
              <a:t>1945</a:t>
            </a:r>
            <a:r>
              <a:rPr lang="zh-TW" altLang="en-US" sz="2800" b="1" dirty="0">
                <a:latin typeface="+mn-lt"/>
                <a:ea typeface="標楷體" panose="03000509000000000000" pitchFamily="65" charset="-120"/>
              </a:rPr>
              <a:t>年</a:t>
            </a:r>
            <a:r>
              <a:rPr lang="en-US" altLang="zh-TW" sz="2800" b="1" dirty="0">
                <a:latin typeface="+mn-lt"/>
                <a:ea typeface="標楷體" panose="03000509000000000000" pitchFamily="65" charset="-120"/>
              </a:rPr>
              <a:t>10</a:t>
            </a:r>
            <a:r>
              <a:rPr lang="zh-TW" altLang="en-US" sz="2800" b="1" dirty="0">
                <a:latin typeface="+mn-lt"/>
                <a:ea typeface="標楷體" panose="03000509000000000000" pitchFamily="65" charset="-120"/>
              </a:rPr>
              <a:t>月</a:t>
            </a:r>
            <a:r>
              <a:rPr lang="en-US" altLang="zh-TW" sz="2800" b="1" dirty="0">
                <a:latin typeface="+mn-lt"/>
                <a:ea typeface="標楷體" panose="03000509000000000000" pitchFamily="65" charset="-120"/>
              </a:rPr>
              <a:t>25</a:t>
            </a:r>
            <a:r>
              <a:rPr lang="zh-TW" altLang="en-US" sz="2800" b="1" dirty="0">
                <a:latin typeface="+mn-lt"/>
                <a:ea typeface="標楷體" panose="03000509000000000000" pitchFamily="65" charset="-120"/>
              </a:rPr>
              <a:t>日</a:t>
            </a:r>
            <a:r>
              <a:rPr lang="zh-TW" altLang="en-US" sz="2800" b="1" dirty="0">
                <a:latin typeface="標楷體" panose="03000509000000000000" pitchFamily="65" charset="-120"/>
                <a:ea typeface="標楷體" panose="03000509000000000000" pitchFamily="65" charset="-120"/>
              </a:rPr>
              <a:t>中國戰區臺灣省受降</a:t>
            </a:r>
            <a:r>
              <a:rPr lang="zh-TW" altLang="en-US" sz="2800" b="1" dirty="0" smtClean="0">
                <a:latin typeface="標楷體" panose="03000509000000000000" pitchFamily="65" charset="-120"/>
                <a:ea typeface="標楷體" panose="03000509000000000000" pitchFamily="65" charset="-120"/>
              </a:rPr>
              <a:t>典禮於臺北市</a:t>
            </a:r>
            <a:r>
              <a:rPr lang="zh-TW" altLang="en-US" sz="2800" b="1" dirty="0">
                <a:latin typeface="標楷體" panose="03000509000000000000" pitchFamily="65" charset="-120"/>
                <a:ea typeface="標楷體" panose="03000509000000000000" pitchFamily="65" charset="-120"/>
              </a:rPr>
              <a:t>公會堂（今中山堂）舉行，中國將領在受降典禮</a:t>
            </a:r>
            <a:r>
              <a:rPr lang="zh-TW" altLang="en-US" sz="2800" b="1" dirty="0" smtClean="0">
                <a:latin typeface="標楷體" panose="03000509000000000000" pitchFamily="65" charset="-120"/>
                <a:ea typeface="標楷體" panose="03000509000000000000" pitchFamily="65" charset="-120"/>
              </a:rPr>
              <a:t>後，在</a:t>
            </a:r>
            <a:r>
              <a:rPr lang="zh-TW" altLang="en-US" sz="2800" b="1" dirty="0">
                <a:latin typeface="標楷體" panose="03000509000000000000" pitchFamily="65" charset="-120"/>
                <a:ea typeface="標楷體" panose="03000509000000000000" pitchFamily="65" charset="-120"/>
              </a:rPr>
              <a:t>彩牌下攝影紀念</a:t>
            </a:r>
            <a:r>
              <a:rPr lang="zh-TW" altLang="en-US" sz="2800" b="1" dirty="0" smtClean="0">
                <a:latin typeface="標楷體" panose="03000509000000000000" pitchFamily="65" charset="-120"/>
                <a:ea typeface="標楷體" panose="03000509000000000000" pitchFamily="65" charset="-120"/>
              </a:rPr>
              <a:t>。</a:t>
            </a:r>
            <a:endParaRPr lang="en-US" altLang="zh-TW" sz="2800" b="1" dirty="0" smtClean="0">
              <a:latin typeface="標楷體" panose="03000509000000000000" pitchFamily="65" charset="-120"/>
              <a:ea typeface="標楷體" panose="03000509000000000000" pitchFamily="65" charset="-120"/>
            </a:endParaRPr>
          </a:p>
          <a:p>
            <a:pPr eaLnBrk="1" hangingPunct="1">
              <a:spcBef>
                <a:spcPct val="50000"/>
              </a:spcBef>
            </a:pPr>
            <a:r>
              <a:rPr lang="zh-TW" altLang="en-US" sz="2800" b="1" dirty="0">
                <a:latin typeface="標楷體" panose="03000509000000000000" pitchFamily="65" charset="-120"/>
                <a:ea typeface="標楷體" panose="03000509000000000000" pitchFamily="65" charset="-120"/>
              </a:rPr>
              <a:t>圖</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維</a:t>
            </a:r>
            <a:r>
              <a:rPr lang="zh-TW" altLang="en-US" sz="2800" b="1" dirty="0" smtClean="0">
                <a:latin typeface="標楷體" panose="03000509000000000000" pitchFamily="65" charset="-120"/>
                <a:ea typeface="標楷體" panose="03000509000000000000" pitchFamily="65" charset="-120"/>
              </a:rPr>
              <a:t>基百科</a:t>
            </a:r>
            <a:endParaRPr lang="zh-TW" altLang="en-US" sz="2800" b="1" dirty="0">
              <a:latin typeface="標楷體" panose="03000509000000000000" pitchFamily="65" charset="-120"/>
              <a:ea typeface="標楷體" panose="03000509000000000000" pitchFamily="65" charset="-120"/>
            </a:endParaRPr>
          </a:p>
        </p:txBody>
      </p:sp>
      <p:pic>
        <p:nvPicPr>
          <p:cNvPr id="9220" name="Picture 7" descr="1945年10月25日中國戰區台灣省受降典禮于台北市公會堂（今中山堂）舉行，圖為裝飾的會場大門彩牌。"/>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2485" y="285750"/>
            <a:ext cx="4137403" cy="2991346"/>
          </a:xfrm>
          <a:prstGeom prst="roundRect">
            <a:avLst>
              <a:gd name="adj" fmla="val 298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檔案管理局04"/>
          <p:cNvPicPr>
            <a:picLocks noChangeAspect="1" noChangeArrowheads="1"/>
          </p:cNvPicPr>
          <p:nvPr/>
        </p:nvPicPr>
        <p:blipFill>
          <a:blip r:embed="rId2" cstate="email">
            <a:lum bright="-30000" contrast="24000"/>
            <a:extLst>
              <a:ext uri="{28A0092B-C50C-407E-A947-70E740481C1C}">
                <a14:useLocalDpi xmlns:a14="http://schemas.microsoft.com/office/drawing/2010/main"/>
              </a:ext>
            </a:extLst>
          </a:blip>
          <a:srcRect/>
          <a:stretch>
            <a:fillRect/>
          </a:stretch>
        </p:blipFill>
        <p:spPr bwMode="auto">
          <a:xfrm>
            <a:off x="0" y="12700"/>
            <a:ext cx="91694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5"/>
          <p:cNvSpPr txBox="1">
            <a:spLocks noChangeArrowheads="1"/>
          </p:cNvSpPr>
          <p:nvPr/>
        </p:nvSpPr>
        <p:spPr bwMode="auto">
          <a:xfrm>
            <a:off x="0" y="6446838"/>
            <a:ext cx="24844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b="1">
                <a:latin typeface="標楷體" panose="03000509000000000000" pitchFamily="65" charset="-120"/>
                <a:ea typeface="標楷體" panose="03000509000000000000" pitchFamily="65" charset="-120"/>
              </a:rPr>
              <a:t>圖</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檔案管理局</a:t>
            </a:r>
            <a:endParaRPr lang="en-US" altLang="zh-TW" b="1">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98860" y="6410136"/>
            <a:ext cx="8280920"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文字資料引自 魏</a:t>
            </a:r>
            <a:r>
              <a:rPr lang="zh-TW" altLang="en-US" b="1" dirty="0">
                <a:latin typeface="標楷體" panose="03000509000000000000" pitchFamily="65" charset="-120"/>
                <a:ea typeface="標楷體" panose="03000509000000000000" pitchFamily="65" charset="-120"/>
              </a:rPr>
              <a:t>瑀</a:t>
            </a:r>
            <a:r>
              <a:rPr lang="zh-TW" altLang="en-US" b="1" dirty="0" smtClean="0">
                <a:latin typeface="標楷體" panose="03000509000000000000" pitchFamily="65" charset="-120"/>
                <a:ea typeface="標楷體" panose="03000509000000000000" pitchFamily="65" charset="-120"/>
              </a:rPr>
              <a:t>嫻</a:t>
            </a:r>
            <a:r>
              <a:rPr lang="zh-TW" altLang="en-US" dirty="0" smtClean="0"/>
              <a:t>，</a:t>
            </a:r>
            <a:r>
              <a:rPr lang="en-US" altLang="zh-TW" dirty="0"/>
              <a:t> http://bostonphilo.blogspot.tw/2015/09/blog-post.html</a:t>
            </a:r>
            <a:endParaRPr lang="zh-TW" altLang="en-US" dirty="0"/>
          </a:p>
        </p:txBody>
      </p:sp>
      <p:sp>
        <p:nvSpPr>
          <p:cNvPr id="3" name="文字方塊 2"/>
          <p:cNvSpPr txBox="1"/>
          <p:nvPr/>
        </p:nvSpPr>
        <p:spPr>
          <a:xfrm>
            <a:off x="755576" y="1484784"/>
            <a:ext cx="7632848" cy="4773102"/>
          </a:xfrm>
          <a:prstGeom prst="rect">
            <a:avLst/>
          </a:prstGeom>
          <a:noFill/>
        </p:spPr>
        <p:txBody>
          <a:bodyPr wrap="square" rtlCol="0">
            <a:spAutoFit/>
          </a:bodyPr>
          <a:lstStyle/>
          <a:p>
            <a:pPr>
              <a:lnSpc>
                <a:spcPts val="4700"/>
              </a:lnSpc>
            </a:pPr>
            <a:r>
              <a:rPr lang="zh-TW" altLang="en-US" sz="3600" b="1" dirty="0" smtClean="0">
                <a:ea typeface="標楷體" panose="03000509000000000000" pitchFamily="65" charset="-120"/>
              </a:rPr>
              <a:t>下列那一</a:t>
            </a:r>
            <a:r>
              <a:rPr lang="zh-TW" altLang="en-US" sz="3600" b="1" dirty="0">
                <a:ea typeface="標楷體" panose="03000509000000000000" pitchFamily="65" charset="-120"/>
              </a:rPr>
              <a:t>首歌</a:t>
            </a:r>
            <a:r>
              <a:rPr lang="zh-TW" altLang="en-US" sz="3600" b="1" u="sng" dirty="0">
                <a:solidFill>
                  <a:srgbClr val="FF0000"/>
                </a:solidFill>
                <a:ea typeface="標楷體" panose="03000509000000000000" pitchFamily="65" charset="-120"/>
              </a:rPr>
              <a:t>不曾</a:t>
            </a:r>
            <a:r>
              <a:rPr lang="zh-TW" altLang="en-US" sz="3600" b="1" dirty="0" smtClean="0">
                <a:ea typeface="標楷體" panose="03000509000000000000" pitchFamily="65" charset="-120"/>
              </a:rPr>
              <a:t>在臺灣</a:t>
            </a:r>
            <a:r>
              <a:rPr lang="zh-TW" altLang="en-US" sz="3600" b="1" dirty="0">
                <a:ea typeface="標楷體" panose="03000509000000000000" pitchFamily="65" charset="-120"/>
              </a:rPr>
              <a:t>被禁？</a:t>
            </a:r>
          </a:p>
          <a:p>
            <a:pPr>
              <a:lnSpc>
                <a:spcPts val="5300"/>
              </a:lnSpc>
            </a:pPr>
            <a:r>
              <a:rPr lang="en-US" altLang="zh-TW" sz="3600" b="1" dirty="0" smtClean="0">
                <a:ea typeface="標楷體" panose="03000509000000000000" pitchFamily="65" charset="-120"/>
              </a:rPr>
              <a:t>A.</a:t>
            </a:r>
            <a:r>
              <a:rPr lang="zh-TW" altLang="en-US" sz="3600" b="1" dirty="0" smtClean="0">
                <a:ea typeface="標楷體" panose="03000509000000000000" pitchFamily="65" charset="-120"/>
              </a:rPr>
              <a:t>天黑</a:t>
            </a:r>
            <a:r>
              <a:rPr lang="zh-TW" altLang="en-US" sz="3600" b="1" dirty="0">
                <a:ea typeface="標楷體" panose="03000509000000000000" pitchFamily="65" charset="-120"/>
              </a:rPr>
              <a:t>黑</a:t>
            </a:r>
          </a:p>
          <a:p>
            <a:pPr>
              <a:lnSpc>
                <a:spcPts val="5300"/>
              </a:lnSpc>
            </a:pPr>
            <a:r>
              <a:rPr lang="en-US" altLang="zh-TW" sz="3600" b="1" dirty="0" smtClean="0">
                <a:ea typeface="標楷體" panose="03000509000000000000" pitchFamily="65" charset="-120"/>
              </a:rPr>
              <a:t>B.</a:t>
            </a:r>
            <a:r>
              <a:rPr lang="zh-TW" altLang="en-US" sz="3600" b="1" dirty="0" smtClean="0">
                <a:ea typeface="標楷體" panose="03000509000000000000" pitchFamily="65" charset="-120"/>
              </a:rPr>
              <a:t>四季</a:t>
            </a:r>
            <a:r>
              <a:rPr lang="zh-TW" altLang="en-US" sz="3600" b="1" dirty="0">
                <a:ea typeface="標楷體" panose="03000509000000000000" pitchFamily="65" charset="-120"/>
              </a:rPr>
              <a:t>紅</a:t>
            </a:r>
          </a:p>
          <a:p>
            <a:pPr>
              <a:lnSpc>
                <a:spcPts val="5300"/>
              </a:lnSpc>
            </a:pPr>
            <a:r>
              <a:rPr lang="en-US" altLang="zh-TW" sz="3600" b="1" dirty="0" smtClean="0">
                <a:ea typeface="標楷體" panose="03000509000000000000" pitchFamily="65" charset="-120"/>
              </a:rPr>
              <a:t>C.</a:t>
            </a:r>
            <a:r>
              <a:rPr lang="zh-TW" altLang="en-US" sz="3600" b="1" dirty="0" smtClean="0">
                <a:ea typeface="標楷體" panose="03000509000000000000" pitchFamily="65" charset="-120"/>
              </a:rPr>
              <a:t>丟</a:t>
            </a:r>
            <a:r>
              <a:rPr lang="zh-TW" altLang="en-US" sz="3600" b="1" dirty="0">
                <a:ea typeface="標楷體" panose="03000509000000000000" pitchFamily="65" charset="-120"/>
              </a:rPr>
              <a:t>丟銅仔</a:t>
            </a:r>
          </a:p>
          <a:p>
            <a:pPr>
              <a:lnSpc>
                <a:spcPts val="5300"/>
              </a:lnSpc>
            </a:pPr>
            <a:r>
              <a:rPr lang="en-US" altLang="zh-TW" sz="3600" b="1" dirty="0" smtClean="0">
                <a:ea typeface="標楷體" panose="03000509000000000000" pitchFamily="65" charset="-120"/>
              </a:rPr>
              <a:t>D.</a:t>
            </a:r>
            <a:r>
              <a:rPr lang="zh-TW" altLang="en-US" sz="3600" b="1" dirty="0" smtClean="0">
                <a:ea typeface="標楷體" panose="03000509000000000000" pitchFamily="65" charset="-120"/>
              </a:rPr>
              <a:t>月琴</a:t>
            </a:r>
            <a:endParaRPr lang="zh-TW" altLang="en-US" sz="3600" b="1" dirty="0">
              <a:ea typeface="標楷體" panose="03000509000000000000" pitchFamily="65" charset="-120"/>
            </a:endParaRPr>
          </a:p>
          <a:p>
            <a:pPr>
              <a:lnSpc>
                <a:spcPts val="5300"/>
              </a:lnSpc>
            </a:pPr>
            <a:r>
              <a:rPr lang="en-US" altLang="zh-TW" sz="3600" b="1" dirty="0" smtClean="0">
                <a:ea typeface="標楷體" panose="03000509000000000000" pitchFamily="65" charset="-120"/>
              </a:rPr>
              <a:t>E.</a:t>
            </a:r>
            <a:r>
              <a:rPr lang="zh-TW" altLang="en-US" sz="3600" b="1" dirty="0" smtClean="0">
                <a:ea typeface="標楷體" panose="03000509000000000000" pitchFamily="65" charset="-120"/>
              </a:rPr>
              <a:t>抓泥鰍</a:t>
            </a:r>
            <a:endParaRPr lang="en-US" altLang="zh-TW" sz="3600" b="1" dirty="0" smtClean="0">
              <a:ea typeface="標楷體" panose="03000509000000000000" pitchFamily="65" charset="-120"/>
            </a:endParaRPr>
          </a:p>
          <a:p>
            <a:pPr>
              <a:lnSpc>
                <a:spcPts val="5300"/>
              </a:lnSpc>
            </a:pPr>
            <a:r>
              <a:rPr lang="en-US" altLang="zh-TW" sz="3600" b="1" dirty="0" smtClean="0">
                <a:ea typeface="標楷體" panose="03000509000000000000" pitchFamily="65" charset="-120"/>
              </a:rPr>
              <a:t>F.</a:t>
            </a:r>
            <a:r>
              <a:rPr lang="zh-TW" altLang="en-US" sz="3600" b="1" dirty="0" smtClean="0">
                <a:ea typeface="標楷體" panose="03000509000000000000" pitchFamily="65" charset="-120"/>
              </a:rPr>
              <a:t>龍的傳人</a:t>
            </a:r>
            <a:endParaRPr lang="zh-TW" altLang="en-US" sz="3600" b="1" dirty="0">
              <a:ea typeface="標楷體" panose="03000509000000000000" pitchFamily="65" charset="-120"/>
            </a:endParaRPr>
          </a:p>
        </p:txBody>
      </p:sp>
      <p:sp>
        <p:nvSpPr>
          <p:cNvPr id="4" name="文字方塊 3"/>
          <p:cNvSpPr txBox="1"/>
          <p:nvPr/>
        </p:nvSpPr>
        <p:spPr>
          <a:xfrm>
            <a:off x="1223628" y="283295"/>
            <a:ext cx="6480720" cy="76944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zh-TW" altLang="en-US" sz="4400" b="1" dirty="0">
                <a:solidFill>
                  <a:schemeClr val="bg1"/>
                </a:solidFill>
                <a:latin typeface="+mn-lt"/>
                <a:ea typeface="標楷體" panose="03000509000000000000" pitchFamily="65" charset="-120"/>
              </a:rPr>
              <a:t>禁</a:t>
            </a:r>
            <a:r>
              <a:rPr lang="zh-TW" altLang="en-US" sz="4400" b="1" dirty="0" smtClean="0">
                <a:solidFill>
                  <a:schemeClr val="bg1"/>
                </a:solidFill>
                <a:latin typeface="+mn-lt"/>
                <a:ea typeface="標楷體" panose="03000509000000000000" pitchFamily="65" charset="-120"/>
              </a:rPr>
              <a:t>歌的年代～猜一猜？</a:t>
            </a:r>
            <a:endParaRPr lang="zh-TW" altLang="en-US" sz="4400" b="1" dirty="0">
              <a:solidFill>
                <a:schemeClr val="bg1"/>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3335164" y="2206040"/>
            <a:ext cx="5472608" cy="4045907"/>
          </a:xfrm>
          <a:prstGeom prst="rect">
            <a:avLst/>
          </a:prstGeom>
        </p:spPr>
        <p:style>
          <a:lnRef idx="0">
            <a:schemeClr val="accent2"/>
          </a:lnRef>
          <a:fillRef idx="3">
            <a:schemeClr val="accent2"/>
          </a:fillRef>
          <a:effectRef idx="3">
            <a:schemeClr val="accent2"/>
          </a:effectRef>
          <a:fontRef idx="minor">
            <a:schemeClr val="lt1"/>
          </a:fontRef>
        </p:style>
        <p:txBody>
          <a:bodyPr wrap="square" lIns="108000" tIns="36000" rIns="72000" bIns="36000" rtlCol="0">
            <a:spAutoFit/>
          </a:bodyPr>
          <a:lstStyle/>
          <a:p>
            <a:pPr>
              <a:lnSpc>
                <a:spcPts val="3900"/>
              </a:lnSpc>
            </a:pPr>
            <a:r>
              <a:rPr lang="zh-TW" altLang="en-US" sz="3200" b="1" dirty="0" smtClean="0">
                <a:solidFill>
                  <a:schemeClr val="bg1"/>
                </a:solidFill>
                <a:ea typeface="標楷體" panose="03000509000000000000" pitchFamily="65" charset="-120"/>
              </a:rPr>
              <a:t>正確解答：</a:t>
            </a:r>
            <a:endParaRPr lang="en-US" altLang="zh-TW" sz="3200" b="1" dirty="0" smtClean="0">
              <a:solidFill>
                <a:schemeClr val="bg1"/>
              </a:solidFill>
              <a:ea typeface="標楷體" panose="03000509000000000000" pitchFamily="65" charset="-120"/>
            </a:endParaRPr>
          </a:p>
          <a:p>
            <a:pPr>
              <a:lnSpc>
                <a:spcPts val="3900"/>
              </a:lnSpc>
            </a:pPr>
            <a:r>
              <a:rPr lang="en-US" altLang="zh-TW" sz="3200" b="1" dirty="0" smtClean="0">
                <a:solidFill>
                  <a:schemeClr val="bg1"/>
                </a:solidFill>
                <a:ea typeface="標楷體" panose="03000509000000000000" pitchFamily="65" charset="-120"/>
              </a:rPr>
              <a:t>A</a:t>
            </a:r>
            <a:r>
              <a:rPr lang="en-US" altLang="zh-TW" sz="3200" b="1" dirty="0">
                <a:solidFill>
                  <a:schemeClr val="bg1"/>
                </a:solidFill>
                <a:ea typeface="標楷體" panose="03000509000000000000" pitchFamily="65" charset="-120"/>
              </a:rPr>
              <a:t>.</a:t>
            </a:r>
            <a:r>
              <a:rPr lang="zh-TW" altLang="en-US" sz="3200" b="1" dirty="0">
                <a:solidFill>
                  <a:schemeClr val="bg1"/>
                </a:solidFill>
                <a:ea typeface="標楷體" panose="03000509000000000000" pitchFamily="65" charset="-120"/>
              </a:rPr>
              <a:t>天黑</a:t>
            </a:r>
            <a:r>
              <a:rPr lang="zh-TW" altLang="en-US" sz="3200" b="1" dirty="0" smtClean="0">
                <a:solidFill>
                  <a:schemeClr val="bg1"/>
                </a:solidFill>
                <a:ea typeface="標楷體" panose="03000509000000000000" pitchFamily="65" charset="-120"/>
              </a:rPr>
              <a:t>黑：描述臺灣</a:t>
            </a:r>
            <a:r>
              <a:rPr lang="zh-TW" altLang="en-US" sz="3200" b="1" dirty="0">
                <a:solidFill>
                  <a:schemeClr val="bg1"/>
                </a:solidFill>
                <a:ea typeface="標楷體" panose="03000509000000000000" pitchFamily="65" charset="-120"/>
              </a:rPr>
              <a:t>黑暗</a:t>
            </a:r>
          </a:p>
          <a:p>
            <a:pPr>
              <a:lnSpc>
                <a:spcPts val="3900"/>
              </a:lnSpc>
            </a:pPr>
            <a:r>
              <a:rPr lang="en-US" altLang="zh-TW" sz="3200" b="1" dirty="0">
                <a:solidFill>
                  <a:schemeClr val="bg1"/>
                </a:solidFill>
                <a:ea typeface="標楷體" panose="03000509000000000000" pitchFamily="65" charset="-120"/>
              </a:rPr>
              <a:t>B.</a:t>
            </a:r>
            <a:r>
              <a:rPr lang="zh-TW" altLang="en-US" sz="3200" b="1" dirty="0">
                <a:solidFill>
                  <a:schemeClr val="bg1"/>
                </a:solidFill>
                <a:ea typeface="標楷體" panose="03000509000000000000" pitchFamily="65" charset="-120"/>
              </a:rPr>
              <a:t>四季</a:t>
            </a:r>
            <a:r>
              <a:rPr lang="zh-TW" altLang="en-US" sz="3200" b="1" dirty="0" smtClean="0">
                <a:solidFill>
                  <a:schemeClr val="bg1"/>
                </a:solidFill>
                <a:ea typeface="標楷體" panose="03000509000000000000" pitchFamily="65" charset="-120"/>
              </a:rPr>
              <a:t>紅：</a:t>
            </a:r>
            <a:r>
              <a:rPr lang="zh-TW" altLang="en-US" sz="3200" b="1" dirty="0">
                <a:solidFill>
                  <a:schemeClr val="bg1"/>
                </a:solidFill>
                <a:ea typeface="標楷體" panose="03000509000000000000" pitchFamily="65" charset="-120"/>
              </a:rPr>
              <a:t>因為</a:t>
            </a:r>
            <a:r>
              <a:rPr lang="zh-TW" altLang="en-US" sz="3200" b="1" dirty="0" smtClean="0">
                <a:solidFill>
                  <a:schemeClr val="bg1"/>
                </a:solidFill>
                <a:ea typeface="標楷體" panose="03000509000000000000" pitchFamily="65" charset="-120"/>
              </a:rPr>
              <a:t>關鍵字「紅」 </a:t>
            </a:r>
            <a:endParaRPr lang="zh-TW" altLang="en-US" sz="3200" b="1" dirty="0">
              <a:solidFill>
                <a:schemeClr val="bg1"/>
              </a:solidFill>
              <a:ea typeface="標楷體" panose="03000509000000000000" pitchFamily="65" charset="-120"/>
            </a:endParaRPr>
          </a:p>
          <a:p>
            <a:pPr>
              <a:lnSpc>
                <a:spcPts val="3900"/>
              </a:lnSpc>
            </a:pPr>
            <a:r>
              <a:rPr lang="en-US" altLang="zh-TW" sz="3200" b="1" dirty="0">
                <a:solidFill>
                  <a:schemeClr val="bg1"/>
                </a:solidFill>
                <a:ea typeface="標楷體" panose="03000509000000000000" pitchFamily="65" charset="-120"/>
              </a:rPr>
              <a:t>C.</a:t>
            </a:r>
            <a:r>
              <a:rPr lang="zh-TW" altLang="en-US" sz="3200" b="1" dirty="0">
                <a:solidFill>
                  <a:schemeClr val="bg1"/>
                </a:solidFill>
                <a:ea typeface="標楷體" panose="03000509000000000000" pitchFamily="65" charset="-120"/>
              </a:rPr>
              <a:t>丟丟銅</a:t>
            </a:r>
            <a:r>
              <a:rPr lang="zh-TW" altLang="en-US" sz="3200" b="1" dirty="0" smtClean="0">
                <a:solidFill>
                  <a:schemeClr val="bg1"/>
                </a:solidFill>
                <a:ea typeface="標楷體" panose="03000509000000000000" pitchFamily="65" charset="-120"/>
              </a:rPr>
              <a:t>仔：</a:t>
            </a:r>
            <a:r>
              <a:rPr lang="zh-TW" altLang="en-US" sz="3200" b="1" dirty="0">
                <a:solidFill>
                  <a:schemeClr val="bg1"/>
                </a:solidFill>
                <a:ea typeface="標楷體" panose="03000509000000000000" pitchFamily="65" charset="-120"/>
              </a:rPr>
              <a:t>歌詞</a:t>
            </a:r>
            <a:r>
              <a:rPr lang="zh-TW" altLang="en-US" sz="3200" b="1" dirty="0" smtClean="0">
                <a:solidFill>
                  <a:schemeClr val="bg1"/>
                </a:solidFill>
                <a:ea typeface="標楷體" panose="03000509000000000000" pitchFamily="65" charset="-120"/>
              </a:rPr>
              <a:t>淫穢</a:t>
            </a:r>
            <a:endParaRPr lang="zh-TW" altLang="en-US" sz="3200" b="1" dirty="0">
              <a:solidFill>
                <a:schemeClr val="bg1"/>
              </a:solidFill>
              <a:ea typeface="標楷體" panose="03000509000000000000" pitchFamily="65" charset="-120"/>
            </a:endParaRPr>
          </a:p>
          <a:p>
            <a:pPr>
              <a:lnSpc>
                <a:spcPts val="3900"/>
              </a:lnSpc>
            </a:pPr>
            <a:r>
              <a:rPr lang="en-US" altLang="zh-TW" sz="3200" b="1" dirty="0">
                <a:solidFill>
                  <a:schemeClr val="bg1"/>
                </a:solidFill>
                <a:ea typeface="標楷體" panose="03000509000000000000" pitchFamily="65" charset="-120"/>
              </a:rPr>
              <a:t>E.</a:t>
            </a:r>
            <a:r>
              <a:rPr lang="zh-TW" altLang="en-US" sz="3200" b="1" dirty="0">
                <a:solidFill>
                  <a:schemeClr val="bg1"/>
                </a:solidFill>
                <a:ea typeface="標楷體" panose="03000509000000000000" pitchFamily="65" charset="-120"/>
              </a:rPr>
              <a:t>抓</a:t>
            </a:r>
            <a:r>
              <a:rPr lang="zh-TW" altLang="en-US" sz="3200" b="1" dirty="0" smtClean="0">
                <a:solidFill>
                  <a:schemeClr val="bg1"/>
                </a:solidFill>
                <a:ea typeface="標楷體" panose="03000509000000000000" pitchFamily="65" charset="-120"/>
              </a:rPr>
              <a:t>泥鰍：「小毛」的哥哥</a:t>
            </a:r>
            <a:endParaRPr lang="en-US" altLang="zh-TW" sz="3200" b="1" dirty="0" smtClean="0">
              <a:solidFill>
                <a:schemeClr val="bg1"/>
              </a:solidFill>
              <a:ea typeface="標楷體" panose="03000509000000000000" pitchFamily="65" charset="-120"/>
            </a:endParaRPr>
          </a:p>
          <a:p>
            <a:pPr>
              <a:lnSpc>
                <a:spcPts val="3900"/>
              </a:lnSpc>
            </a:pPr>
            <a:r>
              <a:rPr lang="en-US" altLang="zh-TW" sz="3200" b="1" dirty="0" smtClean="0">
                <a:solidFill>
                  <a:schemeClr val="bg1"/>
                </a:solidFill>
                <a:ea typeface="標楷體" panose="03000509000000000000" pitchFamily="65" charset="-120"/>
              </a:rPr>
              <a:t>F.</a:t>
            </a:r>
            <a:r>
              <a:rPr lang="zh-TW" altLang="en-US" sz="3200" b="1" dirty="0" smtClean="0">
                <a:solidFill>
                  <a:schemeClr val="bg1"/>
                </a:solidFill>
                <a:ea typeface="標楷體" panose="03000509000000000000" pitchFamily="65" charset="-120"/>
              </a:rPr>
              <a:t>龍的傳人：本首歌雖是中美</a:t>
            </a:r>
            <a:endParaRPr lang="en-US" altLang="zh-TW" sz="3200" b="1" dirty="0" smtClean="0">
              <a:solidFill>
                <a:schemeClr val="bg1"/>
              </a:solidFill>
              <a:ea typeface="標楷體" panose="03000509000000000000" pitchFamily="65" charset="-120"/>
            </a:endParaRPr>
          </a:p>
          <a:p>
            <a:pPr>
              <a:lnSpc>
                <a:spcPts val="3900"/>
              </a:lnSpc>
            </a:pPr>
            <a:r>
              <a:rPr lang="en-US" altLang="zh-TW" sz="3200" b="1" dirty="0">
                <a:solidFill>
                  <a:schemeClr val="bg1"/>
                </a:solidFill>
                <a:ea typeface="標楷體" panose="03000509000000000000" pitchFamily="65" charset="-120"/>
              </a:rPr>
              <a:t> </a:t>
            </a:r>
            <a:r>
              <a:rPr lang="en-US" altLang="zh-TW" sz="3200" b="1" dirty="0" smtClean="0">
                <a:solidFill>
                  <a:schemeClr val="bg1"/>
                </a:solidFill>
                <a:ea typeface="標楷體" panose="03000509000000000000" pitchFamily="65" charset="-120"/>
              </a:rPr>
              <a:t>  </a:t>
            </a:r>
            <a:r>
              <a:rPr lang="zh-TW" altLang="en-US" sz="3200" b="1" dirty="0" smtClean="0">
                <a:solidFill>
                  <a:schemeClr val="bg1"/>
                </a:solidFill>
                <a:ea typeface="標楷體" panose="03000509000000000000" pitchFamily="65" charset="-120"/>
              </a:rPr>
              <a:t>斷交時所做，但作者</a:t>
            </a:r>
            <a:r>
              <a:rPr lang="zh-TW" altLang="en-US" sz="3200" b="1" dirty="0">
                <a:solidFill>
                  <a:schemeClr val="bg1"/>
                </a:solidFill>
                <a:ea typeface="標楷體" panose="03000509000000000000" pitchFamily="65" charset="-120"/>
              </a:rPr>
              <a:t>後來</a:t>
            </a:r>
            <a:r>
              <a:rPr lang="zh-TW" altLang="en-US" sz="3200" b="1" dirty="0" smtClean="0">
                <a:solidFill>
                  <a:schemeClr val="bg1"/>
                </a:solidFill>
                <a:ea typeface="標楷體" panose="03000509000000000000" pitchFamily="65" charset="-120"/>
              </a:rPr>
              <a:t>投</a:t>
            </a:r>
            <a:endParaRPr lang="en-US" altLang="zh-TW" sz="3200" b="1" dirty="0" smtClean="0">
              <a:solidFill>
                <a:schemeClr val="bg1"/>
              </a:solidFill>
              <a:ea typeface="標楷體" panose="03000509000000000000" pitchFamily="65" charset="-120"/>
            </a:endParaRPr>
          </a:p>
          <a:p>
            <a:pPr>
              <a:lnSpc>
                <a:spcPts val="3900"/>
              </a:lnSpc>
            </a:pPr>
            <a:r>
              <a:rPr lang="en-US" altLang="zh-TW" sz="3200" b="1" dirty="0">
                <a:solidFill>
                  <a:schemeClr val="bg1"/>
                </a:solidFill>
                <a:ea typeface="標楷體" panose="03000509000000000000" pitchFamily="65" charset="-120"/>
              </a:rPr>
              <a:t> </a:t>
            </a:r>
            <a:r>
              <a:rPr lang="en-US" altLang="zh-TW" sz="3200" b="1" dirty="0" smtClean="0">
                <a:solidFill>
                  <a:schemeClr val="bg1"/>
                </a:solidFill>
                <a:ea typeface="標楷體" panose="03000509000000000000" pitchFamily="65" charset="-120"/>
              </a:rPr>
              <a:t>  </a:t>
            </a:r>
            <a:r>
              <a:rPr lang="zh-TW" altLang="en-US" sz="3200" b="1" dirty="0" smtClean="0">
                <a:solidFill>
                  <a:schemeClr val="bg1"/>
                </a:solidFill>
                <a:ea typeface="標楷體" panose="03000509000000000000" pitchFamily="65" charset="-120"/>
              </a:rPr>
              <a:t>共</a:t>
            </a:r>
            <a:r>
              <a:rPr lang="zh-TW" altLang="en-US" sz="3200" b="1" dirty="0">
                <a:solidFill>
                  <a:schemeClr val="bg1"/>
                </a:solidFill>
                <a:ea typeface="標楷體" panose="03000509000000000000" pitchFamily="65" charset="-120"/>
              </a:rPr>
              <a:t>所以被禁</a:t>
            </a:r>
            <a:endParaRPr lang="en-US" altLang="zh-TW" sz="3200" b="1" dirty="0">
              <a:solidFill>
                <a:schemeClr val="bg1"/>
              </a:solidFill>
              <a:ea typeface="標楷體" panose="03000509000000000000" pitchFamily="65" charset="-120"/>
            </a:endParaRPr>
          </a:p>
        </p:txBody>
      </p:sp>
      <p:sp>
        <p:nvSpPr>
          <p:cNvPr id="6" name="圓角矩形 5"/>
          <p:cNvSpPr/>
          <p:nvPr/>
        </p:nvSpPr>
        <p:spPr>
          <a:xfrm>
            <a:off x="589112" y="4190893"/>
            <a:ext cx="1944216" cy="648072"/>
          </a:xfrm>
          <a:prstGeom prst="roundRect">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756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98860" y="6410136"/>
            <a:ext cx="8280920"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文字資料引自 魏</a:t>
            </a:r>
            <a:r>
              <a:rPr lang="zh-TW" altLang="en-US" b="1" dirty="0">
                <a:latin typeface="標楷體" panose="03000509000000000000" pitchFamily="65" charset="-120"/>
                <a:ea typeface="標楷體" panose="03000509000000000000" pitchFamily="65" charset="-120"/>
              </a:rPr>
              <a:t>瑀</a:t>
            </a:r>
            <a:r>
              <a:rPr lang="zh-TW" altLang="en-US" b="1" dirty="0" smtClean="0">
                <a:latin typeface="標楷體" panose="03000509000000000000" pitchFamily="65" charset="-120"/>
                <a:ea typeface="標楷體" panose="03000509000000000000" pitchFamily="65" charset="-120"/>
              </a:rPr>
              <a:t>嫻</a:t>
            </a:r>
            <a:r>
              <a:rPr lang="zh-TW" altLang="en-US" dirty="0" smtClean="0"/>
              <a:t>，</a:t>
            </a:r>
            <a:r>
              <a:rPr lang="en-US" altLang="zh-TW" dirty="0"/>
              <a:t> http://bostonphilo.blogspot.tw/2015/09/blog-post.html</a:t>
            </a:r>
            <a:endParaRPr lang="zh-TW" altLang="en-US" dirty="0"/>
          </a:p>
        </p:txBody>
      </p:sp>
      <p:sp>
        <p:nvSpPr>
          <p:cNvPr id="3" name="文字方塊 2"/>
          <p:cNvSpPr txBox="1"/>
          <p:nvPr/>
        </p:nvSpPr>
        <p:spPr>
          <a:xfrm>
            <a:off x="539552" y="1484784"/>
            <a:ext cx="7632848" cy="4647426"/>
          </a:xfrm>
          <a:prstGeom prst="rect">
            <a:avLst/>
          </a:prstGeom>
          <a:noFill/>
        </p:spPr>
        <p:txBody>
          <a:bodyPr wrap="square" rtlCol="0">
            <a:spAutoFit/>
          </a:bodyPr>
          <a:lstStyle/>
          <a:p>
            <a:pPr>
              <a:lnSpc>
                <a:spcPts val="4700"/>
              </a:lnSpc>
            </a:pPr>
            <a:r>
              <a:rPr lang="zh-TW" altLang="en-US" sz="3600" b="1" dirty="0" smtClean="0">
                <a:ea typeface="標楷體" panose="03000509000000000000" pitchFamily="65" charset="-120"/>
              </a:rPr>
              <a:t>下列那一</a:t>
            </a:r>
            <a:r>
              <a:rPr lang="zh-TW" altLang="en-US" sz="3600" b="1" dirty="0">
                <a:ea typeface="標楷體" panose="03000509000000000000" pitchFamily="65" charset="-120"/>
              </a:rPr>
              <a:t>首歌</a:t>
            </a:r>
            <a:r>
              <a:rPr lang="zh-TW" altLang="en-US" sz="3600" b="1" u="sng" dirty="0">
                <a:solidFill>
                  <a:srgbClr val="FF0000"/>
                </a:solidFill>
                <a:ea typeface="標楷體" panose="03000509000000000000" pitchFamily="65" charset="-120"/>
              </a:rPr>
              <a:t>不曾</a:t>
            </a:r>
            <a:r>
              <a:rPr lang="zh-TW" altLang="en-US" sz="3600" b="1" dirty="0" smtClean="0">
                <a:ea typeface="標楷體" panose="03000509000000000000" pitchFamily="65" charset="-120"/>
              </a:rPr>
              <a:t>在臺灣</a:t>
            </a:r>
            <a:r>
              <a:rPr lang="zh-TW" altLang="en-US" sz="3600" b="1" dirty="0">
                <a:ea typeface="標楷體" panose="03000509000000000000" pitchFamily="65" charset="-120"/>
              </a:rPr>
              <a:t>被禁？</a:t>
            </a:r>
          </a:p>
          <a:p>
            <a:pPr>
              <a:lnSpc>
                <a:spcPts val="5300"/>
              </a:lnSpc>
            </a:pPr>
            <a:r>
              <a:rPr lang="en-US" altLang="zh-TW" sz="3600" b="1" dirty="0" smtClean="0">
                <a:ea typeface="標楷體" panose="03000509000000000000" pitchFamily="65" charset="-120"/>
              </a:rPr>
              <a:t>A.</a:t>
            </a:r>
            <a:r>
              <a:rPr lang="zh-TW" altLang="en-US" sz="3600" b="1" dirty="0" smtClean="0">
                <a:ea typeface="標楷體" panose="03000509000000000000" pitchFamily="65" charset="-120"/>
              </a:rPr>
              <a:t>橄欖樹</a:t>
            </a:r>
            <a:endParaRPr lang="zh-TW" altLang="en-US" sz="3600" b="1" dirty="0">
              <a:ea typeface="標楷體" panose="03000509000000000000" pitchFamily="65" charset="-120"/>
            </a:endParaRPr>
          </a:p>
          <a:p>
            <a:pPr>
              <a:lnSpc>
                <a:spcPts val="5300"/>
              </a:lnSpc>
            </a:pPr>
            <a:r>
              <a:rPr lang="en-US" altLang="zh-TW" sz="3600" b="1" dirty="0" smtClean="0">
                <a:ea typeface="標楷體" panose="03000509000000000000" pitchFamily="65" charset="-120"/>
              </a:rPr>
              <a:t>B.</a:t>
            </a:r>
            <a:r>
              <a:rPr lang="zh-TW" altLang="en-US" sz="3600" b="1" dirty="0">
                <a:ea typeface="標楷體" panose="03000509000000000000" pitchFamily="65" charset="-120"/>
              </a:rPr>
              <a:t>甜蜜蜜</a:t>
            </a:r>
          </a:p>
          <a:p>
            <a:pPr>
              <a:lnSpc>
                <a:spcPts val="5300"/>
              </a:lnSpc>
            </a:pPr>
            <a:r>
              <a:rPr lang="en-US" altLang="zh-TW" sz="3600" b="1" dirty="0" smtClean="0">
                <a:ea typeface="標楷體" panose="03000509000000000000" pitchFamily="65" charset="-120"/>
              </a:rPr>
              <a:t>C.</a:t>
            </a:r>
            <a:r>
              <a:rPr lang="zh-TW" altLang="en-US" sz="3600" b="1" dirty="0">
                <a:ea typeface="標楷體" panose="03000509000000000000" pitchFamily="65" charset="-120"/>
              </a:rPr>
              <a:t>月亮代表我</a:t>
            </a:r>
            <a:r>
              <a:rPr lang="zh-TW" altLang="en-US" sz="3600" b="1" dirty="0" smtClean="0">
                <a:ea typeface="標楷體" panose="03000509000000000000" pitchFamily="65" charset="-120"/>
              </a:rPr>
              <a:t>的</a:t>
            </a:r>
            <a:r>
              <a:rPr lang="zh-TW" altLang="en-US" sz="3600" b="1" dirty="0">
                <a:ea typeface="標楷體" panose="03000509000000000000" pitchFamily="65" charset="-120"/>
              </a:rPr>
              <a:t>心</a:t>
            </a:r>
          </a:p>
          <a:p>
            <a:pPr>
              <a:lnSpc>
                <a:spcPts val="5300"/>
              </a:lnSpc>
            </a:pPr>
            <a:r>
              <a:rPr lang="en-US" altLang="zh-TW" sz="3600" b="1" dirty="0" smtClean="0">
                <a:ea typeface="標楷體" panose="03000509000000000000" pitchFamily="65" charset="-120"/>
              </a:rPr>
              <a:t>D.</a:t>
            </a:r>
            <a:r>
              <a:rPr lang="zh-TW" altLang="en-US" sz="3600" b="1" dirty="0" smtClean="0">
                <a:ea typeface="標楷體" panose="03000509000000000000" pitchFamily="65" charset="-120"/>
              </a:rPr>
              <a:t>燒肉粽</a:t>
            </a:r>
            <a:endParaRPr lang="zh-TW" altLang="en-US" sz="3600" b="1" dirty="0">
              <a:ea typeface="標楷體" panose="03000509000000000000" pitchFamily="65" charset="-120"/>
            </a:endParaRPr>
          </a:p>
          <a:p>
            <a:r>
              <a:rPr lang="en-US" altLang="zh-TW" sz="3600" b="1" dirty="0" smtClean="0">
                <a:ea typeface="標楷體" panose="03000509000000000000" pitchFamily="65" charset="-120"/>
              </a:rPr>
              <a:t>E.</a:t>
            </a:r>
            <a:r>
              <a:rPr lang="zh-TW" altLang="en-US" sz="3600" b="1" dirty="0">
                <a:ea typeface="標楷體" panose="03000509000000000000" pitchFamily="65" charset="-120"/>
              </a:rPr>
              <a:t>綠島小夜曲</a:t>
            </a:r>
          </a:p>
          <a:p>
            <a:pPr>
              <a:lnSpc>
                <a:spcPts val="5300"/>
              </a:lnSpc>
            </a:pPr>
            <a:r>
              <a:rPr lang="en-US" altLang="zh-TW" sz="3600" b="1" dirty="0" smtClean="0">
                <a:ea typeface="標楷體" panose="03000509000000000000" pitchFamily="65" charset="-120"/>
              </a:rPr>
              <a:t>F.</a:t>
            </a:r>
            <a:r>
              <a:rPr lang="zh-TW" altLang="en-US" sz="3600" b="1" dirty="0" smtClean="0">
                <a:ea typeface="標楷體" panose="03000509000000000000" pitchFamily="65" charset="-120"/>
              </a:rPr>
              <a:t>媽媽請你也保重</a:t>
            </a:r>
            <a:endParaRPr lang="zh-TW" altLang="en-US" sz="3600" b="1" dirty="0">
              <a:ea typeface="標楷體" panose="03000509000000000000" pitchFamily="65" charset="-120"/>
            </a:endParaRPr>
          </a:p>
        </p:txBody>
      </p:sp>
      <p:sp>
        <p:nvSpPr>
          <p:cNvPr id="4" name="文字方塊 3"/>
          <p:cNvSpPr txBox="1"/>
          <p:nvPr/>
        </p:nvSpPr>
        <p:spPr>
          <a:xfrm>
            <a:off x="1223628" y="283295"/>
            <a:ext cx="6480720" cy="76944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zh-TW" altLang="en-US" sz="4400" b="1" dirty="0">
                <a:solidFill>
                  <a:schemeClr val="bg1"/>
                </a:solidFill>
                <a:latin typeface="+mn-lt"/>
                <a:ea typeface="標楷體" panose="03000509000000000000" pitchFamily="65" charset="-120"/>
              </a:rPr>
              <a:t>禁</a:t>
            </a:r>
            <a:r>
              <a:rPr lang="zh-TW" altLang="en-US" sz="4400" b="1" dirty="0" smtClean="0">
                <a:solidFill>
                  <a:schemeClr val="bg1"/>
                </a:solidFill>
                <a:latin typeface="+mn-lt"/>
                <a:ea typeface="標楷體" panose="03000509000000000000" pitchFamily="65" charset="-120"/>
              </a:rPr>
              <a:t>歌的年代～猜一猜</a:t>
            </a:r>
            <a:r>
              <a:rPr lang="el-GR" altLang="zh-TW" sz="4400" b="1" dirty="0" smtClean="0">
                <a:solidFill>
                  <a:schemeClr val="bg1"/>
                </a:solidFill>
                <a:latin typeface="+mn-lt"/>
                <a:ea typeface="標楷體" panose="03000509000000000000" pitchFamily="65" charset="-120"/>
              </a:rPr>
              <a:t>Ⅱ</a:t>
            </a:r>
            <a:r>
              <a:rPr lang="zh-TW" altLang="en-US" sz="4400" b="1" dirty="0" smtClean="0">
                <a:solidFill>
                  <a:schemeClr val="bg1"/>
                </a:solidFill>
                <a:latin typeface="+mn-lt"/>
                <a:ea typeface="標楷體" panose="03000509000000000000" pitchFamily="65" charset="-120"/>
              </a:rPr>
              <a:t>？</a:t>
            </a:r>
            <a:endParaRPr lang="zh-TW" altLang="en-US" sz="4400" b="1" dirty="0">
              <a:solidFill>
                <a:schemeClr val="bg1"/>
              </a:solidFill>
              <a:latin typeface="標楷體" panose="03000509000000000000" pitchFamily="65" charset="-120"/>
              <a:ea typeface="標楷體" panose="03000509000000000000" pitchFamily="65" charset="-120"/>
            </a:endParaRPr>
          </a:p>
        </p:txBody>
      </p:sp>
      <p:sp>
        <p:nvSpPr>
          <p:cNvPr id="6" name="圓角矩形 5"/>
          <p:cNvSpPr/>
          <p:nvPr/>
        </p:nvSpPr>
        <p:spPr>
          <a:xfrm>
            <a:off x="467360" y="2840904"/>
            <a:ext cx="2316956" cy="648072"/>
          </a:xfrm>
          <a:prstGeom prst="roundRect">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p:cNvSpPr txBox="1"/>
          <p:nvPr/>
        </p:nvSpPr>
        <p:spPr>
          <a:xfrm>
            <a:off x="395536" y="2242147"/>
            <a:ext cx="8424936" cy="4112271"/>
          </a:xfrm>
          <a:prstGeom prst="rect">
            <a:avLst/>
          </a:prstGeom>
        </p:spPr>
        <p:style>
          <a:lnRef idx="0">
            <a:schemeClr val="accent2"/>
          </a:lnRef>
          <a:fillRef idx="3">
            <a:schemeClr val="accent2"/>
          </a:fillRef>
          <a:effectRef idx="3">
            <a:schemeClr val="accent2"/>
          </a:effectRef>
          <a:fontRef idx="minor">
            <a:schemeClr val="lt1"/>
          </a:fontRef>
        </p:style>
        <p:txBody>
          <a:bodyPr wrap="square" lIns="108000" tIns="36000" rIns="72000" bIns="36000" rtlCol="0">
            <a:spAutoFit/>
          </a:bodyPr>
          <a:lstStyle/>
          <a:p>
            <a:pPr marL="266700" indent="-266700">
              <a:lnSpc>
                <a:spcPts val="4500"/>
              </a:lnSpc>
            </a:pPr>
            <a:r>
              <a:rPr lang="zh-TW" altLang="en-US" sz="3200" b="1" dirty="0" smtClean="0">
                <a:solidFill>
                  <a:schemeClr val="bg1"/>
                </a:solidFill>
                <a:ea typeface="標楷體" panose="03000509000000000000" pitchFamily="65" charset="-120"/>
              </a:rPr>
              <a:t>正確解答：</a:t>
            </a:r>
            <a:endParaRPr lang="en-US" altLang="zh-TW" sz="3200" b="1" dirty="0" smtClean="0">
              <a:solidFill>
                <a:schemeClr val="bg1"/>
              </a:solidFill>
              <a:ea typeface="標楷體" panose="03000509000000000000" pitchFamily="65" charset="-120"/>
            </a:endParaRPr>
          </a:p>
          <a:p>
            <a:pPr marL="266700" indent="-266700">
              <a:lnSpc>
                <a:spcPts val="4500"/>
              </a:lnSpc>
            </a:pPr>
            <a:r>
              <a:rPr lang="en-US" altLang="zh-TW" sz="3200" b="1" dirty="0" smtClean="0">
                <a:solidFill>
                  <a:schemeClr val="bg1"/>
                </a:solidFill>
                <a:ea typeface="標楷體" panose="03000509000000000000" pitchFamily="65" charset="-120"/>
              </a:rPr>
              <a:t>A.</a:t>
            </a:r>
            <a:r>
              <a:rPr lang="zh-TW" altLang="en-US" sz="3200" b="1" dirty="0" smtClean="0">
                <a:solidFill>
                  <a:schemeClr val="bg1"/>
                </a:solidFill>
                <a:ea typeface="標楷體" panose="03000509000000000000" pitchFamily="65" charset="-120"/>
              </a:rPr>
              <a:t>橄欖樹：</a:t>
            </a:r>
            <a:r>
              <a:rPr lang="zh-TW" altLang="en-US" sz="3200" b="1" dirty="0" smtClean="0">
                <a:ea typeface="標楷體" panose="03000509000000000000" pitchFamily="65" charset="-120"/>
              </a:rPr>
              <a:t>歌詞「流浪」諷刺</a:t>
            </a:r>
            <a:r>
              <a:rPr lang="zh-TW" altLang="en-US" sz="3200" b="1" dirty="0">
                <a:ea typeface="標楷體" panose="03000509000000000000" pitchFamily="65" charset="-120"/>
              </a:rPr>
              <a:t>政府</a:t>
            </a:r>
            <a:endParaRPr lang="zh-TW" altLang="en-US" sz="3200" b="1" dirty="0">
              <a:solidFill>
                <a:schemeClr val="bg1"/>
              </a:solidFill>
              <a:ea typeface="標楷體" panose="03000509000000000000" pitchFamily="65" charset="-120"/>
            </a:endParaRPr>
          </a:p>
          <a:p>
            <a:pPr marL="266700" indent="-266700">
              <a:lnSpc>
                <a:spcPts val="4500"/>
              </a:lnSpc>
            </a:pPr>
            <a:r>
              <a:rPr lang="en-US" altLang="zh-TW" sz="3200" b="1" dirty="0" smtClean="0">
                <a:solidFill>
                  <a:schemeClr val="bg1"/>
                </a:solidFill>
                <a:ea typeface="標楷體" panose="03000509000000000000" pitchFamily="65" charset="-120"/>
              </a:rPr>
              <a:t>C.</a:t>
            </a:r>
            <a:r>
              <a:rPr lang="zh-TW" altLang="en-US" sz="3200" b="1" dirty="0">
                <a:solidFill>
                  <a:schemeClr val="bg1"/>
                </a:solidFill>
                <a:ea typeface="標楷體" panose="03000509000000000000" pitchFamily="65" charset="-120"/>
              </a:rPr>
              <a:t>月亮代表我的</a:t>
            </a:r>
            <a:r>
              <a:rPr lang="zh-TW" altLang="en-US" sz="3200" b="1" dirty="0" smtClean="0">
                <a:solidFill>
                  <a:schemeClr val="bg1"/>
                </a:solidFill>
                <a:ea typeface="標楷體" panose="03000509000000000000" pitchFamily="65" charset="-120"/>
              </a:rPr>
              <a:t>心：</a:t>
            </a:r>
            <a:r>
              <a:rPr lang="zh-TW" altLang="en-US" sz="3200" b="1" dirty="0">
                <a:ea typeface="標楷體" panose="03000509000000000000" pitchFamily="65" charset="-120"/>
              </a:rPr>
              <a:t>靡靡之音</a:t>
            </a:r>
            <a:endParaRPr lang="zh-TW" altLang="en-US" sz="3200" b="1" dirty="0" smtClean="0">
              <a:solidFill>
                <a:schemeClr val="bg1"/>
              </a:solidFill>
              <a:ea typeface="標楷體" panose="03000509000000000000" pitchFamily="65" charset="-120"/>
            </a:endParaRPr>
          </a:p>
          <a:p>
            <a:pPr marL="266700" indent="-266700">
              <a:lnSpc>
                <a:spcPts val="4500"/>
              </a:lnSpc>
            </a:pPr>
            <a:r>
              <a:rPr lang="en-US" altLang="zh-TW" sz="3200" b="1" dirty="0" smtClean="0">
                <a:solidFill>
                  <a:schemeClr val="bg1"/>
                </a:solidFill>
                <a:ea typeface="標楷體" panose="03000509000000000000" pitchFamily="65" charset="-120"/>
              </a:rPr>
              <a:t>D.</a:t>
            </a:r>
            <a:r>
              <a:rPr lang="zh-TW" altLang="en-US" sz="3200" b="1" dirty="0" smtClean="0">
                <a:solidFill>
                  <a:schemeClr val="bg1"/>
                </a:solidFill>
                <a:ea typeface="標楷體" panose="03000509000000000000" pitchFamily="65" charset="-120"/>
              </a:rPr>
              <a:t>燒肉粽：暗指政府無能，使人民痛苦</a:t>
            </a:r>
            <a:endParaRPr lang="en-US" altLang="zh-TW" sz="3200" b="1" dirty="0" smtClean="0">
              <a:solidFill>
                <a:schemeClr val="bg1"/>
              </a:solidFill>
              <a:ea typeface="標楷體" panose="03000509000000000000" pitchFamily="65" charset="-120"/>
            </a:endParaRPr>
          </a:p>
          <a:p>
            <a:pPr marL="266700" indent="-266700">
              <a:lnSpc>
                <a:spcPts val="4500"/>
              </a:lnSpc>
            </a:pPr>
            <a:r>
              <a:rPr lang="en-US" altLang="zh-TW" sz="3200" b="1" dirty="0" smtClean="0">
                <a:solidFill>
                  <a:schemeClr val="bg1"/>
                </a:solidFill>
                <a:ea typeface="標楷體" panose="03000509000000000000" pitchFamily="65" charset="-120"/>
              </a:rPr>
              <a:t>E.</a:t>
            </a:r>
            <a:r>
              <a:rPr lang="zh-TW" altLang="en-US" sz="3200" b="1" dirty="0">
                <a:solidFill>
                  <a:schemeClr val="bg1"/>
                </a:solidFill>
                <a:ea typeface="標楷體" panose="03000509000000000000" pitchFamily="65" charset="-120"/>
              </a:rPr>
              <a:t>綠島</a:t>
            </a:r>
            <a:r>
              <a:rPr lang="zh-TW" altLang="en-US" sz="3200" b="1" dirty="0" smtClean="0">
                <a:solidFill>
                  <a:schemeClr val="bg1"/>
                </a:solidFill>
                <a:ea typeface="標楷體" panose="03000509000000000000" pitchFamily="65" charset="-120"/>
              </a:rPr>
              <a:t>小夜曲：</a:t>
            </a:r>
            <a:r>
              <a:rPr lang="zh-TW" altLang="en-US" sz="3200" b="1" dirty="0" smtClean="0">
                <a:ea typeface="標楷體" panose="03000509000000000000" pitchFamily="65" charset="-120"/>
              </a:rPr>
              <a:t>將臺灣</a:t>
            </a:r>
            <a:r>
              <a:rPr lang="zh-TW" altLang="en-US" sz="3200" b="1" dirty="0">
                <a:ea typeface="標楷體" panose="03000509000000000000" pitchFamily="65" charset="-120"/>
              </a:rPr>
              <a:t>形容成</a:t>
            </a:r>
            <a:r>
              <a:rPr lang="zh-TW" altLang="en-US" sz="3200" b="1" dirty="0" smtClean="0">
                <a:ea typeface="標楷體" panose="03000509000000000000" pitchFamily="65" charset="-120"/>
              </a:rPr>
              <a:t>一艘搖</a:t>
            </a:r>
            <a:r>
              <a:rPr lang="zh-TW" altLang="en-US" sz="3200" b="1" dirty="0">
                <a:ea typeface="標楷體" panose="03000509000000000000" pitchFamily="65" charset="-120"/>
              </a:rPr>
              <a:t>啊</a:t>
            </a:r>
            <a:r>
              <a:rPr lang="zh-TW" altLang="en-US" sz="3200" b="1" dirty="0" smtClean="0">
                <a:ea typeface="標楷體" panose="03000509000000000000" pitchFamily="65" charset="-120"/>
              </a:rPr>
              <a:t>搖的</a:t>
            </a:r>
            <a:r>
              <a:rPr lang="zh-TW" altLang="en-US" sz="3200" b="1" dirty="0">
                <a:ea typeface="標楷體" panose="03000509000000000000" pitchFamily="65" charset="-120"/>
              </a:rPr>
              <a:t>船</a:t>
            </a:r>
            <a:endParaRPr lang="en-US" altLang="zh-TW" sz="3200" b="1" dirty="0" smtClean="0">
              <a:solidFill>
                <a:schemeClr val="bg1"/>
              </a:solidFill>
              <a:ea typeface="標楷體" panose="03000509000000000000" pitchFamily="65" charset="-120"/>
            </a:endParaRPr>
          </a:p>
          <a:p>
            <a:pPr marL="266700" indent="-266700">
              <a:lnSpc>
                <a:spcPts val="4500"/>
              </a:lnSpc>
            </a:pPr>
            <a:r>
              <a:rPr lang="en-US" altLang="zh-TW" sz="3200" b="1" dirty="0" smtClean="0">
                <a:solidFill>
                  <a:schemeClr val="bg1"/>
                </a:solidFill>
                <a:ea typeface="標楷體" panose="03000509000000000000" pitchFamily="65" charset="-120"/>
              </a:rPr>
              <a:t>F.</a:t>
            </a:r>
            <a:r>
              <a:rPr lang="zh-TW" altLang="en-US" sz="3200" b="1" dirty="0" smtClean="0">
                <a:solidFill>
                  <a:schemeClr val="bg1"/>
                </a:solidFill>
                <a:ea typeface="標楷體" panose="03000509000000000000" pitchFamily="65" charset="-120"/>
              </a:rPr>
              <a:t>媽媽請你也保重：歌詞不健康，</a:t>
            </a:r>
            <a:r>
              <a:rPr lang="zh-TW" altLang="en-US" sz="3200" b="1" dirty="0" smtClean="0">
                <a:latin typeface="標楷體" panose="03000509000000000000" pitchFamily="65" charset="-120"/>
                <a:ea typeface="標楷體" panose="03000509000000000000" pitchFamily="65" charset="-120"/>
              </a:rPr>
              <a:t>在</a:t>
            </a:r>
            <a:r>
              <a:rPr lang="zh-TW" altLang="en-US" sz="3200" b="1" dirty="0">
                <a:latin typeface="標楷體" panose="03000509000000000000" pitchFamily="65" charset="-120"/>
                <a:ea typeface="標楷體" panose="03000509000000000000" pitchFamily="65" charset="-120"/>
              </a:rPr>
              <a:t>軍中想</a:t>
            </a:r>
            <a:r>
              <a:rPr lang="zh-TW" altLang="en-US" sz="3200" b="1" dirty="0" smtClean="0">
                <a:latin typeface="標楷體" panose="03000509000000000000" pitchFamily="65" charset="-120"/>
                <a:ea typeface="標楷體" panose="03000509000000000000" pitchFamily="65" charset="-120"/>
              </a:rPr>
              <a:t>媽媽會懷</a:t>
            </a:r>
            <a:r>
              <a:rPr lang="zh-TW" altLang="en-US" sz="3200" b="1" dirty="0">
                <a:latin typeface="標楷體" panose="03000509000000000000" pitchFamily="65" charset="-120"/>
                <a:ea typeface="標楷體" panose="03000509000000000000" pitchFamily="65" charset="-120"/>
              </a:rPr>
              <a:t>憂喪</a:t>
            </a:r>
            <a:r>
              <a:rPr lang="zh-TW" altLang="en-US" sz="3200" b="1" dirty="0" smtClean="0">
                <a:latin typeface="標楷體" panose="03000509000000000000" pitchFamily="65" charset="-120"/>
                <a:ea typeface="標楷體" panose="03000509000000000000" pitchFamily="65" charset="-120"/>
              </a:rPr>
              <a:t>志。</a:t>
            </a:r>
            <a:endParaRPr lang="en-US" altLang="zh-TW" sz="32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984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檔案管理局05"/>
          <p:cNvPicPr>
            <a:picLocks noChangeAspect="1" noChangeArrowheads="1"/>
          </p:cNvPicPr>
          <p:nvPr/>
        </p:nvPicPr>
        <p:blipFill>
          <a:blip r:embed="rId2" cstate="print">
            <a:lum bright="-42000" contrast="30000"/>
            <a:extLst>
              <a:ext uri="{28A0092B-C50C-407E-A947-70E740481C1C}">
                <a14:useLocalDpi xmlns:a14="http://schemas.microsoft.com/office/drawing/2010/main"/>
              </a:ext>
            </a:extLst>
          </a:blip>
          <a:srcRect/>
          <a:stretch>
            <a:fillRect/>
          </a:stretch>
        </p:blipFill>
        <p:spPr bwMode="auto">
          <a:xfrm>
            <a:off x="0" y="0"/>
            <a:ext cx="532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Oval 5"/>
          <p:cNvSpPr>
            <a:spLocks noChangeArrowheads="1"/>
          </p:cNvSpPr>
          <p:nvPr/>
        </p:nvSpPr>
        <p:spPr bwMode="auto">
          <a:xfrm>
            <a:off x="2843213" y="5949950"/>
            <a:ext cx="360362" cy="90805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52228" name="Text Box 6"/>
          <p:cNvSpPr txBox="1">
            <a:spLocks noChangeArrowheads="1"/>
          </p:cNvSpPr>
          <p:nvPr/>
        </p:nvSpPr>
        <p:spPr bwMode="auto">
          <a:xfrm>
            <a:off x="5352588" y="108327"/>
            <a:ext cx="3779837" cy="65620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ts val="3000"/>
              </a:lnSpc>
            </a:pPr>
            <a:r>
              <a:rPr lang="zh-TW" altLang="en-US" sz="2400" b="1" dirty="0" smtClean="0">
                <a:ea typeface="標楷體" panose="03000509000000000000" pitchFamily="65" charset="-120"/>
              </a:rPr>
              <a:t>歌曲</a:t>
            </a:r>
            <a:r>
              <a:rPr lang="zh-TW" altLang="en-US" sz="2400" b="1" dirty="0">
                <a:ea typeface="標楷體" panose="03000509000000000000" pitchFamily="65" charset="-120"/>
              </a:rPr>
              <a:t>及唱片若有不當之處也會被禁止流傳</a:t>
            </a:r>
            <a:r>
              <a:rPr lang="zh-TW" altLang="en-US" sz="2400" b="1" dirty="0" smtClean="0">
                <a:ea typeface="標楷體" panose="03000509000000000000" pitchFamily="65" charset="-120"/>
              </a:rPr>
              <a:t>，如</a:t>
            </a:r>
            <a:r>
              <a:rPr lang="en-US" altLang="zh-TW" sz="2400" b="1" dirty="0">
                <a:ea typeface="標楷體" panose="03000509000000000000" pitchFamily="65" charset="-120"/>
              </a:rPr>
              <a:t>〈</a:t>
            </a:r>
            <a:r>
              <a:rPr lang="zh-TW" altLang="en-US" sz="2400" b="1" dirty="0">
                <a:ea typeface="標楷體" panose="03000509000000000000" pitchFamily="65" charset="-120"/>
              </a:rPr>
              <a:t>何日君再來</a:t>
            </a:r>
            <a:r>
              <a:rPr lang="en-US" altLang="zh-TW" sz="2400" b="1" dirty="0" smtClean="0">
                <a:ea typeface="標楷體" panose="03000509000000000000" pitchFamily="65" charset="-120"/>
              </a:rPr>
              <a:t>〉</a:t>
            </a:r>
            <a:r>
              <a:rPr lang="zh-TW" altLang="en-US" sz="2400" b="1" dirty="0" smtClean="0">
                <a:ea typeface="標楷體" panose="03000509000000000000" pitchFamily="65" charset="-120"/>
              </a:rPr>
              <a:t>就因作曲</a:t>
            </a:r>
            <a:r>
              <a:rPr lang="zh-TW" altLang="en-US" sz="2400" b="1" dirty="0">
                <a:ea typeface="標楷體" panose="03000509000000000000" pitchFamily="65" charset="-120"/>
              </a:rPr>
              <a:t>者留滯</a:t>
            </a:r>
            <a:r>
              <a:rPr lang="zh-TW" altLang="en-US" sz="2400" b="1" dirty="0" smtClean="0">
                <a:ea typeface="標楷體" panose="03000509000000000000" pitchFamily="65" charset="-120"/>
              </a:rPr>
              <a:t>中國而遭查禁</a:t>
            </a:r>
            <a:r>
              <a:rPr lang="zh-TW" altLang="en-US" sz="2200" b="1" dirty="0" smtClean="0">
                <a:ea typeface="標楷體" panose="03000509000000000000" pitchFamily="65" charset="-120"/>
              </a:rPr>
              <a:t>（黃嘉謨</a:t>
            </a:r>
            <a:r>
              <a:rPr lang="zh-TW" altLang="en-US" sz="2200" b="1" dirty="0">
                <a:ea typeface="標楷體" panose="03000509000000000000" pitchFamily="65" charset="-120"/>
              </a:rPr>
              <a:t>作詞、劉雪庵作曲，周璇主</a:t>
            </a:r>
            <a:r>
              <a:rPr lang="zh-TW" altLang="en-US" sz="2200" b="1" dirty="0" smtClean="0">
                <a:ea typeface="標楷體" panose="03000509000000000000" pitchFamily="65" charset="-120"/>
              </a:rPr>
              <a:t>唱）。</a:t>
            </a:r>
            <a:r>
              <a:rPr lang="zh-TW" altLang="en-US" sz="2400" b="1" dirty="0" smtClean="0">
                <a:ea typeface="標楷體" panose="03000509000000000000" pitchFamily="65" charset="-120"/>
              </a:rPr>
              <a:t>坊間亦有歌詞影射</a:t>
            </a:r>
            <a:r>
              <a:rPr lang="en-US" altLang="zh-TW" sz="2400" b="1" dirty="0">
                <a:ea typeface="標楷體" panose="03000509000000000000" pitchFamily="65" charset="-120"/>
              </a:rPr>
              <a:t>｢</a:t>
            </a:r>
            <a:r>
              <a:rPr lang="zh-TW" altLang="en-US" sz="2400" b="1" dirty="0">
                <a:ea typeface="標楷體" panose="03000509000000000000" pitchFamily="65" charset="-120"/>
              </a:rPr>
              <a:t>日軍</a:t>
            </a:r>
            <a:r>
              <a:rPr lang="en-US" altLang="zh-TW" sz="2400" b="1" dirty="0">
                <a:ea typeface="標楷體" panose="03000509000000000000" pitchFamily="65" charset="-120"/>
              </a:rPr>
              <a:t>｣</a:t>
            </a:r>
            <a:r>
              <a:rPr lang="zh-TW" altLang="en-US" sz="2400" b="1" dirty="0">
                <a:ea typeface="標楷體" panose="03000509000000000000" pitchFamily="65" charset="-120"/>
              </a:rPr>
              <a:t>的</a:t>
            </a:r>
            <a:r>
              <a:rPr lang="zh-TW" altLang="en-US" sz="2400" b="1" dirty="0" smtClean="0">
                <a:ea typeface="標楷體" panose="03000509000000000000" pitchFamily="65" charset="-120"/>
              </a:rPr>
              <a:t>傳言，直到</a:t>
            </a:r>
            <a:r>
              <a:rPr lang="en-US" altLang="zh-TW" sz="2400" b="1" dirty="0">
                <a:ea typeface="標楷體" panose="03000509000000000000" pitchFamily="65" charset="-120"/>
              </a:rPr>
              <a:t>1979</a:t>
            </a:r>
            <a:r>
              <a:rPr lang="zh-TW" altLang="en-US" sz="2400" b="1" dirty="0" smtClean="0">
                <a:ea typeface="標楷體" panose="03000509000000000000" pitchFamily="65" charset="-120"/>
              </a:rPr>
              <a:t>年，還被列</a:t>
            </a:r>
            <a:r>
              <a:rPr lang="zh-TW" altLang="en-US" sz="2400" b="1" dirty="0">
                <a:ea typeface="標楷體" panose="03000509000000000000" pitchFamily="65" charset="-120"/>
              </a:rPr>
              <a:t>名不得製作唱片、公開</a:t>
            </a:r>
            <a:r>
              <a:rPr lang="zh-TW" altLang="en-US" sz="2400" b="1" dirty="0" smtClean="0">
                <a:ea typeface="標楷體" panose="03000509000000000000" pitchFamily="65" charset="-120"/>
              </a:rPr>
              <a:t>播送。</a:t>
            </a:r>
            <a:endParaRPr lang="en-US" altLang="zh-TW" sz="2400" b="1" dirty="0" smtClean="0">
              <a:ea typeface="標楷體" panose="03000509000000000000" pitchFamily="65" charset="-120"/>
            </a:endParaRPr>
          </a:p>
          <a:p>
            <a:pPr eaLnBrk="1" hangingPunct="1">
              <a:lnSpc>
                <a:spcPts val="3000"/>
              </a:lnSpc>
            </a:pPr>
            <a:r>
              <a:rPr lang="en-US" altLang="zh-TW" sz="2400" b="1" dirty="0" smtClean="0">
                <a:ea typeface="標楷體" panose="03000509000000000000" pitchFamily="65" charset="-120"/>
              </a:rPr>
              <a:t>1980</a:t>
            </a:r>
            <a:r>
              <a:rPr lang="zh-TW" altLang="en-US" sz="2400" b="1" dirty="0">
                <a:ea typeface="標楷體" panose="03000509000000000000" pitchFamily="65" charset="-120"/>
              </a:rPr>
              <a:t>年左右鄧麗君翻唱後順勢解禁</a:t>
            </a:r>
            <a:r>
              <a:rPr lang="zh-TW" altLang="en-US" sz="2400" b="1" dirty="0" smtClean="0">
                <a:ea typeface="標楷體" panose="03000509000000000000" pitchFamily="65" charset="-120"/>
              </a:rPr>
              <a:t>，當時鄧麗君</a:t>
            </a:r>
            <a:r>
              <a:rPr lang="zh-TW" altLang="en-US" sz="2400" b="1" dirty="0">
                <a:ea typeface="標楷體" panose="03000509000000000000" pitchFamily="65" charset="-120"/>
              </a:rPr>
              <a:t>的歌聲也流傳於中國，而有</a:t>
            </a:r>
            <a:r>
              <a:rPr lang="en-US" altLang="zh-TW" sz="2400" b="1" dirty="0">
                <a:ea typeface="標楷體" panose="03000509000000000000" pitchFamily="65" charset="-120"/>
              </a:rPr>
              <a:t>｢</a:t>
            </a:r>
            <a:r>
              <a:rPr lang="zh-TW" altLang="en-US" sz="2400" b="1" dirty="0">
                <a:ea typeface="標楷體" panose="03000509000000000000" pitchFamily="65" charset="-120"/>
              </a:rPr>
              <a:t>不愛老鄧愛小鄧</a:t>
            </a:r>
            <a:r>
              <a:rPr lang="en-US" altLang="zh-TW" sz="2400" b="1" dirty="0">
                <a:ea typeface="標楷體" panose="03000509000000000000" pitchFamily="65" charset="-120"/>
              </a:rPr>
              <a:t>｣</a:t>
            </a:r>
            <a:r>
              <a:rPr lang="zh-TW" altLang="en-US" sz="2400" b="1" dirty="0">
                <a:ea typeface="標楷體" panose="03000509000000000000" pitchFamily="65" charset="-120"/>
              </a:rPr>
              <a:t>的</a:t>
            </a:r>
            <a:r>
              <a:rPr lang="zh-TW" altLang="en-US" sz="2400" b="1" dirty="0" smtClean="0">
                <a:ea typeface="標楷體" panose="03000509000000000000" pitchFamily="65" charset="-120"/>
              </a:rPr>
              <a:t>傳言引起</a:t>
            </a:r>
            <a:r>
              <a:rPr lang="zh-TW" altLang="en-US" sz="2400" b="1" dirty="0">
                <a:ea typeface="標楷體" panose="03000509000000000000" pitchFamily="65" charset="-120"/>
              </a:rPr>
              <a:t>中國共產黨緊張，</a:t>
            </a:r>
            <a:r>
              <a:rPr lang="en-US" altLang="zh-TW" sz="2400" b="1" dirty="0">
                <a:ea typeface="標楷體" panose="03000509000000000000" pitchFamily="65" charset="-120"/>
              </a:rPr>
              <a:t>1982</a:t>
            </a:r>
            <a:r>
              <a:rPr lang="zh-TW" altLang="en-US" sz="2400" b="1" dirty="0">
                <a:ea typeface="標楷體" panose="03000509000000000000" pitchFamily="65" charset="-120"/>
              </a:rPr>
              <a:t>年對岸也曾一度以靡靡之音為</a:t>
            </a:r>
            <a:r>
              <a:rPr lang="zh-TW" altLang="en-US" sz="2400" b="1" dirty="0" smtClean="0">
                <a:ea typeface="標楷體" panose="03000509000000000000" pitchFamily="65" charset="-120"/>
              </a:rPr>
              <a:t>由，查禁</a:t>
            </a:r>
            <a:r>
              <a:rPr lang="zh-TW" altLang="en-US" sz="2400" b="1" dirty="0">
                <a:ea typeface="標楷體" panose="03000509000000000000" pitchFamily="65" charset="-120"/>
              </a:rPr>
              <a:t>這首歌。</a:t>
            </a:r>
          </a:p>
          <a:p>
            <a:pPr eaLnBrk="1" hangingPunct="1">
              <a:lnSpc>
                <a:spcPts val="3000"/>
              </a:lnSpc>
            </a:pPr>
            <a:r>
              <a:rPr lang="zh-TW" altLang="en-US" sz="2400" b="1" dirty="0">
                <a:ea typeface="標楷體" panose="03000509000000000000" pitchFamily="65" charset="-120"/>
              </a:rPr>
              <a:t>圖</a:t>
            </a:r>
            <a:r>
              <a:rPr lang="en-US" altLang="zh-TW" sz="2400" b="1" dirty="0">
                <a:ea typeface="標楷體" panose="03000509000000000000" pitchFamily="65" charset="-120"/>
              </a:rPr>
              <a:t>-</a:t>
            </a:r>
            <a:r>
              <a:rPr lang="zh-TW" altLang="en-US" sz="2400" b="1" dirty="0">
                <a:ea typeface="標楷體" panose="03000509000000000000" pitchFamily="65" charset="-120"/>
              </a:rPr>
              <a:t>國家檔案</a:t>
            </a:r>
            <a:r>
              <a:rPr lang="zh-TW" altLang="en-US" sz="2400" b="1" dirty="0" smtClean="0">
                <a:ea typeface="標楷體" panose="03000509000000000000" pitchFamily="65" charset="-120"/>
              </a:rPr>
              <a:t>局</a:t>
            </a:r>
            <a:endParaRPr lang="zh-TW" altLang="en-US" sz="1000" b="1" dirty="0">
              <a:ea typeface="標楷體" panose="03000509000000000000" pitchFamily="65" charset="-120"/>
            </a:endParaRPr>
          </a:p>
          <a:p>
            <a:pPr eaLnBrk="1" hangingPunct="1">
              <a:lnSpc>
                <a:spcPts val="3000"/>
              </a:lnSpc>
            </a:pPr>
            <a:r>
              <a:rPr lang="zh-TW" altLang="en-US" sz="2400" b="1" dirty="0">
                <a:ea typeface="標楷體" panose="03000509000000000000" pitchFamily="65" charset="-120"/>
              </a:rPr>
              <a:t>文</a:t>
            </a:r>
            <a:r>
              <a:rPr lang="en-US" altLang="zh-TW" sz="2400" b="1" dirty="0" smtClean="0">
                <a:ea typeface="標楷體" panose="03000509000000000000" pitchFamily="65" charset="-120"/>
              </a:rPr>
              <a:t>-</a:t>
            </a:r>
            <a:r>
              <a:rPr lang="zh-TW" altLang="en-US" sz="2400" b="1" dirty="0" smtClean="0">
                <a:ea typeface="標楷體" panose="03000509000000000000" pitchFamily="65" charset="-120"/>
              </a:rPr>
              <a:t>臺灣</a:t>
            </a:r>
            <a:r>
              <a:rPr lang="zh-TW" altLang="en-US" sz="2400" b="1" dirty="0">
                <a:ea typeface="標楷體" panose="03000509000000000000" pitchFamily="65" charset="-120"/>
              </a:rPr>
              <a:t>大百科全書</a:t>
            </a:r>
          </a:p>
        </p:txBody>
      </p:sp>
      <p:pic>
        <p:nvPicPr>
          <p:cNvPr id="2" name="圖片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919" y="548680"/>
            <a:ext cx="5161110" cy="5040560"/>
          </a:xfrm>
          <a:prstGeom prst="roundRect">
            <a:avLst>
              <a:gd name="adj" fmla="val 59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文字方塊 2"/>
          <p:cNvSpPr txBox="1"/>
          <p:nvPr/>
        </p:nvSpPr>
        <p:spPr>
          <a:xfrm>
            <a:off x="95639" y="5651414"/>
            <a:ext cx="5161109" cy="923330"/>
          </a:xfrm>
          <a:prstGeom prst="rect">
            <a:avLst/>
          </a:prstGeom>
          <a:solidFill>
            <a:srgbClr val="DFDFDF"/>
          </a:solidFill>
        </p:spPr>
        <p:txBody>
          <a:bodyPr wrap="square" rtlCol="0">
            <a:spAutoFit/>
          </a:bodyPr>
          <a:lstStyle/>
          <a:p>
            <a:r>
              <a:rPr lang="zh-TW" altLang="en-US" b="1" dirty="0" smtClean="0">
                <a:ea typeface="標楷體" panose="03000509000000000000" pitchFamily="65" charset="-120"/>
              </a:rPr>
              <a:t>圖片來源：</a:t>
            </a:r>
            <a:r>
              <a:rPr lang="en-US" altLang="zh-TW" b="1" dirty="0" smtClean="0">
                <a:ea typeface="標楷體" panose="03000509000000000000" pitchFamily="65" charset="-120"/>
              </a:rPr>
              <a:t>http</a:t>
            </a:r>
            <a:r>
              <a:rPr lang="en-US" altLang="zh-TW" b="1" dirty="0">
                <a:ea typeface="標楷體" panose="03000509000000000000" pitchFamily="65" charset="-120"/>
              </a:rPr>
              <a:t>://farm8.static.flickr.com/7037/6914842533_869c589086.jpg</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59" y="260648"/>
            <a:ext cx="3277860" cy="4555721"/>
          </a:xfrm>
          <a:prstGeom prst="rect">
            <a:avLst/>
          </a:prstGeom>
        </p:spPr>
      </p:pic>
      <p:pic>
        <p:nvPicPr>
          <p:cNvPr id="6"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09377">
            <a:off x="1316622" y="1998418"/>
            <a:ext cx="3273675" cy="4620533"/>
          </a:xfrm>
          <a:prstGeom prst="rect">
            <a:avLst/>
          </a:prstGeom>
        </p:spPr>
      </p:pic>
      <p:sp>
        <p:nvSpPr>
          <p:cNvPr id="2" name="文字方塊 1"/>
          <p:cNvSpPr txBox="1"/>
          <p:nvPr/>
        </p:nvSpPr>
        <p:spPr>
          <a:xfrm>
            <a:off x="3341961" y="6387377"/>
            <a:ext cx="5688632"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以上圖片引自</a:t>
            </a:r>
            <a:r>
              <a:rPr lang="zh-TW" altLang="en-US" b="1" dirty="0" smtClean="0"/>
              <a:t>：</a:t>
            </a:r>
            <a:r>
              <a:rPr lang="en-US" altLang="zh-TW" b="1" dirty="0">
                <a:hlinkClick r:id="rId4"/>
              </a:rPr>
              <a:t>http://</a:t>
            </a:r>
            <a:r>
              <a:rPr lang="en-US" altLang="zh-TW" b="1" dirty="0" smtClean="0">
                <a:hlinkClick r:id="rId4"/>
              </a:rPr>
              <a:t>www.cck.org.tw/index.html</a:t>
            </a:r>
            <a:endParaRPr lang="en-US" altLang="zh-TW" b="1" dirty="0" smtClean="0"/>
          </a:p>
        </p:txBody>
      </p:sp>
      <p:pic>
        <p:nvPicPr>
          <p:cNvPr id="4" name="圖片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295313">
            <a:off x="3864877" y="261838"/>
            <a:ext cx="3492498" cy="4769903"/>
          </a:xfrm>
          <a:prstGeom prst="rect">
            <a:avLst/>
          </a:prstGeom>
        </p:spPr>
      </p:pic>
      <p:pic>
        <p:nvPicPr>
          <p:cNvPr id="7" name="圖片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39589">
            <a:off x="5212751" y="1581385"/>
            <a:ext cx="3495448" cy="4773588"/>
          </a:xfrm>
          <a:prstGeom prst="rect">
            <a:avLst/>
          </a:prstGeom>
        </p:spPr>
      </p:pic>
    </p:spTree>
    <p:extLst>
      <p:ext uri="{BB962C8B-B14F-4D97-AF65-F5344CB8AC3E}">
        <p14:creationId xmlns:p14="http://schemas.microsoft.com/office/powerpoint/2010/main" val="1995979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7326"/>
            <a:ext cx="9144000" cy="5828804"/>
          </a:xfrm>
          <a:prstGeom prst="rect">
            <a:avLst/>
          </a:prstGeom>
        </p:spPr>
      </p:pic>
      <p:sp>
        <p:nvSpPr>
          <p:cNvPr id="3" name="文字方塊 2"/>
          <p:cNvSpPr txBox="1"/>
          <p:nvPr/>
        </p:nvSpPr>
        <p:spPr>
          <a:xfrm>
            <a:off x="-7460" y="5851564"/>
            <a:ext cx="9151459" cy="1015663"/>
          </a:xfrm>
          <a:prstGeom prst="rect">
            <a:avLst/>
          </a:prstGeom>
          <a:solidFill>
            <a:schemeClr val="bg2">
              <a:lumMod val="75000"/>
            </a:schemeClr>
          </a:solidFill>
        </p:spPr>
        <p:txBody>
          <a:bodyPr wrap="square" rtlCol="0">
            <a:spAutoFit/>
          </a:bodyPr>
          <a:lstStyle/>
          <a:p>
            <a:pPr>
              <a:lnSpc>
                <a:spcPts val="2400"/>
              </a:lnSpc>
            </a:pPr>
            <a:r>
              <a:rPr lang="zh-TW" altLang="en-US" sz="2400" b="1" dirty="0" smtClean="0">
                <a:ea typeface="標楷體" panose="03000509000000000000" pitchFamily="65" charset="-120"/>
              </a:rPr>
              <a:t>本土政治人物透過有限的地方自治選舉和興辦雜誌傳達理念，逐漸凝聚力量，將民主運動帶進新的階段。圖為</a:t>
            </a:r>
            <a:r>
              <a:rPr lang="en-US" altLang="zh-TW" sz="2400" b="1" dirty="0">
                <a:ea typeface="標楷體" panose="03000509000000000000" pitchFamily="65" charset="-120"/>
              </a:rPr>
              <a:t>1969</a:t>
            </a:r>
            <a:r>
              <a:rPr lang="zh-TW" altLang="en-US" sz="2400" b="1" dirty="0">
                <a:ea typeface="標楷體" panose="03000509000000000000" pitchFamily="65" charset="-120"/>
              </a:rPr>
              <a:t>年</a:t>
            </a:r>
            <a:r>
              <a:rPr lang="en-US" altLang="zh-TW" sz="2400" b="1" dirty="0">
                <a:ea typeface="標楷體" panose="03000509000000000000" pitchFamily="65" charset="-120"/>
              </a:rPr>
              <a:t>12</a:t>
            </a:r>
            <a:r>
              <a:rPr lang="zh-TW" altLang="en-US" sz="2400" b="1" dirty="0">
                <a:ea typeface="標楷體" panose="03000509000000000000" pitchFamily="65" charset="-120"/>
              </a:rPr>
              <a:t>月</a:t>
            </a:r>
            <a:r>
              <a:rPr lang="zh-TW" altLang="en-US" sz="2400" b="1" dirty="0" smtClean="0">
                <a:ea typeface="標楷體" panose="03000509000000000000" pitchFamily="65" charset="-120"/>
              </a:rPr>
              <a:t>，黃信介參與立法委員</a:t>
            </a:r>
            <a:r>
              <a:rPr lang="zh-TW" altLang="en-US" sz="2400" b="1" dirty="0">
                <a:ea typeface="標楷體" panose="03000509000000000000" pitchFamily="65" charset="-120"/>
              </a:rPr>
              <a:t>增補</a:t>
            </a:r>
            <a:r>
              <a:rPr lang="zh-TW" altLang="en-US" sz="2400" b="1" dirty="0" smtClean="0">
                <a:ea typeface="標楷體" panose="03000509000000000000" pitchFamily="65" charset="-120"/>
              </a:rPr>
              <a:t>選的畫面</a:t>
            </a:r>
            <a:r>
              <a:rPr lang="en-US" altLang="zh-TW" sz="2400" b="1" dirty="0" smtClean="0">
                <a:ea typeface="標楷體" panose="03000509000000000000" pitchFamily="65" charset="-120"/>
              </a:rPr>
              <a:t>-</a:t>
            </a:r>
            <a:r>
              <a:rPr lang="zh-TW" altLang="en-US" sz="2400" b="1" dirty="0" smtClean="0">
                <a:ea typeface="標楷體" panose="03000509000000000000" pitchFamily="65" charset="-120"/>
              </a:rPr>
              <a:t>民報，</a:t>
            </a:r>
            <a:r>
              <a:rPr lang="en-US" altLang="zh-TW" sz="2400" b="1" dirty="0">
                <a:ea typeface="標楷體" panose="03000509000000000000" pitchFamily="65" charset="-120"/>
              </a:rPr>
              <a:t>http://www.peoplenews.tw/</a:t>
            </a:r>
            <a:r>
              <a:rPr lang="zh-TW" altLang="en-US" sz="2400" b="1" dirty="0" smtClean="0">
                <a:ea typeface="標楷體" panose="03000509000000000000" pitchFamily="65" charset="-120"/>
              </a:rPr>
              <a:t>。</a:t>
            </a:r>
            <a:endParaRPr lang="zh-TW" altLang="en-US" sz="2400" b="1" dirty="0">
              <a:ea typeface="標楷體" panose="03000509000000000000" pitchFamily="65" charset="-120"/>
            </a:endParaRPr>
          </a:p>
        </p:txBody>
      </p:sp>
    </p:spTree>
    <p:extLst>
      <p:ext uri="{BB962C8B-B14F-4D97-AF65-F5344CB8AC3E}">
        <p14:creationId xmlns:p14="http://schemas.microsoft.com/office/powerpoint/2010/main" val="15450349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1576"/>
            <a:ext cx="9149729" cy="5775767"/>
          </a:xfrm>
          <a:prstGeom prst="rect">
            <a:avLst/>
          </a:prstGeom>
        </p:spPr>
      </p:pic>
      <p:sp>
        <p:nvSpPr>
          <p:cNvPr id="3" name="文字方塊 2"/>
          <p:cNvSpPr txBox="1"/>
          <p:nvPr/>
        </p:nvSpPr>
        <p:spPr>
          <a:xfrm>
            <a:off x="0" y="5536237"/>
            <a:ext cx="9144000" cy="1323439"/>
          </a:xfrm>
          <a:prstGeom prst="rect">
            <a:avLst/>
          </a:prstGeom>
          <a:solidFill>
            <a:schemeClr val="bg2">
              <a:lumMod val="75000"/>
            </a:schemeClr>
          </a:solidFill>
        </p:spPr>
        <p:txBody>
          <a:bodyPr wrap="square" rtlCol="0">
            <a:spAutoFit/>
          </a:bodyPr>
          <a:lstStyle/>
          <a:p>
            <a:r>
              <a:rPr lang="en-US" altLang="zh-TW" sz="2000" b="1" dirty="0" smtClean="0">
                <a:ea typeface="標楷體" panose="03000509000000000000" pitchFamily="65" charset="-120"/>
              </a:rPr>
              <a:t>67.12.16</a:t>
            </a:r>
            <a:r>
              <a:rPr lang="zh-TW" altLang="en-US" sz="2000" b="1" dirty="0" smtClean="0">
                <a:ea typeface="標楷體" panose="03000509000000000000" pitchFamily="65" charset="-120"/>
              </a:rPr>
              <a:t>美國宣布與中共建交，政府緊急宣布中止年底的中央民意代表增選活動。原是臺灣最艱強的盟友也是世界反共的領袖居然與死敵建交</a:t>
            </a:r>
            <a:r>
              <a:rPr lang="en-US" altLang="zh-TW" sz="2000" b="1" dirty="0" smtClean="0">
                <a:ea typeface="標楷體" panose="03000509000000000000" pitchFamily="65" charset="-120"/>
              </a:rPr>
              <a:t>……</a:t>
            </a:r>
            <a:r>
              <a:rPr lang="zh-TW" altLang="en-US" sz="2000" b="1" dirty="0" smtClean="0">
                <a:ea typeface="標楷體" panose="03000509000000000000" pitchFamily="65" charset="-120"/>
              </a:rPr>
              <a:t>臺灣人恐懼被美出賣給中共，亦想藉此機會積極推動民主改革。文為軍事審判姚嘉文答辯，轉引自黃富三，</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ea typeface="標楷體" panose="03000509000000000000" pitchFamily="65" charset="-120"/>
              </a:rPr>
              <a:t>美麗島事件</a:t>
            </a:r>
            <a:r>
              <a:rPr lang="en-US" altLang="zh-TW" sz="2000" b="1" dirty="0">
                <a:latin typeface="標楷體" panose="03000509000000000000" pitchFamily="65" charset="-120"/>
                <a:ea typeface="標楷體" panose="03000509000000000000" pitchFamily="65" charset="-120"/>
              </a:rPr>
              <a:t>》</a:t>
            </a:r>
            <a:r>
              <a:rPr lang="zh-TW" altLang="en-US" sz="2000" b="1" dirty="0" smtClean="0">
                <a:ea typeface="標楷體" panose="03000509000000000000" pitchFamily="65" charset="-120"/>
              </a:rPr>
              <a:t>，頁</a:t>
            </a:r>
            <a:r>
              <a:rPr lang="en-US" altLang="zh-TW" sz="2000" b="1" dirty="0" smtClean="0">
                <a:ea typeface="標楷體" panose="03000509000000000000" pitchFamily="65" charset="-120"/>
              </a:rPr>
              <a:t>19-22</a:t>
            </a:r>
            <a:r>
              <a:rPr lang="zh-TW" altLang="en-US" sz="2000" b="1" dirty="0" smtClean="0">
                <a:ea typeface="標楷體" panose="03000509000000000000" pitchFamily="65" charset="-120"/>
              </a:rPr>
              <a:t>。圖為中央社</a:t>
            </a:r>
            <a:r>
              <a:rPr lang="zh-TW" altLang="en-US" sz="2000" b="1" dirty="0">
                <a:ea typeface="標楷體" panose="03000509000000000000" pitchFamily="65" charset="-120"/>
              </a:rPr>
              <a:t>記者陳漢中、劉偉勳攝</a:t>
            </a:r>
          </a:p>
        </p:txBody>
      </p:sp>
    </p:spTree>
    <p:extLst>
      <p:ext uri="{BB962C8B-B14F-4D97-AF65-F5344CB8AC3E}">
        <p14:creationId xmlns:p14="http://schemas.microsoft.com/office/powerpoint/2010/main" val="35343860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13387" y="4020193"/>
            <a:ext cx="3856894" cy="2732750"/>
          </a:xfrm>
          <a:prstGeom prst="rect">
            <a:avLst/>
          </a:prstGeom>
          <a:ln>
            <a:noFill/>
          </a:ln>
          <a:effectLst>
            <a:softEdge rad="112500"/>
          </a:effectLst>
        </p:spPr>
      </p:pic>
      <p:pic>
        <p:nvPicPr>
          <p:cNvPr id="2" name="圖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109" y="260648"/>
            <a:ext cx="4732970" cy="6336704"/>
          </a:xfrm>
          <a:prstGeom prst="rect">
            <a:avLst/>
          </a:prstGeom>
          <a:ln w="88900" cap="sq" cmpd="thickThin">
            <a:solidFill>
              <a:srgbClr val="000000"/>
            </a:solidFill>
            <a:prstDash val="solid"/>
            <a:miter lim="800000"/>
          </a:ln>
          <a:effectLst>
            <a:innerShdw blurRad="76200">
              <a:srgbClr val="000000"/>
            </a:innerShdw>
          </a:effectLst>
        </p:spPr>
      </p:pic>
      <p:sp>
        <p:nvSpPr>
          <p:cNvPr id="3" name="文字方塊 2"/>
          <p:cNvSpPr txBox="1"/>
          <p:nvPr/>
        </p:nvSpPr>
        <p:spPr>
          <a:xfrm>
            <a:off x="5076056" y="345006"/>
            <a:ext cx="3888432" cy="3785652"/>
          </a:xfrm>
          <a:prstGeom prst="rect">
            <a:avLst/>
          </a:prstGeom>
          <a:noFill/>
        </p:spPr>
        <p:txBody>
          <a:bodyPr wrap="square" rtlCol="0">
            <a:spAutoFit/>
          </a:bodyPr>
          <a:lstStyle/>
          <a:p>
            <a:pPr>
              <a:lnSpc>
                <a:spcPts val="3600"/>
              </a:lnSpc>
              <a:spcBef>
                <a:spcPts val="0"/>
              </a:spcBef>
            </a:pPr>
            <a:r>
              <a:rPr lang="en-US" altLang="zh-TW" sz="4000" b="1" dirty="0" smtClean="0">
                <a:latin typeface="新細明體" panose="02020500000000000000" pitchFamily="18" charset="-120"/>
              </a:rPr>
              <a:t>《</a:t>
            </a:r>
            <a:r>
              <a:rPr lang="zh-TW" altLang="en-US" sz="4000" b="1" dirty="0" smtClean="0">
                <a:ea typeface="標楷體" panose="03000509000000000000" pitchFamily="65" charset="-120"/>
              </a:rPr>
              <a:t>美麗島雜誌</a:t>
            </a:r>
            <a:r>
              <a:rPr lang="en-US" altLang="zh-TW" sz="4000" b="1" dirty="0">
                <a:latin typeface="新細明體" panose="02020500000000000000" pitchFamily="18" charset="-120"/>
              </a:rPr>
              <a:t>》</a:t>
            </a:r>
            <a:endParaRPr lang="en-US" altLang="zh-TW" sz="4000" b="1" dirty="0" smtClean="0">
              <a:ea typeface="標楷體" panose="03000509000000000000" pitchFamily="65" charset="-120"/>
            </a:endParaRPr>
          </a:p>
          <a:p>
            <a:pPr>
              <a:lnSpc>
                <a:spcPts val="3600"/>
              </a:lnSpc>
              <a:spcBef>
                <a:spcPts val="0"/>
              </a:spcBef>
            </a:pPr>
            <a:r>
              <a:rPr lang="zh-TW" altLang="en-US" sz="2800" b="1" dirty="0" smtClean="0">
                <a:ea typeface="標楷體" panose="03000509000000000000" pitchFamily="65" charset="-120"/>
              </a:rPr>
              <a:t>創刊日：民國</a:t>
            </a:r>
            <a:r>
              <a:rPr lang="en-US" altLang="zh-TW" sz="2800" b="1" dirty="0" smtClean="0">
                <a:ea typeface="標楷體" panose="03000509000000000000" pitchFamily="65" charset="-120"/>
              </a:rPr>
              <a:t>68</a:t>
            </a:r>
            <a:r>
              <a:rPr lang="zh-TW" altLang="en-US" sz="2800" b="1" dirty="0" smtClean="0">
                <a:ea typeface="標楷體" panose="03000509000000000000" pitchFamily="65" charset="-120"/>
              </a:rPr>
              <a:t>年八月</a:t>
            </a:r>
            <a:endParaRPr lang="en-US" altLang="zh-TW" sz="2800" b="1" dirty="0" smtClean="0">
              <a:ea typeface="標楷體" panose="03000509000000000000" pitchFamily="65" charset="-120"/>
            </a:endParaRPr>
          </a:p>
          <a:p>
            <a:pPr>
              <a:lnSpc>
                <a:spcPts val="3600"/>
              </a:lnSpc>
              <a:spcBef>
                <a:spcPts val="0"/>
              </a:spcBef>
            </a:pPr>
            <a:r>
              <a:rPr lang="zh-TW" altLang="en-US" sz="2800" b="1" dirty="0" smtClean="0">
                <a:ea typeface="標楷體" panose="03000509000000000000" pitchFamily="65" charset="-120"/>
              </a:rPr>
              <a:t>發行人：黃信介</a:t>
            </a:r>
            <a:endParaRPr lang="en-US" altLang="zh-TW" sz="2800" b="1" dirty="0" smtClean="0">
              <a:ea typeface="標楷體" panose="03000509000000000000" pitchFamily="65" charset="-120"/>
            </a:endParaRPr>
          </a:p>
          <a:p>
            <a:pPr>
              <a:lnSpc>
                <a:spcPts val="3600"/>
              </a:lnSpc>
              <a:spcBef>
                <a:spcPts val="0"/>
              </a:spcBef>
            </a:pPr>
            <a:r>
              <a:rPr lang="zh-TW" altLang="en-US" sz="2800" b="1" dirty="0" smtClean="0">
                <a:ea typeface="標楷體" panose="03000509000000000000" pitchFamily="65" charset="-120"/>
              </a:rPr>
              <a:t>社</a:t>
            </a:r>
            <a:r>
              <a:rPr lang="zh-TW" altLang="en-US" sz="2800" b="1" dirty="0">
                <a:solidFill>
                  <a:schemeClr val="bg1"/>
                </a:solidFill>
                <a:ea typeface="標楷體" panose="03000509000000000000" pitchFamily="65" charset="-120"/>
              </a:rPr>
              <a:t> </a:t>
            </a:r>
            <a:r>
              <a:rPr lang="zh-TW" altLang="en-US" sz="2800" b="1" dirty="0" smtClean="0">
                <a:solidFill>
                  <a:schemeClr val="bg1"/>
                </a:solidFill>
                <a:ea typeface="標楷體" panose="03000509000000000000" pitchFamily="65" charset="-120"/>
              </a:rPr>
              <a:t>   </a:t>
            </a:r>
            <a:r>
              <a:rPr lang="zh-TW" altLang="en-US" sz="2800" b="1" dirty="0" smtClean="0">
                <a:ea typeface="標楷體" panose="03000509000000000000" pitchFamily="65" charset="-120"/>
              </a:rPr>
              <a:t>長：許信良</a:t>
            </a:r>
            <a:endParaRPr lang="en-US" altLang="zh-TW" sz="2800" b="1" dirty="0" smtClean="0">
              <a:ea typeface="標楷體" panose="03000509000000000000" pitchFamily="65" charset="-120"/>
            </a:endParaRPr>
          </a:p>
          <a:p>
            <a:pPr>
              <a:lnSpc>
                <a:spcPts val="3600"/>
              </a:lnSpc>
              <a:spcBef>
                <a:spcPts val="0"/>
              </a:spcBef>
            </a:pPr>
            <a:r>
              <a:rPr lang="zh-TW" altLang="en-US" sz="2800" b="1" dirty="0" smtClean="0">
                <a:ea typeface="標楷體" panose="03000509000000000000" pitchFamily="65" charset="-120"/>
              </a:rPr>
              <a:t>副社長：黃天福</a:t>
            </a:r>
            <a:endParaRPr lang="en-US" altLang="zh-TW" sz="2800" b="1" dirty="0">
              <a:ea typeface="標楷體" panose="03000509000000000000" pitchFamily="65" charset="-120"/>
            </a:endParaRPr>
          </a:p>
          <a:p>
            <a:pPr>
              <a:lnSpc>
                <a:spcPts val="3600"/>
              </a:lnSpc>
              <a:spcBef>
                <a:spcPts val="0"/>
              </a:spcBef>
            </a:pPr>
            <a:r>
              <a:rPr lang="zh-TW" altLang="en-US" sz="2800" b="1" dirty="0" smtClean="0">
                <a:ea typeface="標楷體" panose="03000509000000000000" pitchFamily="65" charset="-120"/>
              </a:rPr>
              <a:t>               呂秀蓮</a:t>
            </a:r>
            <a:endParaRPr lang="en-US" altLang="zh-TW" sz="2800" b="1" dirty="0" smtClean="0">
              <a:ea typeface="標楷體" panose="03000509000000000000" pitchFamily="65" charset="-120"/>
            </a:endParaRPr>
          </a:p>
          <a:p>
            <a:pPr>
              <a:lnSpc>
                <a:spcPts val="3600"/>
              </a:lnSpc>
              <a:spcBef>
                <a:spcPts val="0"/>
              </a:spcBef>
            </a:pPr>
            <a:r>
              <a:rPr lang="zh-TW" altLang="en-US" sz="2800" b="1" dirty="0">
                <a:ea typeface="標楷體" panose="03000509000000000000" pitchFamily="65" charset="-120"/>
              </a:rPr>
              <a:t>總編輯</a:t>
            </a:r>
            <a:r>
              <a:rPr lang="zh-TW" altLang="en-US" sz="2800" b="1" dirty="0" smtClean="0">
                <a:ea typeface="標楷體" panose="03000509000000000000" pitchFamily="65" charset="-120"/>
              </a:rPr>
              <a:t>：張俊宏</a:t>
            </a:r>
            <a:endParaRPr lang="en-US" altLang="zh-TW" sz="2800" b="1" dirty="0" smtClean="0">
              <a:ea typeface="標楷體" panose="03000509000000000000" pitchFamily="65" charset="-120"/>
            </a:endParaRPr>
          </a:p>
          <a:p>
            <a:pPr>
              <a:lnSpc>
                <a:spcPts val="3600"/>
              </a:lnSpc>
              <a:spcBef>
                <a:spcPts val="0"/>
              </a:spcBef>
            </a:pPr>
            <a:r>
              <a:rPr lang="zh-TW" altLang="en-US" sz="2400" b="1" dirty="0" smtClean="0">
                <a:ea typeface="標楷體" panose="03000509000000000000" pitchFamily="65" charset="-120"/>
              </a:rPr>
              <a:t>左圖：維</a:t>
            </a:r>
            <a:r>
              <a:rPr lang="zh-TW" altLang="en-US" sz="2400" b="1" dirty="0">
                <a:ea typeface="標楷體" panose="03000509000000000000" pitchFamily="65" charset="-120"/>
              </a:rPr>
              <a:t>基百</a:t>
            </a:r>
            <a:r>
              <a:rPr lang="zh-TW" altLang="en-US" sz="2400" b="1" dirty="0" smtClean="0">
                <a:ea typeface="標楷體" panose="03000509000000000000" pitchFamily="65" charset="-120"/>
              </a:rPr>
              <a:t>科 右圖</a:t>
            </a:r>
            <a:r>
              <a:rPr lang="en-US" altLang="zh-TW" sz="2400" b="1" dirty="0" smtClean="0">
                <a:ea typeface="標楷體" panose="03000509000000000000" pitchFamily="65" charset="-120"/>
              </a:rPr>
              <a:t>-</a:t>
            </a:r>
            <a:r>
              <a:rPr lang="zh-TW" altLang="en-US" sz="2400" b="1" dirty="0" smtClean="0">
                <a:ea typeface="標楷體" panose="03000509000000000000" pitchFamily="65" charset="-120"/>
              </a:rPr>
              <a:t>作者</a:t>
            </a:r>
            <a:endParaRPr lang="zh-TW" altLang="en-US" sz="2400" b="1" dirty="0">
              <a:ea typeface="標楷體" panose="03000509000000000000" pitchFamily="65" charset="-120"/>
            </a:endParaRPr>
          </a:p>
        </p:txBody>
      </p:sp>
    </p:spTree>
    <p:extLst>
      <p:ext uri="{BB962C8B-B14F-4D97-AF65-F5344CB8AC3E}">
        <p14:creationId xmlns:p14="http://schemas.microsoft.com/office/powerpoint/2010/main" val="724575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0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41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6"/>
          <p:cNvSpPr txBox="1">
            <a:spLocks noChangeArrowheads="1"/>
          </p:cNvSpPr>
          <p:nvPr/>
        </p:nvSpPr>
        <p:spPr bwMode="auto">
          <a:xfrm>
            <a:off x="0" y="5332413"/>
            <a:ext cx="9144000" cy="1569660"/>
          </a:xfrm>
          <a:prstGeom prst="rect">
            <a:avLst/>
          </a:prstGeom>
          <a:solidFill>
            <a:schemeClr val="bg2">
              <a:lumMod val="75000"/>
            </a:schemeClr>
          </a:solidFill>
          <a:ln>
            <a:noFill/>
          </a:ln>
          <a:effectLs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80000"/>
              </a:lnSpc>
              <a:spcBef>
                <a:spcPct val="50000"/>
              </a:spcBef>
            </a:pPr>
            <a:r>
              <a:rPr lang="en-US" altLang="zh-TW" sz="2400" b="1" dirty="0">
                <a:ea typeface="標楷體" panose="03000509000000000000" pitchFamily="65" charset="-120"/>
              </a:rPr>
              <a:t>1979</a:t>
            </a:r>
            <a:r>
              <a:rPr lang="zh-TW" altLang="en-US" sz="2400" b="1" dirty="0">
                <a:ea typeface="標楷體" panose="03000509000000000000" pitchFamily="65" charset="-120"/>
              </a:rPr>
              <a:t>年</a:t>
            </a:r>
            <a:r>
              <a:rPr lang="en-US" altLang="zh-TW" sz="2400" b="1" dirty="0">
                <a:ea typeface="標楷體" panose="03000509000000000000" pitchFamily="65" charset="-120"/>
              </a:rPr>
              <a:t>12</a:t>
            </a:r>
            <a:r>
              <a:rPr lang="zh-TW" altLang="en-US" sz="2400" b="1" dirty="0">
                <a:ea typeface="標楷體" panose="03000509000000000000" pitchFamily="65" charset="-120"/>
              </a:rPr>
              <a:t>月</a:t>
            </a:r>
            <a:r>
              <a:rPr lang="en-US" altLang="zh-TW" sz="2400" b="1" dirty="0">
                <a:ea typeface="標楷體" panose="03000509000000000000" pitchFamily="65" charset="-120"/>
              </a:rPr>
              <a:t>10</a:t>
            </a:r>
            <a:r>
              <a:rPr lang="zh-TW" altLang="en-US" sz="2400" b="1" dirty="0">
                <a:ea typeface="標楷體" panose="03000509000000000000" pitchFamily="65" charset="-120"/>
              </a:rPr>
              <a:t>日的國際人權日，以美麗島雜誌社成員為核心的黨外人士，組織群眾進行示威遊行，訴求民主與自由。其間發生衝突，但在民眾長期積怨</a:t>
            </a:r>
            <a:r>
              <a:rPr lang="zh-TW" altLang="en-US" sz="2400" b="1" dirty="0" smtClean="0">
                <a:ea typeface="標楷體" panose="03000509000000000000" pitchFamily="65" charset="-120"/>
              </a:rPr>
              <a:t>及政府</a:t>
            </a:r>
            <a:r>
              <a:rPr lang="zh-TW" altLang="en-US" sz="2400" b="1" dirty="0">
                <a:ea typeface="標楷體" panose="03000509000000000000" pitchFamily="65" charset="-120"/>
              </a:rPr>
              <a:t>的高壓姿態下卻越演越烈，竟演變成官民暴力相對，最後政府派遣軍警全面鎮壓收場，為臺灣自二二八事件後規模最大的一場官民衝突</a:t>
            </a:r>
            <a:r>
              <a:rPr lang="zh-TW" altLang="en-US" sz="2400" b="1" dirty="0" smtClean="0">
                <a:ea typeface="標楷體" panose="03000509000000000000" pitchFamily="65" charset="-120"/>
              </a:rPr>
              <a:t>。  圖</a:t>
            </a:r>
            <a:r>
              <a:rPr lang="en-US" altLang="zh-TW" sz="2400" b="1" dirty="0" smtClean="0">
                <a:ea typeface="標楷體" panose="03000509000000000000" pitchFamily="65" charset="-120"/>
              </a:rPr>
              <a:t>-</a:t>
            </a:r>
            <a:r>
              <a:rPr lang="zh-TW" altLang="en-US" sz="2400" b="1" dirty="0" smtClean="0">
                <a:ea typeface="標楷體" panose="03000509000000000000" pitchFamily="65" charset="-120"/>
              </a:rPr>
              <a:t>翰林出版社</a:t>
            </a:r>
            <a:endParaRPr lang="zh-TW" altLang="en-US" sz="2400" b="1" dirty="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p:cNvSpPr>
          <p:nvPr>
            <p:ph type="title"/>
          </p:nvPr>
        </p:nvSpPr>
        <p:spPr>
          <a:xfrm>
            <a:off x="0" y="4005064"/>
            <a:ext cx="9144000" cy="2852936"/>
          </a:xfrm>
          <a:solidFill>
            <a:schemeClr val="bg2">
              <a:lumMod val="75000"/>
            </a:schemeClr>
          </a:solidFill>
        </p:spPr>
        <p:txBody>
          <a:bodyPr lIns="108000" tIns="36000" rIns="36000" bIns="36000" anchor="t" anchorCtr="0"/>
          <a:lstStyle/>
          <a:p>
            <a:pPr algn="l">
              <a:lnSpc>
                <a:spcPts val="2700"/>
              </a:lnSpc>
            </a:pPr>
            <a:r>
              <a:rPr lang="zh-TW" altLang="en-US" sz="2400" b="1" dirty="0">
                <a:latin typeface="標楷體" panose="03000509000000000000" pitchFamily="65" charset="-120"/>
                <a:ea typeface="標楷體" panose="03000509000000000000" pitchFamily="65" charset="-120"/>
              </a:rPr>
              <a:t>事件後，警備總部以涉嫌叛亂罪逮捕相關人士，並進行美麗島</a:t>
            </a:r>
            <a:r>
              <a:rPr lang="zh-TW" altLang="en-US" sz="2400" b="1" dirty="0" smtClean="0">
                <a:latin typeface="標楷體" panose="03000509000000000000" pitchFamily="65" charset="-120"/>
                <a:ea typeface="標楷體" panose="03000509000000000000" pitchFamily="65" charset="-120"/>
              </a:rPr>
              <a:t>大審（照片人物：張俊宏、黃信介、陳菊、姚嘉文、施明德、呂秀蓮、林弘宣）。由於國際特赦組織等本案，加上政府態度的轉變，首次公開審訊過程。民眾也從被告與檢方的攻防答辯中，除了同情彼等遭遇，更了解到他們對於民主、人權的見解，進一步省思、關心臺灣所面臨的政治問題。此外，一批承辦此案的</a:t>
            </a:r>
            <a:r>
              <a:rPr lang="zh-TW" altLang="en-US" sz="2400" b="1" dirty="0" smtClean="0">
                <a:latin typeface="標楷體" panose="03000509000000000000" pitchFamily="65" charset="-120"/>
                <a:ea typeface="標楷體" panose="03000509000000000000" pitchFamily="65" charset="-120"/>
                <a:sym typeface="Wingdings 2" panose="05020102010507070707" pitchFamily="18" charset="2"/>
              </a:rPr>
              <a:t>辯護律師也在事件後，紛紛投身黨外運動，為黨外運動注入新血。圖</a:t>
            </a:r>
            <a:r>
              <a:rPr lang="en-US" altLang="zh-TW" sz="2400" b="1" dirty="0" smtClean="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維基百</a:t>
            </a:r>
            <a:r>
              <a:rPr lang="zh-TW" altLang="en-US" sz="2400" b="1" dirty="0" smtClean="0">
                <a:latin typeface="標楷體" panose="03000509000000000000" pitchFamily="65" charset="-120"/>
                <a:ea typeface="標楷體" panose="03000509000000000000" pitchFamily="65" charset="-120"/>
              </a:rPr>
              <a:t>科、</a:t>
            </a:r>
            <a:r>
              <a:rPr lang="en-US" altLang="zh-TW" sz="2400" b="1" dirty="0">
                <a:latin typeface="標楷體" panose="03000509000000000000" pitchFamily="65" charset="-120"/>
                <a:ea typeface="標楷體" panose="03000509000000000000" pitchFamily="65" charset="-120"/>
              </a:rPr>
              <a:t> http://www.open.com.hk/content.php?id=1259#.VsCNLCGqqiU</a:t>
            </a:r>
            <a:endParaRPr lang="zh-TW" altLang="en-US" sz="2400" b="1" dirty="0" smtClean="0">
              <a:latin typeface="標楷體" panose="03000509000000000000" pitchFamily="65" charset="-120"/>
              <a:ea typeface="標楷體" panose="03000509000000000000" pitchFamily="65" charset="-120"/>
            </a:endParaRPr>
          </a:p>
        </p:txBody>
      </p:sp>
      <p:pic>
        <p:nvPicPr>
          <p:cNvPr id="55299" name="Picture 5" descr="美麗到大審-維基"/>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2227" y="237498"/>
            <a:ext cx="8821303" cy="367240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descr="http://www.open.com.hk/images/upload_images/1304p4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274788"/>
            <a:ext cx="8581540" cy="526130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395288" y="260350"/>
            <a:ext cx="4608512" cy="777875"/>
          </a:xfrm>
          <a:solidFill>
            <a:srgbClr val="CCFFCC"/>
          </a:solidFill>
          <a:ln w="635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A8647"/>
            </a:contourClr>
          </a:sp3d>
        </p:spPr>
        <p:txBody>
          <a:bodyPr vert="horz" wrap="square" lIns="91440" tIns="45720" rIns="91440" bIns="45720" numCol="1" anchor="ctr" anchorCtr="0" compatLnSpc="1">
            <a:prstTxWarp prst="textNoShape">
              <a:avLst/>
            </a:prstTxWarp>
          </a:bodyPr>
          <a:lstStyle/>
          <a:p>
            <a:r>
              <a:rPr lang="zh-TW" altLang="en-US" sz="4000" b="1" dirty="0">
                <a:solidFill>
                  <a:schemeClr val="tx1"/>
                </a:solidFill>
                <a:ea typeface="標楷體" panose="03000509000000000000" pitchFamily="65" charset="-120"/>
              </a:rPr>
              <a:t>二、 二二八事件</a:t>
            </a:r>
          </a:p>
        </p:txBody>
      </p:sp>
      <p:sp>
        <p:nvSpPr>
          <p:cNvPr id="12291" name="Rectangle 3"/>
          <p:cNvSpPr>
            <a:spLocks noGrp="1"/>
          </p:cNvSpPr>
          <p:nvPr>
            <p:ph type="body" idx="1"/>
          </p:nvPr>
        </p:nvSpPr>
        <p:spPr>
          <a:xfrm>
            <a:off x="107504" y="1341438"/>
            <a:ext cx="8784976" cy="5399930"/>
          </a:xfrm>
        </p:spPr>
        <p:txBody>
          <a:bodyPr/>
          <a:lstStyle/>
          <a:p>
            <a:pPr>
              <a:lnSpc>
                <a:spcPts val="3600"/>
              </a:lnSpc>
              <a:spcBef>
                <a:spcPts val="0"/>
              </a:spcBef>
              <a:buFont typeface="Wingdings 2" panose="05020102010507070707" pitchFamily="18" charset="2"/>
              <a:buNone/>
            </a:pPr>
            <a:r>
              <a:rPr lang="en-US" altLang="zh-TW" sz="3000" b="1" dirty="0" smtClean="0">
                <a:latin typeface="Arial" panose="020B0604020202020204" pitchFamily="34" charset="0"/>
                <a:ea typeface="標楷體" panose="03000509000000000000" pitchFamily="65" charset="-120"/>
              </a:rPr>
              <a:t>1</a:t>
            </a:r>
            <a:r>
              <a:rPr lang="zh-TW" altLang="en-US" sz="3000" b="1" dirty="0" smtClean="0">
                <a:latin typeface="Arial" panose="020B0604020202020204" pitchFamily="34" charset="0"/>
                <a:ea typeface="標楷體" panose="03000509000000000000" pitchFamily="65" charset="-120"/>
              </a:rPr>
              <a:t>、時間：</a:t>
            </a:r>
            <a:r>
              <a:rPr lang="en-US" altLang="zh-TW" sz="3000" b="1" dirty="0" smtClean="0">
                <a:latin typeface="Arial" panose="020B0604020202020204" pitchFamily="34" charset="0"/>
                <a:ea typeface="標楷體" panose="03000509000000000000" pitchFamily="65" charset="-120"/>
              </a:rPr>
              <a:t>36</a:t>
            </a:r>
            <a:r>
              <a:rPr lang="zh-TW" altLang="en-US" sz="3000" b="1" dirty="0" smtClean="0">
                <a:latin typeface="Arial" panose="020B0604020202020204" pitchFamily="34" charset="0"/>
                <a:ea typeface="標楷體" panose="03000509000000000000" pitchFamily="65" charset="-120"/>
              </a:rPr>
              <a:t>年</a:t>
            </a:r>
            <a:r>
              <a:rPr lang="en-US" altLang="zh-TW" sz="3000" b="1" dirty="0" smtClean="0">
                <a:latin typeface="Arial" panose="020B0604020202020204" pitchFamily="34" charset="0"/>
                <a:ea typeface="標楷體" panose="03000509000000000000" pitchFamily="65" charset="-120"/>
              </a:rPr>
              <a:t>2</a:t>
            </a:r>
            <a:r>
              <a:rPr lang="zh-TW" altLang="en-US" sz="3000" b="1" dirty="0" smtClean="0">
                <a:latin typeface="Arial" panose="020B0604020202020204" pitchFamily="34" charset="0"/>
                <a:ea typeface="標楷體" panose="03000509000000000000" pitchFamily="65" charset="-120"/>
              </a:rPr>
              <a:t>月</a:t>
            </a:r>
            <a:r>
              <a:rPr lang="en-US" altLang="zh-TW" sz="3000" b="1" dirty="0" smtClean="0">
                <a:latin typeface="Arial" panose="020B0604020202020204" pitchFamily="34" charset="0"/>
                <a:ea typeface="標楷體" panose="03000509000000000000" pitchFamily="65" charset="-120"/>
              </a:rPr>
              <a:t>28</a:t>
            </a:r>
            <a:r>
              <a:rPr lang="zh-TW" altLang="en-US" sz="3000" b="1" dirty="0" smtClean="0">
                <a:latin typeface="Arial" panose="020B0604020202020204" pitchFamily="34" charset="0"/>
                <a:ea typeface="標楷體" panose="03000509000000000000" pitchFamily="65" charset="-120"/>
              </a:rPr>
              <a:t>日</a:t>
            </a:r>
          </a:p>
          <a:p>
            <a:pPr>
              <a:lnSpc>
                <a:spcPts val="3600"/>
              </a:lnSpc>
              <a:spcBef>
                <a:spcPts val="0"/>
              </a:spcBef>
              <a:buFont typeface="Wingdings 2" panose="05020102010507070707" pitchFamily="18" charset="2"/>
              <a:buNone/>
            </a:pPr>
            <a:r>
              <a:rPr lang="en-US" altLang="zh-TW" sz="3000" b="1" dirty="0" smtClean="0">
                <a:latin typeface="Arial" panose="020B0604020202020204" pitchFamily="34" charset="0"/>
                <a:ea typeface="標楷體" panose="03000509000000000000" pitchFamily="65" charset="-120"/>
              </a:rPr>
              <a:t>2</a:t>
            </a:r>
            <a:r>
              <a:rPr lang="zh-TW" altLang="en-US" sz="3000" b="1" dirty="0" smtClean="0">
                <a:latin typeface="Arial" panose="020B0604020202020204" pitchFamily="34" charset="0"/>
                <a:ea typeface="標楷體" panose="03000509000000000000" pitchFamily="65" charset="-120"/>
              </a:rPr>
              <a:t>、原因：</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rPr>
              <a:t>      </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政府施政失當（陳儀）</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a.</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公職員額</a:t>
            </a:r>
            <a:r>
              <a:rPr lang="en-US" altLang="zh-TW" sz="3000" b="1" baseline="30000" dirty="0" smtClean="0">
                <a:latin typeface="Arial" panose="020B0604020202020204" pitchFamily="34" charset="0"/>
                <a:ea typeface="標楷體" panose="03000509000000000000" pitchFamily="65" charset="-120"/>
                <a:sym typeface="Wingdings 2" panose="05020102010507070707" pitchFamily="18" charset="2"/>
              </a:rPr>
              <a:t>x </a:t>
            </a:r>
            <a:r>
              <a:rPr lang="en-US" altLang="zh-TW" sz="3000" b="1" dirty="0" smtClean="0">
                <a:latin typeface="Arial" panose="020B0604020202020204" pitchFamily="34" charset="0"/>
                <a:ea typeface="標楷體" panose="03000509000000000000" pitchFamily="65" charset="-120"/>
                <a:sym typeface="Wingdings" panose="05000000000000000000" pitchFamily="2" charset="2"/>
              </a:rPr>
              <a:t></a:t>
            </a:r>
            <a:r>
              <a:rPr lang="zh-TW" altLang="en-US" sz="3000" b="1" dirty="0" smtClean="0">
                <a:latin typeface="Arial" panose="020B0604020202020204" pitchFamily="34" charset="0"/>
                <a:ea typeface="標楷體" panose="03000509000000000000" pitchFamily="65" charset="-120"/>
                <a:sym typeface="Wingdings" panose="05000000000000000000" pitchFamily="2" charset="2"/>
              </a:rPr>
              <a:t>求職困難</a:t>
            </a:r>
          </a:p>
          <a:p>
            <a:pPr>
              <a:lnSpc>
                <a:spcPts val="3600"/>
              </a:lnSpc>
              <a:spcBef>
                <a:spcPts val="0"/>
              </a:spcBef>
              <a:buFont typeface="Wingdings 2" panose="05020102010507070707" pitchFamily="18" charset="2"/>
              <a:buNone/>
            </a:pP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         b.</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官員貪腐</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c.</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設「行政長官公署」＝新總督府</a:t>
            </a:r>
            <a:endParaRPr lang="en-US" altLang="zh-TW" sz="30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經濟蕭條：通貨膨脹</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語言隔閡</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治安惡化、軍紀敗壞 </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七十軍</a:t>
            </a:r>
            <a:r>
              <a:rPr lang="en-US" altLang="zh-TW" sz="3000" b="1" dirty="0" smtClean="0">
                <a:latin typeface="Arial" panose="020B0604020202020204" pitchFamily="34" charset="0"/>
                <a:ea typeface="標楷體" panose="03000509000000000000" pitchFamily="65" charset="-120"/>
                <a:sym typeface="Wingdings 3" panose="05040102010807070707" pitchFamily="18" charset="2"/>
              </a:rPr>
              <a:t>     </a:t>
            </a:r>
            <a:r>
              <a:rPr lang="zh-TW" altLang="en-US" sz="3000" b="1" dirty="0" smtClean="0">
                <a:latin typeface="Arial" panose="020B0604020202020204" pitchFamily="34" charset="0"/>
                <a:ea typeface="標楷體" panose="03000509000000000000" pitchFamily="65" charset="-120"/>
                <a:sym typeface="Wingdings 3" panose="05040102010807070707" pitchFamily="18" charset="2"/>
              </a:rPr>
              <a:t>？</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文化衝擊</a:t>
            </a:r>
            <a:endParaRPr lang="en-US" altLang="zh-TW" sz="30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3600"/>
              </a:lnSpc>
              <a:spcBef>
                <a:spcPts val="0"/>
              </a:spcBef>
              <a:buFont typeface="Wingdings 2" panose="05020102010507070707" pitchFamily="18" charset="2"/>
              <a:buNone/>
            </a:pP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3</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、省思：二二八紀念碑、和平紀念日（</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2</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月</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28</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日）</a:t>
            </a:r>
            <a:endParaRPr lang="en-US" altLang="zh-TW" sz="3000" b="1" dirty="0" smtClean="0">
              <a:latin typeface="Arial" panose="020B0604020202020204" pitchFamily="34" charset="0"/>
              <a:ea typeface="標楷體" panose="03000509000000000000" pitchFamily="65" charset="-120"/>
              <a:sym typeface="Wingdings 2" panose="05020102010507070707" pitchFamily="18" charset="2"/>
            </a:endParaRPr>
          </a:p>
        </p:txBody>
      </p:sp>
      <p:sp>
        <p:nvSpPr>
          <p:cNvPr id="45060" name="Text Box 4"/>
          <p:cNvSpPr txBox="1">
            <a:spLocks noChangeArrowheads="1"/>
          </p:cNvSpPr>
          <p:nvPr/>
        </p:nvSpPr>
        <p:spPr bwMode="auto">
          <a:xfrm>
            <a:off x="6407558" y="5006602"/>
            <a:ext cx="1441450" cy="5492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000" b="1" dirty="0">
                <a:ea typeface="標楷體" panose="03000509000000000000" pitchFamily="65" charset="-120"/>
              </a:rPr>
              <a:t>賊仔兵</a:t>
            </a:r>
          </a:p>
        </p:txBody>
      </p:sp>
      <p:sp>
        <p:nvSpPr>
          <p:cNvPr id="12293" name="Text Box 5"/>
          <p:cNvSpPr txBox="1">
            <a:spLocks noChangeArrowheads="1"/>
          </p:cNvSpPr>
          <p:nvPr/>
        </p:nvSpPr>
        <p:spPr bwMode="auto">
          <a:xfrm>
            <a:off x="5208497" y="258532"/>
            <a:ext cx="3816423" cy="3375283"/>
          </a:xfrm>
          <a:prstGeom prst="rect">
            <a:avLst/>
          </a:prstGeom>
          <a:solidFill>
            <a:srgbClr val="FFFF99"/>
          </a:soli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extrusionH="76200" contourW="57150" prstMaterial="matte">
            <a:bevelT w="63500" h="63500" prst="artDeco"/>
            <a:extrusionClr>
              <a:schemeClr val="tx1">
                <a:lumMod val="65000"/>
                <a:lumOff val="35000"/>
              </a:schemeClr>
            </a:extrusionClr>
            <a:contourClr>
              <a:srgbClr val="F46A0C"/>
            </a:contourClr>
          </a:sp3d>
          <a:extLst/>
        </p:spPr>
        <p:txBody>
          <a:bodyPr wrap="square" lIns="36000" rIns="0">
            <a:spAutoFit/>
          </a:bodyPr>
          <a:lstStyle>
            <a:lvl1pPr marL="450850" indent="-450850">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630238"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lnSpc>
                <a:spcPts val="3200"/>
              </a:lnSpc>
              <a:spcBef>
                <a:spcPct val="0"/>
              </a:spcBef>
              <a:buClrTx/>
              <a:buSzTx/>
              <a:buFontTx/>
              <a:buNone/>
            </a:pPr>
            <a:r>
              <a:rPr lang="en-US" altLang="zh-TW" sz="2800" b="1" dirty="0">
                <a:latin typeface="Arial" panose="020B0604020202020204" pitchFamily="34" charset="0"/>
                <a:ea typeface="標楷體" panose="03000509000000000000" pitchFamily="65" charset="-120"/>
              </a:rPr>
              <a:t>【</a:t>
            </a:r>
            <a:r>
              <a:rPr lang="zh-TW" altLang="en-US" sz="2800" b="1" dirty="0">
                <a:latin typeface="Arial" panose="020B0604020202020204" pitchFamily="34" charset="0"/>
                <a:ea typeface="標楷體" panose="03000509000000000000" pitchFamily="65" charset="-120"/>
              </a:rPr>
              <a:t>事件經過</a:t>
            </a:r>
            <a:r>
              <a:rPr lang="en-US" altLang="zh-TW" sz="2800" b="1" dirty="0">
                <a:latin typeface="Arial" panose="020B0604020202020204" pitchFamily="34" charset="0"/>
                <a:ea typeface="標楷體" panose="03000509000000000000" pitchFamily="65" charset="-120"/>
              </a:rPr>
              <a:t>】</a:t>
            </a:r>
          </a:p>
          <a:p>
            <a:pPr eaLnBrk="1" hangingPunct="1">
              <a:lnSpc>
                <a:spcPts val="3200"/>
              </a:lnSpc>
              <a:spcBef>
                <a:spcPct val="0"/>
              </a:spcBef>
              <a:buClrTx/>
              <a:buSzTx/>
              <a:buFontTx/>
              <a:buNone/>
            </a:pPr>
            <a:r>
              <a:rPr lang="en-US" altLang="zh-TW" sz="2800" b="1" dirty="0">
                <a:latin typeface="Arial" panose="020B0604020202020204" pitchFamily="34" charset="0"/>
                <a:ea typeface="標楷體" panose="03000509000000000000" pitchFamily="65" charset="-120"/>
              </a:rPr>
              <a:t>1</a:t>
            </a:r>
            <a:r>
              <a:rPr lang="zh-TW" altLang="en-US" sz="2800" b="1" dirty="0">
                <a:latin typeface="Arial" panose="020B0604020202020204" pitchFamily="34" charset="0"/>
                <a:ea typeface="標楷體" panose="03000509000000000000" pitchFamily="65" charset="-120"/>
              </a:rPr>
              <a:t>、</a:t>
            </a:r>
            <a:r>
              <a:rPr lang="en-US" altLang="zh-TW" sz="2800" b="1" dirty="0">
                <a:latin typeface="Arial" panose="020B0604020202020204" pitchFamily="34" charset="0"/>
                <a:ea typeface="標楷體" panose="03000509000000000000" pitchFamily="65" charset="-120"/>
              </a:rPr>
              <a:t>36.2.27</a:t>
            </a:r>
            <a:r>
              <a:rPr lang="zh-TW" altLang="en-US" sz="2800" b="1" dirty="0">
                <a:latin typeface="Arial" panose="020B0604020202020204" pitchFamily="34" charset="0"/>
                <a:ea typeface="標楷體" panose="03000509000000000000" pitchFamily="65" charset="-120"/>
              </a:rPr>
              <a:t>專賣局查緝私菸，打傷菸販、擊斃路人</a:t>
            </a:r>
          </a:p>
          <a:p>
            <a:pPr eaLnBrk="1" hangingPunct="1">
              <a:lnSpc>
                <a:spcPts val="3200"/>
              </a:lnSpc>
              <a:spcBef>
                <a:spcPct val="0"/>
              </a:spcBef>
              <a:buClrTx/>
              <a:buSzTx/>
              <a:buFontTx/>
              <a:buNone/>
            </a:pPr>
            <a:r>
              <a:rPr lang="en-US" altLang="zh-TW" sz="2800" b="1" dirty="0">
                <a:latin typeface="Arial" panose="020B0604020202020204" pitchFamily="34" charset="0"/>
                <a:ea typeface="標楷體" panose="03000509000000000000" pitchFamily="65" charset="-120"/>
              </a:rPr>
              <a:t>2</a:t>
            </a:r>
            <a:r>
              <a:rPr lang="zh-TW" altLang="en-US" sz="2800" b="1" dirty="0">
                <a:latin typeface="Arial" panose="020B0604020202020204" pitchFamily="34" charset="0"/>
                <a:ea typeface="標楷體" panose="03000509000000000000" pitchFamily="65" charset="-120"/>
              </a:rPr>
              <a:t>、</a:t>
            </a:r>
            <a:r>
              <a:rPr lang="en-US" altLang="zh-TW" sz="2800" b="1" dirty="0">
                <a:latin typeface="Arial" panose="020B0604020202020204" pitchFamily="34" charset="0"/>
                <a:ea typeface="標楷體" panose="03000509000000000000" pitchFamily="65" charset="-120"/>
              </a:rPr>
              <a:t>36.2.28</a:t>
            </a:r>
            <a:r>
              <a:rPr lang="zh-TW" altLang="en-US" sz="2800" b="1" dirty="0">
                <a:latin typeface="Arial" panose="020B0604020202020204" pitchFamily="34" charset="0"/>
                <a:ea typeface="標楷體" panose="03000509000000000000" pitchFamily="65" charset="-120"/>
              </a:rPr>
              <a:t>民眾抗議，被政府</a:t>
            </a:r>
            <a:r>
              <a:rPr lang="zh-TW" altLang="en-US" sz="2800" b="1" dirty="0" smtClean="0">
                <a:latin typeface="Arial" panose="020B0604020202020204" pitchFamily="34" charset="0"/>
                <a:ea typeface="標楷體" panose="03000509000000000000" pitchFamily="65" charset="-120"/>
              </a:rPr>
              <a:t>掃射。</a:t>
            </a:r>
            <a:endParaRPr lang="zh-TW" altLang="en-US" sz="2800" b="1" dirty="0">
              <a:latin typeface="Arial" panose="020B0604020202020204" pitchFamily="34" charset="0"/>
              <a:ea typeface="標楷體" panose="03000509000000000000" pitchFamily="65" charset="-120"/>
            </a:endParaRPr>
          </a:p>
          <a:p>
            <a:pPr eaLnBrk="1" hangingPunct="1">
              <a:lnSpc>
                <a:spcPts val="3200"/>
              </a:lnSpc>
              <a:spcBef>
                <a:spcPct val="0"/>
              </a:spcBef>
              <a:buClrTx/>
              <a:buSzTx/>
              <a:buFontTx/>
              <a:buNone/>
            </a:pPr>
            <a:r>
              <a:rPr lang="en-US" altLang="zh-TW" sz="2800" b="1" dirty="0" smtClean="0">
                <a:latin typeface="Arial" panose="020B0604020202020204" pitchFamily="34" charset="0"/>
                <a:ea typeface="標楷體" panose="03000509000000000000" pitchFamily="65" charset="-120"/>
              </a:rPr>
              <a:t>3</a:t>
            </a:r>
            <a:r>
              <a:rPr lang="zh-TW" altLang="en-US" sz="2800" b="1" dirty="0" smtClean="0">
                <a:latin typeface="Arial" panose="020B0604020202020204" pitchFamily="34" charset="0"/>
                <a:ea typeface="標楷體" panose="03000509000000000000" pitchFamily="65" charset="-120"/>
              </a:rPr>
              <a:t>、全</a:t>
            </a:r>
            <a:r>
              <a:rPr lang="zh-TW" altLang="en-US" sz="2800" b="1" dirty="0">
                <a:latin typeface="Arial" panose="020B0604020202020204" pitchFamily="34" charset="0"/>
                <a:ea typeface="標楷體" panose="03000509000000000000" pitchFamily="65" charset="-120"/>
              </a:rPr>
              <a:t>臺群眾抗議、</a:t>
            </a:r>
            <a:r>
              <a:rPr lang="zh-TW" altLang="en-US" sz="2800" b="1" dirty="0" smtClean="0">
                <a:latin typeface="Arial" panose="020B0604020202020204" pitchFamily="34" charset="0"/>
                <a:ea typeface="標楷體" panose="03000509000000000000" pitchFamily="65" charset="-120"/>
              </a:rPr>
              <a:t>衝突</a:t>
            </a:r>
            <a:endParaRPr lang="en-US" altLang="zh-TW" sz="2800" b="1" dirty="0" smtClean="0">
              <a:latin typeface="Arial" panose="020B0604020202020204" pitchFamily="34" charset="0"/>
              <a:ea typeface="標楷體" panose="03000509000000000000" pitchFamily="65" charset="-120"/>
            </a:endParaRPr>
          </a:p>
          <a:p>
            <a:pPr eaLnBrk="1" hangingPunct="1">
              <a:lnSpc>
                <a:spcPts val="3200"/>
              </a:lnSpc>
              <a:spcBef>
                <a:spcPct val="0"/>
              </a:spcBef>
              <a:buClrTx/>
              <a:buSzTx/>
              <a:buFontTx/>
              <a:buNone/>
            </a:pPr>
            <a:r>
              <a:rPr lang="en-US" altLang="zh-TW" sz="2800" b="1" dirty="0" smtClean="0">
                <a:latin typeface="Arial" panose="020B0604020202020204" pitchFamily="34" charset="0"/>
                <a:ea typeface="標楷體" panose="03000509000000000000" pitchFamily="65" charset="-120"/>
              </a:rPr>
              <a:t>4</a:t>
            </a:r>
            <a:r>
              <a:rPr lang="zh-TW" altLang="en-US" sz="2800" b="1" dirty="0" smtClean="0">
                <a:latin typeface="Arial" panose="020B0604020202020204" pitchFamily="34" charset="0"/>
                <a:ea typeface="標楷體" panose="03000509000000000000" pitchFamily="65" charset="-120"/>
              </a:rPr>
              <a:t>、清鄉</a:t>
            </a:r>
            <a:endParaRPr lang="zh-TW" altLang="en-US" sz="2800" b="1" dirty="0">
              <a:latin typeface="Arial" panose="020B0604020202020204" pitchFamily="34" charset="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ipe(down)">
                                      <p:cBhvr>
                                        <p:cTn id="7" dur="290">
                                          <p:stCondLst>
                                            <p:cond delay="0"/>
                                          </p:stCondLst>
                                        </p:cTn>
                                        <p:tgtEl>
                                          <p:spTgt spid="45060"/>
                                        </p:tgtEl>
                                      </p:cBhvr>
                                    </p:animEffect>
                                    <p:anim calcmode="lin" valueType="num">
                                      <p:cBhvr>
                                        <p:cTn id="8" dur="911" tmFilter="0,0; 0.14,0.36; 0.43,0.73; 0.71,0.91; 1.0,1.0">
                                          <p:stCondLst>
                                            <p:cond delay="0"/>
                                          </p:stCondLst>
                                        </p:cTn>
                                        <p:tgtEl>
                                          <p:spTgt spid="4506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506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506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506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5060"/>
                                        </p:tgtEl>
                                        <p:attrNameLst>
                                          <p:attrName>ppt_y</p:attrName>
                                        </p:attrNameLst>
                                      </p:cBhvr>
                                      <p:tavLst>
                                        <p:tav tm="0" fmla="#ppt_y-sin(pi*$)/81">
                                          <p:val>
                                            <p:fltVal val="0"/>
                                          </p:val>
                                        </p:tav>
                                        <p:tav tm="100000">
                                          <p:val>
                                            <p:fltVal val="1"/>
                                          </p:val>
                                        </p:tav>
                                      </p:tavLst>
                                    </p:anim>
                                    <p:animScale>
                                      <p:cBhvr>
                                        <p:cTn id="13" dur="13">
                                          <p:stCondLst>
                                            <p:cond delay="325"/>
                                          </p:stCondLst>
                                        </p:cTn>
                                        <p:tgtEl>
                                          <p:spTgt spid="45060"/>
                                        </p:tgtEl>
                                      </p:cBhvr>
                                      <p:to x="100000" y="60000"/>
                                    </p:animScale>
                                    <p:animScale>
                                      <p:cBhvr>
                                        <p:cTn id="14" dur="83" decel="50000">
                                          <p:stCondLst>
                                            <p:cond delay="338"/>
                                          </p:stCondLst>
                                        </p:cTn>
                                        <p:tgtEl>
                                          <p:spTgt spid="45060"/>
                                        </p:tgtEl>
                                      </p:cBhvr>
                                      <p:to x="100000" y="100000"/>
                                    </p:animScale>
                                    <p:animScale>
                                      <p:cBhvr>
                                        <p:cTn id="15" dur="13">
                                          <p:stCondLst>
                                            <p:cond delay="656"/>
                                          </p:stCondLst>
                                        </p:cTn>
                                        <p:tgtEl>
                                          <p:spTgt spid="45060"/>
                                        </p:tgtEl>
                                      </p:cBhvr>
                                      <p:to x="100000" y="80000"/>
                                    </p:animScale>
                                    <p:animScale>
                                      <p:cBhvr>
                                        <p:cTn id="16" dur="83" decel="50000">
                                          <p:stCondLst>
                                            <p:cond delay="669"/>
                                          </p:stCondLst>
                                        </p:cTn>
                                        <p:tgtEl>
                                          <p:spTgt spid="45060"/>
                                        </p:tgtEl>
                                      </p:cBhvr>
                                      <p:to x="100000" y="100000"/>
                                    </p:animScale>
                                    <p:animScale>
                                      <p:cBhvr>
                                        <p:cTn id="17" dur="13">
                                          <p:stCondLst>
                                            <p:cond delay="821"/>
                                          </p:stCondLst>
                                        </p:cTn>
                                        <p:tgtEl>
                                          <p:spTgt spid="45060"/>
                                        </p:tgtEl>
                                      </p:cBhvr>
                                      <p:to x="100000" y="90000"/>
                                    </p:animScale>
                                    <p:animScale>
                                      <p:cBhvr>
                                        <p:cTn id="18" dur="83" decel="50000">
                                          <p:stCondLst>
                                            <p:cond delay="834"/>
                                          </p:stCondLst>
                                        </p:cTn>
                                        <p:tgtEl>
                                          <p:spTgt spid="45060"/>
                                        </p:tgtEl>
                                      </p:cBhvr>
                                      <p:to x="100000" y="100000"/>
                                    </p:animScale>
                                    <p:animScale>
                                      <p:cBhvr>
                                        <p:cTn id="19" dur="13">
                                          <p:stCondLst>
                                            <p:cond delay="904"/>
                                          </p:stCondLst>
                                        </p:cTn>
                                        <p:tgtEl>
                                          <p:spTgt spid="45060"/>
                                        </p:tgtEl>
                                      </p:cBhvr>
                                      <p:to x="100000" y="95000"/>
                                    </p:animScale>
                                    <p:animScale>
                                      <p:cBhvr>
                                        <p:cTn id="20" dur="83" decel="50000">
                                          <p:stCondLst>
                                            <p:cond delay="917"/>
                                          </p:stCondLst>
                                        </p:cTn>
                                        <p:tgtEl>
                                          <p:spTgt spid="4506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1229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解嚴另-維基"/>
          <p:cNvPicPr>
            <a:picLocks noChangeAspect="1" noChangeArrowheads="1"/>
          </p:cNvPicPr>
          <p:nvPr/>
        </p:nvPicPr>
        <p:blipFill>
          <a:blip r:embed="rId2">
            <a:lum bright="-18000" contrast="24000"/>
            <a:extLst>
              <a:ext uri="{28A0092B-C50C-407E-A947-70E740481C1C}">
                <a14:useLocalDpi xmlns:a14="http://schemas.microsoft.com/office/drawing/2010/main"/>
              </a:ext>
            </a:extLst>
          </a:blip>
          <a:srcRect/>
          <a:stretch>
            <a:fillRect/>
          </a:stretch>
        </p:blipFill>
        <p:spPr bwMode="auto">
          <a:xfrm>
            <a:off x="179512" y="211790"/>
            <a:ext cx="3599857" cy="6512792"/>
          </a:xfrm>
          <a:prstGeom prst="rect">
            <a:avLst/>
          </a:prstGeom>
          <a:ln w="88900" cap="sq" cmpd="thickThin">
            <a:solidFill>
              <a:schemeClr val="tx2">
                <a:lumMod val="50000"/>
                <a:lumOff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7347" name="Text Box 6"/>
          <p:cNvSpPr txBox="1">
            <a:spLocks noChangeArrowheads="1"/>
          </p:cNvSpPr>
          <p:nvPr/>
        </p:nvSpPr>
        <p:spPr bwMode="auto">
          <a:xfrm>
            <a:off x="3995936" y="4883676"/>
            <a:ext cx="515875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200" b="1" dirty="0" smtClean="0">
                <a:latin typeface="標楷體" panose="03000509000000000000" pitchFamily="65" charset="-120"/>
                <a:ea typeface="標楷體" panose="03000509000000000000" pitchFamily="65" charset="-120"/>
              </a:rPr>
              <a:t>宣布解嚴的蔣經國總統以及首任民選總統李登輝先生。圖</a:t>
            </a:r>
            <a:r>
              <a:rPr lang="en-US" altLang="zh-TW" sz="3200" b="1" dirty="0" smtClean="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維基百科</a:t>
            </a:r>
          </a:p>
        </p:txBody>
      </p:sp>
      <p:pic>
        <p:nvPicPr>
          <p:cNvPr id="2" name="圖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345850">
            <a:off x="5447621" y="1332283"/>
            <a:ext cx="3510223" cy="3510223"/>
          </a:xfrm>
          <a:prstGeom prst="roundRect">
            <a:avLst>
              <a:gd name="adj" fmla="val 13508"/>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圖片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5341" y="-171400"/>
            <a:ext cx="3117405" cy="3528392"/>
          </a:xfrm>
          <a:prstGeom prst="roundRect">
            <a:avLst>
              <a:gd name="adj" fmla="val 12668"/>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4"/>
          <p:cNvSpPr>
            <a:spLocks/>
          </p:cNvSpPr>
          <p:nvPr/>
        </p:nvSpPr>
        <p:spPr bwMode="auto">
          <a:xfrm>
            <a:off x="395288" y="260350"/>
            <a:ext cx="5832475" cy="777875"/>
          </a:xfrm>
          <a:prstGeom prst="rect">
            <a:avLst/>
          </a:prstGeom>
          <a:solidFill>
            <a:srgbClr val="CCFFCC"/>
          </a:solidFill>
          <a:ln w="635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A8647"/>
            </a:contourClr>
          </a:sp3d>
        </p:spPr>
        <p:txBody>
          <a:bodyPr vert="horz" wrap="square" lIns="91440" tIns="45720" rIns="91440" bIns="45720" numCol="1" anchor="ctr" anchorCtr="0" compatLnSpc="1">
            <a:prstTxWarp prst="textNoShape">
              <a:avLst/>
            </a:prstTxWarp>
          </a:bodyPr>
          <a:lstStyle/>
          <a:p>
            <a:pPr algn="ctr"/>
            <a:r>
              <a:rPr kumimoji="0" lang="zh-TW" altLang="en-US" sz="4000" b="1" dirty="0">
                <a:latin typeface="+mj-lt"/>
                <a:ea typeface="標楷體" panose="03000509000000000000" pitchFamily="65" charset="-120"/>
                <a:cs typeface="+mj-cs"/>
              </a:rPr>
              <a:t>四、戰後臺灣經濟發展</a:t>
            </a:r>
          </a:p>
        </p:txBody>
      </p:sp>
      <p:graphicFrame>
        <p:nvGraphicFramePr>
          <p:cNvPr id="2" name="表格 1"/>
          <p:cNvGraphicFramePr>
            <a:graphicFrameLocks noGrp="1"/>
          </p:cNvGraphicFramePr>
          <p:nvPr>
            <p:extLst>
              <p:ext uri="{D42A27DB-BD31-4B8C-83A1-F6EECF244321}">
                <p14:modId xmlns:p14="http://schemas.microsoft.com/office/powerpoint/2010/main" val="4039427944"/>
              </p:ext>
            </p:extLst>
          </p:nvPr>
        </p:nvGraphicFramePr>
        <p:xfrm>
          <a:off x="130084" y="1196752"/>
          <a:ext cx="8892480" cy="5544615"/>
        </p:xfrm>
        <a:graphic>
          <a:graphicData uri="http://schemas.openxmlformats.org/drawingml/2006/table">
            <a:tbl>
              <a:tblPr firstRow="1" bandRow="1">
                <a:tableStyleId>{5C22544A-7EE6-4342-B048-85BDC9FD1C3A}</a:tableStyleId>
              </a:tblPr>
              <a:tblGrid>
                <a:gridCol w="2723937"/>
                <a:gridCol w="6168543"/>
              </a:tblGrid>
              <a:tr h="1488899">
                <a:tc>
                  <a:txBody>
                    <a:bodyPr/>
                    <a:lstStyle/>
                    <a:p>
                      <a:pPr marL="0" marR="0" indent="0" algn="ctr" defTabSz="914400" rtl="0" eaLnBrk="1" fontAlgn="auto" latinLnBrk="0" hangingPunct="1">
                        <a:lnSpc>
                          <a:spcPts val="3600"/>
                        </a:lnSpc>
                        <a:spcBef>
                          <a:spcPts val="0"/>
                        </a:spcBef>
                        <a:spcAft>
                          <a:spcPts val="0"/>
                        </a:spcAft>
                        <a:buClrTx/>
                        <a:buSzTx/>
                        <a:buFontTx/>
                        <a:buNone/>
                        <a:tabLst/>
                        <a:defRPr/>
                      </a:pPr>
                      <a:r>
                        <a:rPr lang="zh-TW" altLang="en-US" sz="3000" b="1" dirty="0" smtClean="0">
                          <a:latin typeface="Arial" panose="020B0604020202020204" pitchFamily="34" charset="0"/>
                          <a:ea typeface="標楷體" panose="03000509000000000000" pitchFamily="65" charset="-120"/>
                        </a:rPr>
                        <a:t>民國</a:t>
                      </a:r>
                      <a:r>
                        <a:rPr lang="en-US" altLang="zh-TW" sz="3000" b="1" dirty="0" smtClean="0">
                          <a:latin typeface="Arial" panose="020B0604020202020204" pitchFamily="34" charset="0"/>
                          <a:ea typeface="標楷體" panose="03000509000000000000" pitchFamily="65" charset="-120"/>
                        </a:rPr>
                        <a:t>38</a:t>
                      </a:r>
                      <a:r>
                        <a:rPr lang="zh-TW" altLang="en-US" sz="3000" b="1" dirty="0" smtClean="0">
                          <a:latin typeface="Arial" panose="020B0604020202020204" pitchFamily="34" charset="0"/>
                          <a:ea typeface="標楷體" panose="03000509000000000000" pitchFamily="65" charset="-120"/>
                        </a:rPr>
                        <a:t>～</a:t>
                      </a:r>
                      <a:r>
                        <a:rPr lang="en-US" altLang="zh-TW" sz="3000" b="1" dirty="0" smtClean="0">
                          <a:latin typeface="Arial" panose="020B0604020202020204" pitchFamily="34" charset="0"/>
                          <a:ea typeface="標楷體" panose="03000509000000000000" pitchFamily="65" charset="-120"/>
                        </a:rPr>
                        <a:t>42</a:t>
                      </a:r>
                      <a:r>
                        <a:rPr lang="zh-TW" altLang="en-US" sz="3000" b="1" dirty="0" smtClean="0">
                          <a:latin typeface="Arial" panose="020B0604020202020204" pitchFamily="34" charset="0"/>
                          <a:ea typeface="標楷體" panose="03000509000000000000" pitchFamily="65" charset="-120"/>
                        </a:rPr>
                        <a:t>年</a:t>
                      </a:r>
                      <a:r>
                        <a:rPr lang="en-US" altLang="zh-TW" sz="3000" b="1" dirty="0" smtClean="0">
                          <a:latin typeface="Arial" panose="020B0604020202020204" pitchFamily="34" charset="0"/>
                          <a:ea typeface="標楷體" panose="03000509000000000000" pitchFamily="65" charset="-120"/>
                        </a:rPr>
                        <a:t> </a:t>
                      </a:r>
                    </a:p>
                    <a:p>
                      <a:pPr marL="0" marR="0" indent="0" algn="ctr" defTabSz="914400" rtl="0" eaLnBrk="1" fontAlgn="auto" latinLnBrk="0" hangingPunct="1">
                        <a:lnSpc>
                          <a:spcPts val="3600"/>
                        </a:lnSpc>
                        <a:spcBef>
                          <a:spcPts val="0"/>
                        </a:spcBef>
                        <a:spcAft>
                          <a:spcPts val="0"/>
                        </a:spcAft>
                        <a:buClrTx/>
                        <a:buSzTx/>
                        <a:buFontTx/>
                        <a:buNone/>
                        <a:tabLst/>
                        <a:defRPr/>
                      </a:pPr>
                      <a:r>
                        <a:rPr lang="zh-TW" altLang="en-US" sz="3200" b="1" dirty="0" smtClean="0">
                          <a:latin typeface="Arial" panose="020B0604020202020204" pitchFamily="34" charset="0"/>
                          <a:ea typeface="標楷體" panose="03000509000000000000" pitchFamily="65" charset="-120"/>
                        </a:rPr>
                        <a:t>土地改革</a:t>
                      </a:r>
                      <a:endParaRPr lang="zh-TW" altLang="en-US" sz="3200" b="1" dirty="0"/>
                    </a:p>
                  </a:txBody>
                  <a:tcPr marL="36000" marR="36000" marT="36000" marB="36000" anchor="ctr"/>
                </a:tc>
                <a:tc>
                  <a:txBody>
                    <a:bodyPr/>
                    <a:lstStyle/>
                    <a:p>
                      <a:pPr>
                        <a:lnSpc>
                          <a:spcPts val="3600"/>
                        </a:lnSpc>
                        <a:spcBef>
                          <a:spcPts val="0"/>
                        </a:spcBef>
                        <a:buFont typeface="Wingdings 2" panose="05020102010507070707" pitchFamily="18" charset="2"/>
                        <a:buNone/>
                      </a:pP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三七五減租：租率</a:t>
                      </a: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37.5%</a:t>
                      </a:r>
                    </a:p>
                    <a:p>
                      <a:pPr>
                        <a:lnSpc>
                          <a:spcPts val="3600"/>
                        </a:lnSpc>
                        <a:spcBef>
                          <a:spcPts val="0"/>
                        </a:spcBef>
                        <a:buFont typeface="Wingdings 2" panose="05020102010507070707" pitchFamily="18" charset="2"/>
                        <a:buNone/>
                      </a:pP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公地放領</a:t>
                      </a:r>
                      <a:endParaRPr lang="en-US" altLang="zh-TW" sz="28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3600"/>
                        </a:lnSpc>
                        <a:spcBef>
                          <a:spcPts val="0"/>
                        </a:spcBef>
                        <a:buFont typeface="Wingdings 2" panose="05020102010507070707" pitchFamily="18" charset="2"/>
                        <a:buNone/>
                      </a:pP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耕者有其田</a:t>
                      </a:r>
                      <a:endParaRPr lang="zh-TW" altLang="en-US" sz="2800" b="1" dirty="0"/>
                    </a:p>
                  </a:txBody>
                  <a:tcPr marL="36000" marR="36000" marT="36000" marB="36000"/>
                </a:tc>
              </a:tr>
              <a:tr h="2027858">
                <a:tc>
                  <a:txBody>
                    <a:bodyPr/>
                    <a:lstStyle/>
                    <a:p>
                      <a:pPr marL="0" marR="0" indent="0" algn="ctr" defTabSz="914400" rtl="0" eaLnBrk="1" fontAlgn="auto" latinLnBrk="0" hangingPunct="1">
                        <a:lnSpc>
                          <a:spcPts val="3600"/>
                        </a:lnSpc>
                        <a:spcBef>
                          <a:spcPts val="0"/>
                        </a:spcBef>
                        <a:spcAft>
                          <a:spcPts val="0"/>
                        </a:spcAft>
                        <a:buClrTx/>
                        <a:buSzTx/>
                        <a:buFontTx/>
                        <a:buNone/>
                        <a:tabLst/>
                        <a:defRPr/>
                      </a:pP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民國</a:t>
                      </a: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40</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a:t>
                      </a: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50</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年代</a:t>
                      </a:r>
                      <a:endParaRPr lang="zh-TW" altLang="en-US" sz="3200" b="1" dirty="0"/>
                    </a:p>
                  </a:txBody>
                  <a:tcPr marL="36000" marR="36000" marT="36000" marB="36000" anchor="ctr">
                    <a:solidFill>
                      <a:srgbClr val="FFC000"/>
                    </a:solidFill>
                  </a:tcPr>
                </a:tc>
                <a:tc>
                  <a:txBody>
                    <a:bodyPr/>
                    <a:lstStyle/>
                    <a:p>
                      <a:pPr marL="0" marR="0" indent="0" algn="l" defTabSz="914400" rtl="0" eaLnBrk="1" fontAlgn="auto" latinLnBrk="0" hangingPunct="1">
                        <a:lnSpc>
                          <a:spcPts val="3600"/>
                        </a:lnSpc>
                        <a:spcBef>
                          <a:spcPts val="0"/>
                        </a:spcBef>
                        <a:spcAft>
                          <a:spcPts val="0"/>
                        </a:spcAft>
                        <a:buClrTx/>
                        <a:buSzTx/>
                        <a:buFontTx/>
                        <a:buNone/>
                        <a:tabLst/>
                        <a:defRPr/>
                      </a:pP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latin typeface="標楷體" panose="03000509000000000000" pitchFamily="65" charset="-120"/>
                          <a:ea typeface="標楷體" panose="03000509000000000000" pitchFamily="65" charset="-120"/>
                        </a:rPr>
                        <a:t>美援</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民</a:t>
                      </a:r>
                      <a:r>
                        <a:rPr lang="en-US" altLang="zh-TW" sz="2800" b="1" dirty="0" smtClean="0">
                          <a:latin typeface="Arial" panose="020B0604020202020204" pitchFamily="34" charset="0"/>
                          <a:ea typeface="標楷體" panose="03000509000000000000" pitchFamily="65" charset="-120"/>
                          <a:sym typeface="Wingdings 3" panose="05040102010807070707" pitchFamily="18" charset="2"/>
                        </a:rPr>
                        <a:t>40</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a:t>
                      </a:r>
                      <a:r>
                        <a:rPr lang="en-US" altLang="zh-TW" sz="2800" b="1" dirty="0" smtClean="0">
                          <a:latin typeface="Arial" panose="020B0604020202020204" pitchFamily="34" charset="0"/>
                          <a:ea typeface="標楷體" panose="03000509000000000000" pitchFamily="65" charset="-120"/>
                          <a:sym typeface="Wingdings 3" panose="05040102010807070707" pitchFamily="18" charset="2"/>
                        </a:rPr>
                        <a:t>54</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年，共約</a:t>
                      </a:r>
                      <a:r>
                        <a:rPr lang="en-US" altLang="zh-TW" sz="2800" b="1" dirty="0" smtClean="0">
                          <a:latin typeface="Arial" panose="020B0604020202020204" pitchFamily="34" charset="0"/>
                          <a:ea typeface="標楷體" panose="03000509000000000000" pitchFamily="65" charset="-120"/>
                          <a:sym typeface="Wingdings 3" panose="05040102010807070707" pitchFamily="18" charset="2"/>
                        </a:rPr>
                        <a:t>15</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億美元</a:t>
                      </a:r>
                      <a:endParaRPr lang="en-US" altLang="zh-TW" sz="2800" b="1" dirty="0" smtClean="0">
                        <a:latin typeface="Arial" panose="020B0604020202020204" pitchFamily="34" charset="0"/>
                        <a:ea typeface="標楷體" panose="03000509000000000000" pitchFamily="65" charset="-120"/>
                        <a:sym typeface="Wingdings 3" panose="05040102010807070707" pitchFamily="18" charset="2"/>
                      </a:endParaRPr>
                    </a:p>
                    <a:p>
                      <a:pPr marL="0" marR="0" indent="0" algn="l" defTabSz="914400" rtl="0" eaLnBrk="1" fontAlgn="auto" latinLnBrk="0" hangingPunct="1">
                        <a:lnSpc>
                          <a:spcPts val="3600"/>
                        </a:lnSpc>
                        <a:spcBef>
                          <a:spcPts val="0"/>
                        </a:spcBef>
                        <a:spcAft>
                          <a:spcPts val="0"/>
                        </a:spcAft>
                        <a:buClrTx/>
                        <a:buSzTx/>
                        <a:buFontTx/>
                        <a:buNone/>
                        <a:tabLst/>
                        <a:defRPr/>
                      </a:pP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進口替代</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出口擴張</a:t>
                      </a:r>
                      <a:endParaRPr lang="en-US" altLang="zh-TW" sz="2800" b="1" dirty="0" smtClean="0">
                        <a:latin typeface="Arial" panose="020B0604020202020204" pitchFamily="34" charset="0"/>
                        <a:ea typeface="標楷體" panose="03000509000000000000" pitchFamily="65" charset="-120"/>
                        <a:sym typeface="Wingdings 3" panose="05040102010807070707" pitchFamily="18" charset="2"/>
                      </a:endParaRPr>
                    </a:p>
                    <a:p>
                      <a:pPr marL="0" marR="0" indent="0" algn="l" defTabSz="914400" rtl="0" eaLnBrk="1" fontAlgn="auto" latinLnBrk="0" hangingPunct="1">
                        <a:lnSpc>
                          <a:spcPts val="3600"/>
                        </a:lnSpc>
                        <a:spcBef>
                          <a:spcPts val="0"/>
                        </a:spcBef>
                        <a:spcAft>
                          <a:spcPts val="0"/>
                        </a:spcAft>
                        <a:buClrTx/>
                        <a:buSzTx/>
                        <a:buFont typeface="Wingdings 2" panose="05020102010507070707" pitchFamily="18" charset="2"/>
                        <a:buNone/>
                        <a:tabLst/>
                        <a:defRPr/>
                      </a:pP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加工出口區（高雄、楠梓、潭子）</a:t>
                      </a:r>
                      <a:endParaRPr lang="en-US" altLang="zh-TW" sz="2800" b="1" dirty="0" smtClean="0">
                        <a:latin typeface="Arial" panose="020B0604020202020204" pitchFamily="34" charset="0"/>
                        <a:ea typeface="標楷體" panose="03000509000000000000" pitchFamily="65" charset="-120"/>
                        <a:sym typeface="Wingdings 2" panose="05020102010507070707" pitchFamily="18" charset="2"/>
                      </a:endParaRPr>
                    </a:p>
                    <a:p>
                      <a:pPr marL="0" marR="0" indent="0" algn="l" defTabSz="914400" rtl="0" eaLnBrk="1" fontAlgn="auto" latinLnBrk="0" hangingPunct="1">
                        <a:lnSpc>
                          <a:spcPts val="3600"/>
                        </a:lnSpc>
                        <a:spcBef>
                          <a:spcPts val="0"/>
                        </a:spcBef>
                        <a:spcAft>
                          <a:spcPts val="0"/>
                        </a:spcAft>
                        <a:buClrTx/>
                        <a:buSzTx/>
                        <a:buFont typeface="Wingdings 2" panose="05020102010507070707" pitchFamily="18" charset="2"/>
                        <a:buNone/>
                        <a:tabLst/>
                        <a:defRPr/>
                      </a:pP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紡織</a:t>
                      </a:r>
                      <a:r>
                        <a:rPr lang="en-US" altLang="zh-TW" sz="2800" b="1" dirty="0" smtClean="0">
                          <a:latin typeface="Arial" panose="020B0604020202020204" pitchFamily="34" charset="0"/>
                          <a:ea typeface="標楷體" panose="03000509000000000000" pitchFamily="65" charset="-120"/>
                          <a:sym typeface="Wingdings 3" panose="05040102010807070707" pitchFamily="18" charset="2"/>
                        </a:rPr>
                        <a:t>.</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食品加工</a:t>
                      </a:r>
                      <a:r>
                        <a:rPr lang="en-US" altLang="zh-TW" sz="2800" b="1" dirty="0" smtClean="0">
                          <a:latin typeface="Arial" panose="020B0604020202020204" pitchFamily="34" charset="0"/>
                          <a:ea typeface="標楷體" panose="03000509000000000000" pitchFamily="65" charset="-120"/>
                          <a:sym typeface="Wingdings 3" panose="05040102010807070707" pitchFamily="18" charset="2"/>
                        </a:rPr>
                        <a:t>.</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肥料</a:t>
                      </a:r>
                      <a:r>
                        <a:rPr lang="en-US" altLang="zh-TW" sz="2800" b="1" dirty="0" smtClean="0">
                          <a:latin typeface="Arial" panose="020B0604020202020204" pitchFamily="34" charset="0"/>
                          <a:ea typeface="標楷體" panose="03000509000000000000" pitchFamily="65" charset="-120"/>
                          <a:sym typeface="Wingdings 3" panose="05040102010807070707" pitchFamily="18" charset="2"/>
                        </a:rPr>
                        <a:t>.</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家電（農工業）</a:t>
                      </a:r>
                      <a:endParaRPr lang="en-US" altLang="zh-TW" sz="2800" b="1" dirty="0" smtClean="0">
                        <a:latin typeface="Arial" panose="020B0604020202020204" pitchFamily="34" charset="0"/>
                        <a:ea typeface="標楷體" panose="03000509000000000000" pitchFamily="65" charset="-120"/>
                        <a:sym typeface="Wingdings 2" panose="05020102010507070707" pitchFamily="18" charset="2"/>
                      </a:endParaRPr>
                    </a:p>
                  </a:txBody>
                  <a:tcPr marL="36000" marR="36000" marT="36000" marB="36000">
                    <a:solidFill>
                      <a:srgbClr val="FFC000"/>
                    </a:solidFill>
                  </a:tcPr>
                </a:tc>
              </a:tr>
              <a:tr h="1013929">
                <a:tc>
                  <a:txBody>
                    <a:bodyPr/>
                    <a:lstStyle/>
                    <a:p>
                      <a:pPr algn="ctr">
                        <a:lnSpc>
                          <a:spcPts val="3600"/>
                        </a:lnSpc>
                      </a:pPr>
                      <a:r>
                        <a:rPr lang="zh-TW" altLang="en-US" sz="3200" b="1" dirty="0" smtClean="0">
                          <a:latin typeface="Arial" panose="020B0604020202020204" pitchFamily="34" charset="0"/>
                          <a:ea typeface="標楷體" panose="03000509000000000000" pitchFamily="65" charset="-120"/>
                          <a:sym typeface="Wingdings 2" panose="05020102010507070707" pitchFamily="18" charset="2"/>
                        </a:rPr>
                        <a:t>民國</a:t>
                      </a:r>
                      <a:r>
                        <a:rPr lang="en-US" altLang="zh-TW" sz="3200" b="1" dirty="0" smtClean="0">
                          <a:latin typeface="Arial" panose="020B0604020202020204" pitchFamily="34" charset="0"/>
                          <a:ea typeface="標楷體" panose="03000509000000000000" pitchFamily="65" charset="-120"/>
                          <a:sym typeface="Wingdings 2" panose="05020102010507070707" pitchFamily="18" charset="2"/>
                        </a:rPr>
                        <a:t>60</a:t>
                      </a:r>
                      <a:r>
                        <a:rPr lang="zh-TW" altLang="en-US" sz="3200" b="1" dirty="0" smtClean="0">
                          <a:latin typeface="Arial" panose="020B0604020202020204" pitchFamily="34" charset="0"/>
                          <a:ea typeface="標楷體" panose="03000509000000000000" pitchFamily="65" charset="-120"/>
                          <a:sym typeface="Wingdings 2" panose="05020102010507070707" pitchFamily="18" charset="2"/>
                        </a:rPr>
                        <a:t>年代</a:t>
                      </a:r>
                      <a:endParaRPr lang="zh-TW" altLang="en-US" sz="3200" b="1" dirty="0"/>
                    </a:p>
                  </a:txBody>
                  <a:tcPr marL="36000" marR="36000" marT="36000" marB="36000" anchor="ctr">
                    <a:solidFill>
                      <a:srgbClr val="FF99FF"/>
                    </a:solidFill>
                  </a:tcPr>
                </a:tc>
                <a:tc>
                  <a:txBody>
                    <a:bodyPr/>
                    <a:lstStyle/>
                    <a:p>
                      <a:pPr>
                        <a:lnSpc>
                          <a:spcPts val="3600"/>
                        </a:lnSpc>
                        <a:spcBef>
                          <a:spcPts val="0"/>
                        </a:spcBef>
                        <a:buFont typeface="Wingdings 2" panose="05020102010507070707" pitchFamily="18" charset="2"/>
                        <a:buNone/>
                      </a:pPr>
                      <a:r>
                        <a:rPr lang="en-US" altLang="zh-TW" sz="2800" b="1" dirty="0" smtClean="0">
                          <a:latin typeface="Arial" panose="020B0604020202020204" pitchFamily="34" charset="0"/>
                          <a:ea typeface="標楷體" panose="03000509000000000000" pitchFamily="65" charset="-120"/>
                          <a:sym typeface="Wingdings" panose="05000000000000000000" pitchFamily="2" charset="2"/>
                        </a:rPr>
                        <a:t></a:t>
                      </a:r>
                      <a:r>
                        <a:rPr lang="zh-TW" altLang="en-US" sz="2800" b="1" dirty="0" smtClean="0">
                          <a:latin typeface="Arial" panose="020B0604020202020204" pitchFamily="34" charset="0"/>
                          <a:ea typeface="標楷體" panose="03000509000000000000" pitchFamily="65" charset="-120"/>
                          <a:sym typeface="Wingdings" panose="05000000000000000000" pitchFamily="2" charset="2"/>
                        </a:rPr>
                        <a:t>十大建設、</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客廳即工廠</a:t>
                      </a:r>
                      <a:endParaRPr lang="en-US" altLang="zh-TW" sz="28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3600"/>
                        </a:lnSpc>
                        <a:spcBef>
                          <a:spcPts val="0"/>
                        </a:spcBef>
                        <a:buFont typeface="Wingdings 2" panose="05020102010507070707" pitchFamily="18" charset="2"/>
                        <a:buNone/>
                      </a:pP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奠定經濟基礎：</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經濟奇蹟、環境污染</a:t>
                      </a:r>
                      <a:endParaRPr lang="zh-TW" altLang="en-US" sz="2800" b="1" dirty="0"/>
                    </a:p>
                  </a:txBody>
                  <a:tcPr marL="36000" marR="36000" marT="36000" marB="36000">
                    <a:solidFill>
                      <a:srgbClr val="FF99FF"/>
                    </a:solidFill>
                  </a:tcPr>
                </a:tc>
              </a:tr>
              <a:tr h="1013929">
                <a:tc>
                  <a:txBody>
                    <a:bodyPr/>
                    <a:lstStyle/>
                    <a:p>
                      <a:pPr marL="0" marR="0" indent="0" algn="ctr" defTabSz="914400" rtl="0" eaLnBrk="1" fontAlgn="auto" latinLnBrk="0" hangingPunct="1">
                        <a:lnSpc>
                          <a:spcPts val="3600"/>
                        </a:lnSpc>
                        <a:spcBef>
                          <a:spcPts val="0"/>
                        </a:spcBef>
                        <a:spcAft>
                          <a:spcPts val="0"/>
                        </a:spcAft>
                        <a:buClrTx/>
                        <a:buSzTx/>
                        <a:buFontTx/>
                        <a:buNone/>
                        <a:tabLst/>
                        <a:defRPr/>
                      </a:pPr>
                      <a:r>
                        <a:rPr lang="zh-TW" altLang="en-US" sz="3200" b="1" dirty="0" smtClean="0">
                          <a:latin typeface="Arial" panose="020B0604020202020204" pitchFamily="34" charset="0"/>
                          <a:ea typeface="標楷體" panose="03000509000000000000" pitchFamily="65" charset="-120"/>
                          <a:sym typeface="Wingdings 2" panose="05020102010507070707" pitchFamily="18" charset="2"/>
                        </a:rPr>
                        <a:t>民國</a:t>
                      </a:r>
                      <a:r>
                        <a:rPr lang="en-US" altLang="zh-TW" sz="3200" b="1" dirty="0" smtClean="0">
                          <a:latin typeface="Arial" panose="020B0604020202020204" pitchFamily="34" charset="0"/>
                          <a:ea typeface="標楷體" panose="03000509000000000000" pitchFamily="65" charset="-120"/>
                          <a:sym typeface="Wingdings 2" panose="05020102010507070707" pitchFamily="18" charset="2"/>
                        </a:rPr>
                        <a:t>70</a:t>
                      </a:r>
                      <a:r>
                        <a:rPr lang="zh-TW" altLang="en-US" sz="3200" b="1" dirty="0" smtClean="0">
                          <a:latin typeface="Arial" panose="020B0604020202020204" pitchFamily="34" charset="0"/>
                          <a:ea typeface="標楷體" panose="03000509000000000000" pitchFamily="65" charset="-120"/>
                          <a:sym typeface="Wingdings 2" panose="05020102010507070707" pitchFamily="18" charset="2"/>
                        </a:rPr>
                        <a:t>年代</a:t>
                      </a:r>
                      <a:endParaRPr lang="zh-TW" altLang="en-US" sz="3200" b="1" dirty="0"/>
                    </a:p>
                  </a:txBody>
                  <a:tcPr marL="36000" marR="36000" marT="36000" marB="36000" anchor="ctr">
                    <a:solidFill>
                      <a:srgbClr val="92D050"/>
                    </a:solidFill>
                  </a:tcPr>
                </a:tc>
                <a:tc>
                  <a:txBody>
                    <a:bodyPr/>
                    <a:lstStyle/>
                    <a:p>
                      <a:pPr>
                        <a:lnSpc>
                          <a:spcPts val="3600"/>
                        </a:lnSpc>
                        <a:spcBef>
                          <a:spcPts val="0"/>
                        </a:spcBef>
                        <a:buFont typeface="Wingdings 2" panose="05020102010507070707" pitchFamily="18" charset="2"/>
                        <a:buNone/>
                      </a:pPr>
                      <a:r>
                        <a:rPr lang="en-US" altLang="zh-TW" sz="2800" b="1" dirty="0" smtClean="0">
                          <a:latin typeface="Arial" panose="020B0604020202020204" pitchFamily="34" charset="0"/>
                          <a:ea typeface="標楷體" panose="03000509000000000000" pitchFamily="65" charset="-120"/>
                          <a:sym typeface="Wingdings" panose="05000000000000000000" pitchFamily="2" charset="2"/>
                        </a:rPr>
                        <a:t></a:t>
                      </a:r>
                      <a:r>
                        <a:rPr lang="zh-TW" altLang="en-US" sz="2800" b="1" dirty="0" smtClean="0">
                          <a:latin typeface="Arial" panose="020B0604020202020204" pitchFamily="34" charset="0"/>
                          <a:ea typeface="標楷體" panose="03000509000000000000" pitchFamily="65" charset="-120"/>
                          <a:sym typeface="Wingdings" panose="05000000000000000000" pitchFamily="2" charset="2"/>
                        </a:rPr>
                        <a:t>電子、資訊產業</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高科技</a:t>
                      </a:r>
                      <a:endParaRPr lang="en-US" altLang="zh-TW" sz="2800" b="1" dirty="0" smtClean="0">
                        <a:latin typeface="Arial" panose="020B0604020202020204" pitchFamily="34" charset="0"/>
                        <a:ea typeface="標楷體" panose="03000509000000000000" pitchFamily="65" charset="-120"/>
                        <a:sym typeface="Wingdings" panose="05000000000000000000" pitchFamily="2" charset="2"/>
                      </a:endParaRPr>
                    </a:p>
                    <a:p>
                      <a:pPr>
                        <a:lnSpc>
                          <a:spcPts val="3600"/>
                        </a:lnSpc>
                        <a:spcBef>
                          <a:spcPts val="0"/>
                        </a:spcBef>
                        <a:buFont typeface="Wingdings 2" panose="05020102010507070707" pitchFamily="18" charset="2"/>
                        <a:buNone/>
                      </a:pPr>
                      <a:r>
                        <a:rPr lang="en-US" altLang="zh-TW" sz="28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latin typeface="Arial" panose="020B0604020202020204" pitchFamily="34" charset="0"/>
                          <a:ea typeface="標楷體" panose="03000509000000000000" pitchFamily="65" charset="-120"/>
                          <a:sym typeface="Wingdings 2" panose="05020102010507070707" pitchFamily="18" charset="2"/>
                        </a:rPr>
                        <a:t>設立新竹科學園區</a:t>
                      </a:r>
                      <a:endParaRPr lang="zh-TW" altLang="en-US" sz="2800" b="1" dirty="0"/>
                    </a:p>
                  </a:txBody>
                  <a:tcPr marL="36000" marR="36000" marT="36000" marB="36000">
                    <a:solidFill>
                      <a:srgbClr val="92D050"/>
                    </a:soli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512" y="189000"/>
            <a:ext cx="2534614" cy="324000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3808" y="189000"/>
            <a:ext cx="2471998" cy="3240000"/>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512" y="3501008"/>
            <a:ext cx="2503767" cy="3240000"/>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43808" y="3501008"/>
            <a:ext cx="2510098" cy="3240000"/>
          </a:xfrm>
          <a:prstGeom prst="rect">
            <a:avLst/>
          </a:prstGeom>
        </p:spPr>
      </p:pic>
      <p:sp>
        <p:nvSpPr>
          <p:cNvPr id="8" name="文字方塊 7"/>
          <p:cNvSpPr txBox="1"/>
          <p:nvPr/>
        </p:nvSpPr>
        <p:spPr>
          <a:xfrm>
            <a:off x="5445488" y="1376896"/>
            <a:ext cx="3443819" cy="1116000"/>
          </a:xfrm>
          <a:prstGeom prst="rect">
            <a:avLst/>
          </a:prstGeom>
          <a:solidFill>
            <a:srgbClr val="11700A"/>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nSpc>
                <a:spcPts val="3900"/>
              </a:lnSpc>
            </a:pPr>
            <a:r>
              <a:rPr lang="zh-TW" altLang="en-US" sz="2800" b="1" dirty="0" smtClean="0">
                <a:ea typeface="標楷體" panose="03000509000000000000" pitchFamily="65" charset="-120"/>
              </a:rPr>
              <a:t>農民約有</a:t>
            </a:r>
            <a:r>
              <a:rPr lang="en-US" altLang="zh-TW" sz="2800" b="1" dirty="0" smtClean="0">
                <a:ea typeface="標楷體" panose="03000509000000000000" pitchFamily="65" charset="-120"/>
              </a:rPr>
              <a:t>70%</a:t>
            </a:r>
            <a:r>
              <a:rPr lang="zh-TW" altLang="en-US" sz="2800" b="1" dirty="0" smtClean="0">
                <a:ea typeface="標楷體" panose="03000509000000000000" pitchFamily="65" charset="-120"/>
              </a:rPr>
              <a:t>為佃農</a:t>
            </a:r>
            <a:endParaRPr lang="en-US" altLang="zh-TW" sz="2800" b="1" dirty="0" smtClean="0">
              <a:ea typeface="標楷體" panose="03000509000000000000" pitchFamily="65" charset="-120"/>
            </a:endParaRPr>
          </a:p>
          <a:p>
            <a:pPr>
              <a:lnSpc>
                <a:spcPts val="3900"/>
              </a:lnSpc>
            </a:pPr>
            <a:r>
              <a:rPr lang="zh-TW" altLang="en-US" sz="2800" b="1" dirty="0" smtClean="0">
                <a:ea typeface="標楷體" panose="03000509000000000000" pitchFamily="65" charset="-120"/>
              </a:rPr>
              <a:t>田租率約</a:t>
            </a:r>
            <a:r>
              <a:rPr lang="en-US" altLang="zh-TW" sz="2800" b="1" dirty="0" smtClean="0">
                <a:ea typeface="標楷體" panose="03000509000000000000" pitchFamily="65" charset="-120"/>
              </a:rPr>
              <a:t>50</a:t>
            </a:r>
            <a:r>
              <a:rPr lang="zh-TW" altLang="en-US" sz="2800" b="1" dirty="0" smtClean="0">
                <a:ea typeface="標楷體" panose="03000509000000000000" pitchFamily="65" charset="-120"/>
              </a:rPr>
              <a:t>～</a:t>
            </a:r>
            <a:r>
              <a:rPr lang="en-US" altLang="zh-TW" sz="2800" b="1" dirty="0" smtClean="0">
                <a:ea typeface="標楷體" panose="03000509000000000000" pitchFamily="65" charset="-120"/>
              </a:rPr>
              <a:t>70</a:t>
            </a:r>
            <a:r>
              <a:rPr lang="en-US" altLang="zh-TW" sz="2800" b="1" dirty="0">
                <a:ea typeface="標楷體" panose="03000509000000000000" pitchFamily="65" charset="-120"/>
              </a:rPr>
              <a:t> %</a:t>
            </a:r>
            <a:endParaRPr lang="zh-TW" altLang="en-US" sz="2800" b="1" dirty="0">
              <a:ea typeface="標楷體" panose="03000509000000000000" pitchFamily="65" charset="-120"/>
            </a:endParaRPr>
          </a:p>
        </p:txBody>
      </p:sp>
      <p:sp>
        <p:nvSpPr>
          <p:cNvPr id="9" name="向下箭號 8"/>
          <p:cNvSpPr/>
          <p:nvPr/>
        </p:nvSpPr>
        <p:spPr>
          <a:xfrm>
            <a:off x="6759783" y="2636912"/>
            <a:ext cx="1013690" cy="2305110"/>
          </a:xfrm>
          <a:prstGeom prst="downArrow">
            <a:avLst/>
          </a:prstGeom>
          <a:solidFill>
            <a:srgbClr val="11700A"/>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ts val="2900"/>
              </a:lnSpc>
            </a:pPr>
            <a:r>
              <a:rPr lang="zh-TW" altLang="en-US" sz="2800" b="1" dirty="0" smtClean="0">
                <a:latin typeface="標楷體" panose="03000509000000000000" pitchFamily="65" charset="-120"/>
                <a:ea typeface="標楷體" panose="03000509000000000000" pitchFamily="65" charset="-120"/>
              </a:rPr>
              <a:t>三七五減租</a:t>
            </a:r>
            <a:endParaRPr lang="zh-TW" altLang="en-US" sz="2800" b="1" dirty="0">
              <a:latin typeface="標楷體" panose="03000509000000000000" pitchFamily="65" charset="-120"/>
              <a:ea typeface="標楷體" panose="03000509000000000000" pitchFamily="65" charset="-120"/>
            </a:endParaRPr>
          </a:p>
        </p:txBody>
      </p:sp>
      <p:sp>
        <p:nvSpPr>
          <p:cNvPr id="10" name="文字方塊 9"/>
          <p:cNvSpPr txBox="1"/>
          <p:nvPr/>
        </p:nvSpPr>
        <p:spPr>
          <a:xfrm>
            <a:off x="5514435" y="5118821"/>
            <a:ext cx="3504387" cy="1116000"/>
          </a:xfrm>
          <a:prstGeom prst="rect">
            <a:avLst/>
          </a:prstGeom>
          <a:solidFill>
            <a:srgbClr val="286FCE"/>
          </a:solidFill>
        </p:spPr>
        <p:style>
          <a:lnRef idx="3">
            <a:schemeClr val="lt1"/>
          </a:lnRef>
          <a:fillRef idx="1">
            <a:schemeClr val="accent3"/>
          </a:fillRef>
          <a:effectRef idx="1">
            <a:schemeClr val="accent3"/>
          </a:effectRef>
          <a:fontRef idx="minor">
            <a:schemeClr val="lt1"/>
          </a:fontRef>
        </p:style>
        <p:txBody>
          <a:bodyPr wrap="square" lIns="36000" rIns="36000" rtlCol="0">
            <a:spAutoFit/>
          </a:bodyPr>
          <a:lstStyle/>
          <a:p>
            <a:pPr>
              <a:lnSpc>
                <a:spcPts val="3900"/>
              </a:lnSpc>
            </a:pPr>
            <a:r>
              <a:rPr lang="zh-TW" altLang="en-US" sz="2800" b="1" dirty="0" smtClean="0">
                <a:ea typeface="標楷體" panose="03000509000000000000" pitchFamily="65" charset="-120"/>
              </a:rPr>
              <a:t>平均糧產增加約</a:t>
            </a:r>
            <a:r>
              <a:rPr lang="en-US" altLang="zh-TW" sz="2800" b="1" dirty="0">
                <a:ea typeface="標楷體" panose="03000509000000000000" pitchFamily="65" charset="-120"/>
              </a:rPr>
              <a:t>3</a:t>
            </a:r>
            <a:r>
              <a:rPr lang="en-US" altLang="zh-TW" sz="2800" b="1" dirty="0" smtClean="0">
                <a:ea typeface="標楷體" panose="03000509000000000000" pitchFamily="65" charset="-120"/>
              </a:rPr>
              <a:t>0%</a:t>
            </a:r>
          </a:p>
          <a:p>
            <a:pPr>
              <a:lnSpc>
                <a:spcPts val="3900"/>
              </a:lnSpc>
            </a:pPr>
            <a:r>
              <a:rPr lang="zh-TW" altLang="en-US" sz="2800" b="1" dirty="0" smtClean="0">
                <a:ea typeface="標楷體" panose="03000509000000000000" pitchFamily="65" charset="-120"/>
              </a:rPr>
              <a:t>佃農收益增加約</a:t>
            </a:r>
            <a:r>
              <a:rPr lang="en-US" altLang="zh-TW" sz="2800" b="1" dirty="0" smtClean="0">
                <a:ea typeface="標楷體" panose="03000509000000000000" pitchFamily="65" charset="-120"/>
              </a:rPr>
              <a:t>43 </a:t>
            </a:r>
            <a:r>
              <a:rPr lang="en-US" altLang="zh-TW" sz="2800" b="1" dirty="0">
                <a:ea typeface="標楷體" panose="03000509000000000000" pitchFamily="65" charset="-120"/>
              </a:rPr>
              <a:t>%</a:t>
            </a:r>
            <a:endParaRPr lang="zh-TW" altLang="en-US" sz="2800" b="1" dirty="0">
              <a:ea typeface="標楷體" panose="03000509000000000000" pitchFamily="65" charset="-120"/>
            </a:endParaRPr>
          </a:p>
        </p:txBody>
      </p:sp>
      <p:sp>
        <p:nvSpPr>
          <p:cNvPr id="2" name="文字方塊 1"/>
          <p:cNvSpPr txBox="1"/>
          <p:nvPr/>
        </p:nvSpPr>
        <p:spPr>
          <a:xfrm>
            <a:off x="5652120" y="6237312"/>
            <a:ext cx="2880320" cy="461665"/>
          </a:xfrm>
          <a:prstGeom prst="rect">
            <a:avLst/>
          </a:prstGeom>
          <a:noFill/>
        </p:spPr>
        <p:txBody>
          <a:bodyPr wrap="square" rtlCol="0">
            <a:spAutoFit/>
          </a:bodyPr>
          <a:lstStyle/>
          <a:p>
            <a:r>
              <a:rPr lang="zh-TW" altLang="en-US" sz="2400" b="1" dirty="0" smtClean="0">
                <a:latin typeface="標楷體" panose="03000509000000000000" pitchFamily="65" charset="-120"/>
                <a:ea typeface="標楷體" panose="03000509000000000000" pitchFamily="65" charset="-120"/>
              </a:rPr>
              <a:t>圖片：中華郵政</a:t>
            </a:r>
            <a:endParaRPr lang="zh-TW" altLang="en-US" sz="2400" b="1" dirty="0">
              <a:latin typeface="標楷體" panose="03000509000000000000" pitchFamily="65" charset="-120"/>
              <a:ea typeface="標楷體" panose="03000509000000000000" pitchFamily="65" charset="-120"/>
            </a:endParaRPr>
          </a:p>
        </p:txBody>
      </p:sp>
      <p:sp>
        <p:nvSpPr>
          <p:cNvPr id="11" name="文字方塊 10"/>
          <p:cNvSpPr txBox="1"/>
          <p:nvPr/>
        </p:nvSpPr>
        <p:spPr>
          <a:xfrm>
            <a:off x="5976156" y="308279"/>
            <a:ext cx="2556284" cy="76944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zh-TW" altLang="en-US" sz="4400" b="1" dirty="0" smtClean="0">
                <a:solidFill>
                  <a:schemeClr val="bg1"/>
                </a:solidFill>
                <a:latin typeface="標楷體" panose="03000509000000000000" pitchFamily="65" charset="-120"/>
                <a:ea typeface="標楷體" panose="03000509000000000000" pitchFamily="65" charset="-120"/>
              </a:rPr>
              <a:t>土地改革</a:t>
            </a:r>
            <a:endParaRPr lang="zh-TW" altLang="en-US" sz="44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197518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008"/>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92737"/>
            <a:ext cx="9144000" cy="6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0" y="5662475"/>
            <a:ext cx="9144000" cy="1200329"/>
          </a:xfrm>
          <a:prstGeom prst="rect">
            <a:avLst/>
          </a:prstGeom>
          <a:solidFill>
            <a:schemeClr val="bg2">
              <a:lumMod val="75000"/>
            </a:schemeClr>
          </a:solidFill>
        </p:spPr>
        <p:txBody>
          <a:bodyPr wrap="square" rtlCol="0">
            <a:spAutoFit/>
          </a:bodyPr>
          <a:lstStyle/>
          <a:p>
            <a:r>
              <a:rPr lang="zh-TW" altLang="en-US" sz="2400" b="1" dirty="0" smtClean="0">
                <a:ea typeface="標楷體" panose="03000509000000000000" pitchFamily="65" charset="-120"/>
              </a:rPr>
              <a:t>耕者有其田是將地主（可保留部分）的田移轉給耕種者。政府出售農林、工礦、臺泥</a:t>
            </a:r>
            <a:r>
              <a:rPr lang="zh-TW" altLang="en-US" sz="2400" b="1" dirty="0">
                <a:ea typeface="標楷體" panose="03000509000000000000" pitchFamily="65" charset="-120"/>
              </a:rPr>
              <a:t>與臺紙四大</a:t>
            </a:r>
            <a:r>
              <a:rPr lang="zh-TW" altLang="en-US" sz="2400" b="1" dirty="0" smtClean="0">
                <a:ea typeface="標楷體" panose="03000509000000000000" pitchFamily="65" charset="-120"/>
              </a:rPr>
              <a:t>公營公司股票以及土地公債，償付地價，以便引導地主的資金往工業移轉。圖</a:t>
            </a:r>
            <a:r>
              <a:rPr lang="en-US" altLang="zh-TW" sz="2400" b="1" dirty="0" smtClean="0">
                <a:ea typeface="標楷體" panose="03000509000000000000" pitchFamily="65" charset="-120"/>
              </a:rPr>
              <a:t>-</a:t>
            </a:r>
            <a:r>
              <a:rPr lang="zh-TW" altLang="en-US" sz="2400" b="1" dirty="0" smtClean="0">
                <a:ea typeface="標楷體" panose="03000509000000000000" pitchFamily="65" charset="-120"/>
              </a:rPr>
              <a:t>翰林出版社。</a:t>
            </a:r>
            <a:endParaRPr lang="zh-TW" altLang="en-US" sz="2400" b="1" dirty="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51520" y="260648"/>
            <a:ext cx="5328592" cy="6304250"/>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0032" y="3559284"/>
            <a:ext cx="463394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5677526" y="958081"/>
            <a:ext cx="3456384" cy="3477875"/>
          </a:xfrm>
          <a:prstGeom prst="rect">
            <a:avLst/>
          </a:prstGeom>
          <a:noFill/>
        </p:spPr>
        <p:txBody>
          <a:bodyPr wrap="square" rtlCol="0">
            <a:spAutoFit/>
          </a:bodyPr>
          <a:lstStyle/>
          <a:p>
            <a:r>
              <a:rPr lang="zh-TW" altLang="en-US" sz="2800" b="1" dirty="0" smtClean="0">
                <a:latin typeface="標楷體" panose="03000509000000000000" pitchFamily="65" charset="-120"/>
                <a:ea typeface="標楷體" panose="03000509000000000000" pitchFamily="65" charset="-120"/>
              </a:rPr>
              <a:t>民國</a:t>
            </a:r>
            <a:r>
              <a:rPr lang="en-US" altLang="zh-TW" sz="2800" b="1" dirty="0" smtClean="0">
                <a:latin typeface="標楷體" panose="03000509000000000000" pitchFamily="65" charset="-120"/>
                <a:ea typeface="標楷體" panose="03000509000000000000" pitchFamily="65" charset="-120"/>
              </a:rPr>
              <a:t>39</a:t>
            </a:r>
            <a:r>
              <a:rPr lang="zh-TW" altLang="en-US" sz="2800" b="1" dirty="0" smtClean="0">
                <a:latin typeface="標楷體" panose="03000509000000000000" pitchFamily="65" charset="-120"/>
                <a:ea typeface="標楷體" panose="03000509000000000000" pitchFamily="65" charset="-120"/>
              </a:rPr>
              <a:t>年韓戰爆發，美國開始對臺提供軍事與經濟方面的援助。在當時貧窮的臺灣社會</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平均國民所得才</a:t>
            </a:r>
            <a:r>
              <a:rPr lang="en-US" altLang="zh-TW" sz="2800" b="1" dirty="0" smtClean="0">
                <a:latin typeface="標楷體" panose="03000509000000000000" pitchFamily="65" charset="-120"/>
                <a:ea typeface="標楷體" panose="03000509000000000000" pitchFamily="65" charset="-120"/>
              </a:rPr>
              <a:t>86</a:t>
            </a:r>
            <a:r>
              <a:rPr lang="zh-TW" altLang="en-US" sz="2800" b="1" dirty="0" smtClean="0">
                <a:latin typeface="標楷體" panose="03000509000000000000" pitchFamily="65" charset="-120"/>
                <a:ea typeface="標楷體" panose="03000509000000000000" pitchFamily="65" charset="-120"/>
              </a:rPr>
              <a:t>美元</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來說，美元發揮了重大影響。</a:t>
            </a:r>
            <a:endParaRPr lang="en-US" altLang="zh-TW" sz="2800" b="1" dirty="0" smtClean="0">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圖</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翰林</a:t>
            </a:r>
            <a:r>
              <a:rPr lang="zh-TW" altLang="en-US" sz="2400" b="1" dirty="0" smtClean="0">
                <a:latin typeface="標楷體" panose="03000509000000000000" pitchFamily="65" charset="-120"/>
                <a:ea typeface="標楷體" panose="03000509000000000000" pitchFamily="65" charset="-120"/>
              </a:rPr>
              <a:t>出版社、維基</a:t>
            </a:r>
            <a:endParaRPr lang="zh-TW" altLang="en-US" sz="2400" b="1" dirty="0">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rotWithShape="1">
          <a:blip r:embed="rId4" cstate="email">
            <a:extLst>
              <a:ext uri="{28A0092B-C50C-407E-A947-70E740481C1C}">
                <a14:useLocalDpi xmlns:a14="http://schemas.microsoft.com/office/drawing/2010/main"/>
              </a:ext>
            </a:extLst>
          </a:blip>
          <a:srcRect l="14873" t="6196" r="13876" b="7063"/>
          <a:stretch/>
        </p:blipFill>
        <p:spPr>
          <a:xfrm>
            <a:off x="3779912" y="4748891"/>
            <a:ext cx="1491720" cy="1816007"/>
          </a:xfrm>
          <a:prstGeom prst="roundRect">
            <a:avLst>
              <a:gd name="adj" fmla="val 2269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文字方塊 7"/>
          <p:cNvSpPr txBox="1"/>
          <p:nvPr/>
        </p:nvSpPr>
        <p:spPr>
          <a:xfrm>
            <a:off x="6058642" y="188640"/>
            <a:ext cx="2556284" cy="76944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zh-TW" altLang="en-US" sz="4400" b="1" dirty="0" smtClean="0">
                <a:solidFill>
                  <a:schemeClr val="bg1"/>
                </a:solidFill>
                <a:latin typeface="標楷體" panose="03000509000000000000" pitchFamily="65" charset="-120"/>
                <a:ea typeface="標楷體" panose="03000509000000000000" pitchFamily="65" charset="-120"/>
              </a:rPr>
              <a:t>美援時期</a:t>
            </a:r>
            <a:endParaRPr lang="zh-TW" altLang="en-US" sz="4400" b="1" dirty="0">
              <a:solidFill>
                <a:schemeClr val="bg1"/>
              </a:solidFill>
              <a:latin typeface="標楷體" panose="03000509000000000000" pitchFamily="65" charset="-120"/>
              <a:ea typeface="標楷體" panose="03000509000000000000" pitchFamily="65" charset="-120"/>
            </a:endParaRPr>
          </a:p>
        </p:txBody>
      </p:sp>
      <p:sp>
        <p:nvSpPr>
          <p:cNvPr id="7" name="圓角矩形 6"/>
          <p:cNvSpPr/>
          <p:nvPr/>
        </p:nvSpPr>
        <p:spPr>
          <a:xfrm>
            <a:off x="5816178" y="1036509"/>
            <a:ext cx="3096000" cy="4752528"/>
          </a:xfrm>
          <a:prstGeom prst="roundRect">
            <a:avLst>
              <a:gd name="adj" fmla="val 1065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1200"/>
              </a:spcBef>
            </a:pPr>
            <a:r>
              <a:rPr lang="zh-TW" altLang="en-US" sz="3200" b="1" u="sng" dirty="0">
                <a:solidFill>
                  <a:schemeClr val="tx1"/>
                </a:solidFill>
                <a:ea typeface="標楷體" panose="03000509000000000000" pitchFamily="65" charset="-120"/>
              </a:rPr>
              <a:t>美國</a:t>
            </a:r>
            <a:r>
              <a:rPr lang="zh-TW" altLang="en-US" sz="3200" b="1" u="sng" dirty="0" smtClean="0">
                <a:solidFill>
                  <a:schemeClr val="tx1"/>
                </a:solidFill>
                <a:ea typeface="標楷體" panose="03000509000000000000" pitchFamily="65" charset="-120"/>
              </a:rPr>
              <a:t>時間的由來</a:t>
            </a:r>
            <a:endParaRPr lang="en-US" altLang="zh-TW" sz="3200" b="1" u="sng" dirty="0" smtClean="0">
              <a:solidFill>
                <a:schemeClr val="tx1"/>
              </a:solidFill>
              <a:ea typeface="標楷體" panose="03000509000000000000" pitchFamily="65" charset="-120"/>
            </a:endParaRPr>
          </a:p>
          <a:p>
            <a:pPr>
              <a:spcBef>
                <a:spcPts val="1200"/>
              </a:spcBef>
            </a:pPr>
            <a:r>
              <a:rPr lang="zh-TW" altLang="en-US" sz="3200" b="1" dirty="0" smtClean="0">
                <a:ea typeface="標楷體" panose="03000509000000000000" pitchFamily="65" charset="-120"/>
              </a:rPr>
              <a:t>因為</a:t>
            </a:r>
            <a:r>
              <a:rPr lang="zh-TW" altLang="en-US" sz="3200" b="1" dirty="0">
                <a:ea typeface="標楷體" panose="03000509000000000000" pitchFamily="65" charset="-120"/>
              </a:rPr>
              <a:t>美國的援助都是免費</a:t>
            </a:r>
            <a:r>
              <a:rPr lang="zh-TW" altLang="en-US" sz="3200" b="1" dirty="0" smtClean="0">
                <a:ea typeface="標楷體" panose="03000509000000000000" pitchFamily="65" charset="-120"/>
              </a:rPr>
              <a:t>的，所以閩南語中漸漸發展出「美國時間、美國錢」的說法，調侃時間太多，閒到發慌或錢太多的人！</a:t>
            </a:r>
            <a:endParaRPr lang="zh-TW" altLang="en-US" sz="3200" b="1" dirty="0">
              <a:ea typeface="標楷體" panose="03000509000000000000" pitchFamily="65" charset="-120"/>
            </a:endParaRPr>
          </a:p>
        </p:txBody>
      </p:sp>
    </p:spTree>
    <p:extLst>
      <p:ext uri="{BB962C8B-B14F-4D97-AF65-F5344CB8AC3E}">
        <p14:creationId xmlns:p14="http://schemas.microsoft.com/office/powerpoint/2010/main" val="49120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5498198"/>
            <a:ext cx="9144000" cy="1815882"/>
          </a:xfrm>
          <a:prstGeom prst="rect">
            <a:avLst/>
          </a:prstGeom>
          <a:noFill/>
        </p:spPr>
        <p:txBody>
          <a:bodyPr wrap="square" rtlCol="0">
            <a:spAutoFit/>
          </a:bodyPr>
          <a:lstStyle/>
          <a:p>
            <a:pPr fontAlgn="t">
              <a:lnSpc>
                <a:spcPts val="3300"/>
              </a:lnSpc>
            </a:pPr>
            <a:r>
              <a:rPr lang="zh-TW" altLang="en-US" sz="3200" b="1" dirty="0" smtClean="0">
                <a:ea typeface="標楷體" panose="03000509000000000000" pitchFamily="65" charset="-120"/>
              </a:rPr>
              <a:t>美國文化隨著駐臺美軍與美援進入臺灣，西方音樂、舞蹈與服裝等流行風潮也吹入臺灣。請欣賞 </a:t>
            </a:r>
            <a:r>
              <a:rPr lang="en-US" altLang="zh-TW" sz="3200" b="1" dirty="0" smtClean="0">
                <a:solidFill>
                  <a:srgbClr val="222222"/>
                </a:solidFill>
                <a:latin typeface="+mn-lt"/>
              </a:rPr>
              <a:t>The CASCADES</a:t>
            </a:r>
            <a:r>
              <a:rPr lang="zh-TW" altLang="en-US" sz="3200" b="1" dirty="0">
                <a:ea typeface="標楷體" panose="03000509000000000000" pitchFamily="65" charset="-120"/>
              </a:rPr>
              <a:t>的作品～</a:t>
            </a:r>
            <a:r>
              <a:rPr lang="en-US" altLang="zh-TW" sz="3200" b="1" dirty="0" smtClean="0">
                <a:solidFill>
                  <a:srgbClr val="222222"/>
                </a:solidFill>
                <a:latin typeface="+mn-lt"/>
              </a:rPr>
              <a:t>Rhythm </a:t>
            </a:r>
            <a:r>
              <a:rPr lang="en-US" altLang="zh-TW" sz="3200" b="1" dirty="0">
                <a:solidFill>
                  <a:srgbClr val="222222"/>
                </a:solidFill>
                <a:latin typeface="+mn-lt"/>
              </a:rPr>
              <a:t>Of the Rain</a:t>
            </a:r>
          </a:p>
          <a:p>
            <a:endParaRPr lang="zh-TW" altLang="en-US" sz="2800" b="1" dirty="0">
              <a:ea typeface="標楷體" panose="03000509000000000000" pitchFamily="65" charset="-120"/>
            </a:endParaRPr>
          </a:p>
        </p:txBody>
      </p:sp>
      <p:pic>
        <p:nvPicPr>
          <p:cNvPr id="4" name="圖片 3">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544" y="260648"/>
            <a:ext cx="7920880" cy="5053679"/>
          </a:xfrm>
          <a:prstGeom prst="rect">
            <a:avLst/>
          </a:prstGeom>
        </p:spPr>
      </p:pic>
    </p:spTree>
    <p:extLst>
      <p:ext uri="{BB962C8B-B14F-4D97-AF65-F5344CB8AC3E}">
        <p14:creationId xmlns:p14="http://schemas.microsoft.com/office/powerpoint/2010/main" val="6627844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102141"/>
            <a:ext cx="9144000" cy="576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0" y="5794178"/>
            <a:ext cx="9144000" cy="1054135"/>
          </a:xfrm>
          <a:prstGeom prst="rect">
            <a:avLst/>
          </a:prstGeom>
          <a:solidFill>
            <a:schemeClr val="bg2">
              <a:lumMod val="75000"/>
            </a:schemeClr>
          </a:solidFill>
        </p:spPr>
        <p:txBody>
          <a:bodyPr wrap="square" rtlCol="0">
            <a:spAutoFit/>
          </a:bodyPr>
          <a:lstStyle/>
          <a:p>
            <a:pPr>
              <a:lnSpc>
                <a:spcPts val="2500"/>
              </a:lnSpc>
            </a:pPr>
            <a:r>
              <a:rPr lang="zh-TW" altLang="en-US" sz="2400" b="1" dirty="0" smtClean="0">
                <a:ea typeface="標楷體" panose="03000509000000000000" pitchFamily="65" charset="-120"/>
              </a:rPr>
              <a:t>民國</a:t>
            </a:r>
            <a:r>
              <a:rPr lang="en-US" altLang="zh-TW" sz="2400" b="1" dirty="0" smtClean="0">
                <a:ea typeface="標楷體" panose="03000509000000000000" pitchFamily="65" charset="-120"/>
              </a:rPr>
              <a:t>50</a:t>
            </a:r>
            <a:r>
              <a:rPr lang="zh-TW" altLang="en-US" sz="2400" b="1" dirty="0" smtClean="0">
                <a:ea typeface="標楷體" panose="03000509000000000000" pitchFamily="65" charset="-120"/>
              </a:rPr>
              <a:t>年代，政府發展重點轉為拓展外銷，因此制定獎勵投資條例，並先後設立三個加工出口區，此外世界經濟分工趨勢，臺灣擁有便宜的工資吸引力，遂造就了可觀的經濟成長率。            圖</a:t>
            </a:r>
            <a:r>
              <a:rPr lang="en-US" altLang="zh-TW" sz="2400" b="1" dirty="0" smtClean="0">
                <a:ea typeface="標楷體" panose="03000509000000000000" pitchFamily="65" charset="-120"/>
              </a:rPr>
              <a:t>-</a:t>
            </a:r>
            <a:r>
              <a:rPr lang="zh-TW" altLang="en-US" sz="2400" b="1" dirty="0" smtClean="0">
                <a:ea typeface="標楷體" panose="03000509000000000000" pitchFamily="65" charset="-120"/>
              </a:rPr>
              <a:t>翰林</a:t>
            </a:r>
            <a:endParaRPr lang="zh-TW" altLang="en-US" sz="2400" b="1" dirty="0">
              <a:ea typeface="標楷體" panose="03000509000000000000" pitchFamily="65" charset="-120"/>
            </a:endParaRPr>
          </a:p>
        </p:txBody>
      </p:sp>
      <p:sp>
        <p:nvSpPr>
          <p:cNvPr id="4" name="文字方塊 3"/>
          <p:cNvSpPr txBox="1"/>
          <p:nvPr/>
        </p:nvSpPr>
        <p:spPr>
          <a:xfrm>
            <a:off x="5724128" y="260648"/>
            <a:ext cx="3168352" cy="76944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zh-TW" altLang="en-US" sz="4400" b="1" dirty="0" smtClean="0">
                <a:solidFill>
                  <a:schemeClr val="bg1"/>
                </a:solidFill>
                <a:latin typeface="標楷體" panose="03000509000000000000" pitchFamily="65" charset="-120"/>
                <a:ea typeface="標楷體" panose="03000509000000000000" pitchFamily="65" charset="-120"/>
              </a:rPr>
              <a:t>民國</a:t>
            </a:r>
            <a:r>
              <a:rPr lang="en-US" altLang="zh-TW" sz="4400" b="1" dirty="0" smtClean="0">
                <a:solidFill>
                  <a:schemeClr val="bg1"/>
                </a:solidFill>
                <a:latin typeface="+mn-lt"/>
                <a:ea typeface="標楷體" panose="03000509000000000000" pitchFamily="65" charset="-120"/>
              </a:rPr>
              <a:t>50</a:t>
            </a:r>
            <a:r>
              <a:rPr lang="zh-TW" altLang="en-US" sz="4400" b="1" dirty="0" smtClean="0">
                <a:solidFill>
                  <a:schemeClr val="bg1"/>
                </a:solidFill>
                <a:latin typeface="標楷體" panose="03000509000000000000" pitchFamily="65" charset="-120"/>
                <a:ea typeface="標楷體" panose="03000509000000000000" pitchFamily="65" charset="-120"/>
              </a:rPr>
              <a:t>年代</a:t>
            </a:r>
            <a:endParaRPr lang="zh-TW" altLang="en-US" sz="44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019204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8" y="91918"/>
            <a:ext cx="9144000" cy="6096000"/>
          </a:xfrm>
          <a:prstGeom prst="rect">
            <a:avLst/>
          </a:prstGeom>
        </p:spPr>
      </p:pic>
      <p:sp>
        <p:nvSpPr>
          <p:cNvPr id="2" name="文字方塊 1"/>
          <p:cNvSpPr txBox="1"/>
          <p:nvPr/>
        </p:nvSpPr>
        <p:spPr>
          <a:xfrm>
            <a:off x="0" y="5904870"/>
            <a:ext cx="9144000" cy="954107"/>
          </a:xfrm>
          <a:prstGeom prst="rect">
            <a:avLst/>
          </a:prstGeom>
          <a:solidFill>
            <a:schemeClr val="bg2">
              <a:lumMod val="75000"/>
            </a:schemeClr>
          </a:solidFill>
        </p:spPr>
        <p:txBody>
          <a:bodyPr wrap="square" rtlCol="0">
            <a:spAutoFit/>
          </a:bodyPr>
          <a:lstStyle/>
          <a:p>
            <a:r>
              <a:rPr lang="zh-TW" altLang="en-US" sz="2800" b="1" dirty="0" smtClean="0">
                <a:latin typeface="標楷體" panose="03000509000000000000" pitchFamily="65" charset="-120"/>
                <a:ea typeface="標楷體" panose="03000509000000000000" pitchFamily="65" charset="-120"/>
              </a:rPr>
              <a:t>臺鳳</a:t>
            </a:r>
            <a:r>
              <a:rPr lang="zh-TW" altLang="en-US" sz="2800" b="1" dirty="0">
                <a:latin typeface="標楷體" panose="03000509000000000000" pitchFamily="65" charset="-120"/>
                <a:ea typeface="標楷體" panose="03000509000000000000" pitchFamily="65" charset="-120"/>
              </a:rPr>
              <a:t>鳳梨工廠五十與六十年代的鳳梨調整流廊風貌</a:t>
            </a:r>
            <a:r>
              <a:rPr lang="zh-TW" altLang="en-US" sz="2800" b="1" dirty="0" smtClean="0">
                <a:latin typeface="標楷體" panose="03000509000000000000" pitchFamily="65" charset="-120"/>
                <a:ea typeface="標楷體" panose="03000509000000000000" pitchFamily="65" charset="-120"/>
              </a:rPr>
              <a:t>。</a:t>
            </a:r>
            <a:endParaRPr lang="en-US" altLang="zh-TW" sz="2800" b="1" dirty="0" smtClean="0">
              <a:latin typeface="標楷體" panose="03000509000000000000" pitchFamily="65" charset="-120"/>
              <a:ea typeface="標楷體" panose="03000509000000000000" pitchFamily="65" charset="-120"/>
            </a:endParaRPr>
          </a:p>
          <a:p>
            <a:r>
              <a:rPr lang="zh-TW" altLang="en-US" sz="2800" b="1" dirty="0" smtClean="0">
                <a:latin typeface="標楷體" panose="03000509000000000000" pitchFamily="65" charset="-120"/>
                <a:ea typeface="標楷體" panose="03000509000000000000" pitchFamily="65" charset="-120"/>
              </a:rPr>
              <a:t>圖片：臺鳳</a:t>
            </a:r>
            <a:r>
              <a:rPr lang="zh-TW" altLang="en-US" sz="2800" b="1" dirty="0">
                <a:latin typeface="標楷體" panose="03000509000000000000" pitchFamily="65" charset="-120"/>
                <a:ea typeface="標楷體" panose="03000509000000000000" pitchFamily="65" charset="-120"/>
              </a:rPr>
              <a:t>公司提供，記者臺大翔翻</a:t>
            </a:r>
            <a:r>
              <a:rPr lang="zh-TW" altLang="en-US" sz="2800" b="1" dirty="0" smtClean="0">
                <a:latin typeface="標楷體" panose="03000509000000000000" pitchFamily="65" charset="-120"/>
                <a:ea typeface="標楷體" panose="03000509000000000000" pitchFamily="65" charset="-120"/>
              </a:rPr>
              <a:t>攝、</a:t>
            </a:r>
            <a:r>
              <a:rPr lang="en-US" altLang="zh-TW" sz="2800" b="1" dirty="0" err="1" smtClean="0">
                <a:latin typeface="標楷體" panose="03000509000000000000" pitchFamily="65" charset="-120"/>
                <a:ea typeface="標楷體" panose="03000509000000000000" pitchFamily="65" charset="-120"/>
              </a:rPr>
              <a:t>pchome</a:t>
            </a:r>
            <a:endParaRPr lang="zh-TW" altLang="en-US" sz="2800" b="1" dirty="0">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51520" y="1268760"/>
            <a:ext cx="2952328" cy="4248472"/>
          </a:xfrm>
          <a:prstGeom prst="roundRect">
            <a:avLst>
              <a:gd name="adj" fmla="val 2085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71737">
            <a:off x="459011" y="-394482"/>
            <a:ext cx="1404724" cy="57606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 name="圖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4243" y="3068960"/>
            <a:ext cx="2772620" cy="3578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文字方塊 4"/>
          <p:cNvSpPr txBox="1"/>
          <p:nvPr/>
        </p:nvSpPr>
        <p:spPr>
          <a:xfrm>
            <a:off x="204144" y="5845823"/>
            <a:ext cx="4104456" cy="923330"/>
          </a:xfrm>
          <a:prstGeom prst="rect">
            <a:avLst/>
          </a:prstGeom>
          <a:noFill/>
        </p:spPr>
        <p:txBody>
          <a:bodyPr wrap="square" rtlCol="0">
            <a:spAutoFit/>
          </a:bodyPr>
          <a:lstStyle/>
          <a:p>
            <a:r>
              <a:rPr lang="zh-TW" altLang="en-US" b="1" dirty="0">
                <a:ea typeface="標楷體" panose="03000509000000000000" pitchFamily="65" charset="-120"/>
              </a:rPr>
              <a:t>資料來源</a:t>
            </a:r>
            <a:r>
              <a:rPr lang="zh-TW" altLang="en-US" b="1" dirty="0" smtClean="0">
                <a:ea typeface="標楷體" panose="03000509000000000000" pitchFamily="65" charset="-120"/>
              </a:rPr>
              <a:t>：維基百科、</a:t>
            </a:r>
            <a:r>
              <a:rPr lang="en-US" altLang="zh-TW" b="1" dirty="0" smtClean="0">
                <a:ea typeface="標楷體" panose="03000509000000000000" pitchFamily="65" charset="-120"/>
              </a:rPr>
              <a:t>50</a:t>
            </a:r>
            <a:r>
              <a:rPr lang="zh-TW" altLang="en-US" b="1" dirty="0" smtClean="0">
                <a:ea typeface="標楷體" panose="03000509000000000000" pitchFamily="65" charset="-120"/>
              </a:rPr>
              <a:t>年代博物館，</a:t>
            </a:r>
            <a:r>
              <a:rPr lang="en-US" altLang="zh-TW" b="1" dirty="0">
                <a:ea typeface="標楷體" panose="03000509000000000000" pitchFamily="65" charset="-120"/>
              </a:rPr>
              <a:t>http://david78921.pixnet.net/blog/archives/201303?m=off</a:t>
            </a:r>
            <a:endParaRPr lang="zh-TW" altLang="en-US" b="1" dirty="0">
              <a:ea typeface="標楷體" panose="03000509000000000000" pitchFamily="65" charset="-120"/>
            </a:endParaRPr>
          </a:p>
        </p:txBody>
      </p:sp>
      <p:pic>
        <p:nvPicPr>
          <p:cNvPr id="4" name="圖片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5856" y="188640"/>
            <a:ext cx="1872208" cy="396044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圖片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52251" y="280847"/>
            <a:ext cx="3819588" cy="960292"/>
          </a:xfrm>
          <a:prstGeom prst="roundRect">
            <a:avLst>
              <a:gd name="adj" fmla="val 16667"/>
            </a:avLst>
          </a:prstGeom>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圖片 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21142431">
            <a:off x="4726193" y="587174"/>
            <a:ext cx="4248472" cy="61926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940102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85563" y="3639663"/>
            <a:ext cx="8847198" cy="3108543"/>
          </a:xfrm>
          <a:prstGeom prst="rect">
            <a:avLst/>
          </a:prstGeom>
          <a:noFill/>
        </p:spPr>
        <p:txBody>
          <a:bodyPr wrap="square" lIns="0" rIns="0" rtlCol="0">
            <a:spAutoFit/>
          </a:bodyPr>
          <a:lstStyle/>
          <a:p>
            <a:r>
              <a:rPr lang="zh-TW" altLang="en-US" sz="2800" b="1" dirty="0">
                <a:ea typeface="標楷體" panose="03000509000000000000" pitchFamily="65" charset="-120"/>
              </a:rPr>
              <a:t>為因應全球的第一次石油危機以及經濟低迷的局勢，</a:t>
            </a:r>
            <a:r>
              <a:rPr lang="en-US" altLang="zh-TW" sz="2800" b="1" dirty="0">
                <a:ea typeface="標楷體" panose="03000509000000000000" pitchFamily="65" charset="-120"/>
              </a:rPr>
              <a:t>1973</a:t>
            </a:r>
            <a:r>
              <a:rPr lang="zh-TW" altLang="en-US" sz="2800" b="1" dirty="0">
                <a:ea typeface="標楷體" panose="03000509000000000000" pitchFamily="65" charset="-120"/>
              </a:rPr>
              <a:t>年，當時的行政院長蔣經國宣布將於</a:t>
            </a:r>
            <a:r>
              <a:rPr lang="en-US" altLang="zh-TW" sz="2800" b="1" dirty="0">
                <a:ea typeface="標楷體" panose="03000509000000000000" pitchFamily="65" charset="-120"/>
              </a:rPr>
              <a:t>1974</a:t>
            </a:r>
            <a:r>
              <a:rPr lang="zh-TW" altLang="en-US" sz="2800" b="1" dirty="0">
                <a:ea typeface="標楷體" panose="03000509000000000000" pitchFamily="65" charset="-120"/>
              </a:rPr>
              <a:t>年至</a:t>
            </a:r>
            <a:r>
              <a:rPr lang="en-US" altLang="zh-TW" sz="2800" b="1" dirty="0">
                <a:ea typeface="標楷體" panose="03000509000000000000" pitchFamily="65" charset="-120"/>
              </a:rPr>
              <a:t>1979</a:t>
            </a:r>
            <a:r>
              <a:rPr lang="zh-TW" altLang="en-US" sz="2800" b="1" dirty="0">
                <a:ea typeface="標楷體" panose="03000509000000000000" pitchFamily="65" charset="-120"/>
              </a:rPr>
              <a:t>年期間，完成促進臺灣經濟發展的九項重要基本建設，爾後再加入核能電廠的興建，並稱為十大建設，期望以大規模公共建設投資帶動經濟復甦，創造就業機會</a:t>
            </a:r>
            <a:r>
              <a:rPr lang="zh-TW" altLang="en-US" sz="2800" b="1" dirty="0" smtClean="0">
                <a:ea typeface="標楷體" panose="03000509000000000000" pitchFamily="65" charset="-120"/>
              </a:rPr>
              <a:t>。下圖為蔣經國巡視桃園機場，引自：走過經國歲月網站。</a:t>
            </a:r>
            <a:endParaRPr lang="en-US" altLang="zh-TW" sz="2800" b="1" dirty="0" smtClean="0">
              <a:ea typeface="標楷體" panose="03000509000000000000" pitchFamily="65" charset="-120"/>
            </a:endParaRPr>
          </a:p>
          <a:p>
            <a:r>
              <a:rPr lang="zh-TW" altLang="en-US" sz="2800" b="1" dirty="0" smtClean="0">
                <a:ea typeface="標楷體" panose="03000509000000000000" pitchFamily="65" charset="-120"/>
              </a:rPr>
              <a:t>底圖</a:t>
            </a:r>
            <a:r>
              <a:rPr lang="en-US" altLang="zh-TW" sz="2800" b="1" dirty="0" smtClean="0">
                <a:ea typeface="標楷體" panose="03000509000000000000" pitchFamily="65" charset="-120"/>
              </a:rPr>
              <a:t>-</a:t>
            </a:r>
            <a:r>
              <a:rPr lang="zh-TW" altLang="en-US" sz="2800" b="1" dirty="0" smtClean="0">
                <a:ea typeface="標楷體" panose="03000509000000000000" pitchFamily="65" charset="-120"/>
              </a:rPr>
              <a:t>中華郵政</a:t>
            </a:r>
            <a:endParaRPr lang="zh-TW" altLang="en-US" sz="2800" b="1" dirty="0">
              <a:ea typeface="標楷體" panose="03000509000000000000" pitchFamily="65" charset="-120"/>
            </a:endParaRPr>
          </a:p>
        </p:txBody>
      </p:sp>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836712"/>
            <a:ext cx="8941560" cy="2808312"/>
          </a:xfrm>
          <a:prstGeom prst="rect">
            <a:avLst/>
          </a:prstGeom>
        </p:spPr>
      </p:pic>
      <p:sp>
        <p:nvSpPr>
          <p:cNvPr id="6" name="文字方塊 5"/>
          <p:cNvSpPr txBox="1"/>
          <p:nvPr/>
        </p:nvSpPr>
        <p:spPr>
          <a:xfrm>
            <a:off x="3084546" y="120394"/>
            <a:ext cx="3143638" cy="67710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0" bIns="0" rtlCol="0" anchor="ctr" anchorCtr="0">
            <a:spAutoFit/>
          </a:bodyPr>
          <a:lstStyle/>
          <a:p>
            <a:pPr algn="ctr"/>
            <a:r>
              <a:rPr lang="zh-TW" altLang="en-US" sz="4400" b="1" dirty="0" smtClean="0">
                <a:solidFill>
                  <a:schemeClr val="bg1"/>
                </a:solidFill>
                <a:latin typeface="標楷體" panose="03000509000000000000" pitchFamily="65" charset="-120"/>
                <a:ea typeface="標楷體" panose="03000509000000000000" pitchFamily="65" charset="-120"/>
              </a:rPr>
              <a:t>民國</a:t>
            </a:r>
            <a:r>
              <a:rPr lang="en-US" altLang="zh-TW" sz="4400" b="1" dirty="0" smtClean="0">
                <a:solidFill>
                  <a:schemeClr val="bg1"/>
                </a:solidFill>
                <a:latin typeface="+mn-lt"/>
                <a:ea typeface="標楷體" panose="03000509000000000000" pitchFamily="65" charset="-120"/>
              </a:rPr>
              <a:t>60</a:t>
            </a:r>
            <a:r>
              <a:rPr lang="zh-TW" altLang="en-US" sz="4400" b="1" dirty="0" smtClean="0">
                <a:solidFill>
                  <a:schemeClr val="bg1"/>
                </a:solidFill>
                <a:latin typeface="標楷體" panose="03000509000000000000" pitchFamily="65" charset="-120"/>
                <a:ea typeface="標楷體" panose="03000509000000000000" pitchFamily="65" charset="-120"/>
              </a:rPr>
              <a:t>年代</a:t>
            </a:r>
            <a:endParaRPr lang="zh-TW" altLang="en-US" sz="4400" b="1" dirty="0">
              <a:solidFill>
                <a:schemeClr val="bg1"/>
              </a:solidFill>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590" y="944590"/>
            <a:ext cx="8691388" cy="57541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819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5" name="Oval 5"/>
          <p:cNvSpPr>
            <a:spLocks noChangeArrowheads="1"/>
          </p:cNvSpPr>
          <p:nvPr/>
        </p:nvSpPr>
        <p:spPr bwMode="auto">
          <a:xfrm>
            <a:off x="3708400" y="188913"/>
            <a:ext cx="1152525" cy="1152525"/>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97286" name="AutoShape 6"/>
          <p:cNvSpPr>
            <a:spLocks noChangeArrowheads="1"/>
          </p:cNvSpPr>
          <p:nvPr/>
        </p:nvSpPr>
        <p:spPr bwMode="auto">
          <a:xfrm>
            <a:off x="4787900" y="2492375"/>
            <a:ext cx="3744913" cy="2016125"/>
          </a:xfrm>
          <a:prstGeom prst="wedgeRoundRectCallout">
            <a:avLst>
              <a:gd name="adj1" fmla="val -54750"/>
              <a:gd name="adj2" fmla="val -112755"/>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800" b="1" dirty="0">
                <a:ea typeface="標楷體" panose="03000509000000000000" pitchFamily="65" charset="-120"/>
              </a:rPr>
              <a:t>有沒有覺得怪怪的？</a:t>
            </a:r>
          </a:p>
          <a:p>
            <a:pPr algn="ctr" eaLnBrk="1" hangingPunct="1"/>
            <a:r>
              <a:rPr lang="zh-TW" altLang="en-US" sz="2800" b="1" dirty="0">
                <a:ea typeface="標楷體" panose="03000509000000000000" pitchFamily="65" charset="-120"/>
              </a:rPr>
              <a:t>國徽的方向放反了！可見得臺灣人對於</a:t>
            </a:r>
            <a:r>
              <a:rPr lang="zh-TW" altLang="en-US" sz="2800" b="1" dirty="0" smtClean="0">
                <a:ea typeface="標楷體" panose="03000509000000000000" pitchFamily="65" charset="-120"/>
              </a:rPr>
              <a:t>中華民國有多生疏</a:t>
            </a:r>
            <a:r>
              <a:rPr lang="zh-TW" altLang="en-US" sz="2800" b="1" dirty="0">
                <a:ea typeface="標楷體" panose="03000509000000000000" pitchFamily="65" charset="-120"/>
              </a:rPr>
              <a:t>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Scale>
                                      <p:cBhvr>
                                        <p:cTn id="7" dur="1000" decel="50000" fill="hold">
                                          <p:stCondLst>
                                            <p:cond delay="0"/>
                                          </p:stCondLst>
                                        </p:cTn>
                                        <p:tgtEl>
                                          <p:spTgt spid="972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7285"/>
                                        </p:tgtEl>
                                        <p:attrNameLst>
                                          <p:attrName>ppt_x</p:attrName>
                                          <p:attrName>ppt_y</p:attrName>
                                        </p:attrNameLst>
                                      </p:cBhvr>
                                    </p:animMotion>
                                    <p:animEffect transition="in" filter="fade">
                                      <p:cBhvr>
                                        <p:cTn id="9" dur="1000"/>
                                        <p:tgtEl>
                                          <p:spTgt spid="972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7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文字方塊 3"/>
          <p:cNvSpPr txBox="1"/>
          <p:nvPr/>
        </p:nvSpPr>
        <p:spPr>
          <a:xfrm>
            <a:off x="4204306" y="6381328"/>
            <a:ext cx="4896544"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圖片來源：臺灣</a:t>
            </a:r>
            <a:r>
              <a:rPr lang="zh-TW" altLang="en-US" b="1" dirty="0">
                <a:latin typeface="標楷體" panose="03000509000000000000" pitchFamily="65" charset="-120"/>
                <a:ea typeface="標楷體" panose="03000509000000000000" pitchFamily="65" charset="-120"/>
              </a:rPr>
              <a:t>水鳥研究群 彰化海岸保育</a:t>
            </a:r>
            <a:r>
              <a:rPr lang="zh-TW" altLang="en-US" b="1" dirty="0" smtClean="0">
                <a:latin typeface="標楷體" panose="03000509000000000000" pitchFamily="65" charset="-120"/>
                <a:ea typeface="標楷體" panose="03000509000000000000" pitchFamily="65" charset="-120"/>
              </a:rPr>
              <a:t>行動</a:t>
            </a:r>
            <a:endParaRPr lang="zh-TW" altLang="en-US" b="1"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6" y="-1"/>
            <a:ext cx="5029646" cy="6858000"/>
          </a:xfrm>
          <a:prstGeom prst="rect">
            <a:avLst/>
          </a:prstGeom>
        </p:spPr>
      </p:pic>
    </p:spTree>
    <p:extLst>
      <p:ext uri="{BB962C8B-B14F-4D97-AF65-F5344CB8AC3E}">
        <p14:creationId xmlns:p14="http://schemas.microsoft.com/office/powerpoint/2010/main" val="27852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83568" y="260648"/>
            <a:ext cx="7920880" cy="677108"/>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0" bIns="0" rtlCol="0" anchor="ctr" anchorCtr="0">
            <a:spAutoFit/>
          </a:bodyPr>
          <a:lstStyle/>
          <a:p>
            <a:pPr algn="ctr"/>
            <a:r>
              <a:rPr lang="zh-TW" altLang="en-US" sz="4400" b="1" dirty="0" smtClean="0">
                <a:latin typeface="標楷體" panose="03000509000000000000" pitchFamily="65" charset="-120"/>
                <a:ea typeface="標楷體" panose="03000509000000000000" pitchFamily="65" charset="-120"/>
              </a:rPr>
              <a:t>民國</a:t>
            </a:r>
            <a:r>
              <a:rPr lang="en-US" altLang="zh-TW" sz="4400" b="1" dirty="0" smtClean="0">
                <a:latin typeface="標楷體" panose="03000509000000000000" pitchFamily="65" charset="-120"/>
                <a:ea typeface="標楷體" panose="03000509000000000000" pitchFamily="65" charset="-120"/>
              </a:rPr>
              <a:t>66</a:t>
            </a:r>
            <a:r>
              <a:rPr lang="zh-TW" altLang="en-US" sz="4400" b="1" dirty="0" smtClean="0">
                <a:latin typeface="標楷體" panose="03000509000000000000" pitchFamily="65" charset="-120"/>
                <a:ea typeface="標楷體" panose="03000509000000000000" pitchFamily="65" charset="-120"/>
              </a:rPr>
              <a:t>～</a:t>
            </a:r>
            <a:r>
              <a:rPr lang="en-US" altLang="zh-TW" sz="4400" b="1" dirty="0" smtClean="0">
                <a:latin typeface="標楷體" panose="03000509000000000000" pitchFamily="65" charset="-120"/>
                <a:ea typeface="標楷體" panose="03000509000000000000" pitchFamily="65" charset="-120"/>
              </a:rPr>
              <a:t>67</a:t>
            </a:r>
            <a:r>
              <a:rPr lang="zh-TW" altLang="en-US" sz="4400" b="1" dirty="0" smtClean="0">
                <a:latin typeface="標楷體" panose="03000509000000000000" pitchFamily="65" charset="-120"/>
                <a:ea typeface="標楷體" panose="03000509000000000000" pitchFamily="65" charset="-120"/>
              </a:rPr>
              <a:t>年鄉土文學論戰</a:t>
            </a:r>
            <a:endParaRPr lang="zh-TW" altLang="en-US" sz="4400" b="1" dirty="0">
              <a:latin typeface="標楷體" panose="03000509000000000000" pitchFamily="65" charset="-120"/>
              <a:ea typeface="標楷體" panose="03000509000000000000" pitchFamily="65" charset="-120"/>
            </a:endParaRPr>
          </a:p>
        </p:txBody>
      </p:sp>
      <p:pic>
        <p:nvPicPr>
          <p:cNvPr id="3" name="Picture 1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3528" y="1196752"/>
            <a:ext cx="3600400" cy="5112568"/>
          </a:xfrm>
          <a:prstGeom prst="rect">
            <a:avLst/>
          </a:prstGeom>
          <a:ln w="88900" cap="sq" cmpd="thickThin">
            <a:solidFill>
              <a:srgbClr val="00B05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文字方塊 3"/>
          <p:cNvSpPr txBox="1"/>
          <p:nvPr/>
        </p:nvSpPr>
        <p:spPr>
          <a:xfrm>
            <a:off x="4211960" y="1124744"/>
            <a:ext cx="4752528" cy="6555641"/>
          </a:xfrm>
          <a:prstGeom prst="rect">
            <a:avLst/>
          </a:prstGeom>
          <a:noFill/>
        </p:spPr>
        <p:txBody>
          <a:bodyPr wrap="square" lIns="36000" rIns="36000" rtlCol="0">
            <a:spAutoFit/>
          </a:bodyPr>
          <a:lstStyle/>
          <a:p>
            <a:r>
              <a:rPr lang="zh-TW" altLang="en-US" sz="2800" b="1" dirty="0" smtClean="0">
                <a:ea typeface="標楷體" panose="03000509000000000000" pitchFamily="65" charset="-120"/>
                <a:sym typeface="Wingdings 2" panose="05020102010507070707" pitchFamily="18" charset="2"/>
              </a:rPr>
              <a:t></a:t>
            </a:r>
            <a:r>
              <a:rPr lang="zh-TW" altLang="en-US" sz="2800" b="1" dirty="0" smtClean="0">
                <a:ea typeface="標楷體" panose="03000509000000000000" pitchFamily="65" charset="-120"/>
              </a:rPr>
              <a:t>鄉土文學論戰的時空背景</a:t>
            </a:r>
            <a:endParaRPr lang="en-US" altLang="zh-TW" sz="2800" b="1" dirty="0" smtClean="0">
              <a:ea typeface="標楷體" panose="03000509000000000000" pitchFamily="65" charset="-120"/>
            </a:endParaRPr>
          </a:p>
          <a:p>
            <a:pPr marL="542925" indent="-542925"/>
            <a:r>
              <a:rPr lang="en-US" altLang="zh-TW" sz="2800" b="1" dirty="0" smtClean="0">
                <a:ea typeface="標楷體" panose="03000509000000000000" pitchFamily="65" charset="-120"/>
              </a:rPr>
              <a:t>1</a:t>
            </a:r>
            <a:r>
              <a:rPr lang="zh-TW" altLang="en-US" sz="2800" b="1" dirty="0" smtClean="0">
                <a:ea typeface="標楷體" panose="03000509000000000000" pitchFamily="65" charset="-120"/>
              </a:rPr>
              <a:t>、動盪的時局：釣魚臺事件退出聯合國、臺日斷交、中美建交</a:t>
            </a:r>
            <a:endParaRPr lang="en-US" altLang="zh-TW" sz="2800" b="1" dirty="0" smtClean="0">
              <a:ea typeface="標楷體" panose="03000509000000000000" pitchFamily="65" charset="-120"/>
            </a:endParaRPr>
          </a:p>
          <a:p>
            <a:pPr marL="542925" indent="-542925"/>
            <a:r>
              <a:rPr lang="en-US" altLang="zh-TW" sz="2800" b="1" dirty="0" smtClean="0">
                <a:ea typeface="標楷體" panose="03000509000000000000" pitchFamily="65" charset="-120"/>
              </a:rPr>
              <a:t>2</a:t>
            </a:r>
            <a:r>
              <a:rPr lang="zh-TW" altLang="en-US" sz="2800" b="1" dirty="0" smtClean="0">
                <a:ea typeface="標楷體" panose="03000509000000000000" pitchFamily="65" charset="-120"/>
              </a:rPr>
              <a:t>、經濟發展導致貧富差距、勞資糾紛、環境污染</a:t>
            </a:r>
            <a:endParaRPr lang="en-US" altLang="zh-TW" sz="2800" b="1" dirty="0" smtClean="0">
              <a:ea typeface="標楷體" panose="03000509000000000000" pitchFamily="65" charset="-120"/>
            </a:endParaRPr>
          </a:p>
          <a:p>
            <a:r>
              <a:rPr lang="zh-TW" altLang="en-US" sz="2800" b="1" dirty="0" smtClean="0">
                <a:ea typeface="標楷體" panose="03000509000000000000" pitchFamily="65" charset="-120"/>
                <a:sym typeface="Wingdings 2" panose="05020102010507070707" pitchFamily="18" charset="2"/>
              </a:rPr>
              <a:t>鄉土文學的意義</a:t>
            </a:r>
            <a:endParaRPr lang="en-US" altLang="zh-TW" sz="2800" b="1" dirty="0" smtClean="0">
              <a:ea typeface="標楷體" panose="03000509000000000000" pitchFamily="65" charset="-120"/>
              <a:sym typeface="Wingdings 2" panose="05020102010507070707" pitchFamily="18" charset="2"/>
            </a:endParaRPr>
          </a:p>
          <a:p>
            <a:pPr marL="542925" indent="-542925"/>
            <a:r>
              <a:rPr lang="en-US" altLang="zh-TW" sz="2800" b="1" dirty="0" smtClean="0">
                <a:ea typeface="標楷體" panose="03000509000000000000" pitchFamily="65" charset="-120"/>
                <a:sym typeface="Wingdings 2" panose="05020102010507070707" pitchFamily="18" charset="2"/>
              </a:rPr>
              <a:t>1</a:t>
            </a:r>
            <a:r>
              <a:rPr lang="zh-TW" altLang="en-US" sz="2800" b="1" dirty="0" smtClean="0">
                <a:ea typeface="標楷體" panose="03000509000000000000" pitchFamily="65" charset="-120"/>
                <a:sym typeface="Wingdings 2" panose="05020102010507070707" pitchFamily="18" charset="2"/>
              </a:rPr>
              <a:t>、不要老是以西方的技巧、價值為指標</a:t>
            </a:r>
            <a:endParaRPr lang="en-US" altLang="zh-TW" sz="2800" b="1" dirty="0">
              <a:ea typeface="標楷體" panose="03000509000000000000" pitchFamily="65" charset="-120"/>
            </a:endParaRPr>
          </a:p>
          <a:p>
            <a:pPr marL="542925" indent="-542925"/>
            <a:r>
              <a:rPr lang="en-US" altLang="zh-TW" sz="2800" b="1" dirty="0" smtClean="0">
                <a:ea typeface="標楷體" panose="03000509000000000000" pitchFamily="65" charset="-120"/>
              </a:rPr>
              <a:t>2</a:t>
            </a:r>
            <a:r>
              <a:rPr lang="zh-TW" altLang="en-US" sz="2800" b="1" dirty="0" smtClean="0">
                <a:ea typeface="標楷體" panose="03000509000000000000" pitchFamily="65" charset="-120"/>
              </a:rPr>
              <a:t>、要從臺灣自身出發</a:t>
            </a:r>
            <a:endParaRPr lang="en-US" altLang="zh-TW" sz="2800" b="1" dirty="0" smtClean="0">
              <a:ea typeface="標楷體" panose="03000509000000000000" pitchFamily="65" charset="-120"/>
            </a:endParaRPr>
          </a:p>
          <a:p>
            <a:pPr marL="542925" indent="-542925"/>
            <a:r>
              <a:rPr lang="en-US" altLang="zh-TW" sz="2800" b="1" dirty="0" smtClean="0">
                <a:ea typeface="標楷體" panose="03000509000000000000" pitchFamily="65" charset="-120"/>
              </a:rPr>
              <a:t>3</a:t>
            </a:r>
            <a:r>
              <a:rPr lang="zh-TW" altLang="en-US" sz="2800" b="1" dirty="0" smtClean="0">
                <a:ea typeface="標楷體" panose="03000509000000000000" pitchFamily="65" charset="-120"/>
              </a:rPr>
              <a:t>、要以社會底層的農工大眾為基點思考，文學創作要反應社會底層生活。</a:t>
            </a:r>
            <a:endParaRPr lang="en-US" altLang="zh-TW" sz="2800" b="1" dirty="0" smtClean="0">
              <a:ea typeface="標楷體" panose="03000509000000000000" pitchFamily="65" charset="-120"/>
            </a:endParaRPr>
          </a:p>
          <a:p>
            <a:endParaRPr lang="en-US" altLang="zh-TW" sz="2800" b="1" dirty="0">
              <a:ea typeface="標楷體" panose="03000509000000000000" pitchFamily="65" charset="-120"/>
            </a:endParaRPr>
          </a:p>
          <a:p>
            <a:endParaRPr lang="zh-TW" altLang="en-US" sz="2800" b="1" dirty="0">
              <a:ea typeface="標楷體" panose="03000509000000000000" pitchFamily="65" charset="-120"/>
            </a:endParaRPr>
          </a:p>
        </p:txBody>
      </p:sp>
      <p:sp>
        <p:nvSpPr>
          <p:cNvPr id="5" name="文字方塊 4"/>
          <p:cNvSpPr txBox="1"/>
          <p:nvPr/>
        </p:nvSpPr>
        <p:spPr>
          <a:xfrm>
            <a:off x="539552" y="6381328"/>
            <a:ext cx="3240360" cy="461665"/>
          </a:xfrm>
          <a:prstGeom prst="rect">
            <a:avLst/>
          </a:prstGeom>
          <a:noFill/>
        </p:spPr>
        <p:txBody>
          <a:bodyPr wrap="square" rtlCol="0">
            <a:spAutoFit/>
          </a:bodyPr>
          <a:lstStyle/>
          <a:p>
            <a:r>
              <a:rPr lang="zh-TW" altLang="en-US" sz="2400" b="1" dirty="0" smtClean="0">
                <a:latin typeface="標楷體" panose="03000509000000000000" pitchFamily="65" charset="-120"/>
                <a:ea typeface="標楷體" panose="03000509000000000000" pitchFamily="65" charset="-120"/>
              </a:rPr>
              <a:t>圖</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翰林、文</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李筱峰</a:t>
            </a:r>
            <a:endParaRPr lang="zh-TW" altLang="en-US" sz="24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174522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6316" y="153703"/>
            <a:ext cx="6361908" cy="4464496"/>
          </a:xfrm>
          <a:prstGeom prst="roundRect">
            <a:avLst>
              <a:gd name="adj" fmla="val 753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文字方塊 1"/>
          <p:cNvSpPr txBox="1"/>
          <p:nvPr/>
        </p:nvSpPr>
        <p:spPr>
          <a:xfrm>
            <a:off x="0" y="4581128"/>
            <a:ext cx="9144000" cy="2246769"/>
          </a:xfrm>
          <a:prstGeom prst="rect">
            <a:avLst/>
          </a:prstGeom>
          <a:noFill/>
        </p:spPr>
        <p:txBody>
          <a:bodyPr wrap="square" rtlCol="0">
            <a:spAutoFit/>
          </a:bodyPr>
          <a:lstStyle/>
          <a:p>
            <a:r>
              <a:rPr lang="zh-TW" altLang="en-US" sz="2800" b="1" dirty="0" smtClean="0">
                <a:ea typeface="標楷體" panose="03000509000000000000" pitchFamily="65" charset="-120"/>
              </a:rPr>
              <a:t>民國</a:t>
            </a:r>
            <a:r>
              <a:rPr lang="en-US" altLang="zh-TW" sz="2800" b="1" dirty="0" smtClean="0">
                <a:ea typeface="標楷體" panose="03000509000000000000" pitchFamily="65" charset="-120"/>
              </a:rPr>
              <a:t>65</a:t>
            </a:r>
            <a:r>
              <a:rPr lang="zh-TW" altLang="en-US" sz="2800" b="1" dirty="0" smtClean="0">
                <a:ea typeface="標楷體" panose="03000509000000000000" pitchFamily="65" charset="-120"/>
              </a:rPr>
              <a:t>年</a:t>
            </a:r>
            <a:r>
              <a:rPr lang="zh-TW" altLang="en-US" sz="2800" b="1" dirty="0">
                <a:ea typeface="標楷體" panose="03000509000000000000" pitchFamily="65" charset="-120"/>
              </a:rPr>
              <a:t>，在淡江大學的一場民歌演唱會上，李雙澤</a:t>
            </a:r>
            <a:r>
              <a:rPr lang="zh-TW" altLang="en-US" sz="2800" b="1" dirty="0" smtClean="0">
                <a:ea typeface="標楷體" panose="03000509000000000000" pitchFamily="65" charset="-120"/>
              </a:rPr>
              <a:t>在臺上</a:t>
            </a:r>
            <a:r>
              <a:rPr lang="zh-TW" altLang="en-US" sz="2800" b="1" dirty="0">
                <a:ea typeface="標楷體" panose="03000509000000000000" pitchFamily="65" charset="-120"/>
              </a:rPr>
              <a:t>拋掉可樂瓶，拿起吉他開始唱</a:t>
            </a:r>
            <a:r>
              <a:rPr lang="zh-TW" altLang="en-US" sz="2800" b="1" dirty="0" smtClean="0">
                <a:ea typeface="標楷體" panose="03000509000000000000" pitchFamily="65" charset="-120"/>
              </a:rPr>
              <a:t>起臺灣</a:t>
            </a:r>
            <a:r>
              <a:rPr lang="zh-TW" altLang="en-US" sz="2800" b="1" dirty="0">
                <a:ea typeface="標楷體" panose="03000509000000000000" pitchFamily="65" charset="-120"/>
              </a:rPr>
              <a:t>民謠「補破網</a:t>
            </a:r>
            <a:r>
              <a:rPr lang="zh-TW" altLang="en-US" sz="2800" b="1" dirty="0" smtClean="0">
                <a:ea typeface="標楷體" panose="03000509000000000000" pitchFamily="65" charset="-120"/>
              </a:rPr>
              <a:t>」隨後</a:t>
            </a:r>
            <a:r>
              <a:rPr lang="zh-TW" altLang="en-US" sz="2800" b="1" dirty="0">
                <a:ea typeface="標楷體" panose="03000509000000000000" pitchFamily="65" charset="-120"/>
              </a:rPr>
              <a:t>創作了「少年中國」和「美麗島</a:t>
            </a:r>
            <a:r>
              <a:rPr lang="zh-TW" altLang="en-US" sz="2800" b="1" dirty="0" smtClean="0">
                <a:ea typeface="標楷體" panose="03000509000000000000" pitchFamily="65" charset="-120"/>
              </a:rPr>
              <a:t>」。主張：為什麼不唱自己的歌？從此揭開</a:t>
            </a:r>
            <a:r>
              <a:rPr lang="zh-TW" altLang="en-US" sz="2800" b="1" dirty="0">
                <a:ea typeface="標楷體" panose="03000509000000000000" pitchFamily="65" charset="-120"/>
              </a:rPr>
              <a:t>校園民歌序幕的變點，也正式在全國校園裏襲捲起一片民歌運動</a:t>
            </a:r>
            <a:r>
              <a:rPr lang="zh-TW" altLang="en-US" sz="2800" b="1" dirty="0" smtClean="0">
                <a:ea typeface="標楷體" panose="03000509000000000000" pitchFamily="65" charset="-120"/>
              </a:rPr>
              <a:t>。圖</a:t>
            </a:r>
            <a:r>
              <a:rPr lang="en-US" altLang="zh-TW" sz="2800" b="1" dirty="0">
                <a:ea typeface="標楷體" panose="03000509000000000000" pitchFamily="65" charset="-120"/>
              </a:rPr>
              <a:t>- http://dailyview.tw/</a:t>
            </a:r>
            <a:endParaRPr lang="zh-TW" altLang="en-US" sz="2800" b="1" dirty="0">
              <a:ea typeface="標楷體" panose="03000509000000000000" pitchFamily="65" charset="-120"/>
            </a:endParaRPr>
          </a:p>
        </p:txBody>
      </p:sp>
      <p:pic>
        <p:nvPicPr>
          <p:cNvPr id="4" name="圖片 3"/>
          <p:cNvPicPr>
            <a:picLocks noChangeAspect="1"/>
          </p:cNvPicPr>
          <p:nvPr/>
        </p:nvPicPr>
        <p:blipFill rotWithShape="1">
          <a:blip r:embed="rId3" cstate="email">
            <a:extLst>
              <a:ext uri="{28A0092B-C50C-407E-A947-70E740481C1C}">
                <a14:useLocalDpi xmlns:a14="http://schemas.microsoft.com/office/drawing/2010/main"/>
              </a:ext>
            </a:extLst>
          </a:blip>
          <a:srcRect l="28087" t="552" r="27485" b="-2106"/>
          <a:stretch/>
        </p:blipFill>
        <p:spPr>
          <a:xfrm rot="927915">
            <a:off x="7099895" y="264915"/>
            <a:ext cx="1784972" cy="4080085"/>
          </a:xfrm>
          <a:prstGeom prst="rect">
            <a:avLst/>
          </a:prstGeom>
        </p:spPr>
      </p:pic>
    </p:spTree>
    <p:extLst>
      <p:ext uri="{BB962C8B-B14F-4D97-AF65-F5344CB8AC3E}">
        <p14:creationId xmlns:p14="http://schemas.microsoft.com/office/powerpoint/2010/main" val="41001544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7" y="5419"/>
            <a:ext cx="9180000" cy="6149883"/>
          </a:xfrm>
          <a:prstGeom prst="rect">
            <a:avLst/>
          </a:prstGeom>
        </p:spPr>
      </p:pic>
      <p:sp>
        <p:nvSpPr>
          <p:cNvPr id="2" name="文字方塊 1"/>
          <p:cNvSpPr txBox="1"/>
          <p:nvPr/>
        </p:nvSpPr>
        <p:spPr>
          <a:xfrm>
            <a:off x="2843808" y="120394"/>
            <a:ext cx="3431670" cy="67710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0" bIns="0" rtlCol="0" anchor="ctr" anchorCtr="0">
            <a:spAutoFit/>
          </a:bodyPr>
          <a:lstStyle/>
          <a:p>
            <a:pPr algn="ctr"/>
            <a:r>
              <a:rPr lang="zh-TW" altLang="en-US" sz="4400" b="1" dirty="0" smtClean="0">
                <a:solidFill>
                  <a:schemeClr val="bg1"/>
                </a:solidFill>
                <a:latin typeface="標楷體" panose="03000509000000000000" pitchFamily="65" charset="-120"/>
                <a:ea typeface="標楷體" panose="03000509000000000000" pitchFamily="65" charset="-120"/>
              </a:rPr>
              <a:t>民國</a:t>
            </a:r>
            <a:r>
              <a:rPr lang="en-US" altLang="zh-TW" sz="4400" b="1" dirty="0" smtClean="0">
                <a:solidFill>
                  <a:schemeClr val="bg1"/>
                </a:solidFill>
                <a:latin typeface="+mn-lt"/>
                <a:ea typeface="標楷體" panose="03000509000000000000" pitchFamily="65" charset="-120"/>
              </a:rPr>
              <a:t>70</a:t>
            </a:r>
            <a:r>
              <a:rPr lang="zh-TW" altLang="en-US" sz="4400" b="1" dirty="0" smtClean="0">
                <a:solidFill>
                  <a:schemeClr val="bg1"/>
                </a:solidFill>
                <a:latin typeface="標楷體" panose="03000509000000000000" pitchFamily="65" charset="-120"/>
                <a:ea typeface="標楷體" panose="03000509000000000000" pitchFamily="65" charset="-120"/>
              </a:rPr>
              <a:t>年代</a:t>
            </a:r>
            <a:endParaRPr lang="zh-TW" altLang="en-US" sz="4400" b="1" dirty="0">
              <a:solidFill>
                <a:schemeClr val="bg1"/>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0" y="6140590"/>
            <a:ext cx="9144000" cy="707886"/>
          </a:xfrm>
          <a:prstGeom prst="rect">
            <a:avLst/>
          </a:prstGeom>
          <a:solidFill>
            <a:schemeClr val="bg2">
              <a:lumMod val="75000"/>
            </a:schemeClr>
          </a:solidFill>
        </p:spPr>
        <p:txBody>
          <a:bodyPr wrap="square" rtlCol="0">
            <a:spAutoFit/>
          </a:bodyPr>
          <a:lstStyle/>
          <a:p>
            <a:r>
              <a:rPr lang="zh-TW" altLang="en-US" sz="2000" b="1" dirty="0" smtClean="0">
                <a:ea typeface="標楷體" panose="03000509000000000000" pitchFamily="65" charset="-120"/>
              </a:rPr>
              <a:t>民國</a:t>
            </a:r>
            <a:r>
              <a:rPr lang="en-US" altLang="zh-TW" sz="2000" b="1" dirty="0" smtClean="0">
                <a:ea typeface="標楷體" panose="03000509000000000000" pitchFamily="65" charset="-120"/>
              </a:rPr>
              <a:t>6</a:t>
            </a:r>
            <a:r>
              <a:rPr lang="en-US" altLang="zh-TW" sz="2000" b="1" dirty="0">
                <a:ea typeface="標楷體" panose="03000509000000000000" pitchFamily="65" charset="-120"/>
              </a:rPr>
              <a:t>9</a:t>
            </a:r>
            <a:r>
              <a:rPr lang="zh-TW" altLang="en-US" sz="2000" b="1" dirty="0">
                <a:ea typeface="標楷體" panose="03000509000000000000" pitchFamily="65" charset="-120"/>
              </a:rPr>
              <a:t>年底，新竹科學</a:t>
            </a:r>
            <a:r>
              <a:rPr lang="zh-TW" altLang="en-US" sz="2000" b="1" dirty="0" smtClean="0">
                <a:ea typeface="標楷體" panose="03000509000000000000" pitchFamily="65" charset="-120"/>
              </a:rPr>
              <a:t>園區在孫運璿的推動下成立。臺灣開始發展積體電路、光電、半導體等高科技產業。圖為臺積電竹科廠，維基百科。</a:t>
            </a:r>
            <a:endParaRPr lang="zh-TW" altLang="en-US" sz="2000" b="1" dirty="0">
              <a:ea typeface="標楷體" panose="03000509000000000000" pitchFamily="65" charset="-120"/>
            </a:endParaRPr>
          </a:p>
        </p:txBody>
      </p:sp>
    </p:spTree>
    <p:extLst>
      <p:ext uri="{BB962C8B-B14F-4D97-AF65-F5344CB8AC3E}">
        <p14:creationId xmlns:p14="http://schemas.microsoft.com/office/powerpoint/2010/main" val="41017433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Oval 4"/>
          <p:cNvSpPr>
            <a:spLocks noChangeArrowheads="1"/>
          </p:cNvSpPr>
          <p:nvPr/>
        </p:nvSpPr>
        <p:spPr bwMode="auto">
          <a:xfrm>
            <a:off x="1056654" y="1141425"/>
            <a:ext cx="2519511" cy="1257681"/>
          </a:xfrm>
          <a:prstGeom prst="ellipse">
            <a:avLst/>
          </a:prstGeom>
          <a:solidFill>
            <a:srgbClr val="FF99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ts val="3700"/>
              </a:lnSpc>
            </a:pPr>
            <a:r>
              <a:rPr lang="zh-TW" altLang="en-US" sz="3200" b="1" dirty="0" smtClean="0">
                <a:ea typeface="標楷體" panose="03000509000000000000" pitchFamily="65" charset="-120"/>
              </a:rPr>
              <a:t>戰後</a:t>
            </a:r>
            <a:endParaRPr lang="en-US" altLang="zh-TW" sz="3200" b="1" dirty="0" smtClean="0">
              <a:ea typeface="標楷體" panose="03000509000000000000" pitchFamily="65" charset="-120"/>
            </a:endParaRPr>
          </a:p>
          <a:p>
            <a:pPr algn="ctr">
              <a:lnSpc>
                <a:spcPts val="3700"/>
              </a:lnSpc>
            </a:pPr>
            <a:r>
              <a:rPr lang="zh-TW" altLang="en-US" sz="3200" b="1" dirty="0" smtClean="0">
                <a:ea typeface="標楷體" panose="03000509000000000000" pitchFamily="65" charset="-120"/>
              </a:rPr>
              <a:t>社會</a:t>
            </a:r>
            <a:r>
              <a:rPr lang="zh-TW" altLang="en-US" sz="3200" b="1" dirty="0">
                <a:ea typeface="標楷體" panose="03000509000000000000" pitchFamily="65" charset="-120"/>
              </a:rPr>
              <a:t>與</a:t>
            </a:r>
            <a:r>
              <a:rPr lang="zh-TW" altLang="en-US" sz="3200" b="1" dirty="0" smtClean="0">
                <a:ea typeface="標楷體" panose="03000509000000000000" pitchFamily="65" charset="-120"/>
              </a:rPr>
              <a:t>文化</a:t>
            </a:r>
            <a:endParaRPr lang="zh-TW" altLang="en-US" sz="3200" b="1" dirty="0">
              <a:ea typeface="標楷體" panose="03000509000000000000" pitchFamily="65" charset="-120"/>
            </a:endParaRPr>
          </a:p>
        </p:txBody>
      </p:sp>
      <p:sp>
        <p:nvSpPr>
          <p:cNvPr id="7178" name="AutoShape 10"/>
          <p:cNvSpPr>
            <a:spLocks noChangeArrowheads="1"/>
          </p:cNvSpPr>
          <p:nvPr/>
        </p:nvSpPr>
        <p:spPr bwMode="auto">
          <a:xfrm>
            <a:off x="179513" y="4938774"/>
            <a:ext cx="6984775" cy="1788464"/>
          </a:xfrm>
          <a:prstGeom prst="flowChartAlternateProcess">
            <a:avLst/>
          </a:prstGeom>
          <a:solidFill>
            <a:srgbClr val="99CC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2800" b="1" dirty="0">
                <a:ea typeface="標楷體" panose="03000509000000000000" pitchFamily="65" charset="-120"/>
              </a:rPr>
              <a:t>1</a:t>
            </a:r>
            <a:r>
              <a:rPr lang="zh-TW" altLang="en-US" sz="2800" b="1" dirty="0" smtClean="0">
                <a:ea typeface="標楷體" panose="03000509000000000000" pitchFamily="65" charset="-120"/>
              </a:rPr>
              <a:t>、民國</a:t>
            </a:r>
            <a:r>
              <a:rPr lang="en-US" altLang="zh-TW" sz="2800" b="1" dirty="0" smtClean="0">
                <a:ea typeface="標楷體" panose="03000509000000000000" pitchFamily="65" charset="-120"/>
              </a:rPr>
              <a:t>66</a:t>
            </a:r>
            <a:r>
              <a:rPr lang="zh-TW" altLang="en-US" sz="2800" b="1" dirty="0" smtClean="0">
                <a:ea typeface="標楷體" panose="03000509000000000000" pitchFamily="65" charset="-120"/>
              </a:rPr>
              <a:t>～</a:t>
            </a:r>
            <a:r>
              <a:rPr lang="en-US" altLang="zh-TW" sz="2800" b="1" dirty="0" smtClean="0">
                <a:ea typeface="標楷體" panose="03000509000000000000" pitchFamily="65" charset="-120"/>
              </a:rPr>
              <a:t>67</a:t>
            </a:r>
            <a:r>
              <a:rPr lang="zh-TW" altLang="en-US" sz="2800" b="1" dirty="0" smtClean="0">
                <a:ea typeface="標楷體" panose="03000509000000000000" pitchFamily="65" charset="-120"/>
              </a:rPr>
              <a:t>年（</a:t>
            </a:r>
            <a:r>
              <a:rPr lang="en-US" altLang="zh-TW" sz="2800" b="1" dirty="0" smtClean="0">
                <a:ea typeface="標楷體" panose="03000509000000000000" pitchFamily="65" charset="-120"/>
              </a:rPr>
              <a:t>60</a:t>
            </a:r>
            <a:r>
              <a:rPr lang="zh-TW" altLang="en-US" sz="2800" b="1" dirty="0" smtClean="0">
                <a:ea typeface="標楷體" panose="03000509000000000000" pitchFamily="65" charset="-120"/>
              </a:rPr>
              <a:t>年代）</a:t>
            </a:r>
            <a:endParaRPr lang="en-US" altLang="zh-TW" sz="2800" b="1" dirty="0" smtClean="0">
              <a:ea typeface="標楷體" panose="03000509000000000000" pitchFamily="65" charset="-120"/>
            </a:endParaRPr>
          </a:p>
          <a:p>
            <a:r>
              <a:rPr lang="en-US" altLang="zh-TW" sz="2800" b="1" dirty="0" smtClean="0">
                <a:ea typeface="標楷體" panose="03000509000000000000" pitchFamily="65" charset="-120"/>
              </a:rPr>
              <a:t>2</a:t>
            </a:r>
            <a:r>
              <a:rPr lang="zh-TW" altLang="en-US" sz="2800" b="1" dirty="0" smtClean="0">
                <a:ea typeface="標楷體" panose="03000509000000000000" pitchFamily="65" charset="-120"/>
              </a:rPr>
              <a:t>、外交挫敗、社會問題</a:t>
            </a:r>
            <a:r>
              <a:rPr lang="zh-TW" altLang="en-US" sz="2800" b="1" dirty="0" smtClean="0">
                <a:ea typeface="標楷體" panose="03000509000000000000" pitchFamily="65" charset="-120"/>
                <a:sym typeface="Wingdings 3" panose="05040102010807070707" pitchFamily="18" charset="2"/>
              </a:rPr>
              <a:t>鄉土民情</a:t>
            </a:r>
            <a:r>
              <a:rPr lang="zh-TW" altLang="en-US" sz="2800" b="1" dirty="0" smtClean="0">
                <a:ea typeface="標楷體" panose="03000509000000000000" pitchFamily="65" charset="-120"/>
                <a:sym typeface="Wingdings 2" panose="05020102010507070707" pitchFamily="18" charset="2"/>
              </a:rPr>
              <a:t></a:t>
            </a:r>
            <a:endParaRPr lang="zh-TW" altLang="en-US" sz="2800" b="1" dirty="0" smtClean="0">
              <a:ea typeface="標楷體" panose="03000509000000000000" pitchFamily="65" charset="-120"/>
            </a:endParaRPr>
          </a:p>
          <a:p>
            <a:r>
              <a:rPr lang="en-US" altLang="zh-TW" sz="2800" b="1" dirty="0">
                <a:ea typeface="標楷體" panose="03000509000000000000" pitchFamily="65" charset="-120"/>
              </a:rPr>
              <a:t>3</a:t>
            </a:r>
            <a:r>
              <a:rPr lang="zh-TW" altLang="en-US" sz="2800" b="1" dirty="0" smtClean="0">
                <a:ea typeface="標楷體" panose="03000509000000000000" pitchFamily="65" charset="-120"/>
              </a:rPr>
              <a:t>、鄉土文學：關心勞資、環境、貧富問題</a:t>
            </a:r>
            <a:endParaRPr lang="en-US" altLang="zh-TW" sz="2800" b="1" dirty="0" smtClean="0">
              <a:ea typeface="標楷體" panose="03000509000000000000" pitchFamily="65" charset="-120"/>
            </a:endParaRPr>
          </a:p>
          <a:p>
            <a:r>
              <a:rPr lang="en-US" altLang="zh-TW" sz="2800" b="1" dirty="0">
                <a:ea typeface="標楷體" panose="03000509000000000000" pitchFamily="65" charset="-120"/>
              </a:rPr>
              <a:t>4</a:t>
            </a:r>
            <a:r>
              <a:rPr lang="zh-TW" altLang="en-US" sz="2800" b="1" dirty="0" smtClean="0">
                <a:ea typeface="標楷體" panose="03000509000000000000" pitchFamily="65" charset="-120"/>
              </a:rPr>
              <a:t>、黃春明</a:t>
            </a:r>
            <a:r>
              <a:rPr lang="en-US" altLang="zh-TW" sz="2800" b="1" dirty="0">
                <a:ea typeface="標楷體" panose="03000509000000000000" pitchFamily="65" charset="-120"/>
              </a:rPr>
              <a:t>《</a:t>
            </a:r>
            <a:r>
              <a:rPr lang="zh-TW" altLang="en-US" sz="2800" b="1" dirty="0">
                <a:ea typeface="標楷體" panose="03000509000000000000" pitchFamily="65" charset="-120"/>
              </a:rPr>
              <a:t>兒子的大玩偶</a:t>
            </a:r>
            <a:r>
              <a:rPr lang="en-US" altLang="zh-TW" sz="2800" b="1" dirty="0" smtClean="0">
                <a:ea typeface="標楷體" panose="03000509000000000000" pitchFamily="65" charset="-120"/>
              </a:rPr>
              <a:t>》</a:t>
            </a:r>
            <a:endParaRPr lang="en-US" altLang="zh-TW" sz="2800" b="1" dirty="0">
              <a:ea typeface="標楷體" panose="03000509000000000000" pitchFamily="65" charset="-120"/>
            </a:endParaRPr>
          </a:p>
        </p:txBody>
      </p:sp>
      <p:sp>
        <p:nvSpPr>
          <p:cNvPr id="7179" name="AutoShape 11"/>
          <p:cNvSpPr>
            <a:spLocks noChangeArrowheads="1"/>
          </p:cNvSpPr>
          <p:nvPr/>
        </p:nvSpPr>
        <p:spPr bwMode="auto">
          <a:xfrm rot="20964407">
            <a:off x="3658503" y="1141070"/>
            <a:ext cx="1825625" cy="1146082"/>
          </a:xfrm>
          <a:prstGeom prst="rightArrow">
            <a:avLst>
              <a:gd name="adj1" fmla="val 50000"/>
              <a:gd name="adj2" fmla="val 2895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800" b="1" dirty="0" smtClean="0">
                <a:ea typeface="標楷體" panose="03000509000000000000" pitchFamily="65" charset="-120"/>
              </a:rPr>
              <a:t>中華文化</a:t>
            </a:r>
            <a:endParaRPr lang="en-US" altLang="zh-TW" sz="2800" b="1" dirty="0">
              <a:ea typeface="標楷體" panose="03000509000000000000" pitchFamily="65" charset="-120"/>
            </a:endParaRPr>
          </a:p>
        </p:txBody>
      </p:sp>
      <p:sp>
        <p:nvSpPr>
          <p:cNvPr id="7180" name="AutoShape 12"/>
          <p:cNvSpPr>
            <a:spLocks noChangeArrowheads="1"/>
          </p:cNvSpPr>
          <p:nvPr/>
        </p:nvSpPr>
        <p:spPr bwMode="auto">
          <a:xfrm>
            <a:off x="5581368" y="627335"/>
            <a:ext cx="3327943" cy="1996884"/>
          </a:xfrm>
          <a:prstGeom prst="flowChartAlternateProcess">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p>
            <a:r>
              <a:rPr lang="en-US" altLang="zh-TW" sz="2800" b="1" dirty="0">
                <a:ea typeface="標楷體" panose="03000509000000000000" pitchFamily="65" charset="-120"/>
              </a:rPr>
              <a:t>1</a:t>
            </a:r>
            <a:r>
              <a:rPr lang="zh-TW" altLang="en-US" sz="2800" b="1" dirty="0" smtClean="0">
                <a:ea typeface="標楷體" panose="03000509000000000000" pitchFamily="65" charset="-120"/>
              </a:rPr>
              <a:t>、去日本化</a:t>
            </a:r>
            <a:endParaRPr lang="en-US" altLang="zh-TW" sz="2800" b="1" dirty="0" smtClean="0">
              <a:ea typeface="標楷體" panose="03000509000000000000" pitchFamily="65" charset="-120"/>
            </a:endParaRPr>
          </a:p>
          <a:p>
            <a:r>
              <a:rPr lang="en-US" altLang="zh-TW" sz="2800" b="1" dirty="0" smtClean="0">
                <a:ea typeface="標楷體" panose="03000509000000000000" pitchFamily="65" charset="-120"/>
              </a:rPr>
              <a:t>2</a:t>
            </a:r>
            <a:r>
              <a:rPr lang="zh-TW" altLang="en-US" sz="2800" b="1" dirty="0" smtClean="0">
                <a:ea typeface="標楷體" panose="03000509000000000000" pitchFamily="65" charset="-120"/>
              </a:rPr>
              <a:t>、去本土化</a:t>
            </a:r>
            <a:r>
              <a:rPr lang="en-US" altLang="zh-TW" sz="2800" b="1" dirty="0" smtClean="0">
                <a:ea typeface="標楷體" panose="03000509000000000000" pitchFamily="65" charset="-120"/>
              </a:rPr>
              <a:t>-</a:t>
            </a:r>
            <a:r>
              <a:rPr lang="zh-TW" altLang="en-US" sz="2800" b="1" dirty="0" smtClean="0">
                <a:ea typeface="標楷體" panose="03000509000000000000" pitchFamily="65" charset="-120"/>
              </a:rPr>
              <a:t>禁方言</a:t>
            </a:r>
            <a:endParaRPr lang="en-US" altLang="zh-TW" sz="2800" b="1" dirty="0" smtClean="0">
              <a:ea typeface="標楷體" panose="03000509000000000000" pitchFamily="65" charset="-120"/>
            </a:endParaRPr>
          </a:p>
          <a:p>
            <a:r>
              <a:rPr lang="en-US" altLang="zh-TW" sz="2800" b="1" dirty="0" smtClean="0">
                <a:ea typeface="標楷體" panose="03000509000000000000" pitchFamily="65" charset="-120"/>
              </a:rPr>
              <a:t>3</a:t>
            </a:r>
            <a:r>
              <a:rPr lang="zh-TW" altLang="en-US" sz="2800" b="1" dirty="0" smtClean="0">
                <a:ea typeface="標楷體" panose="03000509000000000000" pitchFamily="65" charset="-120"/>
              </a:rPr>
              <a:t>、提倡中華文化</a:t>
            </a:r>
            <a:endParaRPr lang="en-US" altLang="zh-TW" sz="2800" b="1" dirty="0" smtClean="0">
              <a:ea typeface="標楷體" panose="03000509000000000000" pitchFamily="65" charset="-120"/>
            </a:endParaRPr>
          </a:p>
          <a:p>
            <a:r>
              <a:rPr lang="en-US" altLang="zh-TW" sz="2800" b="1" dirty="0">
                <a:ea typeface="標楷體" panose="03000509000000000000" pitchFamily="65" charset="-120"/>
              </a:rPr>
              <a:t> </a:t>
            </a:r>
            <a:r>
              <a:rPr lang="en-US" altLang="zh-TW" sz="2800" b="1" dirty="0" smtClean="0">
                <a:ea typeface="標楷體" panose="03000509000000000000" pitchFamily="65" charset="-120"/>
              </a:rPr>
              <a:t>     </a:t>
            </a:r>
            <a:r>
              <a:rPr lang="zh-TW" altLang="en-US" sz="2800" b="1" dirty="0" smtClean="0">
                <a:ea typeface="標楷體" panose="03000509000000000000" pitchFamily="65" charset="-120"/>
              </a:rPr>
              <a:t>（儒家思想）</a:t>
            </a:r>
            <a:endParaRPr lang="zh-TW" altLang="en-US" sz="2800" b="1" dirty="0">
              <a:ea typeface="標楷體" panose="03000509000000000000" pitchFamily="65" charset="-120"/>
            </a:endParaRPr>
          </a:p>
        </p:txBody>
      </p:sp>
      <p:sp>
        <p:nvSpPr>
          <p:cNvPr id="7182" name="AutoShape 14"/>
          <p:cNvSpPr>
            <a:spLocks noChangeArrowheads="1"/>
          </p:cNvSpPr>
          <p:nvPr/>
        </p:nvSpPr>
        <p:spPr bwMode="auto">
          <a:xfrm>
            <a:off x="4582533" y="2996953"/>
            <a:ext cx="4464495" cy="1483952"/>
          </a:xfrm>
          <a:prstGeom prst="flowChartAlternateProcess">
            <a:avLst/>
          </a:prstGeom>
          <a:solidFill>
            <a:srgbClr val="99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2800" b="1" dirty="0" smtClean="0">
                <a:ea typeface="標楷體" panose="03000509000000000000" pitchFamily="65" charset="-120"/>
              </a:rPr>
              <a:t>1</a:t>
            </a:r>
            <a:r>
              <a:rPr lang="zh-TW" altLang="en-US" sz="2800" b="1" dirty="0" smtClean="0">
                <a:ea typeface="標楷體" panose="03000509000000000000" pitchFamily="65" charset="-120"/>
              </a:rPr>
              <a:t>、民國</a:t>
            </a:r>
            <a:r>
              <a:rPr lang="en-US" altLang="zh-TW" sz="2800" b="1" dirty="0" smtClean="0">
                <a:ea typeface="標楷體" panose="03000509000000000000" pitchFamily="65" charset="-120"/>
              </a:rPr>
              <a:t>40</a:t>
            </a:r>
            <a:r>
              <a:rPr lang="zh-TW" altLang="en-US" sz="2800" b="1" dirty="0" smtClean="0">
                <a:ea typeface="標楷體" panose="03000509000000000000" pitchFamily="65" charset="-120"/>
              </a:rPr>
              <a:t>～</a:t>
            </a:r>
            <a:r>
              <a:rPr lang="en-US" altLang="zh-TW" sz="2800" b="1" dirty="0" smtClean="0">
                <a:ea typeface="標楷體" panose="03000509000000000000" pitchFamily="65" charset="-120"/>
              </a:rPr>
              <a:t>50</a:t>
            </a:r>
            <a:r>
              <a:rPr lang="zh-TW" altLang="en-US" sz="2800" b="1" dirty="0" smtClean="0">
                <a:ea typeface="標楷體" panose="03000509000000000000" pitchFamily="65" charset="-120"/>
              </a:rPr>
              <a:t>年代</a:t>
            </a:r>
            <a:endParaRPr lang="zh-TW" altLang="en-US" sz="2800" b="1" dirty="0">
              <a:ea typeface="標楷體" panose="03000509000000000000" pitchFamily="65" charset="-120"/>
            </a:endParaRPr>
          </a:p>
          <a:p>
            <a:r>
              <a:rPr lang="en-US" altLang="zh-TW" sz="2800" b="1" dirty="0" smtClean="0">
                <a:ea typeface="標楷體" panose="03000509000000000000" pitchFamily="65" charset="-120"/>
              </a:rPr>
              <a:t>2</a:t>
            </a:r>
            <a:r>
              <a:rPr lang="zh-TW" altLang="en-US" sz="2800" b="1" dirty="0" smtClean="0">
                <a:ea typeface="標楷體" panose="03000509000000000000" pitchFamily="65" charset="-120"/>
              </a:rPr>
              <a:t>、韓戰</a:t>
            </a:r>
            <a:r>
              <a:rPr lang="zh-TW" altLang="en-US" sz="2800" b="1" dirty="0" smtClean="0">
                <a:ea typeface="標楷體" panose="03000509000000000000" pitchFamily="65" charset="-120"/>
                <a:sym typeface="Wingdings 3" panose="05040102010807070707" pitchFamily="18" charset="2"/>
              </a:rPr>
              <a:t>美援、協防臺灣</a:t>
            </a:r>
            <a:endParaRPr lang="en-US" altLang="zh-TW" sz="2800" b="1" dirty="0" smtClean="0">
              <a:ea typeface="標楷體" panose="03000509000000000000" pitchFamily="65" charset="-120"/>
              <a:sym typeface="Wingdings 3" panose="05040102010807070707" pitchFamily="18" charset="2"/>
            </a:endParaRPr>
          </a:p>
          <a:p>
            <a:r>
              <a:rPr lang="en-US" altLang="zh-TW" sz="2800" b="1" dirty="0" smtClean="0">
                <a:ea typeface="標楷體" panose="03000509000000000000" pitchFamily="65" charset="-120"/>
              </a:rPr>
              <a:t>3</a:t>
            </a:r>
            <a:r>
              <a:rPr lang="zh-TW" altLang="en-US" sz="2800" b="1" dirty="0" smtClean="0">
                <a:ea typeface="標楷體" panose="03000509000000000000" pitchFamily="65" charset="-120"/>
              </a:rPr>
              <a:t>、音樂、舞蹈、服裝</a:t>
            </a:r>
            <a:endParaRPr lang="en-US" altLang="zh-TW" sz="2800" b="1" dirty="0" smtClean="0">
              <a:ea typeface="標楷體" panose="03000509000000000000" pitchFamily="65" charset="-120"/>
            </a:endParaRPr>
          </a:p>
        </p:txBody>
      </p:sp>
      <p:sp>
        <p:nvSpPr>
          <p:cNvPr id="7183" name="AutoShape 15"/>
          <p:cNvSpPr>
            <a:spLocks noChangeArrowheads="1"/>
          </p:cNvSpPr>
          <p:nvPr/>
        </p:nvSpPr>
        <p:spPr bwMode="auto">
          <a:xfrm rot="16487081">
            <a:off x="907129" y="2974393"/>
            <a:ext cx="2429559" cy="1293954"/>
          </a:xfrm>
          <a:prstGeom prst="leftArrow">
            <a:avLst>
              <a:gd name="adj1" fmla="val 50000"/>
              <a:gd name="adj2" fmla="val 50789"/>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216000" anchor="ctr"/>
          <a:lstStyle/>
          <a:p>
            <a:pPr algn="ctr"/>
            <a:r>
              <a:rPr lang="zh-TW" altLang="en-US" sz="2800" b="1" dirty="0" smtClean="0">
                <a:ea typeface="標楷體" panose="03000509000000000000" pitchFamily="65" charset="-120"/>
              </a:rPr>
              <a:t>鄉土文學運動</a:t>
            </a:r>
            <a:endParaRPr lang="zh-TW" altLang="en-US" sz="2800" b="1" dirty="0">
              <a:ea typeface="標楷體" panose="03000509000000000000" pitchFamily="65" charset="-120"/>
            </a:endParaRPr>
          </a:p>
        </p:txBody>
      </p:sp>
      <p:sp>
        <p:nvSpPr>
          <p:cNvPr id="7181" name="AutoShape 13"/>
          <p:cNvSpPr>
            <a:spLocks noChangeArrowheads="1"/>
          </p:cNvSpPr>
          <p:nvPr/>
        </p:nvSpPr>
        <p:spPr bwMode="auto">
          <a:xfrm rot="2718284">
            <a:off x="2919987" y="2374347"/>
            <a:ext cx="2027398" cy="1139095"/>
          </a:xfrm>
          <a:prstGeom prst="rightArrow">
            <a:avLst>
              <a:gd name="adj1" fmla="val 50000"/>
              <a:gd name="adj2" fmla="val 41262"/>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3200" b="1" dirty="0" smtClean="0">
                <a:ea typeface="標楷體" panose="03000509000000000000" pitchFamily="65" charset="-120"/>
              </a:rPr>
              <a:t>美國文化</a:t>
            </a:r>
            <a:endParaRPr lang="en-US" altLang="zh-TW" sz="3200" b="1" dirty="0">
              <a:ea typeface="標楷體" panose="03000509000000000000" pitchFamily="65" charset="-120"/>
            </a:endParaRPr>
          </a:p>
        </p:txBody>
      </p:sp>
      <p:sp>
        <p:nvSpPr>
          <p:cNvPr id="9" name="Rectangle 4"/>
          <p:cNvSpPr>
            <a:spLocks/>
          </p:cNvSpPr>
          <p:nvPr/>
        </p:nvSpPr>
        <p:spPr bwMode="auto">
          <a:xfrm>
            <a:off x="179513" y="254947"/>
            <a:ext cx="5184576" cy="777875"/>
          </a:xfrm>
          <a:prstGeom prst="rect">
            <a:avLst/>
          </a:prstGeom>
          <a:solidFill>
            <a:srgbClr val="CCFFCC"/>
          </a:solidFill>
          <a:ln w="635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A8647"/>
            </a:contourClr>
          </a:sp3d>
        </p:spPr>
        <p:txBody>
          <a:bodyPr vert="horz" wrap="square" lIns="0" tIns="45720" rIns="0" bIns="45720" numCol="1" anchor="ctr" anchorCtr="0" compatLnSpc="1">
            <a:prstTxWarp prst="textNoShape">
              <a:avLst/>
            </a:prstTxWarp>
          </a:bodyPr>
          <a:lstStyle/>
          <a:p>
            <a:pPr algn="ctr"/>
            <a:r>
              <a:rPr kumimoji="0" lang="zh-TW" altLang="en-US" sz="3600" b="1" dirty="0" smtClean="0">
                <a:latin typeface="+mj-lt"/>
                <a:ea typeface="標楷體" panose="03000509000000000000" pitchFamily="65" charset="-120"/>
                <a:cs typeface="+mj-cs"/>
              </a:rPr>
              <a:t>五、戰後社會與文化發展</a:t>
            </a:r>
            <a:endParaRPr kumimoji="0" lang="zh-TW" altLang="en-US" sz="3600" b="1" dirty="0">
              <a:latin typeface="+mj-lt"/>
              <a:ea typeface="標楷體" panose="03000509000000000000" pitchFamily="65" charset="-120"/>
              <a:cs typeface="+mj-cs"/>
            </a:endParaRPr>
          </a:p>
        </p:txBody>
      </p:sp>
    </p:spTree>
    <p:extLst>
      <p:ext uri="{BB962C8B-B14F-4D97-AF65-F5344CB8AC3E}">
        <p14:creationId xmlns:p14="http://schemas.microsoft.com/office/powerpoint/2010/main" val="2724328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79" grpId="0" animBg="1"/>
      <p:bldP spid="7180" grpId="0" animBg="1"/>
      <p:bldP spid="7182" grpId="0" animBg="1"/>
      <p:bldP spid="7183" grpId="0" animBg="1"/>
      <p:bldP spid="718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184" y="1268760"/>
            <a:ext cx="8766917" cy="4824536"/>
          </a:xfrm>
          <a:prstGeom prst="rect">
            <a:avLst/>
          </a:prstGeom>
        </p:spPr>
      </p:pic>
      <p:sp>
        <p:nvSpPr>
          <p:cNvPr id="6" name="文字方塊 5"/>
          <p:cNvSpPr txBox="1"/>
          <p:nvPr/>
        </p:nvSpPr>
        <p:spPr>
          <a:xfrm>
            <a:off x="1619672" y="332656"/>
            <a:ext cx="6120680" cy="67710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0" bIns="0" rtlCol="0" anchor="ctr" anchorCtr="0">
            <a:spAutoFit/>
          </a:bodyPr>
          <a:lstStyle/>
          <a:p>
            <a:pPr algn="ctr"/>
            <a:r>
              <a:rPr lang="zh-TW" altLang="en-US" sz="4400" b="1" dirty="0" smtClean="0">
                <a:solidFill>
                  <a:schemeClr val="bg1"/>
                </a:solidFill>
                <a:latin typeface="標楷體" panose="03000509000000000000" pitchFamily="65" charset="-120"/>
                <a:ea typeface="標楷體" panose="03000509000000000000" pitchFamily="65" charset="-120"/>
              </a:rPr>
              <a:t>影片欣賞～</a:t>
            </a:r>
            <a:r>
              <a:rPr lang="en-US" altLang="zh-TW" sz="4400" b="1" dirty="0" smtClean="0">
                <a:solidFill>
                  <a:schemeClr val="bg1"/>
                </a:solidFill>
                <a:latin typeface="標楷體" panose="03000509000000000000" pitchFamily="65" charset="-120"/>
                <a:ea typeface="標楷體" panose="03000509000000000000" pitchFamily="65" charset="-120"/>
              </a:rPr>
              <a:t>Taiwan Bar</a:t>
            </a:r>
            <a:endParaRPr lang="zh-TW" altLang="en-US" sz="4400" b="1" dirty="0">
              <a:solidFill>
                <a:schemeClr val="bg1"/>
              </a:solidFill>
              <a:latin typeface="標楷體" panose="03000509000000000000" pitchFamily="65" charset="-120"/>
              <a:ea typeface="標楷體" panose="03000509000000000000" pitchFamily="65" charset="-120"/>
            </a:endParaRPr>
          </a:p>
        </p:txBody>
      </p:sp>
      <p:sp>
        <p:nvSpPr>
          <p:cNvPr id="7" name="文字方塊 6">
            <a:hlinkClick r:id="rId4"/>
          </p:cNvPr>
          <p:cNvSpPr txBox="1"/>
          <p:nvPr/>
        </p:nvSpPr>
        <p:spPr>
          <a:xfrm>
            <a:off x="7452320" y="6286223"/>
            <a:ext cx="1188132" cy="352469"/>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36000" tIns="0" rIns="36000" bIns="0" rtlCol="0" anchor="ctr" anchorCtr="0">
            <a:spAutoFit/>
          </a:bodyPr>
          <a:lstStyle/>
          <a:p>
            <a:pPr algn="ctr">
              <a:lnSpc>
                <a:spcPts val="2880"/>
              </a:lnSpc>
            </a:pPr>
            <a:r>
              <a:rPr lang="zh-TW" altLang="en-US" sz="2400" b="1" dirty="0">
                <a:solidFill>
                  <a:schemeClr val="bg1"/>
                </a:solidFill>
                <a:latin typeface="標楷體" panose="03000509000000000000" pitchFamily="65" charset="-120"/>
                <a:ea typeface="標楷體" panose="03000509000000000000" pitchFamily="65" charset="-120"/>
              </a:rPr>
              <a:t>中國</a:t>
            </a:r>
            <a:r>
              <a:rPr lang="zh-TW" altLang="en-US" sz="2400" b="1" dirty="0" smtClean="0">
                <a:solidFill>
                  <a:schemeClr val="bg1"/>
                </a:solidFill>
                <a:latin typeface="標楷體" panose="03000509000000000000" pitchFamily="65" charset="-120"/>
                <a:ea typeface="標楷體" panose="03000509000000000000" pitchFamily="65" charset="-120"/>
              </a:rPr>
              <a:t>強</a:t>
            </a:r>
            <a:endParaRPr lang="zh-TW" altLang="en-US" sz="24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542274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DSC0743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2"/>
          <p:cNvSpPr>
            <a:spLocks noGrp="1" noChangeArrowheads="1"/>
          </p:cNvSpPr>
          <p:nvPr>
            <p:ph type="title"/>
          </p:nvPr>
        </p:nvSpPr>
        <p:spPr>
          <a:xfrm>
            <a:off x="801083" y="116632"/>
            <a:ext cx="8229600" cy="1143000"/>
          </a:xfrm>
        </p:spPr>
        <p:txBody>
          <a:bodyPr/>
          <a:lstStyle/>
          <a:p>
            <a:pPr algn="r"/>
            <a:r>
              <a:rPr lang="en-US" altLang="zh-TW" sz="8000" b="1" dirty="0" smtClean="0">
                <a:ln w="22225">
                  <a:solidFill>
                    <a:schemeClr val="accent2"/>
                  </a:solidFill>
                  <a:prstDash val="solid"/>
                </a:ln>
                <a:solidFill>
                  <a:schemeClr val="accent2">
                    <a:lumMod val="40000"/>
                    <a:lumOff val="60000"/>
                  </a:schemeClr>
                </a:solidFill>
              </a:rPr>
              <a:t>The end</a:t>
            </a:r>
          </a:p>
        </p:txBody>
      </p:sp>
      <p:pic>
        <p:nvPicPr>
          <p:cNvPr id="60420" name="Picture 5" descr="1"/>
          <p:cNvPicPr>
            <a:picLocks noChangeAspect="1" noChangeArrowheads="1"/>
          </p:cNvPicPr>
          <p:nvPr/>
        </p:nvPicPr>
        <p:blipFill>
          <a:blip r:embed="rId3" cstate="email">
            <a:lum bright="-18000" contrast="48000"/>
            <a:extLst>
              <a:ext uri="{28A0092B-C50C-407E-A947-70E740481C1C}">
                <a14:useLocalDpi xmlns:a14="http://schemas.microsoft.com/office/drawing/2010/main"/>
              </a:ext>
            </a:extLst>
          </a:blip>
          <a:srcRect/>
          <a:stretch>
            <a:fillRect/>
          </a:stretch>
        </p:blipFill>
        <p:spPr bwMode="auto">
          <a:xfrm>
            <a:off x="0" y="0"/>
            <a:ext cx="16430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0" y="6007655"/>
            <a:ext cx="9144000" cy="830997"/>
          </a:xfrm>
          <a:prstGeom prst="rect">
            <a:avLst/>
          </a:prstGeom>
          <a:solidFill>
            <a:srgbClr val="00B05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a:spAutoFit/>
          </a:bodyPr>
          <a:lstStyle>
            <a:lvl1pPr>
              <a:spcBef>
                <a:spcPct val="20000"/>
              </a:spcBef>
              <a:buChar char="•"/>
              <a:defRPr sz="3000">
                <a:solidFill>
                  <a:schemeClr val="tx2"/>
                </a:solidFill>
                <a:latin typeface="Tahoma" panose="020B0604030504040204" pitchFamily="34" charset="0"/>
              </a:defRPr>
            </a:lvl1pPr>
            <a:lvl2pPr marL="742950" indent="-285750">
              <a:spcBef>
                <a:spcPct val="20000"/>
              </a:spcBef>
              <a:buChar char="–"/>
              <a:defRPr sz="2800">
                <a:solidFill>
                  <a:schemeClr val="tx2"/>
                </a:solidFill>
                <a:latin typeface="Tahoma" panose="020B0604030504040204" pitchFamily="34" charset="0"/>
              </a:defRPr>
            </a:lvl2pPr>
            <a:lvl3pPr marL="1143000" indent="-228600">
              <a:spcBef>
                <a:spcPct val="20000"/>
              </a:spcBef>
              <a:buChar char="•"/>
              <a:defRPr sz="2400">
                <a:solidFill>
                  <a:schemeClr val="tx2"/>
                </a:solidFill>
                <a:latin typeface="Tahoma" panose="020B0604030504040204" pitchFamily="34" charset="0"/>
              </a:defRPr>
            </a:lvl3pPr>
            <a:lvl4pPr marL="1600200" indent="-228600">
              <a:spcBef>
                <a:spcPct val="20000"/>
              </a:spcBef>
              <a:buChar char="–"/>
              <a:defRPr sz="2000">
                <a:solidFill>
                  <a:schemeClr val="tx2"/>
                </a:solidFill>
                <a:latin typeface="Tahoma" panose="020B0604030504040204" pitchFamily="34" charset="0"/>
              </a:defRPr>
            </a:lvl4pPr>
            <a:lvl5pPr marL="2057400" indent="-228600">
              <a:spcBef>
                <a:spcPct val="20000"/>
              </a:spcBef>
              <a:buChar char="»"/>
              <a:defRPr sz="2000">
                <a:solidFill>
                  <a:schemeClr val="tx2"/>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2"/>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2"/>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2"/>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2"/>
                </a:solidFill>
                <a:latin typeface="Tahoma" panose="020B0604030504040204" pitchFamily="34" charset="0"/>
              </a:defRPr>
            </a:lvl9pPr>
          </a:lstStyle>
          <a:p>
            <a:pPr eaLnBrk="1" hangingPunct="1">
              <a:spcBef>
                <a:spcPct val="50000"/>
              </a:spcBef>
              <a:buFontTx/>
              <a:buNone/>
              <a:defRPr/>
            </a:pPr>
            <a:r>
              <a:rPr lang="zh-TW" altLang="en-US" sz="2400" b="1" dirty="0">
                <a:solidFill>
                  <a:srgbClr val="FFFFFF"/>
                </a:solidFill>
                <a:ea typeface="標楷體" panose="03000509000000000000" pitchFamily="65" charset="-120"/>
              </a:rPr>
              <a:t>備註：為方便家長與同學</a:t>
            </a:r>
            <a:r>
              <a:rPr lang="zh-TW" altLang="en-US" sz="2400" b="1" dirty="0" smtClean="0">
                <a:solidFill>
                  <a:srgbClr val="FFFFFF"/>
                </a:solidFill>
                <a:ea typeface="標楷體" panose="03000509000000000000" pitchFamily="65" charset="-120"/>
              </a:rPr>
              <a:t>謄寫筆記。</a:t>
            </a:r>
            <a:r>
              <a:rPr lang="zh-TW" altLang="en-US" sz="2400" b="1" dirty="0">
                <a:solidFill>
                  <a:srgbClr val="FFFFFF"/>
                </a:solidFill>
                <a:ea typeface="標楷體" panose="03000509000000000000" pitchFamily="65" charset="-120"/>
              </a:rPr>
              <a:t>從下一頁起，即為本單元要</a:t>
            </a:r>
            <a:r>
              <a:rPr lang="zh-TW" altLang="en-US" sz="2400" b="1" dirty="0" smtClean="0">
                <a:solidFill>
                  <a:srgbClr val="FFFFFF"/>
                </a:solidFill>
                <a:ea typeface="標楷體" panose="03000509000000000000" pitchFamily="65" charset="-120"/>
              </a:rPr>
              <a:t>抄寫</a:t>
            </a:r>
            <a:r>
              <a:rPr lang="zh-TW" altLang="en-US" sz="2400" b="1" dirty="0">
                <a:solidFill>
                  <a:srgbClr val="FFFFFF"/>
                </a:solidFill>
                <a:ea typeface="標楷體" panose="03000509000000000000" pitchFamily="65" charset="-120"/>
              </a:rPr>
              <a:t>的筆記內容唷！</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a:xfrm>
            <a:off x="179512" y="1628800"/>
            <a:ext cx="8640763" cy="3240360"/>
          </a:xfrm>
        </p:spPr>
        <p:txBody>
          <a:bodyPr/>
          <a:lstStyle/>
          <a:p>
            <a:pPr algn="ctr" eaLnBrk="1" hangingPunct="1">
              <a:defRPr/>
            </a:pPr>
            <a:r>
              <a:rPr lang="en-US" altLang="zh-TW" sz="9600" b="1" dirty="0" smtClean="0">
                <a:solidFill>
                  <a:schemeClr val="tx1"/>
                </a:solidFill>
                <a:latin typeface="Arial" panose="020B0604020202020204" pitchFamily="34" charset="0"/>
                <a:ea typeface="標楷體" panose="03000509000000000000" pitchFamily="65" charset="-120"/>
                <a:cs typeface="+mn-cs"/>
              </a:rPr>
              <a:t>3-1</a:t>
            </a:r>
            <a:r>
              <a:rPr lang="zh-TW" altLang="en-US" sz="9600" b="1" dirty="0" smtClean="0">
                <a:solidFill>
                  <a:schemeClr val="tx1"/>
                </a:solidFill>
                <a:latin typeface="Arial" panose="020B0604020202020204" pitchFamily="34" charset="0"/>
                <a:ea typeface="標楷體" panose="03000509000000000000" pitchFamily="65" charset="-120"/>
                <a:cs typeface="+mn-cs"/>
              </a:rPr>
              <a:t>、</a:t>
            </a:r>
            <a:r>
              <a:rPr lang="en-US" altLang="zh-TW" sz="9600" b="1" dirty="0" smtClean="0">
                <a:solidFill>
                  <a:schemeClr val="tx1"/>
                </a:solidFill>
                <a:latin typeface="Arial" panose="020B0604020202020204" pitchFamily="34" charset="0"/>
                <a:ea typeface="標楷體" panose="03000509000000000000" pitchFamily="65" charset="-120"/>
                <a:cs typeface="+mn-cs"/>
              </a:rPr>
              <a:t>3-2</a:t>
            </a:r>
            <a:r>
              <a:rPr lang="en-US" altLang="zh-TW" sz="6000" b="1" dirty="0" smtClean="0">
                <a:solidFill>
                  <a:schemeClr val="tx1"/>
                </a:solidFill>
                <a:latin typeface="Arial" panose="020B0604020202020204" pitchFamily="34" charset="0"/>
                <a:ea typeface="標楷體" panose="03000509000000000000" pitchFamily="65" charset="-120"/>
                <a:cs typeface="+mn-cs"/>
              </a:rPr>
              <a:t/>
            </a:r>
            <a:br>
              <a:rPr lang="en-US" altLang="zh-TW" sz="6000" b="1" dirty="0" smtClean="0">
                <a:solidFill>
                  <a:schemeClr val="tx1"/>
                </a:solidFill>
                <a:latin typeface="Arial" panose="020B0604020202020204" pitchFamily="34" charset="0"/>
                <a:ea typeface="標楷體" panose="03000509000000000000" pitchFamily="65" charset="-120"/>
                <a:cs typeface="+mn-cs"/>
              </a:rPr>
            </a:br>
            <a:r>
              <a:rPr lang="zh-TW" altLang="en-US" sz="6000" b="1" dirty="0" smtClean="0">
                <a:latin typeface="標楷體" panose="03000509000000000000" pitchFamily="65" charset="-120"/>
                <a:ea typeface="標楷體" panose="03000509000000000000" pitchFamily="65" charset="-120"/>
                <a:cs typeface="Arial Unicode MS" panose="020B0604020202020204" pitchFamily="34" charset="-120"/>
              </a:rPr>
              <a:t>光復</a:t>
            </a:r>
            <a:r>
              <a:rPr lang="zh-TW" altLang="en-US" sz="6000" b="1" dirty="0">
                <a:latin typeface="標楷體" panose="03000509000000000000" pitchFamily="65" charset="-120"/>
                <a:ea typeface="標楷體" panose="03000509000000000000" pitchFamily="65" charset="-120"/>
                <a:cs typeface="Arial Unicode MS" panose="020B0604020202020204" pitchFamily="34" charset="-120"/>
              </a:rPr>
              <a:t>後的政治與</a:t>
            </a:r>
            <a:r>
              <a:rPr lang="zh-TW" altLang="en-US" sz="6000" b="1" dirty="0" smtClean="0">
                <a:latin typeface="標楷體" panose="03000509000000000000" pitchFamily="65" charset="-120"/>
                <a:ea typeface="標楷體" panose="03000509000000000000" pitchFamily="65" charset="-120"/>
                <a:cs typeface="Arial Unicode MS" panose="020B0604020202020204" pitchFamily="34" charset="-120"/>
              </a:rPr>
              <a:t>經濟</a:t>
            </a:r>
            <a:r>
              <a:rPr lang="en-US" altLang="zh-TW" sz="6000" b="1" dirty="0" smtClean="0">
                <a:latin typeface="標楷體" panose="03000509000000000000" pitchFamily="65" charset="-120"/>
                <a:ea typeface="標楷體" panose="03000509000000000000" pitchFamily="65" charset="-120"/>
                <a:cs typeface="Arial Unicode MS" panose="020B0604020202020204" pitchFamily="34" charset="-120"/>
              </a:rPr>
              <a:t/>
            </a:r>
            <a:br>
              <a:rPr lang="en-US" altLang="zh-TW" sz="6000" b="1" dirty="0" smtClean="0">
                <a:latin typeface="標楷體" panose="03000509000000000000" pitchFamily="65" charset="-120"/>
                <a:ea typeface="標楷體" panose="03000509000000000000" pitchFamily="65" charset="-120"/>
                <a:cs typeface="Arial Unicode MS" panose="020B0604020202020204" pitchFamily="34" charset="-120"/>
              </a:rPr>
            </a:br>
            <a:r>
              <a:rPr lang="zh-TW" altLang="en-US" sz="6000" b="1" dirty="0" smtClean="0">
                <a:latin typeface="標楷體" panose="03000509000000000000" pitchFamily="65" charset="-120"/>
                <a:ea typeface="標楷體" panose="03000509000000000000" pitchFamily="65" charset="-120"/>
                <a:cs typeface="Arial Unicode MS" panose="020B0604020202020204" pitchFamily="34" charset="-120"/>
              </a:rPr>
              <a:t>光復</a:t>
            </a:r>
            <a:r>
              <a:rPr lang="zh-TW" altLang="en-US" sz="6000" b="1" dirty="0">
                <a:latin typeface="標楷體" panose="03000509000000000000" pitchFamily="65" charset="-120"/>
                <a:ea typeface="標楷體" panose="03000509000000000000" pitchFamily="65" charset="-120"/>
                <a:cs typeface="Arial Unicode MS" panose="020B0604020202020204" pitchFamily="34" charset="-120"/>
              </a:rPr>
              <a:t>後的社會與文化</a:t>
            </a:r>
            <a:r>
              <a:rPr lang="zh-TW" altLang="en-US" sz="6000" b="1" dirty="0" smtClean="0">
                <a:latin typeface="標楷體" panose="03000509000000000000" pitchFamily="65" charset="-120"/>
                <a:ea typeface="標楷體" panose="03000509000000000000" pitchFamily="65" charset="-120"/>
                <a:cs typeface="Arial Unicode MS" panose="020B0604020202020204" pitchFamily="34" charset="-120"/>
              </a:rPr>
              <a:t>發展</a:t>
            </a:r>
          </a:p>
        </p:txBody>
      </p:sp>
    </p:spTree>
    <p:extLst>
      <p:ext uri="{BB962C8B-B14F-4D97-AF65-F5344CB8AC3E}">
        <p14:creationId xmlns:p14="http://schemas.microsoft.com/office/powerpoint/2010/main" val="38427655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683568" y="351681"/>
            <a:ext cx="7633096" cy="864000"/>
          </a:xfrm>
          <a:prstGeom prst="rect">
            <a:avLst/>
          </a:prstGeom>
          <a:solidFill>
            <a:srgbClr val="CCFFCC"/>
          </a:solidFill>
          <a:ln w="635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A8647"/>
            </a:contourClr>
          </a:sp3d>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2pPr>
            <a:lvl3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3pPr>
            <a:lvl4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4pPr>
            <a:lvl5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kumimoji="0" lang="zh-TW" altLang="en-US" sz="4000" b="1" dirty="0" smtClean="0">
                <a:solidFill>
                  <a:schemeClr val="tx1"/>
                </a:solidFill>
                <a:ea typeface="標楷體" panose="03000509000000000000" pitchFamily="65" charset="-120"/>
              </a:rPr>
              <a:t>一、 中華民國的建立與抗戰勝利</a:t>
            </a:r>
          </a:p>
        </p:txBody>
      </p:sp>
      <p:sp>
        <p:nvSpPr>
          <p:cNvPr id="11" name="向右箭號 10"/>
          <p:cNvSpPr/>
          <p:nvPr/>
        </p:nvSpPr>
        <p:spPr>
          <a:xfrm>
            <a:off x="5508104" y="2293144"/>
            <a:ext cx="1702903" cy="1014420"/>
          </a:xfrm>
          <a:prstGeom prst="rightArrow">
            <a:avLst/>
          </a:prstGeom>
          <a:solidFill>
            <a:srgbClr val="0060A8"/>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2800" b="1" dirty="0" smtClean="0">
                <a:latin typeface="標楷體" panose="03000509000000000000" pitchFamily="65" charset="-120"/>
                <a:ea typeface="標楷體" panose="03000509000000000000" pitchFamily="65" charset="-120"/>
              </a:rPr>
              <a:t>推翻清朝</a:t>
            </a:r>
            <a:endParaRPr lang="zh-TW" altLang="en-US" sz="2800" b="1" dirty="0">
              <a:latin typeface="標楷體" panose="03000509000000000000" pitchFamily="65" charset="-120"/>
              <a:ea typeface="標楷體" panose="03000509000000000000" pitchFamily="65" charset="-120"/>
            </a:endParaRPr>
          </a:p>
        </p:txBody>
      </p:sp>
      <p:sp>
        <p:nvSpPr>
          <p:cNvPr id="9" name="AutoShape 14"/>
          <p:cNvSpPr>
            <a:spLocks noChangeArrowheads="1"/>
          </p:cNvSpPr>
          <p:nvPr/>
        </p:nvSpPr>
        <p:spPr bwMode="auto">
          <a:xfrm>
            <a:off x="4199314" y="4109913"/>
            <a:ext cx="4405133" cy="1800225"/>
          </a:xfrm>
          <a:prstGeom prst="flowChartAlternateProcess">
            <a:avLst/>
          </a:prstGeom>
          <a:solidFill>
            <a:srgbClr val="3A864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en-US" altLang="zh-TW" sz="2800" b="1" dirty="0">
                <a:solidFill>
                  <a:schemeClr val="lt1"/>
                </a:solidFill>
                <a:latin typeface="+mn-lt"/>
                <a:ea typeface="標楷體" panose="03000509000000000000" pitchFamily="65" charset="-120"/>
              </a:rPr>
              <a:t>1</a:t>
            </a:r>
            <a:r>
              <a:rPr lang="zh-TW" altLang="en-US" sz="2800" b="1" dirty="0">
                <a:solidFill>
                  <a:schemeClr val="lt1"/>
                </a:solidFill>
                <a:latin typeface="+mn-lt"/>
                <a:ea typeface="標楷體" panose="03000509000000000000" pitchFamily="65" charset="-120"/>
              </a:rPr>
              <a:t>、</a:t>
            </a:r>
            <a:r>
              <a:rPr lang="en-US" altLang="zh-TW" sz="2800" b="1" dirty="0">
                <a:solidFill>
                  <a:schemeClr val="lt1"/>
                </a:solidFill>
                <a:latin typeface="+mn-lt"/>
                <a:ea typeface="標楷體" panose="03000509000000000000" pitchFamily="65" charset="-120"/>
              </a:rPr>
              <a:t>1945.8.15-</a:t>
            </a:r>
            <a:r>
              <a:rPr lang="zh-TW" altLang="en-US" sz="2800" b="1" dirty="0">
                <a:solidFill>
                  <a:schemeClr val="lt1"/>
                </a:solidFill>
                <a:latin typeface="+mn-lt"/>
                <a:ea typeface="標楷體" panose="03000509000000000000" pitchFamily="65" charset="-120"/>
              </a:rPr>
              <a:t>日本</a:t>
            </a:r>
            <a:r>
              <a:rPr lang="zh-TW" altLang="en-US" sz="2800" b="1" dirty="0" smtClean="0">
                <a:solidFill>
                  <a:schemeClr val="lt1"/>
                </a:solidFill>
                <a:latin typeface="+mn-lt"/>
                <a:ea typeface="標楷體" panose="03000509000000000000" pitchFamily="65" charset="-120"/>
              </a:rPr>
              <a:t>投降   </a:t>
            </a:r>
            <a:endParaRPr lang="en-US" altLang="zh-TW" sz="2800" b="1" dirty="0" smtClean="0">
              <a:solidFill>
                <a:schemeClr val="lt1"/>
              </a:solidFill>
              <a:latin typeface="+mn-lt"/>
              <a:ea typeface="標楷體" panose="03000509000000000000" pitchFamily="65" charset="-120"/>
            </a:endParaRPr>
          </a:p>
          <a:p>
            <a:r>
              <a:rPr lang="en-US" altLang="zh-TW" sz="2800" b="1" dirty="0" smtClean="0">
                <a:ea typeface="標楷體" panose="03000509000000000000" pitchFamily="65" charset="-120"/>
              </a:rPr>
              <a:t>       </a:t>
            </a:r>
            <a:r>
              <a:rPr lang="en-US" altLang="zh-TW" sz="2800" b="1" dirty="0" smtClean="0">
                <a:solidFill>
                  <a:schemeClr val="lt1"/>
                </a:solidFill>
                <a:latin typeface="+mn-lt"/>
                <a:ea typeface="標楷體" panose="03000509000000000000" pitchFamily="65" charset="-120"/>
              </a:rPr>
              <a:t>10.25</a:t>
            </a:r>
            <a:r>
              <a:rPr lang="zh-TW" altLang="en-US" sz="2800" b="1" dirty="0" smtClean="0">
                <a:solidFill>
                  <a:schemeClr val="lt1"/>
                </a:solidFill>
                <a:latin typeface="+mn-lt"/>
                <a:ea typeface="標楷體" panose="03000509000000000000" pitchFamily="65" charset="-120"/>
              </a:rPr>
              <a:t>臺灣光復節</a:t>
            </a:r>
          </a:p>
          <a:p>
            <a:pPr algn="ctr"/>
            <a:r>
              <a:rPr lang="en-US" altLang="zh-TW" sz="2800" b="1" dirty="0" smtClean="0">
                <a:solidFill>
                  <a:schemeClr val="lt1"/>
                </a:solidFill>
                <a:latin typeface="+mn-lt"/>
                <a:ea typeface="標楷體" panose="03000509000000000000" pitchFamily="65" charset="-120"/>
              </a:rPr>
              <a:t>2</a:t>
            </a:r>
            <a:r>
              <a:rPr lang="zh-TW" altLang="en-US" sz="2800" b="1" dirty="0">
                <a:solidFill>
                  <a:schemeClr val="lt1"/>
                </a:solidFill>
                <a:latin typeface="+mn-lt"/>
                <a:ea typeface="標楷體" panose="03000509000000000000" pitchFamily="65" charset="-120"/>
              </a:rPr>
              <a:t>、臺北公會堂（中山堂）</a:t>
            </a:r>
          </a:p>
        </p:txBody>
      </p:sp>
      <p:sp>
        <p:nvSpPr>
          <p:cNvPr id="14" name="向右箭號 13"/>
          <p:cNvSpPr/>
          <p:nvPr/>
        </p:nvSpPr>
        <p:spPr>
          <a:xfrm>
            <a:off x="1619672" y="4363022"/>
            <a:ext cx="2448272" cy="1442242"/>
          </a:xfrm>
          <a:prstGeom prst="rightArrow">
            <a:avLst/>
          </a:prstGeom>
          <a:solidFill>
            <a:srgbClr val="3A8647"/>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ea typeface="標楷體" panose="03000509000000000000" pitchFamily="65" charset="-120"/>
              </a:rPr>
              <a:t>八年抗戰</a:t>
            </a:r>
          </a:p>
          <a:p>
            <a:pPr algn="ctr"/>
            <a:r>
              <a:rPr lang="en-US" altLang="zh-TW" b="1" dirty="0">
                <a:ea typeface="標楷體" panose="03000509000000000000" pitchFamily="65" charset="-120"/>
              </a:rPr>
              <a:t>1937</a:t>
            </a:r>
            <a:r>
              <a:rPr lang="zh-TW" altLang="en-US" b="1" dirty="0">
                <a:ea typeface="標楷體" panose="03000509000000000000" pitchFamily="65" charset="-120"/>
              </a:rPr>
              <a:t>～</a:t>
            </a:r>
            <a:r>
              <a:rPr lang="en-US" altLang="zh-TW" b="1" dirty="0">
                <a:ea typeface="標楷體" panose="03000509000000000000" pitchFamily="65" charset="-120"/>
              </a:rPr>
              <a:t>1945</a:t>
            </a:r>
          </a:p>
        </p:txBody>
      </p:sp>
      <p:sp>
        <p:nvSpPr>
          <p:cNvPr id="2" name="圓角矩形 1"/>
          <p:cNvSpPr/>
          <p:nvPr/>
        </p:nvSpPr>
        <p:spPr>
          <a:xfrm>
            <a:off x="7329063" y="2290755"/>
            <a:ext cx="1701414" cy="972941"/>
          </a:xfrm>
          <a:prstGeom prst="roundRect">
            <a:avLst/>
          </a:prstGeom>
          <a:solidFill>
            <a:srgbClr val="0060A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800" b="1" dirty="0" smtClean="0"/>
              <a:t>1912.1.1</a:t>
            </a:r>
          </a:p>
          <a:p>
            <a:pPr algn="ctr"/>
            <a:r>
              <a:rPr lang="zh-TW" altLang="en-US" sz="2800" b="1" dirty="0" smtClean="0">
                <a:latin typeface="標楷體" panose="03000509000000000000" pitchFamily="65" charset="-120"/>
                <a:ea typeface="標楷體" panose="03000509000000000000" pitchFamily="65" charset="-120"/>
              </a:rPr>
              <a:t>中華民國</a:t>
            </a:r>
            <a:endParaRPr lang="zh-TW" altLang="en-US" sz="2800" b="1" dirty="0">
              <a:latin typeface="標楷體" panose="03000509000000000000" pitchFamily="65" charset="-120"/>
              <a:ea typeface="標楷體" panose="03000509000000000000" pitchFamily="65" charset="-120"/>
            </a:endParaRPr>
          </a:p>
        </p:txBody>
      </p:sp>
      <p:sp>
        <p:nvSpPr>
          <p:cNvPr id="15" name="圓角矩形 14"/>
          <p:cNvSpPr/>
          <p:nvPr/>
        </p:nvSpPr>
        <p:spPr>
          <a:xfrm>
            <a:off x="3347864" y="2295163"/>
            <a:ext cx="2052000" cy="972941"/>
          </a:xfrm>
          <a:prstGeom prst="roundRect">
            <a:avLst/>
          </a:prstGeom>
          <a:solidFill>
            <a:srgbClr val="0060A8"/>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800" b="1" dirty="0" smtClean="0"/>
              <a:t>1911.10.10</a:t>
            </a:r>
          </a:p>
          <a:p>
            <a:pPr algn="ctr"/>
            <a:r>
              <a:rPr lang="zh-TW" altLang="en-US" sz="2800" b="1" dirty="0" smtClean="0">
                <a:latin typeface="標楷體" panose="03000509000000000000" pitchFamily="65" charset="-120"/>
                <a:ea typeface="標楷體" panose="03000509000000000000" pitchFamily="65" charset="-120"/>
              </a:rPr>
              <a:t>武昌起義</a:t>
            </a:r>
            <a:endParaRPr lang="zh-TW" altLang="en-US" sz="2800" b="1" dirty="0">
              <a:latin typeface="標楷體" panose="03000509000000000000" pitchFamily="65" charset="-120"/>
              <a:ea typeface="標楷體" panose="03000509000000000000" pitchFamily="65" charset="-120"/>
            </a:endParaRPr>
          </a:p>
        </p:txBody>
      </p:sp>
      <p:sp>
        <p:nvSpPr>
          <p:cNvPr id="16" name="向右箭號 15"/>
          <p:cNvSpPr/>
          <p:nvPr/>
        </p:nvSpPr>
        <p:spPr>
          <a:xfrm>
            <a:off x="1691680" y="2276872"/>
            <a:ext cx="1589801" cy="1014420"/>
          </a:xfrm>
          <a:prstGeom prst="rightArrow">
            <a:avLst/>
          </a:prstGeom>
          <a:solidFill>
            <a:srgbClr val="0060A8"/>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2800" b="1" dirty="0">
                <a:latin typeface="標楷體" panose="03000509000000000000" pitchFamily="65" charset="-120"/>
                <a:ea typeface="標楷體" panose="03000509000000000000" pitchFamily="65" charset="-120"/>
              </a:rPr>
              <a:t>同盟會</a:t>
            </a:r>
          </a:p>
        </p:txBody>
      </p:sp>
      <p:sp>
        <p:nvSpPr>
          <p:cNvPr id="17" name="圓角矩形 16"/>
          <p:cNvSpPr/>
          <p:nvPr/>
        </p:nvSpPr>
        <p:spPr>
          <a:xfrm>
            <a:off x="242064" y="2276872"/>
            <a:ext cx="1305600" cy="972941"/>
          </a:xfrm>
          <a:prstGeom prst="roundRect">
            <a:avLst/>
          </a:prstGeom>
          <a:solidFill>
            <a:srgbClr val="0060A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2800" b="1" dirty="0" smtClean="0">
                <a:latin typeface="標楷體" panose="03000509000000000000" pitchFamily="65" charset="-120"/>
                <a:ea typeface="標楷體" panose="03000509000000000000" pitchFamily="65" charset="-120"/>
              </a:rPr>
              <a:t>國父</a:t>
            </a:r>
            <a:endParaRPr lang="en-US" altLang="zh-TW" sz="2800" b="1" dirty="0" smtClean="0">
              <a:latin typeface="標楷體" panose="03000509000000000000" pitchFamily="65" charset="-120"/>
              <a:ea typeface="標楷體" panose="03000509000000000000" pitchFamily="65" charset="-120"/>
            </a:endParaRPr>
          </a:p>
          <a:p>
            <a:pPr algn="ctr"/>
            <a:r>
              <a:rPr lang="zh-TW" altLang="en-US" sz="2800" b="1" dirty="0" smtClean="0">
                <a:latin typeface="標楷體" panose="03000509000000000000" pitchFamily="65" charset="-120"/>
                <a:ea typeface="標楷體" panose="03000509000000000000" pitchFamily="65" charset="-120"/>
              </a:rPr>
              <a:t>孫中山</a:t>
            </a:r>
            <a:endParaRPr lang="zh-TW" altLang="en-US" sz="2800" b="1" dirty="0">
              <a:latin typeface="標楷體" panose="03000509000000000000" pitchFamily="65" charset="-120"/>
              <a:ea typeface="標楷體" panose="03000509000000000000" pitchFamily="65" charset="-120"/>
            </a:endParaRPr>
          </a:p>
        </p:txBody>
      </p:sp>
      <p:sp>
        <p:nvSpPr>
          <p:cNvPr id="18" name="圓角矩形 17"/>
          <p:cNvSpPr/>
          <p:nvPr/>
        </p:nvSpPr>
        <p:spPr>
          <a:xfrm>
            <a:off x="395288" y="4523557"/>
            <a:ext cx="941244" cy="972941"/>
          </a:xfrm>
          <a:prstGeom prst="roundRect">
            <a:avLst/>
          </a:prstGeom>
          <a:solidFill>
            <a:srgbClr val="3A864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2800" b="1" dirty="0" smtClean="0">
                <a:latin typeface="標楷體" panose="03000509000000000000" pitchFamily="65" charset="-120"/>
                <a:ea typeface="標楷體" panose="03000509000000000000" pitchFamily="65" charset="-120"/>
              </a:rPr>
              <a:t>中華</a:t>
            </a:r>
            <a:endParaRPr lang="en-US" altLang="zh-TW" sz="2800" b="1" dirty="0" smtClean="0">
              <a:latin typeface="標楷體" panose="03000509000000000000" pitchFamily="65" charset="-120"/>
              <a:ea typeface="標楷體" panose="03000509000000000000" pitchFamily="65" charset="-120"/>
            </a:endParaRPr>
          </a:p>
          <a:p>
            <a:pPr algn="ctr"/>
            <a:r>
              <a:rPr lang="zh-TW" altLang="en-US" sz="2800" b="1" dirty="0" smtClean="0">
                <a:latin typeface="標楷體" panose="03000509000000000000" pitchFamily="65" charset="-120"/>
                <a:ea typeface="標楷體" panose="03000509000000000000" pitchFamily="65" charset="-120"/>
              </a:rPr>
              <a:t>民國</a:t>
            </a:r>
            <a:endParaRPr lang="zh-TW"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861091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395288" y="260350"/>
            <a:ext cx="4608512" cy="777875"/>
          </a:xfrm>
          <a:solidFill>
            <a:srgbClr val="CCFFCC"/>
          </a:solidFill>
          <a:ln w="635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A8647"/>
            </a:contourClr>
          </a:sp3d>
        </p:spPr>
        <p:txBody>
          <a:bodyPr vert="horz" wrap="square" lIns="91440" tIns="45720" rIns="91440" bIns="45720" numCol="1" anchor="ctr" anchorCtr="0" compatLnSpc="1">
            <a:prstTxWarp prst="textNoShape">
              <a:avLst/>
            </a:prstTxWarp>
          </a:bodyPr>
          <a:lstStyle/>
          <a:p>
            <a:r>
              <a:rPr lang="zh-TW" altLang="en-US" sz="4000" b="1" dirty="0">
                <a:solidFill>
                  <a:schemeClr val="tx1"/>
                </a:solidFill>
                <a:ea typeface="標楷體" panose="03000509000000000000" pitchFamily="65" charset="-120"/>
              </a:rPr>
              <a:t>二、 二二八事件</a:t>
            </a:r>
          </a:p>
        </p:txBody>
      </p:sp>
      <p:sp>
        <p:nvSpPr>
          <p:cNvPr id="12291" name="Rectangle 3"/>
          <p:cNvSpPr>
            <a:spLocks noGrp="1"/>
          </p:cNvSpPr>
          <p:nvPr>
            <p:ph type="body" idx="1"/>
          </p:nvPr>
        </p:nvSpPr>
        <p:spPr>
          <a:xfrm>
            <a:off x="107504" y="1341438"/>
            <a:ext cx="8784976" cy="5399930"/>
          </a:xfrm>
        </p:spPr>
        <p:txBody>
          <a:bodyPr/>
          <a:lstStyle/>
          <a:p>
            <a:pPr>
              <a:lnSpc>
                <a:spcPts val="3600"/>
              </a:lnSpc>
              <a:spcBef>
                <a:spcPts val="0"/>
              </a:spcBef>
              <a:buFont typeface="Wingdings 2" panose="05020102010507070707" pitchFamily="18" charset="2"/>
              <a:buNone/>
            </a:pPr>
            <a:r>
              <a:rPr lang="en-US" altLang="zh-TW" sz="3000" b="1" dirty="0" smtClean="0">
                <a:latin typeface="Arial" panose="020B0604020202020204" pitchFamily="34" charset="0"/>
                <a:ea typeface="標楷體" panose="03000509000000000000" pitchFamily="65" charset="-120"/>
              </a:rPr>
              <a:t>1</a:t>
            </a:r>
            <a:r>
              <a:rPr lang="zh-TW" altLang="en-US" sz="3000" b="1" dirty="0" smtClean="0">
                <a:latin typeface="Arial" panose="020B0604020202020204" pitchFamily="34" charset="0"/>
                <a:ea typeface="標楷體" panose="03000509000000000000" pitchFamily="65" charset="-120"/>
              </a:rPr>
              <a:t>、時間：</a:t>
            </a:r>
            <a:r>
              <a:rPr lang="en-US" altLang="zh-TW" sz="3000" b="1" dirty="0" smtClean="0">
                <a:latin typeface="Arial" panose="020B0604020202020204" pitchFamily="34" charset="0"/>
                <a:ea typeface="標楷體" panose="03000509000000000000" pitchFamily="65" charset="-120"/>
              </a:rPr>
              <a:t>36</a:t>
            </a:r>
            <a:r>
              <a:rPr lang="zh-TW" altLang="en-US" sz="3000" b="1" dirty="0" smtClean="0">
                <a:latin typeface="Arial" panose="020B0604020202020204" pitchFamily="34" charset="0"/>
                <a:ea typeface="標楷體" panose="03000509000000000000" pitchFamily="65" charset="-120"/>
              </a:rPr>
              <a:t>年</a:t>
            </a:r>
            <a:r>
              <a:rPr lang="en-US" altLang="zh-TW" sz="3000" b="1" dirty="0" smtClean="0">
                <a:latin typeface="Arial" panose="020B0604020202020204" pitchFamily="34" charset="0"/>
                <a:ea typeface="標楷體" panose="03000509000000000000" pitchFamily="65" charset="-120"/>
              </a:rPr>
              <a:t>2</a:t>
            </a:r>
            <a:r>
              <a:rPr lang="zh-TW" altLang="en-US" sz="3000" b="1" dirty="0" smtClean="0">
                <a:latin typeface="Arial" panose="020B0604020202020204" pitchFamily="34" charset="0"/>
                <a:ea typeface="標楷體" panose="03000509000000000000" pitchFamily="65" charset="-120"/>
              </a:rPr>
              <a:t>月</a:t>
            </a:r>
            <a:r>
              <a:rPr lang="en-US" altLang="zh-TW" sz="3000" b="1" dirty="0" smtClean="0">
                <a:latin typeface="Arial" panose="020B0604020202020204" pitchFamily="34" charset="0"/>
                <a:ea typeface="標楷體" panose="03000509000000000000" pitchFamily="65" charset="-120"/>
              </a:rPr>
              <a:t>28</a:t>
            </a:r>
            <a:r>
              <a:rPr lang="zh-TW" altLang="en-US" sz="3000" b="1" dirty="0" smtClean="0">
                <a:latin typeface="Arial" panose="020B0604020202020204" pitchFamily="34" charset="0"/>
                <a:ea typeface="標楷體" panose="03000509000000000000" pitchFamily="65" charset="-120"/>
              </a:rPr>
              <a:t>日</a:t>
            </a:r>
          </a:p>
          <a:p>
            <a:pPr>
              <a:lnSpc>
                <a:spcPts val="3600"/>
              </a:lnSpc>
              <a:spcBef>
                <a:spcPts val="0"/>
              </a:spcBef>
              <a:buFont typeface="Wingdings 2" panose="05020102010507070707" pitchFamily="18" charset="2"/>
              <a:buNone/>
            </a:pPr>
            <a:r>
              <a:rPr lang="en-US" altLang="zh-TW" sz="3000" b="1" dirty="0" smtClean="0">
                <a:latin typeface="Arial" panose="020B0604020202020204" pitchFamily="34" charset="0"/>
                <a:ea typeface="標楷體" panose="03000509000000000000" pitchFamily="65" charset="-120"/>
              </a:rPr>
              <a:t>2</a:t>
            </a:r>
            <a:r>
              <a:rPr lang="zh-TW" altLang="en-US" sz="3000" b="1" dirty="0" smtClean="0">
                <a:latin typeface="Arial" panose="020B0604020202020204" pitchFamily="34" charset="0"/>
                <a:ea typeface="標楷體" panose="03000509000000000000" pitchFamily="65" charset="-120"/>
              </a:rPr>
              <a:t>、原因：</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rPr>
              <a:t>      </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政府施政失當（陳儀）</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a.</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公職員額</a:t>
            </a:r>
            <a:r>
              <a:rPr lang="en-US" altLang="zh-TW" sz="3000" b="1" baseline="30000" dirty="0" smtClean="0">
                <a:latin typeface="Arial" panose="020B0604020202020204" pitchFamily="34" charset="0"/>
                <a:ea typeface="標楷體" panose="03000509000000000000" pitchFamily="65" charset="-120"/>
                <a:sym typeface="Wingdings 2" panose="05020102010507070707" pitchFamily="18" charset="2"/>
              </a:rPr>
              <a:t>x </a:t>
            </a:r>
            <a:r>
              <a:rPr lang="en-US" altLang="zh-TW" sz="3000" b="1" dirty="0" smtClean="0">
                <a:latin typeface="Arial" panose="020B0604020202020204" pitchFamily="34" charset="0"/>
                <a:ea typeface="標楷體" panose="03000509000000000000" pitchFamily="65" charset="-120"/>
                <a:sym typeface="Wingdings" panose="05000000000000000000" pitchFamily="2" charset="2"/>
              </a:rPr>
              <a:t></a:t>
            </a:r>
            <a:r>
              <a:rPr lang="zh-TW" altLang="en-US" sz="3000" b="1" dirty="0" smtClean="0">
                <a:latin typeface="Arial" panose="020B0604020202020204" pitchFamily="34" charset="0"/>
                <a:ea typeface="標楷體" panose="03000509000000000000" pitchFamily="65" charset="-120"/>
                <a:sym typeface="Wingdings" panose="05000000000000000000" pitchFamily="2" charset="2"/>
              </a:rPr>
              <a:t>求職困難</a:t>
            </a:r>
          </a:p>
          <a:p>
            <a:pPr>
              <a:lnSpc>
                <a:spcPts val="3600"/>
              </a:lnSpc>
              <a:spcBef>
                <a:spcPts val="0"/>
              </a:spcBef>
              <a:buFont typeface="Wingdings 2" panose="05020102010507070707" pitchFamily="18" charset="2"/>
              <a:buNone/>
            </a:pP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         b.</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官員貪腐</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c.</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設「行政長官公署」＝新總督府</a:t>
            </a:r>
            <a:endParaRPr lang="en-US" altLang="zh-TW" sz="30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經濟蕭條：通貨膨脹</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語言隔閡</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治安惡化、軍紀敗壞 </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七十軍</a:t>
            </a:r>
            <a:r>
              <a:rPr lang="en-US" altLang="zh-TW" sz="3000" b="1" dirty="0" smtClean="0">
                <a:latin typeface="Arial" panose="020B0604020202020204" pitchFamily="34" charset="0"/>
                <a:ea typeface="標楷體" panose="03000509000000000000" pitchFamily="65" charset="-120"/>
                <a:sym typeface="Wingdings 3" panose="05040102010807070707" pitchFamily="18" charset="2"/>
              </a:rPr>
              <a:t>     </a:t>
            </a:r>
            <a:r>
              <a:rPr lang="zh-TW" altLang="en-US" sz="3000" b="1" dirty="0">
                <a:latin typeface="Arial" panose="020B0604020202020204" pitchFamily="34" charset="0"/>
                <a:ea typeface="標楷體" panose="03000509000000000000" pitchFamily="65" charset="-120"/>
                <a:sym typeface="Wingdings 3" panose="05040102010807070707" pitchFamily="18" charset="2"/>
              </a:rPr>
              <a:t> </a:t>
            </a:r>
            <a:r>
              <a:rPr lang="zh-TW" altLang="en-US" sz="3000" b="1" dirty="0" smtClean="0">
                <a:latin typeface="Arial" panose="020B0604020202020204" pitchFamily="34" charset="0"/>
                <a:ea typeface="標楷體" panose="03000509000000000000" pitchFamily="65" charset="-120"/>
                <a:sym typeface="Wingdings 3" panose="05040102010807070707" pitchFamily="18" charset="2"/>
              </a:rPr>
              <a:t>   </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a:t>
            </a:r>
          </a:p>
          <a:p>
            <a:pPr>
              <a:lnSpc>
                <a:spcPts val="3600"/>
              </a:lnSpc>
              <a:spcBef>
                <a:spcPts val="0"/>
              </a:spcBef>
              <a:buFont typeface="Wingdings 2" panose="05020102010507070707" pitchFamily="18" charset="2"/>
              <a:buNone/>
            </a:pP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      文化衝擊</a:t>
            </a:r>
            <a:endParaRPr lang="en-US" altLang="zh-TW" sz="30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3600"/>
              </a:lnSpc>
              <a:spcBef>
                <a:spcPts val="0"/>
              </a:spcBef>
              <a:buFont typeface="Wingdings 2" panose="05020102010507070707" pitchFamily="18" charset="2"/>
              <a:buNone/>
            </a:pP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3</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、省思：二二八紀念碑、和平紀念日（</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2</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月</a:t>
            </a:r>
            <a:r>
              <a:rPr lang="en-US" altLang="zh-TW" sz="3000" b="1" dirty="0" smtClean="0">
                <a:latin typeface="Arial" panose="020B0604020202020204" pitchFamily="34" charset="0"/>
                <a:ea typeface="標楷體" panose="03000509000000000000" pitchFamily="65" charset="-120"/>
                <a:sym typeface="Wingdings 2" panose="05020102010507070707" pitchFamily="18" charset="2"/>
              </a:rPr>
              <a:t>28</a:t>
            </a:r>
            <a:r>
              <a:rPr lang="zh-TW" altLang="en-US" sz="3000" b="1" dirty="0" smtClean="0">
                <a:latin typeface="Arial" panose="020B0604020202020204" pitchFamily="34" charset="0"/>
                <a:ea typeface="標楷體" panose="03000509000000000000" pitchFamily="65" charset="-120"/>
                <a:sym typeface="Wingdings 2" panose="05020102010507070707" pitchFamily="18" charset="2"/>
              </a:rPr>
              <a:t>日）</a:t>
            </a:r>
            <a:endParaRPr lang="en-US" altLang="zh-TW" sz="3000" b="1" dirty="0" smtClean="0">
              <a:latin typeface="Arial" panose="020B0604020202020204" pitchFamily="34" charset="0"/>
              <a:ea typeface="標楷體" panose="03000509000000000000" pitchFamily="65" charset="-120"/>
              <a:sym typeface="Wingdings 2" panose="05020102010507070707" pitchFamily="18" charset="2"/>
            </a:endParaRPr>
          </a:p>
        </p:txBody>
      </p:sp>
      <p:sp>
        <p:nvSpPr>
          <p:cNvPr id="45060" name="Text Box 4"/>
          <p:cNvSpPr txBox="1">
            <a:spLocks noChangeArrowheads="1"/>
          </p:cNvSpPr>
          <p:nvPr/>
        </p:nvSpPr>
        <p:spPr bwMode="auto">
          <a:xfrm>
            <a:off x="6395983" y="5014158"/>
            <a:ext cx="1441450" cy="5492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000" b="1" dirty="0">
                <a:ea typeface="標楷體" panose="03000509000000000000" pitchFamily="65" charset="-120"/>
              </a:rPr>
              <a:t>賊仔兵</a:t>
            </a:r>
          </a:p>
        </p:txBody>
      </p:sp>
      <p:sp>
        <p:nvSpPr>
          <p:cNvPr id="12293" name="Text Box 5"/>
          <p:cNvSpPr txBox="1">
            <a:spLocks noChangeArrowheads="1"/>
          </p:cNvSpPr>
          <p:nvPr/>
        </p:nvSpPr>
        <p:spPr bwMode="auto">
          <a:xfrm>
            <a:off x="5208497" y="258532"/>
            <a:ext cx="3816423" cy="3375283"/>
          </a:xfrm>
          <a:prstGeom prst="rect">
            <a:avLst/>
          </a:prstGeom>
          <a:solidFill>
            <a:srgbClr val="FFFF99"/>
          </a:soli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extrusionH="76200" contourW="57150" prstMaterial="matte">
            <a:bevelT w="63500" h="63500" prst="artDeco"/>
            <a:extrusionClr>
              <a:schemeClr val="tx1">
                <a:lumMod val="65000"/>
                <a:lumOff val="35000"/>
              </a:schemeClr>
            </a:extrusionClr>
            <a:contourClr>
              <a:srgbClr val="F46A0C"/>
            </a:contourClr>
          </a:sp3d>
          <a:extLst/>
        </p:spPr>
        <p:txBody>
          <a:bodyPr wrap="square" lIns="36000" rIns="0">
            <a:spAutoFit/>
          </a:bodyPr>
          <a:lstStyle>
            <a:lvl1pPr marL="450850" indent="-450850">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630238"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lnSpc>
                <a:spcPts val="3200"/>
              </a:lnSpc>
              <a:spcBef>
                <a:spcPct val="0"/>
              </a:spcBef>
              <a:buClrTx/>
              <a:buSzTx/>
              <a:buFontTx/>
              <a:buNone/>
            </a:pPr>
            <a:r>
              <a:rPr lang="en-US" altLang="zh-TW" sz="2800" b="1" dirty="0">
                <a:latin typeface="Arial" panose="020B0604020202020204" pitchFamily="34" charset="0"/>
                <a:ea typeface="標楷體" panose="03000509000000000000" pitchFamily="65" charset="-120"/>
              </a:rPr>
              <a:t>【</a:t>
            </a:r>
            <a:r>
              <a:rPr lang="zh-TW" altLang="en-US" sz="2800" b="1" dirty="0">
                <a:latin typeface="Arial" panose="020B0604020202020204" pitchFamily="34" charset="0"/>
                <a:ea typeface="標楷體" panose="03000509000000000000" pitchFamily="65" charset="-120"/>
              </a:rPr>
              <a:t>事件經過</a:t>
            </a:r>
            <a:r>
              <a:rPr lang="en-US" altLang="zh-TW" sz="2800" b="1" dirty="0">
                <a:latin typeface="Arial" panose="020B0604020202020204" pitchFamily="34" charset="0"/>
                <a:ea typeface="標楷體" panose="03000509000000000000" pitchFamily="65" charset="-120"/>
              </a:rPr>
              <a:t>】</a:t>
            </a:r>
          </a:p>
          <a:p>
            <a:pPr eaLnBrk="1" hangingPunct="1">
              <a:lnSpc>
                <a:spcPts val="3200"/>
              </a:lnSpc>
              <a:spcBef>
                <a:spcPct val="0"/>
              </a:spcBef>
              <a:buClrTx/>
              <a:buSzTx/>
              <a:buFontTx/>
              <a:buNone/>
            </a:pPr>
            <a:r>
              <a:rPr lang="en-US" altLang="zh-TW" sz="2800" b="1" dirty="0">
                <a:latin typeface="Arial" panose="020B0604020202020204" pitchFamily="34" charset="0"/>
                <a:ea typeface="標楷體" panose="03000509000000000000" pitchFamily="65" charset="-120"/>
              </a:rPr>
              <a:t>1</a:t>
            </a:r>
            <a:r>
              <a:rPr lang="zh-TW" altLang="en-US" sz="2800" b="1" dirty="0">
                <a:latin typeface="Arial" panose="020B0604020202020204" pitchFamily="34" charset="0"/>
                <a:ea typeface="標楷體" panose="03000509000000000000" pitchFamily="65" charset="-120"/>
              </a:rPr>
              <a:t>、</a:t>
            </a:r>
            <a:r>
              <a:rPr lang="en-US" altLang="zh-TW" sz="2800" b="1" dirty="0">
                <a:latin typeface="Arial" panose="020B0604020202020204" pitchFamily="34" charset="0"/>
                <a:ea typeface="標楷體" panose="03000509000000000000" pitchFamily="65" charset="-120"/>
              </a:rPr>
              <a:t>36.2.27</a:t>
            </a:r>
            <a:r>
              <a:rPr lang="zh-TW" altLang="en-US" sz="2800" b="1" dirty="0">
                <a:latin typeface="Arial" panose="020B0604020202020204" pitchFamily="34" charset="0"/>
                <a:ea typeface="標楷體" panose="03000509000000000000" pitchFamily="65" charset="-120"/>
              </a:rPr>
              <a:t>專賣局查緝私菸，打傷菸販、擊斃路人</a:t>
            </a:r>
          </a:p>
          <a:p>
            <a:pPr eaLnBrk="1" hangingPunct="1">
              <a:lnSpc>
                <a:spcPts val="3200"/>
              </a:lnSpc>
              <a:spcBef>
                <a:spcPct val="0"/>
              </a:spcBef>
              <a:buClrTx/>
              <a:buSzTx/>
              <a:buFontTx/>
              <a:buNone/>
            </a:pPr>
            <a:r>
              <a:rPr lang="en-US" altLang="zh-TW" sz="2800" b="1" dirty="0">
                <a:latin typeface="Arial" panose="020B0604020202020204" pitchFamily="34" charset="0"/>
                <a:ea typeface="標楷體" panose="03000509000000000000" pitchFamily="65" charset="-120"/>
              </a:rPr>
              <a:t>2</a:t>
            </a:r>
            <a:r>
              <a:rPr lang="zh-TW" altLang="en-US" sz="2800" b="1" dirty="0">
                <a:latin typeface="Arial" panose="020B0604020202020204" pitchFamily="34" charset="0"/>
                <a:ea typeface="標楷體" panose="03000509000000000000" pitchFamily="65" charset="-120"/>
              </a:rPr>
              <a:t>、</a:t>
            </a:r>
            <a:r>
              <a:rPr lang="en-US" altLang="zh-TW" sz="2800" b="1" dirty="0">
                <a:latin typeface="Arial" panose="020B0604020202020204" pitchFamily="34" charset="0"/>
                <a:ea typeface="標楷體" panose="03000509000000000000" pitchFamily="65" charset="-120"/>
              </a:rPr>
              <a:t>36.2.28</a:t>
            </a:r>
            <a:r>
              <a:rPr lang="zh-TW" altLang="en-US" sz="2800" b="1" dirty="0">
                <a:latin typeface="Arial" panose="020B0604020202020204" pitchFamily="34" charset="0"/>
                <a:ea typeface="標楷體" panose="03000509000000000000" pitchFamily="65" charset="-120"/>
              </a:rPr>
              <a:t>民眾抗議，被政府</a:t>
            </a:r>
            <a:r>
              <a:rPr lang="zh-TW" altLang="en-US" sz="2800" b="1" dirty="0" smtClean="0">
                <a:latin typeface="Arial" panose="020B0604020202020204" pitchFamily="34" charset="0"/>
                <a:ea typeface="標楷體" panose="03000509000000000000" pitchFamily="65" charset="-120"/>
              </a:rPr>
              <a:t>掃射。</a:t>
            </a:r>
            <a:endParaRPr lang="zh-TW" altLang="en-US" sz="2800" b="1" dirty="0">
              <a:latin typeface="Arial" panose="020B0604020202020204" pitchFamily="34" charset="0"/>
              <a:ea typeface="標楷體" panose="03000509000000000000" pitchFamily="65" charset="-120"/>
            </a:endParaRPr>
          </a:p>
          <a:p>
            <a:pPr eaLnBrk="1" hangingPunct="1">
              <a:lnSpc>
                <a:spcPts val="3200"/>
              </a:lnSpc>
              <a:spcBef>
                <a:spcPct val="0"/>
              </a:spcBef>
              <a:buClrTx/>
              <a:buSzTx/>
              <a:buFontTx/>
              <a:buNone/>
            </a:pPr>
            <a:r>
              <a:rPr lang="en-US" altLang="zh-TW" sz="2800" b="1" dirty="0" smtClean="0">
                <a:latin typeface="Arial" panose="020B0604020202020204" pitchFamily="34" charset="0"/>
                <a:ea typeface="標楷體" panose="03000509000000000000" pitchFamily="65" charset="-120"/>
              </a:rPr>
              <a:t>3</a:t>
            </a:r>
            <a:r>
              <a:rPr lang="zh-TW" altLang="en-US" sz="2800" b="1" dirty="0" smtClean="0">
                <a:latin typeface="Arial" panose="020B0604020202020204" pitchFamily="34" charset="0"/>
                <a:ea typeface="標楷體" panose="03000509000000000000" pitchFamily="65" charset="-120"/>
              </a:rPr>
              <a:t>、全</a:t>
            </a:r>
            <a:r>
              <a:rPr lang="zh-TW" altLang="en-US" sz="2800" b="1" dirty="0">
                <a:latin typeface="Arial" panose="020B0604020202020204" pitchFamily="34" charset="0"/>
                <a:ea typeface="標楷體" panose="03000509000000000000" pitchFamily="65" charset="-120"/>
              </a:rPr>
              <a:t>臺群眾抗議、</a:t>
            </a:r>
            <a:r>
              <a:rPr lang="zh-TW" altLang="en-US" sz="2800" b="1" dirty="0" smtClean="0">
                <a:latin typeface="Arial" panose="020B0604020202020204" pitchFamily="34" charset="0"/>
                <a:ea typeface="標楷體" panose="03000509000000000000" pitchFamily="65" charset="-120"/>
              </a:rPr>
              <a:t>衝突</a:t>
            </a:r>
            <a:endParaRPr lang="en-US" altLang="zh-TW" sz="2800" b="1" dirty="0" smtClean="0">
              <a:latin typeface="Arial" panose="020B0604020202020204" pitchFamily="34" charset="0"/>
              <a:ea typeface="標楷體" panose="03000509000000000000" pitchFamily="65" charset="-120"/>
            </a:endParaRPr>
          </a:p>
          <a:p>
            <a:pPr eaLnBrk="1" hangingPunct="1">
              <a:lnSpc>
                <a:spcPts val="3200"/>
              </a:lnSpc>
              <a:spcBef>
                <a:spcPct val="0"/>
              </a:spcBef>
              <a:buClrTx/>
              <a:buSzTx/>
              <a:buFontTx/>
              <a:buNone/>
            </a:pPr>
            <a:r>
              <a:rPr lang="en-US" altLang="zh-TW" sz="2800" b="1" dirty="0" smtClean="0">
                <a:latin typeface="Arial" panose="020B0604020202020204" pitchFamily="34" charset="0"/>
                <a:ea typeface="標楷體" panose="03000509000000000000" pitchFamily="65" charset="-120"/>
              </a:rPr>
              <a:t>4</a:t>
            </a:r>
            <a:r>
              <a:rPr lang="zh-TW" altLang="en-US" sz="2800" b="1" dirty="0" smtClean="0">
                <a:latin typeface="Arial" panose="020B0604020202020204" pitchFamily="34" charset="0"/>
                <a:ea typeface="標楷體" panose="03000509000000000000" pitchFamily="65" charset="-120"/>
              </a:rPr>
              <a:t>、清鄉</a:t>
            </a:r>
            <a:endParaRPr lang="zh-TW" altLang="en-US" sz="2800" b="1" dirty="0">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1586109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1945年，台灣學生夾道歡迎來台接收的國軍-李筱峰--解讀二二八"/>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52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0" y="5259388"/>
            <a:ext cx="9144000" cy="164352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80000"/>
              </a:lnSpc>
            </a:pPr>
            <a:r>
              <a:rPr lang="en-US" altLang="zh-TW" b="1" dirty="0">
                <a:ea typeface="標楷體" panose="03000509000000000000" pitchFamily="65" charset="-120"/>
              </a:rPr>
              <a:t>1945.10.17</a:t>
            </a:r>
            <a:r>
              <a:rPr lang="zh-TW" altLang="en-US" b="1" dirty="0">
                <a:ea typeface="標楷體" panose="03000509000000000000" pitchFamily="65" charset="-120"/>
              </a:rPr>
              <a:t>青年學生揮舞著國旗，迎接中國軍隊到來。在基隆登陸者的七十軍原以為臺灣十月天冷，官兵俱著新棉軍裝，準備禦寒，不料</a:t>
            </a:r>
            <a:r>
              <a:rPr lang="zh-TW" altLang="en-US" b="1" dirty="0" smtClean="0">
                <a:ea typeface="標楷體" panose="03000509000000000000" pitchFamily="65" charset="-120"/>
              </a:rPr>
              <a:t>抵臺天氣</a:t>
            </a:r>
            <a:r>
              <a:rPr lang="zh-TW" altLang="en-US" b="1" dirty="0">
                <a:ea typeface="標楷體" panose="03000509000000000000" pitchFamily="65" charset="-120"/>
              </a:rPr>
              <a:t>炎熱，於是部隊步行前進時，紛紛脫下軍裝，拎在手上或挑在肩上，赤膊流汗，赤腳穿草鞋，步伐零亂。兩旁民眾觀者如睹，嘖嘖稱奇，以為如此部隊也能打敗日本人。</a:t>
            </a:r>
          </a:p>
          <a:p>
            <a:pPr eaLnBrk="1" hangingPunct="1">
              <a:lnSpc>
                <a:spcPct val="80000"/>
              </a:lnSpc>
            </a:pPr>
            <a:r>
              <a:rPr lang="zh-TW" altLang="en-US" b="1" dirty="0">
                <a:ea typeface="標楷體" panose="03000509000000000000" pitchFamily="65" charset="-120"/>
              </a:rPr>
              <a:t>歷史學者戚嘉林描寫七十軍抵達臺北的場面氛圍：</a:t>
            </a:r>
            <a:r>
              <a:rPr lang="en-US" altLang="zh-TW" b="1" dirty="0">
                <a:solidFill>
                  <a:srgbClr val="0000FF"/>
                </a:solidFill>
                <a:ea typeface="標楷體" panose="03000509000000000000" pitchFamily="65" charset="-120"/>
              </a:rPr>
              <a:t>17</a:t>
            </a:r>
            <a:r>
              <a:rPr lang="zh-TW" altLang="en-US" b="1" dirty="0">
                <a:solidFill>
                  <a:srgbClr val="0000FF"/>
                </a:solidFill>
                <a:ea typeface="標楷體" panose="03000509000000000000" pitchFamily="65" charset="-120"/>
              </a:rPr>
              <a:t>日中午，首批登陸基隆並旋抵臺北的國軍第七十軍，士兵多穿草鞋，背著雨傘，甚至挑著鍋碗棉被，這與臺灣人民習見的日軍軍容相異，也與臺灣人民想像中贏得抗戰勝利的軍隊不同。</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type="body" idx="1"/>
          </p:nvPr>
        </p:nvSpPr>
        <p:spPr>
          <a:xfrm>
            <a:off x="251520" y="1124744"/>
            <a:ext cx="8784976" cy="5472608"/>
          </a:xfrm>
        </p:spPr>
        <p:txBody>
          <a:bodyPr/>
          <a:lstStyle/>
          <a:p>
            <a:pPr>
              <a:lnSpc>
                <a:spcPts val="4300"/>
              </a:lnSpc>
              <a:spcBef>
                <a:spcPts val="0"/>
              </a:spcBef>
              <a:buFont typeface="Wingdings 2" panose="05020102010507070707" pitchFamily="18" charset="2"/>
              <a:buNone/>
            </a:pPr>
            <a:r>
              <a:rPr lang="en-US" altLang="zh-TW" sz="3100" b="1" dirty="0" smtClean="0">
                <a:latin typeface="Arial" panose="020B0604020202020204" pitchFamily="34" charset="0"/>
                <a:ea typeface="標楷體" panose="03000509000000000000" pitchFamily="65" charset="-120"/>
              </a:rPr>
              <a:t>1</a:t>
            </a:r>
            <a:r>
              <a:rPr lang="zh-TW" altLang="en-US" sz="3100" b="1" dirty="0" smtClean="0">
                <a:latin typeface="Arial" panose="020B0604020202020204" pitchFamily="34" charset="0"/>
                <a:ea typeface="標楷體" panose="03000509000000000000" pitchFamily="65" charset="-120"/>
              </a:rPr>
              <a:t>、戒嚴：</a:t>
            </a:r>
          </a:p>
          <a:p>
            <a:pPr>
              <a:lnSpc>
                <a:spcPts val="4300"/>
              </a:lnSpc>
              <a:spcBef>
                <a:spcPts val="0"/>
              </a:spcBef>
              <a:buNone/>
            </a:pPr>
            <a:r>
              <a:rPr lang="zh-TW" altLang="en-US" sz="3100" b="1" dirty="0" smtClean="0">
                <a:latin typeface="Arial" panose="020B0604020202020204" pitchFamily="34" charset="0"/>
                <a:ea typeface="標楷體" panose="03000509000000000000" pitchFamily="65" charset="-120"/>
              </a:rPr>
              <a:t>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3100" b="1" dirty="0">
                <a:latin typeface="Arial" panose="020B0604020202020204" pitchFamily="34" charset="0"/>
                <a:ea typeface="標楷體" panose="03000509000000000000" pitchFamily="65" charset="-120"/>
              </a:rPr>
              <a:t>民國</a:t>
            </a:r>
            <a:r>
              <a:rPr lang="en-US" altLang="zh-TW" sz="3100" b="1" dirty="0">
                <a:latin typeface="Arial" panose="020B0604020202020204" pitchFamily="34" charset="0"/>
                <a:ea typeface="標楷體" panose="03000509000000000000" pitchFamily="65" charset="-120"/>
              </a:rPr>
              <a:t>38</a:t>
            </a:r>
            <a:r>
              <a:rPr lang="zh-TW" altLang="en-US" sz="3100" b="1" dirty="0">
                <a:latin typeface="Arial" panose="020B0604020202020204" pitchFamily="34" charset="0"/>
                <a:ea typeface="標楷體" panose="03000509000000000000" pitchFamily="65" charset="-120"/>
              </a:rPr>
              <a:t>年遷都臺北</a:t>
            </a:r>
            <a:r>
              <a:rPr lang="zh-TW" altLang="en-US" sz="3100" b="1" spc="-250" dirty="0">
                <a:latin typeface="Arial" panose="020B0604020202020204" pitchFamily="34" charset="0"/>
                <a:ea typeface="標楷體" panose="03000509000000000000" pitchFamily="65" charset="-120"/>
              </a:rPr>
              <a:t>（∵</a:t>
            </a:r>
            <a:r>
              <a:rPr lang="zh-TW" altLang="en-US" sz="3100" b="1" spc="-250" dirty="0" smtClean="0">
                <a:latin typeface="Arial" panose="020B0604020202020204" pitchFamily="34" charset="0"/>
                <a:ea typeface="標楷體" panose="03000509000000000000" pitchFamily="65" charset="-120"/>
              </a:rPr>
              <a:t>中國共產黨）</a:t>
            </a:r>
            <a:r>
              <a:rPr lang="zh-TW" altLang="en-US" sz="3100" b="1" dirty="0">
                <a:latin typeface="Arial" panose="020B0604020202020204" pitchFamily="34" charset="0"/>
                <a:ea typeface="標楷體" panose="03000509000000000000" pitchFamily="65" charset="-120"/>
              </a:rPr>
              <a:t>實施戒嚴</a:t>
            </a:r>
            <a:endParaRPr lang="zh-TW" altLang="en-US"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None/>
            </a:pP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sz="3100" b="1" dirty="0">
                <a:latin typeface="Arial" panose="020B0604020202020204" pitchFamily="34" charset="0"/>
                <a:ea typeface="標楷體" panose="03000509000000000000" pitchFamily="65" charset="-120"/>
                <a:sym typeface="Wingdings 2" panose="05020102010507070707" pitchFamily="18" charset="2"/>
              </a:rPr>
              <a:t>人民自由權利</a:t>
            </a:r>
            <a:r>
              <a:rPr lang="en-US" altLang="zh-TW" sz="3100" b="1" baseline="30000" dirty="0" smtClean="0">
                <a:latin typeface="Arial" panose="020B0604020202020204" pitchFamily="34" charset="0"/>
                <a:ea typeface="標楷體" panose="03000509000000000000" pitchFamily="65" charset="-120"/>
                <a:sym typeface="Wingdings 2" panose="05020102010507070707" pitchFamily="18" charset="2"/>
              </a:rPr>
              <a:t>X</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 （言論、集會、結社</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a:t>
            </a:r>
            <a:endParaRPr lang="en-US" altLang="zh-TW"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None/>
            </a:pPr>
            <a:r>
              <a:rPr lang="en-US" altLang="zh-TW" sz="3100" b="1" dirty="0">
                <a:latin typeface="Arial" panose="020B0604020202020204" pitchFamily="34" charset="0"/>
                <a:ea typeface="標楷體" panose="03000509000000000000" pitchFamily="65" charset="-120"/>
                <a:sym typeface="Wingdings 2" panose="05020102010507070707" pitchFamily="18" charset="2"/>
              </a:rPr>
              <a:t> </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地方自治選舉</a:t>
            </a:r>
            <a:r>
              <a:rPr lang="zh-TW" altLang="en-US" sz="3100" b="1" dirty="0" smtClean="0">
                <a:latin typeface="Arial" panose="020B0604020202020204" pitchFamily="34" charset="0"/>
                <a:ea typeface="標楷體" panose="03000509000000000000" pitchFamily="65" charset="-120"/>
                <a:sym typeface="Wingdings 3" panose="05040102010807070707" pitchFamily="18" charset="2"/>
              </a:rPr>
              <a:t>民主運動力量崛起</a:t>
            </a:r>
            <a:endParaRPr lang="zh-TW" altLang="en-US"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Font typeface="Wingdings 2" panose="05020102010507070707" pitchFamily="18" charset="2"/>
              <a:buNone/>
            </a:pP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 68.12.10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美麗島事件（高雄事件）</a:t>
            </a:r>
            <a:endParaRPr lang="en-US" altLang="zh-TW"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Font typeface="Wingdings 2" panose="05020102010507070707" pitchFamily="18" charset="2"/>
              <a:buNone/>
            </a:pPr>
            <a:r>
              <a:rPr lang="en-US" altLang="zh-TW" sz="3100" b="1" dirty="0">
                <a:latin typeface="Arial" panose="020B0604020202020204" pitchFamily="34" charset="0"/>
                <a:ea typeface="標楷體" panose="03000509000000000000" pitchFamily="65" charset="-120"/>
                <a:sym typeface="Wingdings 2" panose="05020102010507070707" pitchFamily="18" charset="2"/>
              </a:rPr>
              <a:t> </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 75.9.28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民主進步黨成立</a:t>
            </a:r>
          </a:p>
          <a:p>
            <a:pPr>
              <a:lnSpc>
                <a:spcPts val="4300"/>
              </a:lnSpc>
              <a:spcBef>
                <a:spcPts val="0"/>
              </a:spcBef>
              <a:buFont typeface="Wingdings 2" panose="05020102010507070707" pitchFamily="18" charset="2"/>
              <a:buNone/>
            </a:pP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2</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、解嚴：</a:t>
            </a:r>
            <a:endParaRPr lang="en-US" altLang="zh-TW"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None/>
            </a:pPr>
            <a:r>
              <a:rPr lang="en-US" altLang="zh-TW" sz="3100" b="1" dirty="0">
                <a:latin typeface="Arial" panose="020B0604020202020204" pitchFamily="34" charset="0"/>
                <a:ea typeface="標楷體" panose="03000509000000000000" pitchFamily="65" charset="-120"/>
                <a:sym typeface="Wingdings 2" panose="05020102010507070707" pitchFamily="18" charset="2"/>
              </a:rPr>
              <a:t> </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民國</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76.7.15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蔣經國總統宣布解嚴</a:t>
            </a:r>
            <a:endParaRPr lang="en-US" altLang="zh-TW"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None/>
            </a:pP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黨禁</a:t>
            </a:r>
            <a:r>
              <a:rPr lang="en-US" altLang="zh-TW" sz="3100" b="1" baseline="30000" dirty="0">
                <a:latin typeface="Arial" panose="020B0604020202020204" pitchFamily="34" charset="0"/>
                <a:ea typeface="標楷體" panose="03000509000000000000" pitchFamily="65" charset="-120"/>
                <a:sym typeface="Wingdings 2" panose="05020102010507070707" pitchFamily="18" charset="2"/>
              </a:rPr>
              <a:t>X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、報禁</a:t>
            </a:r>
            <a:r>
              <a:rPr lang="en-US" altLang="zh-TW" sz="3100" b="1" baseline="30000" dirty="0" smtClean="0">
                <a:latin typeface="Arial" panose="020B0604020202020204" pitchFamily="34" charset="0"/>
                <a:ea typeface="標楷體" panose="03000509000000000000" pitchFamily="65" charset="-120"/>
                <a:sym typeface="Wingdings 2" panose="05020102010507070707" pitchFamily="18" charset="2"/>
              </a:rPr>
              <a:t>X</a:t>
            </a:r>
            <a:endParaRPr lang="en-US" altLang="zh-TW" sz="3100" b="1" dirty="0" smtClean="0">
              <a:latin typeface="Arial" panose="020B0604020202020204" pitchFamily="34" charset="0"/>
              <a:ea typeface="標楷體" panose="03000509000000000000" pitchFamily="65" charset="-120"/>
              <a:sym typeface="Wingdings 2" panose="05020102010507070707" pitchFamily="18" charset="2"/>
            </a:endParaRPr>
          </a:p>
          <a:p>
            <a:pPr>
              <a:lnSpc>
                <a:spcPts val="4300"/>
              </a:lnSpc>
              <a:spcBef>
                <a:spcPts val="0"/>
              </a:spcBef>
              <a:buNone/>
            </a:pPr>
            <a:r>
              <a:rPr lang="en-US" altLang="zh-TW" sz="3100" b="1" dirty="0">
                <a:latin typeface="Arial" panose="020B0604020202020204" pitchFamily="34" charset="0"/>
                <a:ea typeface="標楷體" panose="03000509000000000000" pitchFamily="65" charset="-120"/>
                <a:sym typeface="Wingdings 2" panose="05020102010507070707" pitchFamily="18" charset="2"/>
              </a:rPr>
              <a:t> </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民國</a:t>
            </a:r>
            <a:r>
              <a:rPr lang="en-US" altLang="zh-TW" sz="3100" b="1" dirty="0" smtClean="0">
                <a:latin typeface="Arial" panose="020B0604020202020204" pitchFamily="34" charset="0"/>
                <a:ea typeface="標楷體" panose="03000509000000000000" pitchFamily="65" charset="-120"/>
                <a:sym typeface="Wingdings 2" panose="05020102010507070707" pitchFamily="18" charset="2"/>
              </a:rPr>
              <a:t>85</a:t>
            </a:r>
            <a:r>
              <a:rPr lang="zh-TW" altLang="en-US" sz="3100" b="1" dirty="0" smtClean="0">
                <a:latin typeface="Arial" panose="020B0604020202020204" pitchFamily="34" charset="0"/>
                <a:ea typeface="標楷體" panose="03000509000000000000" pitchFamily="65" charset="-120"/>
                <a:sym typeface="Wingdings 2" panose="05020102010507070707" pitchFamily="18" charset="2"/>
              </a:rPr>
              <a:t>年首屆總統直選</a:t>
            </a:r>
            <a:r>
              <a:rPr lang="zh-TW" altLang="en-US" sz="3100" b="1" dirty="0" smtClean="0">
                <a:latin typeface="Arial" panose="020B0604020202020204" pitchFamily="34" charset="0"/>
                <a:ea typeface="標楷體" panose="03000509000000000000" pitchFamily="65" charset="-120"/>
                <a:sym typeface="Wingdings 3" panose="05040102010807070707" pitchFamily="18" charset="2"/>
              </a:rPr>
              <a:t>李登輝 總統</a:t>
            </a:r>
            <a:endParaRPr lang="zh-TW" altLang="en-US" sz="3100" b="1" dirty="0" smtClean="0">
              <a:latin typeface="Arial" panose="020B0604020202020204" pitchFamily="34" charset="0"/>
              <a:ea typeface="標楷體" panose="03000509000000000000" pitchFamily="65" charset="-120"/>
              <a:sym typeface="Wingdings 2" panose="05020102010507070707" pitchFamily="18" charset="2"/>
            </a:endParaRPr>
          </a:p>
        </p:txBody>
      </p:sp>
      <p:sp>
        <p:nvSpPr>
          <p:cNvPr id="48131" name="Rectangle 4"/>
          <p:cNvSpPr>
            <a:spLocks/>
          </p:cNvSpPr>
          <p:nvPr/>
        </p:nvSpPr>
        <p:spPr bwMode="auto">
          <a:xfrm>
            <a:off x="395288" y="260350"/>
            <a:ext cx="7345064" cy="777875"/>
          </a:xfrm>
          <a:prstGeom prst="rect">
            <a:avLst/>
          </a:prstGeom>
          <a:solidFill>
            <a:srgbClr val="CCFFCC"/>
          </a:solidFill>
          <a:ln w="635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A8647"/>
            </a:contourClr>
          </a:sp3d>
        </p:spPr>
        <p:txBody>
          <a:bodyPr vert="horz" wrap="square" lIns="91440" tIns="45720" rIns="91440" bIns="45720" numCol="1" anchor="ctr" anchorCtr="0" compatLnSpc="1">
            <a:prstTxWarp prst="textNoShape">
              <a:avLst/>
            </a:prstTxWarp>
          </a:bodyPr>
          <a:lstStyle/>
          <a:p>
            <a:pPr algn="ctr"/>
            <a:r>
              <a:rPr kumimoji="0" lang="zh-TW" altLang="en-US" sz="4000" b="1" dirty="0" smtClean="0">
                <a:latin typeface="+mj-lt"/>
                <a:ea typeface="標楷體" panose="03000509000000000000" pitchFamily="65" charset="-120"/>
                <a:cs typeface="+mj-cs"/>
              </a:rPr>
              <a:t>三、 從戒嚴到解嚴的民主發展</a:t>
            </a:r>
            <a:endParaRPr kumimoji="0" lang="zh-TW" altLang="en-US" sz="4000" b="1" dirty="0">
              <a:latin typeface="+mj-lt"/>
              <a:ea typeface="標楷體" panose="03000509000000000000" pitchFamily="65" charset="-120"/>
              <a:cs typeface="+mj-cs"/>
            </a:endParaRPr>
          </a:p>
        </p:txBody>
      </p:sp>
    </p:spTree>
    <p:extLst>
      <p:ext uri="{BB962C8B-B14F-4D97-AF65-F5344CB8AC3E}">
        <p14:creationId xmlns:p14="http://schemas.microsoft.com/office/powerpoint/2010/main" val="32895344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4"/>
          <p:cNvSpPr>
            <a:spLocks/>
          </p:cNvSpPr>
          <p:nvPr/>
        </p:nvSpPr>
        <p:spPr bwMode="auto">
          <a:xfrm>
            <a:off x="395288" y="260350"/>
            <a:ext cx="5832475" cy="777875"/>
          </a:xfrm>
          <a:prstGeom prst="rect">
            <a:avLst/>
          </a:prstGeom>
          <a:solidFill>
            <a:srgbClr val="CCFFCC"/>
          </a:solidFill>
          <a:ln w="635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A8647"/>
            </a:contourClr>
          </a:sp3d>
        </p:spPr>
        <p:txBody>
          <a:bodyPr vert="horz" wrap="square" lIns="91440" tIns="45720" rIns="91440" bIns="45720" numCol="1" anchor="ctr" anchorCtr="0" compatLnSpc="1">
            <a:prstTxWarp prst="textNoShape">
              <a:avLst/>
            </a:prstTxWarp>
          </a:bodyPr>
          <a:lstStyle/>
          <a:p>
            <a:pPr algn="ctr"/>
            <a:r>
              <a:rPr kumimoji="0" lang="zh-TW" altLang="en-US" sz="4000" b="1" dirty="0">
                <a:latin typeface="+mj-lt"/>
                <a:ea typeface="標楷體" panose="03000509000000000000" pitchFamily="65" charset="-120"/>
                <a:cs typeface="+mj-cs"/>
              </a:rPr>
              <a:t>四、戰後臺灣經濟發展</a:t>
            </a:r>
          </a:p>
        </p:txBody>
      </p:sp>
      <p:graphicFrame>
        <p:nvGraphicFramePr>
          <p:cNvPr id="2" name="表格 1"/>
          <p:cNvGraphicFramePr>
            <a:graphicFrameLocks noGrp="1"/>
          </p:cNvGraphicFramePr>
          <p:nvPr>
            <p:extLst>
              <p:ext uri="{D42A27DB-BD31-4B8C-83A1-F6EECF244321}">
                <p14:modId xmlns:p14="http://schemas.microsoft.com/office/powerpoint/2010/main" val="1697317787"/>
              </p:ext>
            </p:extLst>
          </p:nvPr>
        </p:nvGraphicFramePr>
        <p:xfrm>
          <a:off x="130084" y="1196752"/>
          <a:ext cx="8892480" cy="5544615"/>
        </p:xfrm>
        <a:graphic>
          <a:graphicData uri="http://schemas.openxmlformats.org/drawingml/2006/table">
            <a:tbl>
              <a:tblPr firstRow="1" bandRow="1">
                <a:tableStyleId>{5C22544A-7EE6-4342-B048-85BDC9FD1C3A}</a:tableStyleId>
              </a:tblPr>
              <a:tblGrid>
                <a:gridCol w="2723937"/>
                <a:gridCol w="6168543"/>
              </a:tblGrid>
              <a:tr h="1488899">
                <a:tc>
                  <a:txBody>
                    <a:bodyPr/>
                    <a:lstStyle/>
                    <a:p>
                      <a:pPr marL="0" marR="0" indent="0" algn="ctr" defTabSz="914400" rtl="0" eaLnBrk="1" fontAlgn="auto" latinLnBrk="0" hangingPunct="1">
                        <a:lnSpc>
                          <a:spcPts val="3600"/>
                        </a:lnSpc>
                        <a:spcBef>
                          <a:spcPts val="0"/>
                        </a:spcBef>
                        <a:spcAft>
                          <a:spcPts val="0"/>
                        </a:spcAft>
                        <a:buClrTx/>
                        <a:buSzTx/>
                        <a:buFontTx/>
                        <a:buNone/>
                        <a:tabLst/>
                        <a:defRPr/>
                      </a:pPr>
                      <a:r>
                        <a:rPr lang="zh-TW" altLang="en-US" sz="3000" b="1" dirty="0" smtClean="0">
                          <a:solidFill>
                            <a:schemeClr val="tx1"/>
                          </a:solidFill>
                          <a:latin typeface="Arial" panose="020B0604020202020204" pitchFamily="34" charset="0"/>
                          <a:ea typeface="標楷體" panose="03000509000000000000" pitchFamily="65" charset="-120"/>
                        </a:rPr>
                        <a:t>民國</a:t>
                      </a:r>
                      <a:r>
                        <a:rPr lang="en-US" altLang="zh-TW" sz="3000" b="1" dirty="0" smtClean="0">
                          <a:solidFill>
                            <a:schemeClr val="tx1"/>
                          </a:solidFill>
                          <a:latin typeface="Arial" panose="020B0604020202020204" pitchFamily="34" charset="0"/>
                          <a:ea typeface="標楷體" panose="03000509000000000000" pitchFamily="65" charset="-120"/>
                        </a:rPr>
                        <a:t>38</a:t>
                      </a:r>
                      <a:r>
                        <a:rPr lang="zh-TW" altLang="en-US" sz="3000" b="1" dirty="0" smtClean="0">
                          <a:solidFill>
                            <a:schemeClr val="tx1"/>
                          </a:solidFill>
                          <a:latin typeface="Arial" panose="020B0604020202020204" pitchFamily="34" charset="0"/>
                          <a:ea typeface="標楷體" panose="03000509000000000000" pitchFamily="65" charset="-120"/>
                        </a:rPr>
                        <a:t>～</a:t>
                      </a:r>
                      <a:r>
                        <a:rPr lang="en-US" altLang="zh-TW" sz="3000" b="1" dirty="0" smtClean="0">
                          <a:solidFill>
                            <a:schemeClr val="tx1"/>
                          </a:solidFill>
                          <a:latin typeface="Arial" panose="020B0604020202020204" pitchFamily="34" charset="0"/>
                          <a:ea typeface="標楷體" panose="03000509000000000000" pitchFamily="65" charset="-120"/>
                        </a:rPr>
                        <a:t>42</a:t>
                      </a:r>
                      <a:r>
                        <a:rPr lang="zh-TW" altLang="en-US" sz="3000" b="1" dirty="0" smtClean="0">
                          <a:solidFill>
                            <a:schemeClr val="tx1"/>
                          </a:solidFill>
                          <a:latin typeface="Arial" panose="020B0604020202020204" pitchFamily="34" charset="0"/>
                          <a:ea typeface="標楷體" panose="03000509000000000000" pitchFamily="65" charset="-120"/>
                        </a:rPr>
                        <a:t>年</a:t>
                      </a:r>
                      <a:r>
                        <a:rPr lang="en-US" altLang="zh-TW" sz="3000" b="1" dirty="0" smtClean="0">
                          <a:solidFill>
                            <a:schemeClr val="tx1"/>
                          </a:solidFill>
                          <a:latin typeface="Arial" panose="020B0604020202020204" pitchFamily="34" charset="0"/>
                          <a:ea typeface="標楷體" panose="03000509000000000000" pitchFamily="65" charset="-120"/>
                        </a:rPr>
                        <a:t> </a:t>
                      </a:r>
                    </a:p>
                    <a:p>
                      <a:pPr marL="0" marR="0" indent="0" algn="ctr" defTabSz="914400" rtl="0" eaLnBrk="1" fontAlgn="auto" latinLnBrk="0" hangingPunct="1">
                        <a:lnSpc>
                          <a:spcPts val="3600"/>
                        </a:lnSpc>
                        <a:spcBef>
                          <a:spcPts val="0"/>
                        </a:spcBef>
                        <a:spcAft>
                          <a:spcPts val="0"/>
                        </a:spcAft>
                        <a:buClrTx/>
                        <a:buSzTx/>
                        <a:buFontTx/>
                        <a:buNone/>
                        <a:tabLst/>
                        <a:defRPr/>
                      </a:pPr>
                      <a:r>
                        <a:rPr lang="zh-TW" altLang="en-US" sz="3200" b="1" dirty="0" smtClean="0">
                          <a:solidFill>
                            <a:schemeClr val="tx1"/>
                          </a:solidFill>
                          <a:latin typeface="Arial" panose="020B0604020202020204" pitchFamily="34" charset="0"/>
                          <a:ea typeface="標楷體" panose="03000509000000000000" pitchFamily="65" charset="-120"/>
                        </a:rPr>
                        <a:t>土地改革</a:t>
                      </a:r>
                      <a:endParaRPr lang="zh-TW" altLang="en-US" sz="3200" b="1"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3600"/>
                        </a:lnSpc>
                        <a:spcBef>
                          <a:spcPts val="0"/>
                        </a:spcBef>
                        <a:buFont typeface="Wingdings 2" panose="05020102010507070707" pitchFamily="18" charset="2"/>
                        <a:buNone/>
                      </a:pP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三七五減租：租率</a:t>
                      </a:r>
                      <a:r>
                        <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37.5%</a:t>
                      </a:r>
                    </a:p>
                    <a:p>
                      <a:pPr>
                        <a:lnSpc>
                          <a:spcPts val="3600"/>
                        </a:lnSpc>
                        <a:spcBef>
                          <a:spcPts val="0"/>
                        </a:spcBef>
                        <a:buFont typeface="Wingdings 2" panose="05020102010507070707" pitchFamily="18" charset="2"/>
                        <a:buNone/>
                      </a:pPr>
                      <a:r>
                        <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公地放領</a:t>
                      </a:r>
                      <a:endPar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endParaRPr>
                    </a:p>
                    <a:p>
                      <a:pPr>
                        <a:lnSpc>
                          <a:spcPts val="3600"/>
                        </a:lnSpc>
                        <a:spcBef>
                          <a:spcPts val="0"/>
                        </a:spcBef>
                        <a:buFont typeface="Wingdings 2" panose="05020102010507070707" pitchFamily="18" charset="2"/>
                        <a:buNone/>
                      </a:pPr>
                      <a:r>
                        <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耕者有其田</a:t>
                      </a:r>
                      <a:endParaRPr lang="zh-TW" altLang="en-US" sz="2800" b="1"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27858">
                <a:tc>
                  <a:txBody>
                    <a:bodyPr/>
                    <a:lstStyle/>
                    <a:p>
                      <a:pPr marL="0" marR="0" indent="0" algn="ctr" defTabSz="914400" rtl="0" eaLnBrk="1" fontAlgn="auto" latinLnBrk="0" hangingPunct="1">
                        <a:lnSpc>
                          <a:spcPts val="3600"/>
                        </a:lnSpc>
                        <a:spcBef>
                          <a:spcPts val="0"/>
                        </a:spcBef>
                        <a:spcAft>
                          <a:spcPts val="0"/>
                        </a:spcAft>
                        <a:buClrTx/>
                        <a:buSzTx/>
                        <a:buFontTx/>
                        <a:buNone/>
                        <a:tabLst/>
                        <a:defRPr/>
                      </a:pP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民國</a:t>
                      </a:r>
                      <a:r>
                        <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40</a:t>
                      </a: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a:t>
                      </a:r>
                      <a:r>
                        <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50</a:t>
                      </a: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年代</a:t>
                      </a:r>
                      <a:endParaRPr lang="zh-TW" altLang="en-US" sz="3200" b="1"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3600"/>
                        </a:lnSpc>
                        <a:spcBef>
                          <a:spcPts val="0"/>
                        </a:spcBef>
                        <a:spcAft>
                          <a:spcPts val="0"/>
                        </a:spcAft>
                        <a:buClrTx/>
                        <a:buSzTx/>
                        <a:buFontTx/>
                        <a:buNone/>
                        <a:tabLst/>
                        <a:defRPr/>
                      </a:pP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solidFill>
                            <a:schemeClr val="tx1"/>
                          </a:solidFill>
                          <a:latin typeface="標楷體" panose="03000509000000000000" pitchFamily="65" charset="-120"/>
                          <a:ea typeface="標楷體" panose="03000509000000000000" pitchFamily="65" charset="-120"/>
                        </a:rPr>
                        <a:t>美援</a:t>
                      </a:r>
                      <a:r>
                        <a:rPr lang="zh-TW" altLang="en-US"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民</a:t>
                      </a:r>
                      <a:r>
                        <a:rPr lang="en-US" altLang="zh-TW"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40</a:t>
                      </a:r>
                      <a:r>
                        <a:rPr lang="zh-TW" altLang="en-US"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a:t>
                      </a:r>
                      <a:r>
                        <a:rPr lang="en-US" altLang="zh-TW"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54</a:t>
                      </a:r>
                      <a:r>
                        <a:rPr lang="zh-TW" altLang="en-US"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年，共約</a:t>
                      </a:r>
                      <a:r>
                        <a:rPr lang="en-US" altLang="zh-TW"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15</a:t>
                      </a:r>
                      <a:r>
                        <a:rPr lang="zh-TW" altLang="en-US"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億美元</a:t>
                      </a:r>
                      <a:endParaRPr lang="en-US" altLang="zh-TW"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endParaRPr>
                    </a:p>
                    <a:p>
                      <a:pPr marL="0" marR="0" indent="0" algn="l" defTabSz="914400" rtl="0" eaLnBrk="1" fontAlgn="auto" latinLnBrk="0" hangingPunct="1">
                        <a:lnSpc>
                          <a:spcPts val="3600"/>
                        </a:lnSpc>
                        <a:spcBef>
                          <a:spcPts val="0"/>
                        </a:spcBef>
                        <a:spcAft>
                          <a:spcPts val="0"/>
                        </a:spcAft>
                        <a:buClrTx/>
                        <a:buSzTx/>
                        <a:buFontTx/>
                        <a:buNone/>
                        <a:tabLst/>
                        <a:defRPr/>
                      </a:pPr>
                      <a:r>
                        <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進口替代</a:t>
                      </a:r>
                      <a:r>
                        <a:rPr lang="zh-TW" altLang="en-US"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出口擴張</a:t>
                      </a:r>
                      <a:endParaRPr lang="en-US" altLang="zh-TW"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endParaRPr>
                    </a:p>
                    <a:p>
                      <a:pPr marL="0" marR="0" indent="0" algn="l" defTabSz="914400" rtl="0" eaLnBrk="1" fontAlgn="auto" latinLnBrk="0" hangingPunct="1">
                        <a:lnSpc>
                          <a:spcPts val="3600"/>
                        </a:lnSpc>
                        <a:spcBef>
                          <a:spcPts val="0"/>
                        </a:spcBef>
                        <a:spcAft>
                          <a:spcPts val="0"/>
                        </a:spcAft>
                        <a:buClrTx/>
                        <a:buSzTx/>
                        <a:buFont typeface="Wingdings 2" panose="05020102010507070707" pitchFamily="18" charset="2"/>
                        <a:buNone/>
                        <a:tabLst/>
                        <a:defRPr/>
                      </a:pP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加工出口區（高雄、楠梓、潭子）</a:t>
                      </a:r>
                      <a:endPar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endParaRPr>
                    </a:p>
                    <a:p>
                      <a:pPr marL="0" marR="0" indent="0" algn="l" defTabSz="914400" rtl="0" eaLnBrk="1" fontAlgn="auto" latinLnBrk="0" hangingPunct="1">
                        <a:lnSpc>
                          <a:spcPts val="3600"/>
                        </a:lnSpc>
                        <a:spcBef>
                          <a:spcPts val="0"/>
                        </a:spcBef>
                        <a:spcAft>
                          <a:spcPts val="0"/>
                        </a:spcAft>
                        <a:buClrTx/>
                        <a:buSzTx/>
                        <a:buFont typeface="Wingdings 2" panose="05020102010507070707" pitchFamily="18" charset="2"/>
                        <a:buNone/>
                        <a:tabLst/>
                        <a:defRPr/>
                      </a:pP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紡織</a:t>
                      </a:r>
                      <a:r>
                        <a:rPr lang="en-US" altLang="zh-TW"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a:t>
                      </a:r>
                      <a:r>
                        <a:rPr lang="zh-TW" altLang="en-US"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食品加工</a:t>
                      </a:r>
                      <a:r>
                        <a:rPr lang="en-US" altLang="zh-TW"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a:t>
                      </a:r>
                      <a:r>
                        <a:rPr lang="zh-TW" altLang="en-US"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肥料</a:t>
                      </a:r>
                      <a:r>
                        <a:rPr lang="en-US" altLang="zh-TW"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a:t>
                      </a:r>
                      <a:r>
                        <a:rPr lang="zh-TW" altLang="en-US"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家電（農工業）</a:t>
                      </a:r>
                      <a:endPar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13929">
                <a:tc>
                  <a:txBody>
                    <a:bodyPr/>
                    <a:lstStyle/>
                    <a:p>
                      <a:pPr algn="ctr">
                        <a:lnSpc>
                          <a:spcPts val="3600"/>
                        </a:lnSpc>
                      </a:pPr>
                      <a:r>
                        <a:rPr lang="zh-TW" altLang="en-US" sz="32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民國</a:t>
                      </a:r>
                      <a:r>
                        <a:rPr lang="en-US" altLang="zh-TW" sz="32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60</a:t>
                      </a:r>
                      <a:r>
                        <a:rPr lang="zh-TW" altLang="en-US" sz="32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年代</a:t>
                      </a:r>
                      <a:endParaRPr lang="zh-TW" altLang="en-US" sz="3200" b="1"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3600"/>
                        </a:lnSpc>
                        <a:spcBef>
                          <a:spcPts val="0"/>
                        </a:spcBef>
                        <a:buFont typeface="Wingdings 2" panose="05020102010507070707" pitchFamily="18" charset="2"/>
                        <a:buNone/>
                      </a:pPr>
                      <a:r>
                        <a:rPr lang="en-US" altLang="zh-TW" sz="2800" b="1" dirty="0" smtClean="0">
                          <a:solidFill>
                            <a:schemeClr val="tx1"/>
                          </a:solidFill>
                          <a:latin typeface="Arial" panose="020B0604020202020204" pitchFamily="34" charset="0"/>
                          <a:ea typeface="標楷體" panose="03000509000000000000" pitchFamily="65" charset="-120"/>
                          <a:sym typeface="Wingdings" panose="05000000000000000000" pitchFamily="2" charset="2"/>
                        </a:rPr>
                        <a:t></a:t>
                      </a:r>
                      <a:r>
                        <a:rPr lang="zh-TW" altLang="en-US" sz="2800" b="1" dirty="0" smtClean="0">
                          <a:solidFill>
                            <a:schemeClr val="tx1"/>
                          </a:solidFill>
                          <a:latin typeface="Arial" panose="020B0604020202020204" pitchFamily="34" charset="0"/>
                          <a:ea typeface="標楷體" panose="03000509000000000000" pitchFamily="65" charset="-120"/>
                          <a:sym typeface="Wingdings" panose="05000000000000000000" pitchFamily="2" charset="2"/>
                        </a:rPr>
                        <a:t>十大建設、</a:t>
                      </a: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客廳即工廠</a:t>
                      </a:r>
                      <a:endPar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endParaRPr>
                    </a:p>
                    <a:p>
                      <a:pPr>
                        <a:lnSpc>
                          <a:spcPts val="3600"/>
                        </a:lnSpc>
                        <a:spcBef>
                          <a:spcPts val="0"/>
                        </a:spcBef>
                        <a:buFont typeface="Wingdings 2" panose="05020102010507070707" pitchFamily="18" charset="2"/>
                        <a:buNone/>
                      </a:pPr>
                      <a:r>
                        <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奠定經濟基礎：</a:t>
                      </a: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經濟奇蹟、環境污染</a:t>
                      </a:r>
                      <a:endParaRPr lang="zh-TW" altLang="en-US" sz="2800" b="1"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13929">
                <a:tc>
                  <a:txBody>
                    <a:bodyPr/>
                    <a:lstStyle/>
                    <a:p>
                      <a:pPr marL="0" marR="0" indent="0" algn="ctr" defTabSz="914400" rtl="0" eaLnBrk="1" fontAlgn="auto" latinLnBrk="0" hangingPunct="1">
                        <a:lnSpc>
                          <a:spcPts val="3600"/>
                        </a:lnSpc>
                        <a:spcBef>
                          <a:spcPts val="0"/>
                        </a:spcBef>
                        <a:spcAft>
                          <a:spcPts val="0"/>
                        </a:spcAft>
                        <a:buClrTx/>
                        <a:buSzTx/>
                        <a:buFontTx/>
                        <a:buNone/>
                        <a:tabLst/>
                        <a:defRPr/>
                      </a:pPr>
                      <a:r>
                        <a:rPr lang="zh-TW" altLang="en-US" sz="32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民國</a:t>
                      </a:r>
                      <a:r>
                        <a:rPr lang="en-US" altLang="zh-TW" sz="32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70</a:t>
                      </a:r>
                      <a:r>
                        <a:rPr lang="zh-TW" altLang="en-US" sz="32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年代</a:t>
                      </a:r>
                      <a:endParaRPr lang="zh-TW" altLang="en-US" sz="3200" b="1"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3600"/>
                        </a:lnSpc>
                        <a:spcBef>
                          <a:spcPts val="0"/>
                        </a:spcBef>
                        <a:buFont typeface="Wingdings 2" panose="05020102010507070707" pitchFamily="18" charset="2"/>
                        <a:buNone/>
                      </a:pPr>
                      <a:r>
                        <a:rPr lang="en-US" altLang="zh-TW" sz="2800" b="1" dirty="0" smtClean="0">
                          <a:solidFill>
                            <a:schemeClr val="tx1"/>
                          </a:solidFill>
                          <a:latin typeface="Arial" panose="020B0604020202020204" pitchFamily="34" charset="0"/>
                          <a:ea typeface="標楷體" panose="03000509000000000000" pitchFamily="65" charset="-120"/>
                          <a:sym typeface="Wingdings" panose="05000000000000000000" pitchFamily="2" charset="2"/>
                        </a:rPr>
                        <a:t></a:t>
                      </a:r>
                      <a:r>
                        <a:rPr lang="zh-TW" altLang="en-US" sz="2800" b="1" dirty="0" smtClean="0">
                          <a:solidFill>
                            <a:schemeClr val="tx1"/>
                          </a:solidFill>
                          <a:latin typeface="Arial" panose="020B0604020202020204" pitchFamily="34" charset="0"/>
                          <a:ea typeface="標楷體" panose="03000509000000000000" pitchFamily="65" charset="-120"/>
                          <a:sym typeface="Wingdings" panose="05000000000000000000" pitchFamily="2" charset="2"/>
                        </a:rPr>
                        <a:t>電子、資訊產業</a:t>
                      </a:r>
                      <a:r>
                        <a:rPr lang="zh-TW" altLang="en-US" sz="2800" b="1" dirty="0" smtClean="0">
                          <a:solidFill>
                            <a:schemeClr val="tx1"/>
                          </a:solidFill>
                          <a:latin typeface="Arial" panose="020B0604020202020204" pitchFamily="34" charset="0"/>
                          <a:ea typeface="標楷體" panose="03000509000000000000" pitchFamily="65" charset="-120"/>
                          <a:sym typeface="Wingdings 3" panose="05040102010807070707" pitchFamily="18" charset="2"/>
                        </a:rPr>
                        <a:t>高科技</a:t>
                      </a:r>
                      <a:endParaRPr lang="en-US" altLang="zh-TW" sz="2800" b="1" dirty="0" smtClean="0">
                        <a:solidFill>
                          <a:schemeClr val="tx1"/>
                        </a:solidFill>
                        <a:latin typeface="Arial" panose="020B0604020202020204" pitchFamily="34" charset="0"/>
                        <a:ea typeface="標楷體" panose="03000509000000000000" pitchFamily="65" charset="-120"/>
                        <a:sym typeface="Wingdings" panose="05000000000000000000" pitchFamily="2" charset="2"/>
                      </a:endParaRPr>
                    </a:p>
                    <a:p>
                      <a:pPr>
                        <a:lnSpc>
                          <a:spcPts val="3600"/>
                        </a:lnSpc>
                        <a:spcBef>
                          <a:spcPts val="0"/>
                        </a:spcBef>
                        <a:buFont typeface="Wingdings 2" panose="05020102010507070707" pitchFamily="18" charset="2"/>
                        <a:buNone/>
                      </a:pPr>
                      <a:r>
                        <a:rPr lang="en-US" altLang="zh-TW"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a:t>
                      </a:r>
                      <a:r>
                        <a:rPr lang="zh-TW" altLang="en-US" sz="2800" b="1" dirty="0" smtClean="0">
                          <a:solidFill>
                            <a:schemeClr val="tx1"/>
                          </a:solidFill>
                          <a:latin typeface="Arial" panose="020B0604020202020204" pitchFamily="34" charset="0"/>
                          <a:ea typeface="標楷體" panose="03000509000000000000" pitchFamily="65" charset="-120"/>
                          <a:sym typeface="Wingdings 2" panose="05020102010507070707" pitchFamily="18" charset="2"/>
                        </a:rPr>
                        <a:t>設立新竹科學園區</a:t>
                      </a:r>
                      <a:endParaRPr lang="zh-TW" altLang="en-US" sz="2800" b="1"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131550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Oval 4"/>
          <p:cNvSpPr>
            <a:spLocks noChangeArrowheads="1"/>
          </p:cNvSpPr>
          <p:nvPr/>
        </p:nvSpPr>
        <p:spPr bwMode="auto">
          <a:xfrm>
            <a:off x="1056654" y="1141425"/>
            <a:ext cx="2519511" cy="1257681"/>
          </a:xfrm>
          <a:prstGeom prst="ellipse">
            <a:avLst/>
          </a:prstGeom>
          <a:solidFill>
            <a:srgbClr val="FF99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ts val="3700"/>
              </a:lnSpc>
            </a:pPr>
            <a:r>
              <a:rPr lang="zh-TW" altLang="en-US" sz="3200" b="1" dirty="0" smtClean="0">
                <a:ea typeface="標楷體" panose="03000509000000000000" pitchFamily="65" charset="-120"/>
              </a:rPr>
              <a:t>戰後</a:t>
            </a:r>
            <a:endParaRPr lang="en-US" altLang="zh-TW" sz="3200" b="1" dirty="0" smtClean="0">
              <a:ea typeface="標楷體" panose="03000509000000000000" pitchFamily="65" charset="-120"/>
            </a:endParaRPr>
          </a:p>
          <a:p>
            <a:pPr algn="ctr">
              <a:lnSpc>
                <a:spcPts val="3700"/>
              </a:lnSpc>
            </a:pPr>
            <a:r>
              <a:rPr lang="zh-TW" altLang="en-US" sz="3200" b="1" dirty="0" smtClean="0">
                <a:ea typeface="標楷體" panose="03000509000000000000" pitchFamily="65" charset="-120"/>
              </a:rPr>
              <a:t>社會</a:t>
            </a:r>
            <a:r>
              <a:rPr lang="zh-TW" altLang="en-US" sz="3200" b="1" dirty="0">
                <a:ea typeface="標楷體" panose="03000509000000000000" pitchFamily="65" charset="-120"/>
              </a:rPr>
              <a:t>與</a:t>
            </a:r>
            <a:r>
              <a:rPr lang="zh-TW" altLang="en-US" sz="3200" b="1" dirty="0" smtClean="0">
                <a:ea typeface="標楷體" panose="03000509000000000000" pitchFamily="65" charset="-120"/>
              </a:rPr>
              <a:t>文化</a:t>
            </a:r>
            <a:endParaRPr lang="zh-TW" altLang="en-US" sz="3200" b="1" dirty="0">
              <a:ea typeface="標楷體" panose="03000509000000000000" pitchFamily="65" charset="-120"/>
            </a:endParaRPr>
          </a:p>
        </p:txBody>
      </p:sp>
      <p:sp>
        <p:nvSpPr>
          <p:cNvPr id="7178" name="AutoShape 10"/>
          <p:cNvSpPr>
            <a:spLocks noChangeArrowheads="1"/>
          </p:cNvSpPr>
          <p:nvPr/>
        </p:nvSpPr>
        <p:spPr bwMode="auto">
          <a:xfrm>
            <a:off x="179513" y="4938774"/>
            <a:ext cx="6984775" cy="1788464"/>
          </a:xfrm>
          <a:prstGeom prst="flowChartAlternateProcess">
            <a:avLst/>
          </a:prstGeom>
          <a:solidFill>
            <a:srgbClr val="99CC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2800" b="1" dirty="0">
                <a:ea typeface="標楷體" panose="03000509000000000000" pitchFamily="65" charset="-120"/>
              </a:rPr>
              <a:t>1</a:t>
            </a:r>
            <a:r>
              <a:rPr lang="zh-TW" altLang="en-US" sz="2800" b="1" dirty="0" smtClean="0">
                <a:ea typeface="標楷體" panose="03000509000000000000" pitchFamily="65" charset="-120"/>
              </a:rPr>
              <a:t>、民國</a:t>
            </a:r>
            <a:r>
              <a:rPr lang="en-US" altLang="zh-TW" sz="2800" b="1" dirty="0" smtClean="0">
                <a:ea typeface="標楷體" panose="03000509000000000000" pitchFamily="65" charset="-120"/>
              </a:rPr>
              <a:t>66</a:t>
            </a:r>
            <a:r>
              <a:rPr lang="zh-TW" altLang="en-US" sz="2800" b="1" dirty="0" smtClean="0">
                <a:ea typeface="標楷體" panose="03000509000000000000" pitchFamily="65" charset="-120"/>
              </a:rPr>
              <a:t>～</a:t>
            </a:r>
            <a:r>
              <a:rPr lang="en-US" altLang="zh-TW" sz="2800" b="1" dirty="0" smtClean="0">
                <a:ea typeface="標楷體" panose="03000509000000000000" pitchFamily="65" charset="-120"/>
              </a:rPr>
              <a:t>67</a:t>
            </a:r>
            <a:r>
              <a:rPr lang="zh-TW" altLang="en-US" sz="2800" b="1" dirty="0" smtClean="0">
                <a:ea typeface="標楷體" panose="03000509000000000000" pitchFamily="65" charset="-120"/>
              </a:rPr>
              <a:t>年（</a:t>
            </a:r>
            <a:r>
              <a:rPr lang="en-US" altLang="zh-TW" sz="2800" b="1" dirty="0" smtClean="0">
                <a:ea typeface="標楷體" panose="03000509000000000000" pitchFamily="65" charset="-120"/>
              </a:rPr>
              <a:t>60</a:t>
            </a:r>
            <a:r>
              <a:rPr lang="zh-TW" altLang="en-US" sz="2800" b="1" dirty="0" smtClean="0">
                <a:ea typeface="標楷體" panose="03000509000000000000" pitchFamily="65" charset="-120"/>
              </a:rPr>
              <a:t>年代）</a:t>
            </a:r>
            <a:endParaRPr lang="en-US" altLang="zh-TW" sz="2800" b="1" dirty="0" smtClean="0">
              <a:ea typeface="標楷體" panose="03000509000000000000" pitchFamily="65" charset="-120"/>
            </a:endParaRPr>
          </a:p>
          <a:p>
            <a:r>
              <a:rPr lang="en-US" altLang="zh-TW" sz="2800" b="1" dirty="0" smtClean="0">
                <a:ea typeface="標楷體" panose="03000509000000000000" pitchFamily="65" charset="-120"/>
              </a:rPr>
              <a:t>2</a:t>
            </a:r>
            <a:r>
              <a:rPr lang="zh-TW" altLang="en-US" sz="2800" b="1" dirty="0" smtClean="0">
                <a:ea typeface="標楷體" panose="03000509000000000000" pitchFamily="65" charset="-120"/>
              </a:rPr>
              <a:t>、外交挫敗、社會問題</a:t>
            </a:r>
            <a:r>
              <a:rPr lang="zh-TW" altLang="en-US" sz="2800" b="1" dirty="0" smtClean="0">
                <a:ea typeface="標楷體" panose="03000509000000000000" pitchFamily="65" charset="-120"/>
                <a:sym typeface="Wingdings 3" panose="05040102010807070707" pitchFamily="18" charset="2"/>
              </a:rPr>
              <a:t>鄉土民情</a:t>
            </a:r>
            <a:r>
              <a:rPr lang="zh-TW" altLang="en-US" sz="2800" b="1" dirty="0" smtClean="0">
                <a:ea typeface="標楷體" panose="03000509000000000000" pitchFamily="65" charset="-120"/>
                <a:sym typeface="Wingdings 2" panose="05020102010507070707" pitchFamily="18" charset="2"/>
              </a:rPr>
              <a:t></a:t>
            </a:r>
            <a:endParaRPr lang="zh-TW" altLang="en-US" sz="2800" b="1" dirty="0" smtClean="0">
              <a:ea typeface="標楷體" panose="03000509000000000000" pitchFamily="65" charset="-120"/>
            </a:endParaRPr>
          </a:p>
          <a:p>
            <a:r>
              <a:rPr lang="en-US" altLang="zh-TW" sz="2800" b="1" dirty="0">
                <a:ea typeface="標楷體" panose="03000509000000000000" pitchFamily="65" charset="-120"/>
              </a:rPr>
              <a:t>3</a:t>
            </a:r>
            <a:r>
              <a:rPr lang="zh-TW" altLang="en-US" sz="2800" b="1" dirty="0" smtClean="0">
                <a:ea typeface="標楷體" panose="03000509000000000000" pitchFamily="65" charset="-120"/>
              </a:rPr>
              <a:t>、鄉土文學：關心勞資、環境、貧富問題</a:t>
            </a:r>
            <a:endParaRPr lang="en-US" altLang="zh-TW" sz="2800" b="1" dirty="0" smtClean="0">
              <a:ea typeface="標楷體" panose="03000509000000000000" pitchFamily="65" charset="-120"/>
            </a:endParaRPr>
          </a:p>
          <a:p>
            <a:r>
              <a:rPr lang="en-US" altLang="zh-TW" sz="2800" b="1" dirty="0">
                <a:ea typeface="標楷體" panose="03000509000000000000" pitchFamily="65" charset="-120"/>
              </a:rPr>
              <a:t>4</a:t>
            </a:r>
            <a:r>
              <a:rPr lang="zh-TW" altLang="en-US" sz="2800" b="1" dirty="0" smtClean="0">
                <a:ea typeface="標楷體" panose="03000509000000000000" pitchFamily="65" charset="-120"/>
              </a:rPr>
              <a:t>、黃春明</a:t>
            </a:r>
            <a:r>
              <a:rPr lang="en-US" altLang="zh-TW" sz="2800" b="1" dirty="0">
                <a:ea typeface="標楷體" panose="03000509000000000000" pitchFamily="65" charset="-120"/>
              </a:rPr>
              <a:t>《</a:t>
            </a:r>
            <a:r>
              <a:rPr lang="zh-TW" altLang="en-US" sz="2800" b="1" dirty="0">
                <a:ea typeface="標楷體" panose="03000509000000000000" pitchFamily="65" charset="-120"/>
              </a:rPr>
              <a:t>兒子的大玩偶</a:t>
            </a:r>
            <a:r>
              <a:rPr lang="en-US" altLang="zh-TW" sz="2800" b="1" dirty="0" smtClean="0">
                <a:ea typeface="標楷體" panose="03000509000000000000" pitchFamily="65" charset="-120"/>
              </a:rPr>
              <a:t>》</a:t>
            </a:r>
            <a:endParaRPr lang="en-US" altLang="zh-TW" sz="2800" b="1" dirty="0">
              <a:ea typeface="標楷體" panose="03000509000000000000" pitchFamily="65" charset="-120"/>
            </a:endParaRPr>
          </a:p>
        </p:txBody>
      </p:sp>
      <p:sp>
        <p:nvSpPr>
          <p:cNvPr id="7179" name="AutoShape 11"/>
          <p:cNvSpPr>
            <a:spLocks noChangeArrowheads="1"/>
          </p:cNvSpPr>
          <p:nvPr/>
        </p:nvSpPr>
        <p:spPr bwMode="auto">
          <a:xfrm rot="20964407">
            <a:off x="3658503" y="1141070"/>
            <a:ext cx="1825625" cy="1146082"/>
          </a:xfrm>
          <a:prstGeom prst="rightArrow">
            <a:avLst>
              <a:gd name="adj1" fmla="val 50000"/>
              <a:gd name="adj2" fmla="val 2895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800" b="1" dirty="0" smtClean="0">
                <a:ea typeface="標楷體" panose="03000509000000000000" pitchFamily="65" charset="-120"/>
              </a:rPr>
              <a:t>中華文化</a:t>
            </a:r>
            <a:endParaRPr lang="en-US" altLang="zh-TW" sz="2800" b="1" dirty="0">
              <a:ea typeface="標楷體" panose="03000509000000000000" pitchFamily="65" charset="-120"/>
            </a:endParaRPr>
          </a:p>
        </p:txBody>
      </p:sp>
      <p:sp>
        <p:nvSpPr>
          <p:cNvPr id="7180" name="AutoShape 12"/>
          <p:cNvSpPr>
            <a:spLocks noChangeArrowheads="1"/>
          </p:cNvSpPr>
          <p:nvPr/>
        </p:nvSpPr>
        <p:spPr bwMode="auto">
          <a:xfrm>
            <a:off x="5581368" y="627335"/>
            <a:ext cx="3327943" cy="1996884"/>
          </a:xfrm>
          <a:prstGeom prst="flowChartAlternateProcess">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p>
            <a:r>
              <a:rPr lang="en-US" altLang="zh-TW" sz="2800" b="1" dirty="0">
                <a:ea typeface="標楷體" panose="03000509000000000000" pitchFamily="65" charset="-120"/>
              </a:rPr>
              <a:t>1</a:t>
            </a:r>
            <a:r>
              <a:rPr lang="zh-TW" altLang="en-US" sz="2800" b="1" dirty="0" smtClean="0">
                <a:ea typeface="標楷體" panose="03000509000000000000" pitchFamily="65" charset="-120"/>
              </a:rPr>
              <a:t>、去日本化</a:t>
            </a:r>
            <a:endParaRPr lang="en-US" altLang="zh-TW" sz="2800" b="1" dirty="0" smtClean="0">
              <a:ea typeface="標楷體" panose="03000509000000000000" pitchFamily="65" charset="-120"/>
            </a:endParaRPr>
          </a:p>
          <a:p>
            <a:r>
              <a:rPr lang="en-US" altLang="zh-TW" sz="2800" b="1" dirty="0" smtClean="0">
                <a:ea typeface="標楷體" panose="03000509000000000000" pitchFamily="65" charset="-120"/>
              </a:rPr>
              <a:t>2</a:t>
            </a:r>
            <a:r>
              <a:rPr lang="zh-TW" altLang="en-US" sz="2800" b="1" dirty="0" smtClean="0">
                <a:ea typeface="標楷體" panose="03000509000000000000" pitchFamily="65" charset="-120"/>
              </a:rPr>
              <a:t>、去本土化</a:t>
            </a:r>
            <a:r>
              <a:rPr lang="en-US" altLang="zh-TW" sz="2800" b="1" dirty="0" smtClean="0">
                <a:ea typeface="標楷體" panose="03000509000000000000" pitchFamily="65" charset="-120"/>
              </a:rPr>
              <a:t>-</a:t>
            </a:r>
            <a:r>
              <a:rPr lang="zh-TW" altLang="en-US" sz="2800" b="1" dirty="0" smtClean="0">
                <a:ea typeface="標楷體" panose="03000509000000000000" pitchFamily="65" charset="-120"/>
              </a:rPr>
              <a:t>禁方言</a:t>
            </a:r>
            <a:endParaRPr lang="en-US" altLang="zh-TW" sz="2800" b="1" dirty="0" smtClean="0">
              <a:ea typeface="標楷體" panose="03000509000000000000" pitchFamily="65" charset="-120"/>
            </a:endParaRPr>
          </a:p>
          <a:p>
            <a:r>
              <a:rPr lang="en-US" altLang="zh-TW" sz="2800" b="1" dirty="0" smtClean="0">
                <a:ea typeface="標楷體" panose="03000509000000000000" pitchFamily="65" charset="-120"/>
              </a:rPr>
              <a:t>3</a:t>
            </a:r>
            <a:r>
              <a:rPr lang="zh-TW" altLang="en-US" sz="2800" b="1" dirty="0" smtClean="0">
                <a:ea typeface="標楷體" panose="03000509000000000000" pitchFamily="65" charset="-120"/>
              </a:rPr>
              <a:t>、提倡中華文化</a:t>
            </a:r>
            <a:endParaRPr lang="en-US" altLang="zh-TW" sz="2800" b="1" dirty="0" smtClean="0">
              <a:ea typeface="標楷體" panose="03000509000000000000" pitchFamily="65" charset="-120"/>
            </a:endParaRPr>
          </a:p>
          <a:p>
            <a:r>
              <a:rPr lang="en-US" altLang="zh-TW" sz="2800" b="1" dirty="0">
                <a:ea typeface="標楷體" panose="03000509000000000000" pitchFamily="65" charset="-120"/>
              </a:rPr>
              <a:t> </a:t>
            </a:r>
            <a:r>
              <a:rPr lang="en-US" altLang="zh-TW" sz="2800" b="1" dirty="0" smtClean="0">
                <a:ea typeface="標楷體" panose="03000509000000000000" pitchFamily="65" charset="-120"/>
              </a:rPr>
              <a:t>     </a:t>
            </a:r>
            <a:r>
              <a:rPr lang="zh-TW" altLang="en-US" sz="2800" b="1" dirty="0" smtClean="0">
                <a:ea typeface="標楷體" panose="03000509000000000000" pitchFamily="65" charset="-120"/>
              </a:rPr>
              <a:t>（儒家思想）</a:t>
            </a:r>
            <a:endParaRPr lang="zh-TW" altLang="en-US" sz="2800" b="1" dirty="0">
              <a:ea typeface="標楷體" panose="03000509000000000000" pitchFamily="65" charset="-120"/>
            </a:endParaRPr>
          </a:p>
        </p:txBody>
      </p:sp>
      <p:sp>
        <p:nvSpPr>
          <p:cNvPr id="7182" name="AutoShape 14"/>
          <p:cNvSpPr>
            <a:spLocks noChangeArrowheads="1"/>
          </p:cNvSpPr>
          <p:nvPr/>
        </p:nvSpPr>
        <p:spPr bwMode="auto">
          <a:xfrm>
            <a:off x="4582533" y="2996953"/>
            <a:ext cx="4464495" cy="1483952"/>
          </a:xfrm>
          <a:prstGeom prst="flowChartAlternateProcess">
            <a:avLst/>
          </a:prstGeom>
          <a:solidFill>
            <a:srgbClr val="99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2800" b="1" dirty="0" smtClean="0">
                <a:ea typeface="標楷體" panose="03000509000000000000" pitchFamily="65" charset="-120"/>
              </a:rPr>
              <a:t>1</a:t>
            </a:r>
            <a:r>
              <a:rPr lang="zh-TW" altLang="en-US" sz="2800" b="1" dirty="0" smtClean="0">
                <a:ea typeface="標楷體" panose="03000509000000000000" pitchFamily="65" charset="-120"/>
              </a:rPr>
              <a:t>、民國</a:t>
            </a:r>
            <a:r>
              <a:rPr lang="en-US" altLang="zh-TW" sz="2800" b="1" dirty="0" smtClean="0">
                <a:ea typeface="標楷體" panose="03000509000000000000" pitchFamily="65" charset="-120"/>
              </a:rPr>
              <a:t>40</a:t>
            </a:r>
            <a:r>
              <a:rPr lang="zh-TW" altLang="en-US" sz="2800" b="1" dirty="0" smtClean="0">
                <a:ea typeface="標楷體" panose="03000509000000000000" pitchFamily="65" charset="-120"/>
              </a:rPr>
              <a:t>～</a:t>
            </a:r>
            <a:r>
              <a:rPr lang="en-US" altLang="zh-TW" sz="2800" b="1" dirty="0" smtClean="0">
                <a:ea typeface="標楷體" panose="03000509000000000000" pitchFamily="65" charset="-120"/>
              </a:rPr>
              <a:t>50</a:t>
            </a:r>
            <a:r>
              <a:rPr lang="zh-TW" altLang="en-US" sz="2800" b="1" dirty="0" smtClean="0">
                <a:ea typeface="標楷體" panose="03000509000000000000" pitchFamily="65" charset="-120"/>
              </a:rPr>
              <a:t>年代</a:t>
            </a:r>
            <a:endParaRPr lang="zh-TW" altLang="en-US" sz="2800" b="1" dirty="0">
              <a:ea typeface="標楷體" panose="03000509000000000000" pitchFamily="65" charset="-120"/>
            </a:endParaRPr>
          </a:p>
          <a:p>
            <a:r>
              <a:rPr lang="en-US" altLang="zh-TW" sz="2800" b="1" dirty="0" smtClean="0">
                <a:ea typeface="標楷體" panose="03000509000000000000" pitchFamily="65" charset="-120"/>
              </a:rPr>
              <a:t>2</a:t>
            </a:r>
            <a:r>
              <a:rPr lang="zh-TW" altLang="en-US" sz="2800" b="1" dirty="0" smtClean="0">
                <a:ea typeface="標楷體" panose="03000509000000000000" pitchFamily="65" charset="-120"/>
              </a:rPr>
              <a:t>、韓戰</a:t>
            </a:r>
            <a:r>
              <a:rPr lang="zh-TW" altLang="en-US" sz="2800" b="1" dirty="0" smtClean="0">
                <a:ea typeface="標楷體" panose="03000509000000000000" pitchFamily="65" charset="-120"/>
                <a:sym typeface="Wingdings 3" panose="05040102010807070707" pitchFamily="18" charset="2"/>
              </a:rPr>
              <a:t>美援、協防臺灣</a:t>
            </a:r>
            <a:endParaRPr lang="en-US" altLang="zh-TW" sz="2800" b="1" dirty="0" smtClean="0">
              <a:ea typeface="標楷體" panose="03000509000000000000" pitchFamily="65" charset="-120"/>
              <a:sym typeface="Wingdings 3" panose="05040102010807070707" pitchFamily="18" charset="2"/>
            </a:endParaRPr>
          </a:p>
          <a:p>
            <a:r>
              <a:rPr lang="en-US" altLang="zh-TW" sz="2800" b="1" dirty="0" smtClean="0">
                <a:ea typeface="標楷體" panose="03000509000000000000" pitchFamily="65" charset="-120"/>
              </a:rPr>
              <a:t>3</a:t>
            </a:r>
            <a:r>
              <a:rPr lang="zh-TW" altLang="en-US" sz="2800" b="1" dirty="0" smtClean="0">
                <a:ea typeface="標楷體" panose="03000509000000000000" pitchFamily="65" charset="-120"/>
              </a:rPr>
              <a:t>、音樂、舞蹈、服裝</a:t>
            </a:r>
            <a:endParaRPr lang="en-US" altLang="zh-TW" sz="2800" b="1" dirty="0" smtClean="0">
              <a:ea typeface="標楷體" panose="03000509000000000000" pitchFamily="65" charset="-120"/>
            </a:endParaRPr>
          </a:p>
        </p:txBody>
      </p:sp>
      <p:sp>
        <p:nvSpPr>
          <p:cNvPr id="7183" name="AutoShape 15"/>
          <p:cNvSpPr>
            <a:spLocks noChangeArrowheads="1"/>
          </p:cNvSpPr>
          <p:nvPr/>
        </p:nvSpPr>
        <p:spPr bwMode="auto">
          <a:xfrm rot="16487081">
            <a:off x="907129" y="2974393"/>
            <a:ext cx="2429559" cy="1293954"/>
          </a:xfrm>
          <a:prstGeom prst="leftArrow">
            <a:avLst>
              <a:gd name="adj1" fmla="val 50000"/>
              <a:gd name="adj2" fmla="val 50789"/>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216000" anchor="ctr"/>
          <a:lstStyle/>
          <a:p>
            <a:pPr algn="ctr"/>
            <a:r>
              <a:rPr lang="zh-TW" altLang="en-US" sz="2800" b="1" dirty="0" smtClean="0">
                <a:ea typeface="標楷體" panose="03000509000000000000" pitchFamily="65" charset="-120"/>
              </a:rPr>
              <a:t>鄉土文學運動</a:t>
            </a:r>
            <a:endParaRPr lang="zh-TW" altLang="en-US" sz="2800" b="1" dirty="0">
              <a:ea typeface="標楷體" panose="03000509000000000000" pitchFamily="65" charset="-120"/>
            </a:endParaRPr>
          </a:p>
        </p:txBody>
      </p:sp>
      <p:sp>
        <p:nvSpPr>
          <p:cNvPr id="7181" name="AutoShape 13"/>
          <p:cNvSpPr>
            <a:spLocks noChangeArrowheads="1"/>
          </p:cNvSpPr>
          <p:nvPr/>
        </p:nvSpPr>
        <p:spPr bwMode="auto">
          <a:xfrm rot="2718284">
            <a:off x="2919987" y="2374347"/>
            <a:ext cx="2027398" cy="1139095"/>
          </a:xfrm>
          <a:prstGeom prst="rightArrow">
            <a:avLst>
              <a:gd name="adj1" fmla="val 50000"/>
              <a:gd name="adj2" fmla="val 41262"/>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3200" b="1" dirty="0" smtClean="0">
                <a:ea typeface="標楷體" panose="03000509000000000000" pitchFamily="65" charset="-120"/>
              </a:rPr>
              <a:t>美國文化</a:t>
            </a:r>
            <a:endParaRPr lang="en-US" altLang="zh-TW" sz="3200" b="1" dirty="0">
              <a:ea typeface="標楷體" panose="03000509000000000000" pitchFamily="65" charset="-120"/>
            </a:endParaRPr>
          </a:p>
        </p:txBody>
      </p:sp>
      <p:sp>
        <p:nvSpPr>
          <p:cNvPr id="9" name="Rectangle 4"/>
          <p:cNvSpPr>
            <a:spLocks/>
          </p:cNvSpPr>
          <p:nvPr/>
        </p:nvSpPr>
        <p:spPr bwMode="auto">
          <a:xfrm>
            <a:off x="179513" y="254947"/>
            <a:ext cx="5184576" cy="777875"/>
          </a:xfrm>
          <a:prstGeom prst="rect">
            <a:avLst/>
          </a:prstGeom>
          <a:solidFill>
            <a:srgbClr val="CCFFCC"/>
          </a:solidFill>
          <a:ln w="635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A8647"/>
            </a:contourClr>
          </a:sp3d>
        </p:spPr>
        <p:txBody>
          <a:bodyPr vert="horz" wrap="square" lIns="0" tIns="45720" rIns="0" bIns="45720" numCol="1" anchor="ctr" anchorCtr="0" compatLnSpc="1">
            <a:prstTxWarp prst="textNoShape">
              <a:avLst/>
            </a:prstTxWarp>
          </a:bodyPr>
          <a:lstStyle/>
          <a:p>
            <a:pPr algn="ctr"/>
            <a:r>
              <a:rPr kumimoji="0" lang="zh-TW" altLang="en-US" sz="3600" b="1" dirty="0" smtClean="0">
                <a:latin typeface="+mj-lt"/>
                <a:ea typeface="標楷體" panose="03000509000000000000" pitchFamily="65" charset="-120"/>
                <a:cs typeface="+mj-cs"/>
              </a:rPr>
              <a:t>五、戰後社會與文化發展</a:t>
            </a:r>
            <a:endParaRPr kumimoji="0" lang="zh-TW" altLang="en-US" sz="3600" b="1" dirty="0">
              <a:latin typeface="+mj-lt"/>
              <a:ea typeface="標楷體" panose="03000509000000000000" pitchFamily="65" charset="-120"/>
              <a:cs typeface="+mj-cs"/>
            </a:endParaRPr>
          </a:p>
        </p:txBody>
      </p:sp>
    </p:spTree>
    <p:extLst>
      <p:ext uri="{BB962C8B-B14F-4D97-AF65-F5344CB8AC3E}">
        <p14:creationId xmlns:p14="http://schemas.microsoft.com/office/powerpoint/2010/main" val="3095095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79" grpId="0" animBg="1"/>
      <p:bldP spid="7180" grpId="0" animBg="1"/>
      <p:bldP spid="7182" grpId="0" animBg="1"/>
      <p:bldP spid="7183" grpId="0" animBg="1"/>
      <p:bldP spid="71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13314" name="Rectangle 2"/>
          <p:cNvSpPr>
            <a:spLocks noGrp="1"/>
          </p:cNvSpPr>
          <p:nvPr>
            <p:ph type="title"/>
          </p:nvPr>
        </p:nvSpPr>
        <p:spPr>
          <a:xfrm>
            <a:off x="467544" y="332656"/>
            <a:ext cx="8208912" cy="922337"/>
          </a:xfrm>
          <a:solidFill>
            <a:srgbClr val="4BAD5B"/>
          </a:solidFill>
          <a:ln>
            <a:noFill/>
          </a:ln>
          <a:effectLst>
            <a:outerShdw blurRad="44450" dist="27940" dir="5400000" algn="ctr">
              <a:srgbClr val="000000">
                <a:alpha val="32000"/>
              </a:srgbClr>
            </a:outerShdw>
          </a:effectLst>
          <a:scene3d>
            <a:camera prst="orthographicFront"/>
            <a:lightRig rig="threePt" dir="t"/>
          </a:scene3d>
          <a:sp3d>
            <a:bevelT prst="relaxedInset"/>
          </a:sp3d>
        </p:spPr>
        <p:txBody>
          <a:bodyPr/>
          <a:lstStyle/>
          <a:p>
            <a:r>
              <a:rPr lang="en-US" altLang="zh-TW" sz="4000" b="1" dirty="0" smtClean="0">
                <a:solidFill>
                  <a:schemeClr val="tx1"/>
                </a:solidFill>
                <a:ea typeface="標楷體" panose="03000509000000000000" pitchFamily="65" charset="-120"/>
              </a:rPr>
              <a:t>【</a:t>
            </a:r>
            <a:r>
              <a:rPr lang="zh-TW" altLang="en-US" sz="4000" b="1" dirty="0" smtClean="0">
                <a:solidFill>
                  <a:schemeClr val="tx1"/>
                </a:solidFill>
                <a:ea typeface="標楷體" panose="03000509000000000000" pitchFamily="65" charset="-120"/>
              </a:rPr>
              <a:t>解讀二二八事件</a:t>
            </a:r>
            <a:r>
              <a:rPr lang="en-US" altLang="zh-TW" sz="4000" b="1" dirty="0" smtClean="0">
                <a:solidFill>
                  <a:schemeClr val="tx1"/>
                </a:solidFill>
                <a:ea typeface="標楷體" panose="03000509000000000000" pitchFamily="65" charset="-120"/>
              </a:rPr>
              <a:t>-</a:t>
            </a:r>
            <a:r>
              <a:rPr lang="en-US" altLang="zh-TW" sz="4000" b="1" dirty="0">
                <a:solidFill>
                  <a:schemeClr val="tx1"/>
                </a:solidFill>
                <a:ea typeface="標楷體" panose="03000509000000000000" pitchFamily="65" charset="-120"/>
              </a:rPr>
              <a:t>1 】 </a:t>
            </a:r>
            <a:r>
              <a:rPr lang="zh-TW" altLang="en-US" sz="4000" b="1" dirty="0" smtClean="0">
                <a:solidFill>
                  <a:schemeClr val="tx1"/>
                </a:solidFill>
                <a:ea typeface="標楷體" panose="03000509000000000000" pitchFamily="65" charset="-120"/>
              </a:rPr>
              <a:t>經濟問題</a:t>
            </a:r>
          </a:p>
        </p:txBody>
      </p:sp>
      <p:sp>
        <p:nvSpPr>
          <p:cNvPr id="13315" name="Rectangle 3"/>
          <p:cNvSpPr>
            <a:spLocks noGrp="1"/>
          </p:cNvSpPr>
          <p:nvPr>
            <p:ph type="body" idx="1"/>
          </p:nvPr>
        </p:nvSpPr>
        <p:spPr>
          <a:xfrm>
            <a:off x="457200" y="1600200"/>
            <a:ext cx="8435975" cy="4997450"/>
          </a:xfrm>
        </p:spPr>
        <p:txBody>
          <a:bodyPr/>
          <a:lstStyle/>
          <a:p>
            <a:pPr>
              <a:lnSpc>
                <a:spcPct val="120000"/>
              </a:lnSpc>
              <a:buFont typeface="Wingdings 2" panose="05020102010507070707" pitchFamily="18" charset="2"/>
              <a:buNone/>
            </a:pPr>
            <a:r>
              <a:rPr lang="en-US" altLang="zh-TW" b="1" dirty="0" smtClean="0">
                <a:latin typeface="Arial" panose="020B0604020202020204" pitchFamily="34" charset="0"/>
                <a:ea typeface="標楷體" panose="03000509000000000000" pitchFamily="65" charset="-120"/>
              </a:rPr>
              <a:t>1</a:t>
            </a:r>
            <a:r>
              <a:rPr lang="zh-TW" altLang="en-US" b="1" dirty="0" smtClean="0">
                <a:latin typeface="Arial" panose="020B0604020202020204" pitchFamily="34" charset="0"/>
                <a:ea typeface="標楷體" panose="03000509000000000000" pitchFamily="65" charset="-120"/>
              </a:rPr>
              <a:t>、民國</a:t>
            </a:r>
            <a:r>
              <a:rPr lang="en-US" altLang="zh-TW" b="1" dirty="0" smtClean="0">
                <a:latin typeface="Arial" panose="020B0604020202020204" pitchFamily="34" charset="0"/>
                <a:ea typeface="標楷體" panose="03000509000000000000" pitchFamily="65" charset="-120"/>
              </a:rPr>
              <a:t>35</a:t>
            </a:r>
            <a:r>
              <a:rPr lang="zh-TW" altLang="en-US" b="1" dirty="0" smtClean="0">
                <a:latin typeface="Arial" panose="020B0604020202020204" pitchFamily="34" charset="0"/>
                <a:ea typeface="標楷體" panose="03000509000000000000" pitchFamily="65" charset="-120"/>
              </a:rPr>
              <a:t>年，米價漲了</a:t>
            </a:r>
            <a:r>
              <a:rPr lang="en-US" altLang="zh-TW" b="1" dirty="0" smtClean="0">
                <a:latin typeface="Arial" panose="020B0604020202020204" pitchFamily="34" charset="0"/>
                <a:ea typeface="標楷體" panose="03000509000000000000" pitchFamily="65" charset="-120"/>
              </a:rPr>
              <a:t>100</a:t>
            </a:r>
            <a:r>
              <a:rPr lang="zh-TW" altLang="en-US" b="1" dirty="0" smtClean="0">
                <a:latin typeface="Arial" panose="020B0604020202020204" pitchFamily="34" charset="0"/>
                <a:ea typeface="標楷體" panose="03000509000000000000" pitchFamily="65" charset="-120"/>
              </a:rPr>
              <a:t>倍</a:t>
            </a:r>
          </a:p>
          <a:p>
            <a:pPr>
              <a:lnSpc>
                <a:spcPct val="120000"/>
              </a:lnSpc>
              <a:buFont typeface="Wingdings 2" panose="05020102010507070707" pitchFamily="18" charset="2"/>
              <a:buNone/>
            </a:pPr>
            <a:r>
              <a:rPr lang="en-US" altLang="zh-TW" b="1" dirty="0" smtClean="0">
                <a:latin typeface="Arial" panose="020B0604020202020204" pitchFamily="34" charset="0"/>
                <a:ea typeface="標楷體" panose="03000509000000000000" pitchFamily="65" charset="-120"/>
              </a:rPr>
              <a:t>2</a:t>
            </a:r>
            <a:r>
              <a:rPr lang="zh-TW" altLang="en-US" b="1" dirty="0" smtClean="0">
                <a:latin typeface="Arial" panose="020B0604020202020204" pitchFamily="34" charset="0"/>
                <a:ea typeface="標楷體" panose="03000509000000000000" pitchFamily="65" charset="-120"/>
              </a:rPr>
              <a:t>、原因：</a:t>
            </a:r>
          </a:p>
          <a:p>
            <a:pPr>
              <a:lnSpc>
                <a:spcPct val="12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b="1" dirty="0" smtClean="0">
                <a:latin typeface="Arial" panose="020B0604020202020204" pitchFamily="34" charset="0"/>
                <a:ea typeface="標楷體" panose="03000509000000000000" pitchFamily="65" charset="-120"/>
              </a:rPr>
              <a:t>國共內戰，臺灣物資資助中國，物價上漲</a:t>
            </a:r>
          </a:p>
          <a:p>
            <a:pPr>
              <a:lnSpc>
                <a:spcPct val="12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   陳儀政府貪腐，公營事業虧空</a:t>
            </a:r>
            <a:endParaRPr lang="zh-TW" altLang="en-US" b="1" dirty="0" smtClean="0">
              <a:latin typeface="Arial" panose="020B0604020202020204" pitchFamily="34" charset="0"/>
              <a:ea typeface="標楷體" panose="03000509000000000000" pitchFamily="65" charset="-120"/>
              <a:sym typeface="Wingdings 3" panose="05040102010807070707" pitchFamily="18" charset="2"/>
            </a:endParaRPr>
          </a:p>
          <a:p>
            <a:pPr>
              <a:lnSpc>
                <a:spcPct val="12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   </a:t>
            </a:r>
            <a:r>
              <a:rPr lang="zh-TW" altLang="en-US" b="1" dirty="0" smtClean="0">
                <a:latin typeface="Arial" panose="020B0604020202020204" pitchFamily="34" charset="0"/>
                <a:ea typeface="標楷體" panose="03000509000000000000" pitchFamily="65" charset="-120"/>
                <a:sym typeface="Wingdings 3" panose="05040102010807070707" pitchFamily="18" charset="2"/>
              </a:rPr>
              <a:t>大量印鈔 通貨膨脹、鈔票貶值</a:t>
            </a:r>
          </a:p>
          <a:p>
            <a:pPr>
              <a:lnSpc>
                <a:spcPct val="12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2" panose="05020102010507070707" pitchFamily="18" charset="2"/>
              </a:rPr>
              <a:t>   失業率攀升 </a:t>
            </a:r>
            <a:r>
              <a:rPr lang="zh-TW" altLang="en-US" b="1" dirty="0" smtClean="0">
                <a:latin typeface="Arial" panose="020B0604020202020204" pitchFamily="34" charset="0"/>
                <a:ea typeface="標楷體" panose="03000509000000000000" pitchFamily="65" charset="-120"/>
                <a:sym typeface="Wingdings 3" panose="05040102010807070707" pitchFamily="18" charset="2"/>
              </a:rPr>
              <a:t> </a:t>
            </a:r>
            <a:r>
              <a:rPr lang="en-US" altLang="zh-TW" sz="2800" b="1" dirty="0" smtClean="0">
                <a:latin typeface="Arial" panose="020B0604020202020204" pitchFamily="34" charset="0"/>
                <a:ea typeface="標楷體" panose="03000509000000000000" pitchFamily="65" charset="-120"/>
                <a:sym typeface="Wingdings 3" panose="05040102010807070707" pitchFamily="18" charset="2"/>
              </a:rPr>
              <a:t>1946</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年估計約有</a:t>
            </a:r>
            <a:r>
              <a:rPr lang="en-US" altLang="zh-TW" sz="2800" b="1" dirty="0" smtClean="0">
                <a:latin typeface="Arial" panose="020B0604020202020204" pitchFamily="34" charset="0"/>
                <a:ea typeface="標楷體" panose="03000509000000000000" pitchFamily="65" charset="-120"/>
                <a:sym typeface="Wingdings 3" panose="05040102010807070707" pitchFamily="18" charset="2"/>
              </a:rPr>
              <a:t>45</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萬人</a:t>
            </a:r>
            <a:r>
              <a:rPr lang="en-US" altLang="zh-TW" sz="2800" b="1" dirty="0" smtClean="0">
                <a:latin typeface="Arial" panose="020B0604020202020204" pitchFamily="34" charset="0"/>
                <a:ea typeface="標楷體" panose="03000509000000000000" pitchFamily="65" charset="-120"/>
                <a:sym typeface="Wingdings 3" panose="05040102010807070707" pitchFamily="18" charset="2"/>
              </a:rPr>
              <a:t>/600</a:t>
            </a:r>
            <a:r>
              <a:rPr lang="zh-TW" altLang="en-US" sz="2800" b="1" dirty="0" smtClean="0">
                <a:latin typeface="Arial" panose="020B0604020202020204" pitchFamily="34" charset="0"/>
                <a:ea typeface="標楷體" panose="03000509000000000000" pitchFamily="65" charset="-120"/>
                <a:sym typeface="Wingdings 3" panose="05040102010807070707" pitchFamily="18" charset="2"/>
              </a:rPr>
              <a:t>萬</a:t>
            </a:r>
            <a:endParaRPr lang="en-US" altLang="zh-TW" sz="2800" b="1" dirty="0" smtClean="0">
              <a:latin typeface="Arial" panose="020B0604020202020204" pitchFamily="34" charset="0"/>
              <a:ea typeface="標楷體" panose="03000509000000000000" pitchFamily="65" charset="-120"/>
              <a:sym typeface="Wingdings 2" panose="05020102010507070707" pitchFamily="18" charset="2"/>
            </a:endParaRPr>
          </a:p>
          <a:p>
            <a:pPr>
              <a:lnSpc>
                <a:spcPct val="120000"/>
              </a:lnSpc>
              <a:buFont typeface="Wingdings 2" panose="05020102010507070707" pitchFamily="18" charset="2"/>
              <a:buNone/>
            </a:pPr>
            <a:r>
              <a:rPr lang="zh-TW" altLang="en-US" b="1" dirty="0" smtClean="0">
                <a:latin typeface="Arial" panose="020B0604020202020204" pitchFamily="34" charset="0"/>
                <a:ea typeface="標楷體" panose="03000509000000000000" pitchFamily="65" charset="-120"/>
                <a:sym typeface="Wingdings 3" panose="05040102010807070707" pitchFamily="18" charset="2"/>
              </a:rPr>
              <a:t>   </a:t>
            </a:r>
            <a:r>
              <a:rPr lang="zh-TW" altLang="en-US" b="1" dirty="0" smtClean="0">
                <a:latin typeface="Arial" panose="020B0604020202020204" pitchFamily="34" charset="0"/>
                <a:ea typeface="標楷體" panose="03000509000000000000" pitchFamily="65" charset="-120"/>
                <a:sym typeface="Wingdings 2" panose="05020102010507070707" pitchFamily="18" charset="2"/>
              </a:rPr>
              <a:t>統制經濟的剝削（專賣局、貿易局）</a:t>
            </a:r>
          </a:p>
        </p:txBody>
      </p:sp>
      <p:sp>
        <p:nvSpPr>
          <p:cNvPr id="48132" name="Text Box 4"/>
          <p:cNvSpPr txBox="1">
            <a:spLocks noChangeArrowheads="1"/>
          </p:cNvSpPr>
          <p:nvPr/>
        </p:nvSpPr>
        <p:spPr bwMode="auto">
          <a:xfrm>
            <a:off x="1293813" y="1458913"/>
            <a:ext cx="6264275" cy="5105400"/>
          </a:xfrm>
          <a:prstGeom prst="rect">
            <a:avLst/>
          </a:prstGeom>
          <a:solidFill>
            <a:srgbClr val="FFFF00"/>
          </a:solidFill>
          <a:ln w="444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58B0B"/>
            </a:contourClr>
          </a:sp3d>
          <a:extLst/>
        </p:spPr>
        <p:txBody>
          <a:bodyPr lIns="198000" tIns="118800" rIns="198000" bIns="118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en-US" altLang="zh-TW" sz="2800" b="1" dirty="0">
                <a:ea typeface="標楷體" panose="03000509000000000000" pitchFamily="65" charset="-120"/>
              </a:rPr>
              <a:t>【</a:t>
            </a:r>
            <a:r>
              <a:rPr lang="zh-TW" altLang="en-US" sz="2800" b="1" dirty="0">
                <a:ea typeface="標楷體" panose="03000509000000000000" pitchFamily="65" charset="-120"/>
              </a:rPr>
              <a:t>臺北市零售米價</a:t>
            </a:r>
            <a:r>
              <a:rPr lang="en-US" altLang="zh-TW" sz="2800" b="1" dirty="0">
                <a:ea typeface="標楷體" panose="03000509000000000000" pitchFamily="65" charset="-120"/>
              </a:rPr>
              <a:t>】</a:t>
            </a:r>
            <a:endParaRPr lang="zh-TW" altLang="en-US" sz="2800" b="1" dirty="0">
              <a:ea typeface="標楷體" panose="03000509000000000000" pitchFamily="65" charset="-120"/>
            </a:endParaRPr>
          </a:p>
          <a:p>
            <a:pPr eaLnBrk="1" hangingPunct="1">
              <a:spcBef>
                <a:spcPct val="50000"/>
              </a:spcBef>
            </a:pPr>
            <a:r>
              <a:rPr lang="en-US" altLang="zh-TW" sz="2800" b="1" dirty="0">
                <a:ea typeface="標楷體" panose="03000509000000000000" pitchFamily="65" charset="-120"/>
              </a:rPr>
              <a:t>1945</a:t>
            </a:r>
            <a:r>
              <a:rPr lang="zh-TW" altLang="en-US" sz="2800" b="1" dirty="0">
                <a:ea typeface="標楷體" panose="03000509000000000000" pitchFamily="65" charset="-120"/>
              </a:rPr>
              <a:t>年</a:t>
            </a:r>
            <a:r>
              <a:rPr lang="en-US" altLang="zh-TW" sz="2800" b="1" dirty="0">
                <a:ea typeface="標楷體" panose="03000509000000000000" pitchFamily="65" charset="-120"/>
              </a:rPr>
              <a:t>08</a:t>
            </a:r>
            <a:r>
              <a:rPr lang="zh-TW" altLang="en-US" sz="2800" b="1" dirty="0">
                <a:ea typeface="標楷體" panose="03000509000000000000" pitchFamily="65" charset="-120"/>
              </a:rPr>
              <a:t>月     </a:t>
            </a:r>
            <a:r>
              <a:rPr lang="en-US" altLang="zh-TW" sz="2800" b="1" dirty="0">
                <a:ea typeface="標楷體" panose="03000509000000000000" pitchFamily="65" charset="-120"/>
              </a:rPr>
              <a:t>0.2</a:t>
            </a:r>
            <a:r>
              <a:rPr lang="zh-TW" altLang="en-US" sz="2800" b="1" dirty="0">
                <a:ea typeface="標楷體" panose="03000509000000000000" pitchFamily="65" charset="-120"/>
              </a:rPr>
              <a:t>圓</a:t>
            </a:r>
            <a:r>
              <a:rPr lang="en-US" altLang="zh-TW" sz="2800" b="1" dirty="0" smtClean="0">
                <a:ea typeface="標楷體" panose="03000509000000000000" pitchFamily="65" charset="-120"/>
              </a:rPr>
              <a:t>/</a:t>
            </a:r>
            <a:r>
              <a:rPr lang="zh-TW" altLang="en-US" sz="2800" b="1" dirty="0" smtClean="0">
                <a:ea typeface="標楷體" panose="03000509000000000000" pitchFamily="65" charset="-120"/>
              </a:rPr>
              <a:t>臺斤          </a:t>
            </a:r>
            <a:r>
              <a:rPr lang="en-US" altLang="zh-TW" sz="2800" b="1" dirty="0">
                <a:ea typeface="標楷體" panose="03000509000000000000" pitchFamily="65" charset="-120"/>
              </a:rPr>
              <a:t>1</a:t>
            </a:r>
            <a:r>
              <a:rPr lang="zh-TW" altLang="en-US" sz="2800" b="1" dirty="0">
                <a:ea typeface="標楷體" panose="03000509000000000000" pitchFamily="65" charset="-120"/>
              </a:rPr>
              <a:t>倍</a:t>
            </a:r>
          </a:p>
          <a:p>
            <a:pPr eaLnBrk="1" hangingPunct="1">
              <a:spcBef>
                <a:spcPct val="50000"/>
              </a:spcBef>
            </a:pPr>
            <a:r>
              <a:rPr lang="en-US" altLang="zh-TW" sz="2800" b="1" dirty="0">
                <a:ea typeface="標楷體" panose="03000509000000000000" pitchFamily="65" charset="-120"/>
              </a:rPr>
              <a:t>1945</a:t>
            </a:r>
            <a:r>
              <a:rPr lang="zh-TW" altLang="en-US" sz="2800" b="1" dirty="0">
                <a:ea typeface="標楷體" panose="03000509000000000000" pitchFamily="65" charset="-120"/>
              </a:rPr>
              <a:t>年</a:t>
            </a:r>
            <a:r>
              <a:rPr lang="en-US" altLang="zh-TW" sz="2800" b="1" dirty="0">
                <a:ea typeface="標楷體" panose="03000509000000000000" pitchFamily="65" charset="-120"/>
              </a:rPr>
              <a:t>10</a:t>
            </a:r>
            <a:r>
              <a:rPr lang="zh-TW" altLang="en-US" sz="2800" b="1" dirty="0">
                <a:ea typeface="標楷體" panose="03000509000000000000" pitchFamily="65" charset="-120"/>
              </a:rPr>
              <a:t>月     </a:t>
            </a:r>
            <a:r>
              <a:rPr lang="en-US" altLang="zh-TW" sz="2800" b="1" dirty="0">
                <a:ea typeface="標楷體" panose="03000509000000000000" pitchFamily="65" charset="-120"/>
              </a:rPr>
              <a:t>3.6</a:t>
            </a:r>
            <a:r>
              <a:rPr lang="zh-TW" altLang="en-US" sz="2800" b="1" dirty="0">
                <a:ea typeface="標楷體" panose="03000509000000000000" pitchFamily="65" charset="-120"/>
              </a:rPr>
              <a:t>圓</a:t>
            </a:r>
            <a:r>
              <a:rPr lang="en-US" altLang="zh-TW" sz="2800" b="1" dirty="0" smtClean="0">
                <a:ea typeface="標楷體" panose="03000509000000000000" pitchFamily="65" charset="-120"/>
              </a:rPr>
              <a:t>/</a:t>
            </a:r>
            <a:r>
              <a:rPr lang="zh-TW" altLang="en-US" sz="2800" b="1" dirty="0" smtClean="0">
                <a:ea typeface="標楷體" panose="03000509000000000000" pitchFamily="65" charset="-120"/>
              </a:rPr>
              <a:t>臺斤        </a:t>
            </a:r>
            <a:r>
              <a:rPr lang="en-US" altLang="zh-TW" sz="2800" b="1" dirty="0">
                <a:ea typeface="標楷體" panose="03000509000000000000" pitchFamily="65" charset="-120"/>
              </a:rPr>
              <a:t>18</a:t>
            </a:r>
            <a:r>
              <a:rPr lang="zh-TW" altLang="en-US" sz="2800" b="1" dirty="0">
                <a:ea typeface="標楷體" panose="03000509000000000000" pitchFamily="65" charset="-120"/>
              </a:rPr>
              <a:t>倍</a:t>
            </a:r>
          </a:p>
          <a:p>
            <a:pPr eaLnBrk="1" hangingPunct="1">
              <a:spcBef>
                <a:spcPct val="50000"/>
              </a:spcBef>
            </a:pPr>
            <a:r>
              <a:rPr lang="en-US" altLang="zh-TW" sz="2800" b="1" dirty="0">
                <a:ea typeface="標楷體" panose="03000509000000000000" pitchFamily="65" charset="-120"/>
              </a:rPr>
              <a:t>1945</a:t>
            </a:r>
            <a:r>
              <a:rPr lang="zh-TW" altLang="en-US" sz="2800" b="1" dirty="0">
                <a:ea typeface="標楷體" panose="03000509000000000000" pitchFamily="65" charset="-120"/>
              </a:rPr>
              <a:t>年</a:t>
            </a:r>
            <a:r>
              <a:rPr lang="en-US" altLang="zh-TW" sz="2800" b="1" dirty="0">
                <a:ea typeface="標楷體" panose="03000509000000000000" pitchFamily="65" charset="-120"/>
              </a:rPr>
              <a:t>11</a:t>
            </a:r>
            <a:r>
              <a:rPr lang="zh-TW" altLang="en-US" sz="2800" b="1" dirty="0">
                <a:ea typeface="標楷體" panose="03000509000000000000" pitchFamily="65" charset="-120"/>
              </a:rPr>
              <a:t>月     </a:t>
            </a:r>
            <a:r>
              <a:rPr lang="en-US" altLang="zh-TW" sz="2800" b="1" dirty="0">
                <a:ea typeface="標楷體" panose="03000509000000000000" pitchFamily="65" charset="-120"/>
              </a:rPr>
              <a:t>12</a:t>
            </a:r>
            <a:r>
              <a:rPr lang="zh-TW" altLang="en-US" sz="2800" b="1" dirty="0">
                <a:ea typeface="標楷體" panose="03000509000000000000" pitchFamily="65" charset="-120"/>
              </a:rPr>
              <a:t>圓</a:t>
            </a:r>
            <a:r>
              <a:rPr lang="en-US" altLang="zh-TW" sz="2800" b="1" dirty="0" smtClean="0">
                <a:ea typeface="標楷體" panose="03000509000000000000" pitchFamily="65" charset="-120"/>
              </a:rPr>
              <a:t>/</a:t>
            </a:r>
            <a:r>
              <a:rPr lang="zh-TW" altLang="en-US" sz="2800" b="1" dirty="0" smtClean="0">
                <a:ea typeface="標楷體" panose="03000509000000000000" pitchFamily="65" charset="-120"/>
              </a:rPr>
              <a:t>臺斤         </a:t>
            </a:r>
            <a:r>
              <a:rPr lang="en-US" altLang="zh-TW" sz="2800" b="1" dirty="0">
                <a:ea typeface="標楷體" panose="03000509000000000000" pitchFamily="65" charset="-120"/>
              </a:rPr>
              <a:t>60</a:t>
            </a:r>
            <a:r>
              <a:rPr lang="zh-TW" altLang="en-US" sz="2800" b="1" dirty="0">
                <a:ea typeface="標楷體" panose="03000509000000000000" pitchFamily="65" charset="-120"/>
              </a:rPr>
              <a:t>倍</a:t>
            </a:r>
          </a:p>
          <a:p>
            <a:pPr eaLnBrk="1" hangingPunct="1">
              <a:spcBef>
                <a:spcPct val="50000"/>
              </a:spcBef>
            </a:pPr>
            <a:r>
              <a:rPr lang="en-US" altLang="zh-TW" sz="2800" b="1" dirty="0">
                <a:ea typeface="標楷體" panose="03000509000000000000" pitchFamily="65" charset="-120"/>
              </a:rPr>
              <a:t>1946</a:t>
            </a:r>
            <a:r>
              <a:rPr lang="zh-TW" altLang="en-US" sz="2800" b="1" dirty="0">
                <a:ea typeface="標楷體" panose="03000509000000000000" pitchFamily="65" charset="-120"/>
              </a:rPr>
              <a:t>年</a:t>
            </a:r>
            <a:r>
              <a:rPr lang="en-US" altLang="zh-TW" sz="2800" b="1" dirty="0">
                <a:ea typeface="標楷體" panose="03000509000000000000" pitchFamily="65" charset="-120"/>
              </a:rPr>
              <a:t>02</a:t>
            </a:r>
            <a:r>
              <a:rPr lang="zh-TW" altLang="en-US" sz="2800" b="1" dirty="0">
                <a:ea typeface="標楷體" panose="03000509000000000000" pitchFamily="65" charset="-120"/>
              </a:rPr>
              <a:t>月     </a:t>
            </a:r>
            <a:r>
              <a:rPr lang="en-US" altLang="zh-TW" sz="2800" b="1" dirty="0">
                <a:ea typeface="標楷體" panose="03000509000000000000" pitchFamily="65" charset="-120"/>
              </a:rPr>
              <a:t>16.8</a:t>
            </a:r>
            <a:r>
              <a:rPr lang="zh-TW" altLang="en-US" sz="2800" b="1" dirty="0">
                <a:ea typeface="標楷體" panose="03000509000000000000" pitchFamily="65" charset="-120"/>
              </a:rPr>
              <a:t>圓</a:t>
            </a:r>
            <a:r>
              <a:rPr lang="en-US" altLang="zh-TW" sz="2800" b="1" dirty="0" smtClean="0">
                <a:ea typeface="標楷體" panose="03000509000000000000" pitchFamily="65" charset="-120"/>
              </a:rPr>
              <a:t>/</a:t>
            </a:r>
            <a:r>
              <a:rPr lang="zh-TW" altLang="en-US" sz="2800" b="1" dirty="0" smtClean="0">
                <a:ea typeface="標楷體" panose="03000509000000000000" pitchFamily="65" charset="-120"/>
              </a:rPr>
              <a:t>臺斤      </a:t>
            </a:r>
            <a:r>
              <a:rPr lang="en-US" altLang="zh-TW" sz="2800" b="1" dirty="0">
                <a:ea typeface="標楷體" panose="03000509000000000000" pitchFamily="65" charset="-120"/>
              </a:rPr>
              <a:t>84</a:t>
            </a:r>
            <a:r>
              <a:rPr lang="zh-TW" altLang="en-US" sz="2800" b="1" dirty="0">
                <a:ea typeface="標楷體" panose="03000509000000000000" pitchFamily="65" charset="-120"/>
              </a:rPr>
              <a:t>倍</a:t>
            </a:r>
          </a:p>
          <a:p>
            <a:pPr eaLnBrk="1" hangingPunct="1">
              <a:spcBef>
                <a:spcPct val="50000"/>
              </a:spcBef>
            </a:pPr>
            <a:r>
              <a:rPr lang="en-US" altLang="zh-TW" sz="2800" b="1" dirty="0">
                <a:ea typeface="標楷體" panose="03000509000000000000" pitchFamily="65" charset="-120"/>
              </a:rPr>
              <a:t>1946</a:t>
            </a:r>
            <a:r>
              <a:rPr lang="zh-TW" altLang="en-US" sz="2800" b="1" dirty="0">
                <a:ea typeface="標楷體" panose="03000509000000000000" pitchFamily="65" charset="-120"/>
              </a:rPr>
              <a:t>年</a:t>
            </a:r>
            <a:r>
              <a:rPr lang="en-US" altLang="zh-TW" sz="2800" b="1" dirty="0">
                <a:ea typeface="標楷體" panose="03000509000000000000" pitchFamily="65" charset="-120"/>
              </a:rPr>
              <a:t>04</a:t>
            </a:r>
            <a:r>
              <a:rPr lang="zh-TW" altLang="en-US" sz="2800" b="1" dirty="0">
                <a:ea typeface="標楷體" panose="03000509000000000000" pitchFamily="65" charset="-120"/>
              </a:rPr>
              <a:t>月      </a:t>
            </a:r>
            <a:r>
              <a:rPr lang="en-US" altLang="zh-TW" sz="2800" b="1" dirty="0">
                <a:ea typeface="標楷體" panose="03000509000000000000" pitchFamily="65" charset="-120"/>
              </a:rPr>
              <a:t>20</a:t>
            </a:r>
            <a:r>
              <a:rPr lang="zh-TW" altLang="en-US" sz="2800" b="1" dirty="0">
                <a:ea typeface="標楷體" panose="03000509000000000000" pitchFamily="65" charset="-120"/>
              </a:rPr>
              <a:t>圓</a:t>
            </a:r>
            <a:r>
              <a:rPr lang="en-US" altLang="zh-TW" sz="2800" b="1" dirty="0" smtClean="0">
                <a:ea typeface="標楷體" panose="03000509000000000000" pitchFamily="65" charset="-120"/>
              </a:rPr>
              <a:t>/</a:t>
            </a:r>
            <a:r>
              <a:rPr lang="zh-TW" altLang="en-US" sz="2800" b="1" dirty="0" smtClean="0">
                <a:ea typeface="標楷體" panose="03000509000000000000" pitchFamily="65" charset="-120"/>
              </a:rPr>
              <a:t>臺斤      </a:t>
            </a:r>
            <a:r>
              <a:rPr lang="en-US" altLang="zh-TW" sz="2800" b="1" dirty="0">
                <a:ea typeface="標楷體" panose="03000509000000000000" pitchFamily="65" charset="-120"/>
              </a:rPr>
              <a:t>100</a:t>
            </a:r>
            <a:r>
              <a:rPr lang="zh-TW" altLang="en-US" sz="2800" b="1" dirty="0">
                <a:ea typeface="標楷體" panose="03000509000000000000" pitchFamily="65" charset="-120"/>
              </a:rPr>
              <a:t>倍</a:t>
            </a:r>
          </a:p>
          <a:p>
            <a:pPr eaLnBrk="1" hangingPunct="1">
              <a:spcBef>
                <a:spcPct val="50000"/>
              </a:spcBef>
            </a:pPr>
            <a:r>
              <a:rPr lang="en-US" altLang="zh-TW" sz="2800" b="1" dirty="0">
                <a:ea typeface="標楷體" panose="03000509000000000000" pitchFamily="65" charset="-120"/>
              </a:rPr>
              <a:t>1947</a:t>
            </a:r>
            <a:r>
              <a:rPr lang="zh-TW" altLang="en-US" sz="2800" b="1" dirty="0">
                <a:ea typeface="標楷體" panose="03000509000000000000" pitchFamily="65" charset="-120"/>
              </a:rPr>
              <a:t>年</a:t>
            </a:r>
            <a:r>
              <a:rPr lang="en-US" altLang="zh-TW" sz="2800" b="1" dirty="0">
                <a:ea typeface="標楷體" panose="03000509000000000000" pitchFamily="65" charset="-120"/>
              </a:rPr>
              <a:t>01</a:t>
            </a:r>
            <a:r>
              <a:rPr lang="zh-TW" altLang="en-US" sz="2800" b="1" dirty="0">
                <a:ea typeface="標楷體" panose="03000509000000000000" pitchFamily="65" charset="-120"/>
              </a:rPr>
              <a:t>月      </a:t>
            </a:r>
            <a:r>
              <a:rPr lang="en-US" altLang="zh-TW" sz="2800" b="1" dirty="0">
                <a:ea typeface="標楷體" panose="03000509000000000000" pitchFamily="65" charset="-120"/>
              </a:rPr>
              <a:t>80</a:t>
            </a:r>
            <a:r>
              <a:rPr lang="zh-TW" altLang="en-US" sz="2800" b="1" dirty="0">
                <a:ea typeface="標楷體" panose="03000509000000000000" pitchFamily="65" charset="-120"/>
              </a:rPr>
              <a:t>圓</a:t>
            </a:r>
            <a:r>
              <a:rPr lang="en-US" altLang="zh-TW" sz="2800" b="1" dirty="0" smtClean="0">
                <a:ea typeface="標楷體" panose="03000509000000000000" pitchFamily="65" charset="-120"/>
              </a:rPr>
              <a:t>/</a:t>
            </a:r>
            <a:r>
              <a:rPr lang="zh-TW" altLang="en-US" sz="2800" b="1" dirty="0" smtClean="0">
                <a:ea typeface="標楷體" panose="03000509000000000000" pitchFamily="65" charset="-120"/>
              </a:rPr>
              <a:t>臺斤      </a:t>
            </a:r>
            <a:r>
              <a:rPr lang="en-US" altLang="zh-TW" sz="2800" b="1" dirty="0">
                <a:ea typeface="標楷體" panose="03000509000000000000" pitchFamily="65" charset="-120"/>
              </a:rPr>
              <a:t>400</a:t>
            </a:r>
            <a:r>
              <a:rPr lang="zh-TW" altLang="en-US" sz="2800" b="1" dirty="0">
                <a:ea typeface="標楷體" panose="03000509000000000000" pitchFamily="65" charset="-120"/>
              </a:rPr>
              <a:t>倍</a:t>
            </a:r>
          </a:p>
          <a:p>
            <a:pPr algn="ctr" eaLnBrk="1" hangingPunct="1">
              <a:spcBef>
                <a:spcPct val="50000"/>
              </a:spcBef>
            </a:pPr>
            <a:r>
              <a:rPr lang="zh-TW" altLang="en-US" sz="2400" b="1" dirty="0">
                <a:ea typeface="標楷體" panose="03000509000000000000" pitchFamily="65" charset="-120"/>
              </a:rPr>
              <a:t>～引自李筱峰，</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解讀二二八</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，頁</a:t>
            </a:r>
            <a:r>
              <a:rPr lang="en-US" altLang="zh-TW" sz="2400" b="1" dirty="0">
                <a:latin typeface="標楷體" panose="03000509000000000000" pitchFamily="65" charset="-120"/>
                <a:ea typeface="標楷體" panose="03000509000000000000" pitchFamily="65" charset="-120"/>
              </a:rPr>
              <a:t>61</a:t>
            </a:r>
            <a:r>
              <a:rPr lang="zh-TW" altLang="en-US" sz="2400" b="1"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2"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4180</TotalTime>
  <Words>7423</Words>
  <Application>Microsoft Office PowerPoint</Application>
  <PresentationFormat>如螢幕大小 (4:3)</PresentationFormat>
  <Paragraphs>469</Paragraphs>
  <Slides>82</Slides>
  <Notes>0</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82</vt:i4>
      </vt:variant>
    </vt:vector>
  </HeadingPairs>
  <TitlesOfParts>
    <vt:vector size="96" baseType="lpstr">
      <vt:lpstr>Arial Unicode MS</vt:lpstr>
      <vt:lpstr>Maiandra GD</vt:lpstr>
      <vt:lpstr>华文楷体</vt:lpstr>
      <vt:lpstr>微軟正黑體</vt:lpstr>
      <vt:lpstr>新細明體</vt:lpstr>
      <vt:lpstr>標楷體</vt:lpstr>
      <vt:lpstr>Arial</vt:lpstr>
      <vt:lpstr>Calibri</vt:lpstr>
      <vt:lpstr>Cambria</vt:lpstr>
      <vt:lpstr>Tahoma</vt:lpstr>
      <vt:lpstr>Wingdings</vt:lpstr>
      <vt:lpstr>Wingdings 2</vt:lpstr>
      <vt:lpstr>Wingdings 3</vt:lpstr>
      <vt:lpstr>龍騰四海</vt:lpstr>
      <vt:lpstr>3-1 3-2 光復後的政治、經濟、社會與文化</vt:lpstr>
      <vt:lpstr>PowerPoint 簡報</vt:lpstr>
      <vt:lpstr>PowerPoint 簡報</vt:lpstr>
      <vt:lpstr>PowerPoint 簡報</vt:lpstr>
      <vt:lpstr>PowerPoint 簡報</vt:lpstr>
      <vt:lpstr>二、 二二八事件</vt:lpstr>
      <vt:lpstr>PowerPoint 簡報</vt:lpstr>
      <vt:lpstr>PowerPoint 簡報</vt:lpstr>
      <vt:lpstr>【解讀二二八事件-1 】 經濟問題</vt:lpstr>
      <vt:lpstr>PowerPoint 簡報</vt:lpstr>
      <vt:lpstr>【解讀二二八事件-2 】文化衝擊</vt:lpstr>
      <vt:lpstr>A、戰亂頻繁，影響社會進步</vt:lpstr>
      <vt:lpstr>B、兩岸社會的差距- ex.1</vt:lpstr>
      <vt:lpstr>B、兩岸社會的差距- ex.2</vt:lpstr>
      <vt:lpstr>B、兩岸社會的差距- ex.3</vt:lpstr>
      <vt:lpstr>B、兩岸社會的差距- ex.4</vt:lpstr>
      <vt:lpstr>C、觀點不同—生活文化</vt:lpstr>
      <vt:lpstr>日式木屐(左)與漢式木屐(右)</vt:lpstr>
      <vt:lpstr>C、觀點不同—生活習慣</vt:lpstr>
      <vt:lpstr>【解讀二二八事件-3 】貪汙問題</vt:lpstr>
      <vt:lpstr>PowerPoint 簡報</vt:lpstr>
      <vt:lpstr>PowerPoint 簡報</vt:lpstr>
      <vt:lpstr>PowerPoint 簡報</vt:lpstr>
      <vt:lpstr>PowerPoint 簡報</vt:lpstr>
      <vt:lpstr>PowerPoint 簡報</vt:lpstr>
      <vt:lpstr>【歷史現場】二二八事件始末</vt:lpstr>
      <vt:lpstr>【歷史現場】二二八事件始末</vt:lpstr>
      <vt:lpstr>二二八事件爆發地點 詹天馬為日治時期著名的辯士，臺籍文藝人士常在天馬茶房聚集，暢談抱負、關心政局，並打探中國大陸的情形。 戰後，天馬茶房依然是臺北知識文人活動的重要場所。民國36年2月27日，查緝私煙的地點就在這裡      圖-作者。</vt:lpstr>
      <vt:lpstr>林婦表示生活困難，跪地哀求至少歸還其錢財、以及其餘經過合法繳稅的公菸，但查緝員堅持全部沒收。林婦的糾纏讓查緝員心生不耐，同時紛擾也吸引越來越多的民眾圍觀，使查緝員大為緊張；又加上語言溝通不暢等因素，林婦被葉得根以槍托擊傷頭部，頓時血流如注，滿臉是血昏迷倒地。圍觀民眾目睹此景後，憤而將查緝員包圍。查緝員開槍示警卻不幸誤殺路人陳文溪。此為事件點南京西路與延平北路交接的現況。                圖-作者2016.01攝影</vt:lpstr>
      <vt:lpstr>2月28日上午，民眾沿街打鑼通告，積怨已深的市民群體展開罷工、罷市，大小商店紛起響應相繼關門。上午十時，憤怒的市民除了前往肇事查緝員所任職的專賣局分局抗議之外，還要求專賣局分局長下臺負責。民眾並將專賣局內堆存的香菸、酒類等物搬出並予以焚毀。圖為聚集在專賣局臺北分局門口的群眾。左圖-維基。</vt:lpstr>
      <vt:lpstr>2月28日下午一時許，數千名群眾集結於長官公署門口示威請願，過程中公署衛兵無預警向市民開槍掃射，當場造成許多民眾死傷，民眾情緒更為憤慨，從此開始轉往毆打外省人。圖片中的行政院大廈正是昔日臺灣省行政長官公署的辦公廳舍所在。圖：維基</vt:lpstr>
      <vt:lpstr>2月28日下午，大批憤怒群眾衝入位於臺北新公園中的「臺灣廣播公司」廳舍 (今二二八和平紀念館)，對外播音發出控訴，呼籲各地民眾一同響應，成為全臺反抗活動蜂起的開端；之後陳儀也多次於該電臺透過廣播向民眾喊話。                     圖-作者</vt:lpstr>
      <vt:lpstr>PowerPoint 簡報</vt:lpstr>
      <vt:lpstr>PowerPoint 簡報</vt:lpstr>
      <vt:lpstr>PowerPoint 簡報</vt:lpstr>
      <vt:lpstr>PowerPoint 簡報</vt:lpstr>
      <vt:lpstr>PowerPoint 簡報</vt:lpstr>
      <vt:lpstr>PowerPoint 簡報</vt:lpstr>
      <vt:lpstr>PowerPoint 簡報</vt:lpstr>
      <vt:lpstr>陳澄波，知名畫家，也是嘉義市參議員。二二八事件爆發後，因代表嘉義市「二二八事件處理委員會」前往嘉義機場協商，於3月25日上午被國軍槍斃後，懸屍示眾三天，享年52歲。</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事件後，警備總部以涉嫌叛亂罪逮捕相關人士，並進行美麗島大審（照片人物：張俊宏、黃信介、陳菊、姚嘉文、施明德、呂秀蓮、林弘宣）。由於國際特赦組織等本案，加上政府態度的轉變，首次公開審訊過程。民眾也從被告與檢方的攻防答辯中，除了同情彼等遭遇，更了解到他們對於民主、人權的見解，進一步省思、關心臺灣所面臨的政治問題。此外，一批承辦此案的辯護律師也在事件後，紛紛投身黨外運動，為黨外運動注入新血。圖—維基百科、 http://www.open.com.hk/content.php?id=1259#.VsCNLCGqqiU</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The end</vt:lpstr>
      <vt:lpstr>3-1、3-2 光復後的政治與經濟 光復後的社會與文化發展</vt:lpstr>
      <vt:lpstr>PowerPoint 簡報</vt:lpstr>
      <vt:lpstr>二、 二二八事件</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質性研究報告撰寫</dc:title>
  <dc:creator>derhon</dc:creator>
  <cp:lastModifiedBy>panda</cp:lastModifiedBy>
  <cp:revision>377</cp:revision>
  <dcterms:created xsi:type="dcterms:W3CDTF">2008-07-25T00:11:09Z</dcterms:created>
  <dcterms:modified xsi:type="dcterms:W3CDTF">2016-07-12T06:45:31Z</dcterms:modified>
</cp:coreProperties>
</file>