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83" r:id="rId4"/>
    <p:sldId id="294" r:id="rId5"/>
    <p:sldId id="287" r:id="rId6"/>
    <p:sldId id="309" r:id="rId7"/>
    <p:sldId id="293" r:id="rId8"/>
    <p:sldId id="302" r:id="rId9"/>
    <p:sldId id="314" r:id="rId10"/>
    <p:sldId id="315" r:id="rId11"/>
    <p:sldId id="345" r:id="rId12"/>
    <p:sldId id="346" r:id="rId13"/>
    <p:sldId id="321" r:id="rId14"/>
    <p:sldId id="303" r:id="rId15"/>
    <p:sldId id="313" r:id="rId16"/>
    <p:sldId id="312" r:id="rId17"/>
    <p:sldId id="316" r:id="rId18"/>
    <p:sldId id="343" r:id="rId19"/>
    <p:sldId id="317" r:id="rId20"/>
    <p:sldId id="323" r:id="rId21"/>
    <p:sldId id="322" r:id="rId22"/>
    <p:sldId id="344" r:id="rId23"/>
    <p:sldId id="324" r:id="rId24"/>
    <p:sldId id="348" r:id="rId25"/>
    <p:sldId id="347" r:id="rId26"/>
    <p:sldId id="325" r:id="rId27"/>
    <p:sldId id="304" r:id="rId28"/>
    <p:sldId id="326" r:id="rId29"/>
    <p:sldId id="335" r:id="rId30"/>
    <p:sldId id="327" r:id="rId31"/>
    <p:sldId id="334" r:id="rId32"/>
    <p:sldId id="329" r:id="rId33"/>
    <p:sldId id="328" r:id="rId34"/>
    <p:sldId id="310" r:id="rId35"/>
    <p:sldId id="331" r:id="rId36"/>
    <p:sldId id="332" r:id="rId37"/>
    <p:sldId id="336" r:id="rId38"/>
    <p:sldId id="333" r:id="rId39"/>
    <p:sldId id="337" r:id="rId40"/>
    <p:sldId id="349" r:id="rId41"/>
    <p:sldId id="284" r:id="rId42"/>
    <p:sldId id="338" r:id="rId43"/>
    <p:sldId id="350" r:id="rId44"/>
    <p:sldId id="351" r:id="rId45"/>
    <p:sldId id="352" r:id="rId4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0000FF"/>
    <a:srgbClr val="009BD2"/>
    <a:srgbClr val="FC4242"/>
    <a:srgbClr val="006CB9"/>
    <a:srgbClr val="CCCCFF"/>
    <a:srgbClr val="FF00FF"/>
    <a:srgbClr val="008000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66" d="100"/>
          <a:sy n="66" d="100"/>
        </p:scale>
        <p:origin x="123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8E79-836B-4523-B0ED-9F5F9AD335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29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5963-DA96-4BCD-8C01-A0B1384DB0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84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08BA-03EC-4F91-95A2-7D14424C2A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70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85CA-4B1F-420A-B730-5DB01C7B04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5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1E68-DD17-4E1F-B2AB-8025B3F160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07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26E6-DED8-4A75-990C-1E2B40B8A1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22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7E28-05C6-4465-A89A-DFC755A5A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88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CA82-D340-48DB-904D-E88070BEE8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68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6067C-1EAA-4F36-9BAB-C3918AF169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71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FB7B-D926-409E-A04F-F107B63A57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58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BABA-F3C7-4ECC-958F-BC4562AEE4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246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770A916F-CDB2-426E-933D-B50F13319C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nrch.digital.ntu.edu.tw/prototype/" TargetMode="External"/><Relationship Id="rId2" Type="http://schemas.openxmlformats.org/officeDocument/2006/relationships/hyperlink" Target="http://zh.wikipedi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alog.digitalarchives.tw/item/00/5e/3c/a9.html" TargetMode="External"/><Relationship Id="rId5" Type="http://schemas.openxmlformats.org/officeDocument/2006/relationships/hyperlink" Target="http://mapstalk.blogspot.tw/" TargetMode="External"/><Relationship Id="rId4" Type="http://schemas.openxmlformats.org/officeDocument/2006/relationships/hyperlink" Target="http://www.post.gov.tw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_J7yucleE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ubai.com/category/news/" TargetMode="Externa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313"/>
            <a:ext cx="9144000" cy="865187"/>
          </a:xfrm>
          <a:solidFill>
            <a:srgbClr val="99CCFF">
              <a:alpha val="70195"/>
            </a:srgbClr>
          </a:solidFill>
        </p:spPr>
        <p:txBody>
          <a:bodyPr lIns="0" tIns="0" rIns="0" bIns="0" anchor="ctr"/>
          <a:lstStyle/>
          <a:p>
            <a:pPr eaLnBrk="1" hangingPunct="1"/>
            <a:r>
              <a:rPr lang="en-US" altLang="zh-TW" sz="4800" b="1" dirty="0" smtClean="0">
                <a:ea typeface="標楷體" panose="03000509000000000000" pitchFamily="65" charset="-120"/>
              </a:rPr>
              <a:t>2-3</a:t>
            </a:r>
            <a:r>
              <a:rPr lang="zh-TW" altLang="en-US" sz="4800" b="1" dirty="0" smtClean="0">
                <a:ea typeface="標楷體" panose="03000509000000000000" pitchFamily="65" charset="-120"/>
              </a:rPr>
              <a:t>殖民統治下的臺灣社會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" y="2420938"/>
            <a:ext cx="8893175" cy="4273550"/>
          </a:xfrm>
        </p:spPr>
        <p:txBody>
          <a:bodyPr/>
          <a:lstStyle/>
          <a:p>
            <a:pPr marL="412750" indent="-412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3200" b="1" dirty="0" smtClean="0">
                <a:ea typeface="標楷體" panose="03000509000000000000" pitchFamily="65" charset="-120"/>
              </a:rPr>
              <a:t>【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資料來源</a:t>
            </a:r>
            <a:r>
              <a:rPr lang="en-US" altLang="zh-TW" sz="3200" b="1" dirty="0" smtClean="0">
                <a:ea typeface="標楷體" panose="03000509000000000000" pitchFamily="65" charset="-120"/>
              </a:rPr>
              <a:t>】</a:t>
            </a:r>
          </a:p>
          <a:p>
            <a:pPr marL="412750" indent="-412750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、遠流出版社，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臺灣史小事典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（臺北市：遠流，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2000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）。</a:t>
            </a: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、周琬窈，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臺灣歷史圖說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（臺北市：聯經，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1998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）。</a:t>
            </a: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、天下編輯，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發現臺灣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下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（臺北市：天下，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1992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）。</a:t>
            </a: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4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、維基百科，網址：</a:t>
            </a:r>
            <a:r>
              <a:rPr lang="en-US" altLang="zh-TW" sz="2000" b="1" dirty="0" smtClean="0">
                <a:ea typeface="標楷體" panose="03000509000000000000" pitchFamily="65" charset="-120"/>
                <a:hlinkClick r:id="rId2"/>
              </a:rPr>
              <a:t>http://zh.wikipedia.org/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、翰林出版社。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6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、國家文化資料庫，網址：</a:t>
            </a:r>
            <a:r>
              <a:rPr lang="en-US" altLang="zh-TW" sz="2000" b="1" dirty="0" smtClean="0">
                <a:ea typeface="標楷體" panose="03000509000000000000" pitchFamily="65" charset="-120"/>
                <a:hlinkClick r:id="rId3"/>
              </a:rPr>
              <a:t>http://newnrch.digital.ntu.edu.tw/prototype/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 </a:t>
            </a: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7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李筱峰，</a:t>
            </a:r>
            <a:r>
              <a:rPr lang="en-US" altLang="zh-TW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《</a:t>
            </a:r>
            <a:r>
              <a:rPr lang="zh-TW" altLang="en-US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臺灣史</a:t>
            </a:r>
            <a:r>
              <a:rPr lang="en-US" altLang="zh-TW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100</a:t>
            </a:r>
            <a:r>
              <a:rPr lang="zh-TW" altLang="en-US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件大事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•</a:t>
            </a:r>
            <a:r>
              <a:rPr lang="zh-TW" altLang="en-US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上</a:t>
            </a:r>
            <a:r>
              <a:rPr lang="en-US" altLang="zh-TW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》</a:t>
            </a:r>
            <a:r>
              <a:rPr lang="zh-TW" altLang="en-US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（臺北市：玉山社，</a:t>
            </a:r>
            <a:r>
              <a:rPr lang="en-US" altLang="zh-TW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1999</a:t>
            </a:r>
            <a:r>
              <a:rPr lang="zh-TW" altLang="en-US" sz="2000" b="1" dirty="0" smtClean="0">
                <a:ea typeface="標楷體" panose="03000509000000000000" pitchFamily="65" charset="-120"/>
                <a:cs typeface="Arial Unicode MS" panose="020B0604020202020204" pitchFamily="34" charset="-120"/>
              </a:rPr>
              <a:t>）。</a:t>
            </a:r>
            <a:endParaRPr lang="en-US" altLang="zh-TW" sz="2000" b="1" dirty="0" smtClean="0">
              <a:ea typeface="標楷體" panose="03000509000000000000" pitchFamily="65" charset="-120"/>
              <a:cs typeface="Arial Unicode MS" panose="020B0604020202020204" pitchFamily="34" charset="-120"/>
            </a:endParaRP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8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ea typeface="標楷體" panose="03000509000000000000" pitchFamily="65" charset="-120"/>
              </a:rPr>
              <a:t>臺灣總督府警務局理蕃課，</a:t>
            </a:r>
            <a:r>
              <a:rPr lang="en-US" altLang="zh-TW" sz="2000" b="1" dirty="0"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ea typeface="標楷體" panose="03000509000000000000" pitchFamily="65" charset="-120"/>
              </a:rPr>
              <a:t>蕃地事情</a:t>
            </a:r>
            <a:r>
              <a:rPr lang="en-US" altLang="zh-TW" sz="2000" b="1" dirty="0">
                <a:ea typeface="標楷體" panose="03000509000000000000" pitchFamily="65" charset="-120"/>
              </a:rPr>
              <a:t>》</a:t>
            </a:r>
            <a:r>
              <a:rPr lang="zh-TW" altLang="en-US" sz="2000" b="1" dirty="0">
                <a:ea typeface="標楷體" panose="03000509000000000000" pitchFamily="65" charset="-120"/>
              </a:rPr>
              <a:t>（臺北市：總督府警務局理蕃課，</a:t>
            </a:r>
            <a:r>
              <a:rPr lang="en-US" altLang="zh-TW" sz="2000" b="1" dirty="0">
                <a:ea typeface="標楷體" panose="03000509000000000000" pitchFamily="65" charset="-120"/>
              </a:rPr>
              <a:t>1933)</a:t>
            </a:r>
            <a:r>
              <a:rPr lang="zh-TW" altLang="en-US" sz="2000" b="1" dirty="0">
                <a:ea typeface="標楷體" panose="03000509000000000000" pitchFamily="65" charset="-120"/>
              </a:rPr>
              <a:t>。臺中圖書館典藏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9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、中華郵政，網址：</a:t>
            </a:r>
            <a:r>
              <a:rPr lang="en-US" altLang="zh-TW" sz="2000" b="1" dirty="0" smtClean="0">
                <a:hlinkClick r:id="rId4"/>
              </a:rPr>
              <a:t>http://www.post.gov.tw/</a:t>
            </a:r>
            <a:r>
              <a:rPr lang="zh-TW" altLang="en-US" sz="2000" b="1" dirty="0" smtClean="0"/>
              <a:t>。</a:t>
            </a:r>
            <a:endParaRPr lang="en-US" altLang="zh-TW" sz="2000" b="1" dirty="0" smtClean="0"/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10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、地圖會說話，</a:t>
            </a:r>
            <a:r>
              <a:rPr lang="en-US" altLang="zh-TW" sz="2000" b="1" dirty="0"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ea typeface="標楷體" panose="03000509000000000000" pitchFamily="65" charset="-120"/>
                <a:hlinkClick r:id="rId5"/>
              </a:rPr>
              <a:t>http://mapstalk.blogspot.tw</a:t>
            </a:r>
            <a:r>
              <a:rPr lang="en-US" altLang="zh-TW" sz="2000" b="1" dirty="0" smtClean="0">
                <a:ea typeface="標楷體" panose="03000509000000000000" pitchFamily="65" charset="-120"/>
                <a:hlinkClick r:id="rId5"/>
              </a:rPr>
              <a:t>/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marL="412750" indent="-412750" algn="l" eaLnBrk="1" hangingPunct="1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11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sz="1400" b="1" dirty="0">
                <a:ea typeface="標楷體" panose="03000509000000000000" pitchFamily="65" charset="-120"/>
                <a:hlinkClick r:id="rId6"/>
              </a:rPr>
              <a:t>http://catalog.digitalarchives.tw/item/00/5e/3c/a9.html</a:t>
            </a:r>
            <a:r>
              <a:rPr lang="en-US" altLang="zh-TW" sz="1400" b="1" dirty="0">
                <a:ea typeface="標楷體" panose="03000509000000000000" pitchFamily="65" charset="-120"/>
              </a:rPr>
              <a:t> </a:t>
            </a:r>
          </a:p>
          <a:p>
            <a:pPr marL="412750" indent="-412750" algn="l" eaLnBrk="1" hangingPunct="1">
              <a:spcBef>
                <a:spcPct val="0"/>
              </a:spcBef>
            </a:pPr>
            <a:endParaRPr lang="zh-TW" altLang="en-US" sz="2000" b="1" dirty="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4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7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0" y="5280787"/>
            <a:ext cx="9144000" cy="1569660"/>
          </a:xfrm>
          <a:prstGeom prst="rect">
            <a:avLst/>
          </a:prstGeom>
          <a:solidFill>
            <a:srgbClr val="FFD243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從</a:t>
            </a:r>
            <a:r>
              <a:rPr lang="en-US" altLang="zh-TW" sz="2400" dirty="0">
                <a:ea typeface="標楷體" panose="03000509000000000000" pitchFamily="65" charset="-120"/>
              </a:rPr>
              <a:t>1921</a:t>
            </a:r>
            <a:r>
              <a:rPr lang="zh-TW" altLang="en-US" sz="2400" dirty="0">
                <a:ea typeface="標楷體" panose="03000509000000000000" pitchFamily="65" charset="-120"/>
              </a:rPr>
              <a:t>～</a:t>
            </a:r>
            <a:r>
              <a:rPr lang="en-US" altLang="zh-TW" sz="2400" dirty="0">
                <a:ea typeface="標楷體" panose="03000509000000000000" pitchFamily="65" charset="-120"/>
              </a:rPr>
              <a:t>1935</a:t>
            </a:r>
            <a:r>
              <a:rPr lang="zh-TW" altLang="en-US" sz="2400" dirty="0">
                <a:ea typeface="標楷體" panose="03000509000000000000" pitchFamily="65" charset="-120"/>
              </a:rPr>
              <a:t>，</a:t>
            </a:r>
            <a:r>
              <a:rPr lang="en-US" altLang="zh-TW" sz="2400" dirty="0">
                <a:ea typeface="標楷體" panose="03000509000000000000" pitchFamily="65" charset="-120"/>
              </a:rPr>
              <a:t>14</a:t>
            </a:r>
            <a:r>
              <a:rPr lang="zh-TW" altLang="en-US" sz="2400" dirty="0">
                <a:ea typeface="標楷體" panose="03000509000000000000" pitchFamily="65" charset="-120"/>
              </a:rPr>
              <a:t>年間一共</a:t>
            </a:r>
            <a:r>
              <a:rPr lang="en-US" altLang="zh-TW" sz="2400" dirty="0"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ea typeface="標楷體" panose="03000509000000000000" pitchFamily="65" charset="-120"/>
              </a:rPr>
              <a:t>次的請願活動</a:t>
            </a:r>
            <a:r>
              <a:rPr lang="zh-TW" altLang="en-US" sz="2400" dirty="0" smtClean="0">
                <a:ea typeface="標楷體" panose="03000509000000000000" pitchFamily="65" charset="-120"/>
              </a:rPr>
              <a:t>。請願的</a:t>
            </a:r>
            <a:r>
              <a:rPr lang="zh-TW" altLang="en-US" sz="2400" dirty="0">
                <a:ea typeface="標楷體" panose="03000509000000000000" pitchFamily="65" charset="-120"/>
              </a:rPr>
              <a:t>過程先在全島徵求</a:t>
            </a:r>
            <a:r>
              <a:rPr lang="zh-TW" altLang="en-US" sz="2400" dirty="0" smtClean="0">
                <a:ea typeface="標楷體" panose="03000509000000000000" pitchFamily="65" charset="-120"/>
              </a:rPr>
              <a:t>簽名，然後派代表前往東京請願。行前會舉行餞行活動（集會演說）。代表團到東京後，臺灣留學生會發動迎接，並遊行東京，散發請願單，表達臺灣人心聲，最後到日本帝國議會遞交請願書。</a:t>
            </a:r>
            <a:endParaRPr lang="zh-TW" altLang="en-US" sz="2400" dirty="0"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80312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99792" y="11663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請願代表與留學生合影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32040" y="1772816"/>
            <a:ext cx="553998" cy="1037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蔡培火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68144" y="1749637"/>
            <a:ext cx="553998" cy="1037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楊肇嘉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48291"/>
            <a:ext cx="4320480" cy="639635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文字方塊 2"/>
          <p:cNvSpPr txBox="1"/>
          <p:nvPr/>
        </p:nvSpPr>
        <p:spPr>
          <a:xfrm>
            <a:off x="4788024" y="908720"/>
            <a:ext cx="4104456" cy="560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在當時的時空背景下，請願結果當然可想而知。但重點在其中的過程，過程中的社會教育，足以吸引日本人和臺灣人注意。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這項運動最大的意義在於：它是臺灣武力抗日轉為近代政治運動的開端，屬於一種思想上的啟蒙，更是日治時期規模最大、歷時最久的政治運動。     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8" y="6616"/>
            <a:ext cx="9123611" cy="666331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-120" y="6211669"/>
            <a:ext cx="9143998" cy="646331"/>
          </a:xfrm>
          <a:prstGeom prst="rect">
            <a:avLst/>
          </a:prstGeom>
          <a:solidFill>
            <a:srgbClr val="FFD243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j-lt"/>
                <a:ea typeface="標楷體" panose="03000509000000000000" pitchFamily="65" charset="-120"/>
              </a:rPr>
              <a:t>1924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18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日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，治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警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事件二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審辯論結束後合影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。作者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不詳（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1924/10/18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）。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》http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://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catalog.digitalarchives.tw/item/00/29/5b/9a.html</a:t>
            </a:r>
            <a:endParaRPr lang="zh-TW" altLang="en-US" dirty="0"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491880" y="332656"/>
            <a:ext cx="1909400" cy="684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治警事件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71800" y="3007992"/>
            <a:ext cx="492443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蔡惠如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39796" y="1988840"/>
            <a:ext cx="492443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蔣渭水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297656" y="1287939"/>
            <a:ext cx="8569073" cy="5328592"/>
          </a:xfrm>
          <a:prstGeom prst="roundRect">
            <a:avLst>
              <a:gd name="adj" fmla="val 9000"/>
            </a:avLst>
          </a:prstGeom>
          <a:solidFill>
            <a:srgbClr val="006C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</a:rPr>
              <a:t>1923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</a:rPr>
              <a:t>年第三次請願運動時，蔣渭水等人決定組個組織以長期抗戰，卻違反同一年度剛頒佈的「治安警察法」。因此，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</a:rPr>
              <a:t>12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</a:rPr>
              <a:t>月底日方進行全島大逮捕，相關人士紛紛被搜索、調查、跟蹤，最後起訴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</a:rPr>
              <a:t>18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標楷體" panose="03000509000000000000" pitchFamily="65" charset="-120"/>
              </a:rPr>
              <a:t>人。</a:t>
            </a:r>
            <a:endParaRPr kumimoji="1" lang="en-US" altLang="zh-TW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標楷體" panose="03000509000000000000" pitchFamily="65" charset="-120"/>
            </a:endParaRPr>
          </a:p>
          <a:p>
            <a:pPr eaLnBrk="1" hangingPunct="1">
              <a:lnSpc>
                <a:spcPts val="3100"/>
              </a:lnSpc>
            </a:pPr>
            <a:r>
              <a:rPr lang="en-US" altLang="zh-TW" sz="2800" dirty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2800" dirty="0" smtClean="0">
                <a:solidFill>
                  <a:schemeClr val="bg1"/>
                </a:solidFill>
                <a:latin typeface="+mj-lt"/>
                <a:ea typeface="標楷體" panose="03000509000000000000" pitchFamily="65" charset="-120"/>
              </a:rPr>
              <a:t>出乎意料，</a:t>
            </a:r>
            <a:r>
              <a:rPr lang="zh-TW" altLang="en-US" sz="2800" dirty="0">
                <a:solidFill>
                  <a:schemeClr val="bg1"/>
                </a:solidFill>
                <a:latin typeface="+mj-lt"/>
                <a:ea typeface="標楷體" panose="03000509000000000000" pitchFamily="65" charset="-120"/>
              </a:rPr>
              <a:t>一審全部獲判無罪</a:t>
            </a:r>
            <a:r>
              <a:rPr lang="zh-TW" altLang="en-US" sz="2800" dirty="0" smtClean="0">
                <a:solidFill>
                  <a:schemeClr val="bg1"/>
                </a:solidFill>
                <a:latin typeface="+mj-lt"/>
                <a:ea typeface="標楷體" panose="03000509000000000000" pitchFamily="65" charset="-120"/>
              </a:rPr>
              <a:t>！法官說：我相信被告所要說的話是三百萬臺灣島民向日本帝國所要說的話，在尊重彼等人格，並為臺日人間融合起見，以法規公平審理。</a:t>
            </a:r>
            <a:endParaRPr lang="en-US" altLang="zh-TW" sz="2800" dirty="0" smtClean="0">
              <a:solidFill>
                <a:schemeClr val="bg1"/>
              </a:solidFill>
              <a:latin typeface="+mj-lt"/>
              <a:ea typeface="標楷體" panose="03000509000000000000" pitchFamily="65" charset="-120"/>
            </a:endParaRPr>
          </a:p>
          <a:p>
            <a:pPr eaLnBrk="1" hangingPunct="1">
              <a:lnSpc>
                <a:spcPts val="31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後因檢察官不服上訴，最後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12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人判刑。最高四個月（蔣渭水、蔡培火），次為三個月（蔡惠如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）</a:t>
            </a:r>
            <a:endParaRPr lang="en-US" altLang="zh-TW" sz="2800" dirty="0" smtClean="0">
              <a:solidFill>
                <a:schemeClr val="bg1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31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這些菁英入獄，民眾夾道歡迎，場面感人。蔡惠如入獄時，沿街民眾燃放鞭炮，高呼萬歲，警察署長還要騎馬揚鞭趕人，但民眾散了又聚，一路送到監獄口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1259632" y="1287939"/>
            <a:ext cx="6786239" cy="5328591"/>
          </a:xfrm>
          <a:prstGeom prst="roundRect">
            <a:avLst>
              <a:gd name="adj" fmla="val 9000"/>
            </a:avLst>
          </a:prstGeom>
          <a:solidFill>
            <a:srgbClr val="006C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臺灣自治歌（摘錄） </a:t>
            </a:r>
            <a:r>
              <a:rPr kumimoji="1" lang="zh-TW" alt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 蔡培火</a:t>
            </a:r>
            <a:endParaRPr kumimoji="1" lang="en-US" altLang="zh-TW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0" marR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ts val="5100"/>
              </a:lnSpc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蓬萊美島真可愛，祖先基業在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51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田園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阮開樹阮栽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，勞苦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代過代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51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理解，著理解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51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是開拓者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，不是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憨奴才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51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全島快自治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51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公事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阮掌才應該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TW" alt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75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0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59499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solidFill>
                  <a:schemeClr val="tx2"/>
                </a:solidFill>
                <a:ea typeface="標楷體" panose="03000509000000000000" pitchFamily="65" charset="-120"/>
              </a:rPr>
              <a:t>1935</a:t>
            </a:r>
            <a:r>
              <a:rPr lang="zh-TW" altLang="en-US" sz="2400">
                <a:solidFill>
                  <a:schemeClr val="tx2"/>
                </a:solidFill>
                <a:ea typeface="標楷體" panose="03000509000000000000" pitchFamily="65" charset="-120"/>
              </a:rPr>
              <a:t>年</a:t>
            </a:r>
            <a:r>
              <a:rPr lang="en-US" altLang="zh-TW" sz="2400">
                <a:solidFill>
                  <a:schemeClr val="tx2"/>
                </a:solidFill>
                <a:ea typeface="標楷體" panose="03000509000000000000" pitchFamily="65" charset="-120"/>
              </a:rPr>
              <a:t>11</a:t>
            </a:r>
            <a:r>
              <a:rPr lang="zh-TW" altLang="en-US" sz="2400">
                <a:solidFill>
                  <a:schemeClr val="tx2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400">
                <a:solidFill>
                  <a:schemeClr val="tx2"/>
                </a:solidFill>
                <a:ea typeface="標楷體" panose="03000509000000000000" pitchFamily="65" charset="-120"/>
              </a:rPr>
              <a:t>22</a:t>
            </a:r>
            <a:r>
              <a:rPr lang="zh-TW" altLang="en-US" sz="2400">
                <a:solidFill>
                  <a:schemeClr val="tx2"/>
                </a:solidFill>
                <a:ea typeface="標楷體" panose="03000509000000000000" pitchFamily="65" charset="-120"/>
              </a:rPr>
              <a:t>日，總督府舉辦了臺灣史上第一次選舉，第一屆市會及街庄協議會員選舉。圖為臺中的投票情形。圖</a:t>
            </a:r>
            <a:r>
              <a:rPr lang="en-US" altLang="zh-TW" sz="2400">
                <a:solidFill>
                  <a:schemeClr val="tx2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400">
                <a:solidFill>
                  <a:schemeClr val="tx2"/>
                </a:solidFill>
                <a:ea typeface="標楷體" panose="03000509000000000000" pitchFamily="65" charset="-120"/>
              </a:rPr>
              <a:t>翰林出版社。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9144000" cy="1484312"/>
          </a:xfrm>
          <a:solidFill>
            <a:srgbClr val="CCFFFF">
              <a:alpha val="30196"/>
            </a:srgbClr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雖然這是臺灣史上首次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（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1935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年）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由經由民選方式產生議員，但這樣的改革仍屬於不完全的自治。且規定年滿二十五歲，年納稅額五元以上，在選區內居滿六個月以上的男子才具有選舉權與被選舉權，婦女則無選舉權。                       圖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  <p:pic>
        <p:nvPicPr>
          <p:cNvPr id="19459" name="Picture 3" descr="台灣日日薪報報導-1935年的選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8"/>
          <a:stretch>
            <a:fillRect/>
          </a:stretch>
        </p:blipFill>
        <p:spPr bwMode="auto">
          <a:xfrm>
            <a:off x="165021" y="260648"/>
            <a:ext cx="6539153" cy="5003478"/>
          </a:xfrm>
          <a:prstGeom prst="rect">
            <a:avLst/>
          </a:prstGeom>
          <a:noFill/>
          <a:ln w="889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74122" y="188640"/>
            <a:ext cx="2195736" cy="5148000"/>
          </a:xfrm>
          <a:prstGeom prst="rect">
            <a:avLst/>
          </a:prstGeom>
          <a:solidFill>
            <a:srgbClr val="FFD24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當時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的投票並非採用圈選方式，而是在選票上直接書寫被選舉人的姓名，只要能辨識即可。不識字的選民多會努力練習寫，以免寫錯被判廢票。可見民眾十分珍惜這神聖的一票。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霧峰林家景薰樓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File:臺灣文化與民主運動領袖林獻堂 Lin Hsien-tang, Leader of Taiwanese Culture and Democracy Mov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032" y="0"/>
            <a:ext cx="3973513" cy="4652963"/>
          </a:xfrm>
          <a:prstGeom prst="roundRect">
            <a:avLst>
              <a:gd name="adj" fmla="val 4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48263" y="4749800"/>
            <a:ext cx="3995737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林獻堂（</a:t>
            </a:r>
            <a:r>
              <a:rPr lang="en-US" altLang="zh-TW" sz="2400" dirty="0">
                <a:ea typeface="標楷體" panose="03000509000000000000" pitchFamily="65" charset="-120"/>
              </a:rPr>
              <a:t>1881</a:t>
            </a:r>
            <a:r>
              <a:rPr lang="zh-TW" altLang="en-US" sz="2400" dirty="0">
                <a:ea typeface="標楷體" panose="03000509000000000000" pitchFamily="65" charset="-120"/>
              </a:rPr>
              <a:t>～</a:t>
            </a:r>
            <a:r>
              <a:rPr lang="en-US" altLang="zh-TW" sz="2400" dirty="0">
                <a:ea typeface="標楷體" panose="03000509000000000000" pitchFamily="65" charset="-120"/>
              </a:rPr>
              <a:t>1956</a:t>
            </a:r>
            <a:r>
              <a:rPr lang="zh-TW" altLang="en-US" sz="2400" dirty="0">
                <a:ea typeface="標楷體" panose="03000509000000000000" pitchFamily="65" charset="-120"/>
              </a:rPr>
              <a:t>）出身霧峰林家，人稱「阿罩霧三少爺</a:t>
            </a:r>
            <a:r>
              <a:rPr lang="zh-TW" altLang="en-US" sz="2400" dirty="0" smtClean="0">
                <a:ea typeface="標楷體" panose="03000509000000000000" pitchFamily="65" charset="-120"/>
              </a:rPr>
              <a:t>」。林獻堂推動臺灣議會的設置，贏得臺灣議會之父之譽。</a:t>
            </a:r>
            <a:r>
              <a:rPr lang="zh-TW" altLang="en-US" sz="2400" dirty="0">
                <a:ea typeface="標楷體" panose="03000509000000000000" pitchFamily="65" charset="-120"/>
              </a:rPr>
              <a:t>左圖的景薰樓為林獻堂故居</a:t>
            </a:r>
            <a:r>
              <a:rPr lang="zh-TW" altLang="en-US" sz="2400" dirty="0" smtClean="0">
                <a:ea typeface="標楷體" panose="03000509000000000000" pitchFamily="65" charset="-120"/>
              </a:rPr>
              <a:t>。    圖</a:t>
            </a:r>
            <a:r>
              <a:rPr lang="zh-TW" altLang="en-US" sz="2400" dirty="0">
                <a:ea typeface="標楷體" panose="03000509000000000000" pitchFamily="65" charset="-120"/>
              </a:rPr>
              <a:t>：維基百科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林獻堂於1921赴東京遊說設置臺灣議會--維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25" y="106409"/>
            <a:ext cx="8081152" cy="5144343"/>
          </a:xfrm>
          <a:prstGeom prst="roundRect">
            <a:avLst>
              <a:gd name="adj" fmla="val 349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5400" y="526097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ea typeface="標楷體" panose="03000509000000000000" pitchFamily="65" charset="-120"/>
              </a:rPr>
              <a:t>1907</a:t>
            </a:r>
            <a:r>
              <a:rPr lang="zh-TW" altLang="en-US" sz="2400" dirty="0">
                <a:ea typeface="標楷體" panose="03000509000000000000" pitchFamily="65" charset="-120"/>
              </a:rPr>
              <a:t>年，</a:t>
            </a:r>
            <a:r>
              <a:rPr lang="en-US" altLang="zh-TW" sz="2400" dirty="0">
                <a:ea typeface="標楷體" panose="03000509000000000000" pitchFamily="65" charset="-120"/>
              </a:rPr>
              <a:t>26</a:t>
            </a:r>
            <a:r>
              <a:rPr lang="zh-TW" altLang="en-US" sz="2400" dirty="0">
                <a:ea typeface="標楷體" panose="03000509000000000000" pitchFamily="65" charset="-120"/>
              </a:rPr>
              <a:t>歲的林獻堂旅居日本時，巧遇他的偶像梁啟超。梁建議臺灣放棄武力抵抗，仿效愛爾蘭改走議會路線。這席話影響林獻堂之後社會運動的主張。林獻堂一生不說日語，不著和服，一輩子與日本周旋，就是為了讓臺灣的人民過得更好。圖</a:t>
            </a:r>
            <a:r>
              <a:rPr lang="en-US" altLang="zh-TW" sz="2400" dirty="0"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ea typeface="標楷體" panose="03000509000000000000" pitchFamily="65" charset="-120"/>
              </a:rPr>
              <a:t>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36830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</a:t>
            </a:r>
            <a:r>
              <a:rPr lang="zh-TW" altLang="en-US" sz="2400" dirty="0" smtClean="0">
                <a:ea typeface="標楷體" panose="03000509000000000000" pitchFamily="65" charset="-120"/>
              </a:rPr>
              <a:t>蔣</a:t>
            </a:r>
            <a:r>
              <a:rPr lang="zh-TW" altLang="en-US" sz="2400" dirty="0">
                <a:ea typeface="標楷體" panose="03000509000000000000" pitchFamily="65" charset="-120"/>
              </a:rPr>
              <a:t>渭水（</a:t>
            </a:r>
            <a:r>
              <a:rPr lang="en-US" altLang="zh-TW" sz="2400" dirty="0">
                <a:ea typeface="標楷體" panose="03000509000000000000" pitchFamily="65" charset="-120"/>
              </a:rPr>
              <a:t>1891</a:t>
            </a:r>
            <a:r>
              <a:rPr lang="zh-TW" altLang="en-US" sz="2400" dirty="0">
                <a:ea typeface="標楷體" panose="03000509000000000000" pitchFamily="65" charset="-120"/>
              </a:rPr>
              <a:t>～</a:t>
            </a:r>
            <a:r>
              <a:rPr lang="en-US" altLang="zh-TW" sz="2400" dirty="0">
                <a:ea typeface="標楷體" panose="03000509000000000000" pitchFamily="65" charset="-120"/>
              </a:rPr>
              <a:t>1931</a:t>
            </a:r>
            <a:r>
              <a:rPr lang="zh-TW" altLang="en-US" sz="2400" dirty="0">
                <a:ea typeface="標楷體" panose="03000509000000000000" pitchFamily="65" charset="-120"/>
              </a:rPr>
              <a:t>）是宜蘭人，被譽為「臺灣孫中山」。小時候為了貼補家用作過乩童，但也因此看透迷信的本質，所以他長大後大力推動破除迷信。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  <a:sym typeface="Wingdings 2" panose="05020102010507070707" pitchFamily="18" charset="2"/>
              </a:rPr>
              <a:t> </a:t>
            </a:r>
            <a:r>
              <a:rPr lang="en-US" altLang="zh-TW" sz="2400" dirty="0" smtClean="0">
                <a:ea typeface="標楷體" panose="03000509000000000000" pitchFamily="65" charset="-120"/>
              </a:rPr>
              <a:t>1910</a:t>
            </a:r>
            <a:r>
              <a:rPr lang="zh-TW" altLang="en-US" sz="2400" dirty="0">
                <a:ea typeface="標楷體" panose="03000509000000000000" pitchFamily="65" charset="-120"/>
              </a:rPr>
              <a:t>年，</a:t>
            </a:r>
            <a:r>
              <a:rPr lang="en-US" altLang="zh-TW" sz="2400" dirty="0">
                <a:ea typeface="標楷體" panose="03000509000000000000" pitchFamily="65" charset="-120"/>
              </a:rPr>
              <a:t>20</a:t>
            </a:r>
            <a:r>
              <a:rPr lang="zh-TW" altLang="en-US" sz="2400" dirty="0" smtClean="0">
                <a:ea typeface="標楷體" panose="03000509000000000000" pitchFamily="65" charset="-120"/>
              </a:rPr>
              <a:t>歲考</a:t>
            </a:r>
            <a:r>
              <a:rPr lang="zh-TW" altLang="en-US" sz="2400" dirty="0">
                <a:ea typeface="標楷體" panose="03000509000000000000" pitchFamily="65" charset="-120"/>
              </a:rPr>
              <a:t>入臺灣總督府醫學校。不久，孫中山倡導中國民族運動的精神與主張，深深影響蔣渭水，遂於</a:t>
            </a:r>
            <a:r>
              <a:rPr lang="en-US" altLang="zh-TW" sz="2400" dirty="0">
                <a:ea typeface="標楷體" panose="03000509000000000000" pitchFamily="65" charset="-120"/>
              </a:rPr>
              <a:t>1912</a:t>
            </a:r>
            <a:r>
              <a:rPr lang="zh-TW" altLang="en-US" sz="2400" dirty="0">
                <a:ea typeface="標楷體" panose="03000509000000000000" pitchFamily="65" charset="-120"/>
              </a:rPr>
              <a:t>年加入同盟會。年輕的他富有理想，</a:t>
            </a:r>
            <a:r>
              <a:rPr lang="en-US" altLang="zh-TW" sz="2400" dirty="0">
                <a:ea typeface="標楷體" panose="03000509000000000000" pitchFamily="65" charset="-120"/>
              </a:rPr>
              <a:t>1913</a:t>
            </a:r>
            <a:r>
              <a:rPr lang="zh-TW" altLang="en-US" sz="2400" dirty="0">
                <a:ea typeface="標楷體" panose="03000509000000000000" pitchFamily="65" charset="-120"/>
              </a:rPr>
              <a:t>年</a:t>
            </a:r>
            <a:r>
              <a:rPr lang="zh-TW" altLang="en-US" sz="2400" dirty="0" smtClean="0">
                <a:ea typeface="標楷體" panose="03000509000000000000" pitchFamily="65" charset="-120"/>
              </a:rPr>
              <a:t>與同校學生翁俊明</a:t>
            </a:r>
            <a:r>
              <a:rPr lang="zh-TW" altLang="en-US" sz="2400" dirty="0">
                <a:ea typeface="標楷體" panose="03000509000000000000" pitchFamily="65" charset="-120"/>
              </a:rPr>
              <a:t>、杜聰明更密謀至北京暗殺袁世凱，但未能成功。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  <a:sym typeface="Wingdings 2" panose="05020102010507070707" pitchFamily="18" charset="2"/>
              </a:rPr>
              <a:t> </a:t>
            </a:r>
            <a:r>
              <a:rPr lang="en-US" altLang="zh-TW" sz="2400" dirty="0" smtClean="0">
                <a:ea typeface="標楷體" panose="03000509000000000000" pitchFamily="65" charset="-120"/>
              </a:rPr>
              <a:t>1916</a:t>
            </a:r>
            <a:r>
              <a:rPr lang="zh-TW" altLang="en-US" sz="2400" dirty="0" smtClean="0">
                <a:ea typeface="標楷體" panose="03000509000000000000" pitchFamily="65" charset="-120"/>
              </a:rPr>
              <a:t>年畢業後在</a:t>
            </a:r>
            <a:r>
              <a:rPr lang="zh-TW" altLang="en-US" sz="2400" dirty="0">
                <a:ea typeface="標楷體" panose="03000509000000000000" pitchFamily="65" charset="-120"/>
              </a:rPr>
              <a:t>大稻埕開設醫院，行醫救人。</a:t>
            </a:r>
            <a:r>
              <a:rPr lang="zh-TW" altLang="en-US" sz="2000" dirty="0">
                <a:ea typeface="標楷體" panose="03000509000000000000" pitchFamily="65" charset="-120"/>
              </a:rPr>
              <a:t>圖</a:t>
            </a:r>
            <a:r>
              <a:rPr lang="en-US" altLang="zh-TW" sz="2000" dirty="0"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ea typeface="標楷體" panose="03000509000000000000" pitchFamily="65" charset="-120"/>
              </a:rPr>
              <a:t>翰林、中華郵政</a:t>
            </a:r>
          </a:p>
        </p:txBody>
      </p:sp>
      <p:pic>
        <p:nvPicPr>
          <p:cNvPr id="15363" name="Picture 6" descr="0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95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049"/>
          <p:cNvPicPr>
            <a:picLocks noChangeAspect="1" noChangeArrowheads="1"/>
          </p:cNvPicPr>
          <p:nvPr/>
        </p:nvPicPr>
        <p:blipFill rotWithShape="1">
          <a:blip r:embed="rId3" cstate="email">
            <a:lum bright="-24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233" y="82550"/>
            <a:ext cx="6372200" cy="3600450"/>
          </a:xfrm>
          <a:prstGeom prst="roundRect">
            <a:avLst>
              <a:gd name="adj" fmla="val 91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0" descr="特50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233" y="60604"/>
            <a:ext cx="2808287" cy="3644900"/>
          </a:xfrm>
          <a:prstGeom prst="roundRect">
            <a:avLst>
              <a:gd name="adj" fmla="val 91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0"/>
          <a:stretch/>
        </p:blipFill>
        <p:spPr>
          <a:xfrm>
            <a:off x="-53752" y="0"/>
            <a:ext cx="9197752" cy="64979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6" y="718"/>
            <a:ext cx="9133656" cy="67431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6204116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葉榮鐘 著（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1967/02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）。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[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副系列名：臺灣人物群像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]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http://catalog.digitalarchives.tw/item/00/29/52/d6.html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（</a:t>
            </a:r>
            <a:r>
              <a:rPr lang="en-US" altLang="zh-TW" dirty="0" smtClean="0">
                <a:latin typeface="+mj-lt"/>
                <a:ea typeface="標楷體" panose="03000509000000000000" pitchFamily="65" charset="-120"/>
              </a:rPr>
              <a:t>2016/01/28</a:t>
            </a: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瀏覽）。</a:t>
            </a:r>
            <a:endParaRPr lang="zh-TW" altLang="en-US" dirty="0"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7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臨床講義"/>
          <p:cNvPicPr>
            <a:picLocks noChangeAspect="1" noChangeArrowheads="1"/>
          </p:cNvPicPr>
          <p:nvPr/>
        </p:nvPicPr>
        <p:blipFill>
          <a:blip r:embed="rId2" cstate="email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5332809"/>
            <a:ext cx="9108504" cy="1569660"/>
          </a:xfrm>
          <a:prstGeom prst="rect">
            <a:avLst/>
          </a:prstGeom>
          <a:solidFill>
            <a:srgbClr val="FFCC99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蔣渭水他在 </a:t>
            </a:r>
            <a:r>
              <a:rPr lang="en-US" altLang="zh-TW" sz="2400" dirty="0">
                <a:ea typeface="標楷體" panose="03000509000000000000" pitchFamily="65" charset="-120"/>
              </a:rPr>
              <a:t>1921 </a:t>
            </a:r>
            <a:r>
              <a:rPr lang="zh-TW" altLang="en-US" sz="2400" dirty="0">
                <a:ea typeface="標楷體" panose="03000509000000000000" pitchFamily="65" charset="-120"/>
              </a:rPr>
              <a:t>年文化協會第一期的</a:t>
            </a:r>
            <a:r>
              <a:rPr lang="en-US" altLang="zh-TW" sz="2400" dirty="0"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ea typeface="標楷體" panose="03000509000000000000" pitchFamily="65" charset="-120"/>
              </a:rPr>
              <a:t>會報</a:t>
            </a:r>
            <a:r>
              <a:rPr lang="en-US" altLang="zh-TW" sz="2400" dirty="0"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ea typeface="標楷體" panose="03000509000000000000" pitchFamily="65" charset="-120"/>
              </a:rPr>
              <a:t>上，蔣渭水發表了著名的</a:t>
            </a:r>
            <a:r>
              <a:rPr lang="en-US" altLang="zh-TW" sz="2400" dirty="0">
                <a:ea typeface="標楷體" panose="03000509000000000000" pitchFamily="65" charset="-120"/>
              </a:rPr>
              <a:t>〈</a:t>
            </a:r>
            <a:r>
              <a:rPr lang="zh-TW" altLang="en-US" sz="2400" dirty="0">
                <a:ea typeface="標楷體" panose="03000509000000000000" pitchFamily="65" charset="-120"/>
              </a:rPr>
              <a:t>臨床講義－關於名為臺灣的病人</a:t>
            </a:r>
            <a:r>
              <a:rPr lang="en-US" altLang="zh-TW" sz="2400" dirty="0">
                <a:ea typeface="標楷體" panose="03000509000000000000" pitchFamily="65" charset="-120"/>
              </a:rPr>
              <a:t>〉</a:t>
            </a:r>
            <a:r>
              <a:rPr lang="zh-TW" altLang="en-US" sz="2400" dirty="0">
                <a:ea typeface="標楷體" panose="03000509000000000000" pitchFamily="65" charset="-120"/>
              </a:rPr>
              <a:t>一文。身為醫生的蔣渭水，不但醫治病人，也診斷國家的病痛。在這篇堪稱近代臺灣啟蒙思潮中最具代表性的「診斷書」中，蔣渭水將臺灣比喻為患者。</a:t>
            </a:r>
          </a:p>
        </p:txBody>
      </p:sp>
      <p:sp>
        <p:nvSpPr>
          <p:cNvPr id="2" name="流程圖: 替代處理程序 1"/>
          <p:cNvSpPr/>
          <p:nvPr/>
        </p:nvSpPr>
        <p:spPr bwMode="auto">
          <a:xfrm>
            <a:off x="2771800" y="620688"/>
            <a:ext cx="216024" cy="2160240"/>
          </a:xfrm>
          <a:prstGeom prst="flowChartAlternateProcess">
            <a:avLst/>
          </a:prstGeom>
          <a:noFill/>
          <a:ln w="76200" cap="flat" cmpd="sng" algn="ctr">
            <a:solidFill>
              <a:srgbClr val="FC424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流程圖: 替代處理程序 4"/>
          <p:cNvSpPr/>
          <p:nvPr/>
        </p:nvSpPr>
        <p:spPr bwMode="auto">
          <a:xfrm>
            <a:off x="755576" y="260648"/>
            <a:ext cx="1440160" cy="2880320"/>
          </a:xfrm>
          <a:prstGeom prst="flowChartAlternateProcess">
            <a:avLst/>
          </a:prstGeom>
          <a:noFill/>
          <a:ln w="76200" cap="flat" cmpd="sng" algn="ctr">
            <a:solidFill>
              <a:srgbClr val="009BD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548680"/>
            <a:ext cx="5338762" cy="863600"/>
          </a:xfrm>
          <a:solidFill>
            <a:srgbClr val="CCCCFF"/>
          </a:solidFill>
          <a:ln w="508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一、不平等的待遇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484784"/>
            <a:ext cx="8713788" cy="5256584"/>
          </a:xfrm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、教育上：教育目的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 識字率</a:t>
            </a:r>
            <a:r>
              <a:rPr lang="zh-TW" altLang="en-US" sz="2800" b="1" baseline="30000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執行政策和命令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日    人小學校（內容較深）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漢    人公學校（日語、生活基本知識與規範）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原住民蕃童教育所</a:t>
            </a:r>
            <a:endParaRPr lang="en-US" altLang="zh-TW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en-US" altLang="zh-TW" b="1" dirty="0" smtClean="0">
                <a:sym typeface="Wingdings 3" panose="05040102010807070707" pitchFamily="18" charset="2"/>
              </a:rPr>
              <a:t>※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1941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（皇民化）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國民學校</a:t>
            </a:r>
            <a:endParaRPr lang="zh-TW" altLang="en-US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※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女性受教育機會增加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、政治上：職位</a:t>
            </a:r>
            <a:r>
              <a:rPr lang="en-US" altLang="zh-TW" sz="2800" b="1" baseline="30000" dirty="0" smtClean="0">
                <a:ea typeface="標楷體" panose="03000509000000000000" pitchFamily="65" charset="-120"/>
              </a:rPr>
              <a:t>X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、薪水</a:t>
            </a:r>
            <a:r>
              <a:rPr lang="en-US" altLang="zh-TW" sz="2800" b="1" baseline="30000" dirty="0" smtClean="0">
                <a:ea typeface="標楷體" panose="03000509000000000000" pitchFamily="65" charset="-120"/>
              </a:rPr>
              <a:t>X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（日：臺 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= 2.9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圓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天：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1.3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、經濟上：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大企業由日本人經營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 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專賣權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總督府壟斷</a:t>
            </a:r>
            <a:endParaRPr lang="en-US" altLang="zh-TW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第一</a:t>
            </a:r>
            <a:r>
              <a:rPr lang="zh-TW" altLang="en-US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憨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，種甘蔗</a:t>
            </a:r>
            <a:r>
              <a:rPr lang="zh-TW" altLang="en-US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給會社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磅；三個保正八十斤</a:t>
            </a:r>
            <a:endParaRPr lang="en-US" altLang="zh-TW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（磅秤</a:t>
            </a:r>
            <a:r>
              <a:rPr lang="en-US" altLang="zh-TW" sz="2800" b="1" baseline="30000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x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、規定肥料來源、原料採取區域制）</a:t>
            </a:r>
            <a:endParaRPr lang="zh-TW" altLang="en-US" sz="2800" b="1" dirty="0"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6021388"/>
            <a:ext cx="9144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600">
                <a:ea typeface="標楷體" panose="03000509000000000000" pitchFamily="65" charset="-120"/>
              </a:rPr>
              <a:t>國道五號（新店～宜蘭）命名為「蔣渭水高速公路」，那是因為蔣渭水就是宜蘭人，以紀念其對臺灣之貢獻。圖</a:t>
            </a:r>
            <a:r>
              <a:rPr lang="en-US" altLang="zh-TW" sz="2600">
                <a:ea typeface="標楷體" panose="03000509000000000000" pitchFamily="65" charset="-120"/>
              </a:rPr>
              <a:t>-</a:t>
            </a:r>
            <a:r>
              <a:rPr lang="zh-TW" altLang="en-US" sz="2600">
                <a:ea typeface="標楷體" panose="03000509000000000000" pitchFamily="65" charset="-120"/>
              </a:rPr>
              <a:t>翰林。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48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-12237" y="5397833"/>
            <a:ext cx="9144000" cy="1477328"/>
          </a:xfrm>
          <a:prstGeom prst="rect">
            <a:avLst/>
          </a:prstGeom>
          <a:solidFill>
            <a:srgbClr val="FFCC99">
              <a:alpha val="94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為了延續臺灣議會設置請願運動的熱潮，在蔣渭水與林獻堂倡議下</a:t>
            </a:r>
            <a:r>
              <a:rPr lang="zh-TW" altLang="en-US" sz="2400" dirty="0" smtClean="0">
                <a:ea typeface="標楷體" panose="03000509000000000000" pitchFamily="65" charset="-120"/>
              </a:rPr>
              <a:t>，於</a:t>
            </a:r>
            <a:r>
              <a:rPr lang="en-US" altLang="zh-TW" sz="2400" dirty="0" smtClean="0">
                <a:ea typeface="標楷體" panose="03000509000000000000" pitchFamily="65" charset="-120"/>
              </a:rPr>
              <a:t>1921</a:t>
            </a:r>
            <a:r>
              <a:rPr lang="zh-TW" altLang="en-US" sz="2400" dirty="0" smtClean="0"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ea typeface="標楷體" panose="03000509000000000000" pitchFamily="65" charset="-120"/>
              </a:rPr>
              <a:t>10</a:t>
            </a:r>
            <a:r>
              <a:rPr lang="zh-TW" altLang="en-US" sz="2400" dirty="0" smtClean="0"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ea typeface="標楷體" panose="03000509000000000000" pitchFamily="65" charset="-120"/>
              </a:rPr>
              <a:t>17</a:t>
            </a:r>
            <a:r>
              <a:rPr lang="zh-TW" altLang="en-US" sz="2400" dirty="0" smtClean="0">
                <a:ea typeface="標楷體" panose="03000509000000000000" pitchFamily="65" charset="-120"/>
              </a:rPr>
              <a:t>日成立臺灣</a:t>
            </a:r>
            <a:r>
              <a:rPr lang="zh-TW" altLang="en-US" sz="2400" dirty="0">
                <a:ea typeface="標楷體" panose="03000509000000000000" pitchFamily="65" charset="-120"/>
              </a:rPr>
              <a:t>文化協會。透過演講、辦報</a:t>
            </a:r>
            <a:r>
              <a:rPr lang="zh-TW" altLang="en-US" sz="2400" dirty="0" smtClean="0">
                <a:ea typeface="標楷體" panose="03000509000000000000" pitchFamily="65" charset="-120"/>
              </a:rPr>
              <a:t>、夏季學校、電影欣賞、文化劇等</a:t>
            </a:r>
            <a:r>
              <a:rPr lang="zh-TW" altLang="en-US" sz="2400" dirty="0">
                <a:ea typeface="標楷體" panose="03000509000000000000" pitchFamily="65" charset="-120"/>
              </a:rPr>
              <a:t>方式，鼓吹</a:t>
            </a:r>
            <a:r>
              <a:rPr lang="zh-TW" altLang="en-US" sz="2400" dirty="0" smtClean="0">
                <a:ea typeface="標楷體" panose="03000509000000000000" pitchFamily="65" charset="-120"/>
              </a:rPr>
              <a:t>民智。圖片</a:t>
            </a:r>
            <a:r>
              <a:rPr lang="zh-TW" altLang="en-US" sz="2400" dirty="0">
                <a:ea typeface="標楷體" panose="03000509000000000000" pitchFamily="65" charset="-120"/>
              </a:rPr>
              <a:t>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1925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年文協在新竹舉行的第一次講演會，自此開啟新竹市之文化運動。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29" y="56981"/>
            <a:ext cx="4638187" cy="6725370"/>
          </a:xfrm>
          <a:prstGeom prst="roundRect">
            <a:avLst>
              <a:gd name="adj" fmla="val 2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4932040" y="893033"/>
            <a:ext cx="4032448" cy="563231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1923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創刊的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民報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臺灣日治時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期中，臺灣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人所創辦影響力最大的報紙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民報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被譽為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人唯一言論機關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」、「臺灣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人唯一的喉舌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它對新文藝的鼓吹，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新文學創作的重要園地，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新文學運動史留下了第一手的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史料。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維基百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5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台灣文化協會在各地演出文化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6126163"/>
            <a:ext cx="9144000" cy="731837"/>
          </a:xfrm>
          <a:prstGeom prst="rect">
            <a:avLst/>
          </a:prstGeom>
          <a:solidFill>
            <a:srgbClr val="FFCC99">
              <a:alpha val="4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臺灣文化協會在各地演出的文化劇，是啟迪民智的宣傳利器。</a:t>
            </a:r>
            <a:r>
              <a:rPr lang="zh-TW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圖-《數位典藏與數位學習聯合目錄》。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70581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0"/>
            <a:ext cx="9145016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5" y="-2670"/>
            <a:ext cx="9094377" cy="686067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 bwMode="auto">
          <a:xfrm>
            <a:off x="6588224" y="332656"/>
            <a:ext cx="1800200" cy="626469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蔣渭水在文化協會演講的小故事（葉榮鐘記述）。資料來源同前。</a:t>
            </a:r>
          </a:p>
        </p:txBody>
      </p:sp>
    </p:spTree>
    <p:extLst>
      <p:ext uri="{BB962C8B-B14F-4D97-AF65-F5344CB8AC3E}">
        <p14:creationId xmlns:p14="http://schemas.microsoft.com/office/powerpoint/2010/main" val="7607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859554" y="637520"/>
            <a:ext cx="3275856" cy="62478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1924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～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1926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年，文化協會利用暑假舉辦夏季學校。地點由林獻堂提供在霧峰林家的「萊園」作為學校與宿舍。課程包羅萬象：臺灣通史、憲法、哲學、西洋文明史、衛生、孝道、星宿神話、結婚問題等。</a:t>
            </a:r>
            <a:endParaRPr lang="en-US" altLang="zh-TW" sz="2800" dirty="0" smtClean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</a:pPr>
            <a:endParaRPr lang="en-US" altLang="zh-TW" dirty="0" smtClean="0">
              <a:latin typeface="+mj-lt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</a:pPr>
            <a:r>
              <a:rPr lang="zh-TW" altLang="en-US" dirty="0" smtClean="0">
                <a:latin typeface="+mj-lt"/>
                <a:ea typeface="標楷體" panose="03000509000000000000" pitchFamily="65" charset="-120"/>
              </a:rPr>
              <a:t>作者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不詳（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1925/07/26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）。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[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副系列名：剪報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]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http://catalog.digitalarchives.tw/item/00/29/86/c4.html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2016/01/29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瀏覽）。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6" y="49707"/>
            <a:ext cx="5688632" cy="3284705"/>
          </a:xfrm>
          <a:prstGeom prst="roundRect">
            <a:avLst>
              <a:gd name="adj" fmla="val 61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6" y="3394063"/>
            <a:ext cx="5735926" cy="3404286"/>
          </a:xfrm>
          <a:prstGeom prst="roundRect">
            <a:avLst>
              <a:gd name="adj" fmla="val 56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7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第一憨種甘蔗給會社秤-高風亮節部落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文化協會透過演講會</a:t>
            </a:r>
            <a:r>
              <a:rPr lang="zh-TW" altLang="en-US" sz="2000" dirty="0" smtClean="0">
                <a:ea typeface="標楷體" panose="03000509000000000000" pitchFamily="65" charset="-120"/>
              </a:rPr>
              <a:t>，提高</a:t>
            </a:r>
            <a:r>
              <a:rPr lang="zh-TW" altLang="en-US" sz="2000" dirty="0">
                <a:ea typeface="標楷體" panose="03000509000000000000" pitchFamily="65" charset="-120"/>
              </a:rPr>
              <a:t>了農民反抗的鬥志。二林事件中，文協會員李應章全力支援，林獻堂也於</a:t>
            </a:r>
            <a:r>
              <a:rPr lang="en-US" altLang="zh-TW" sz="2000" dirty="0">
                <a:ea typeface="標楷體" panose="03000509000000000000" pitchFamily="65" charset="-120"/>
              </a:rPr>
              <a:t>1925</a:t>
            </a:r>
            <a:r>
              <a:rPr lang="zh-TW" altLang="en-US" sz="2000" dirty="0"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ea typeface="標楷體" panose="03000509000000000000" pitchFamily="65" charset="-120"/>
              </a:rPr>
              <a:t>月到二林演講。之後，二林農民成立</a:t>
            </a:r>
            <a:r>
              <a:rPr lang="zh-TW" altLang="en-US" sz="2000" dirty="0" smtClean="0">
                <a:ea typeface="標楷體" panose="03000509000000000000" pitchFamily="65" charset="-120"/>
              </a:rPr>
              <a:t>了臺灣</a:t>
            </a:r>
            <a:r>
              <a:rPr lang="zh-TW" altLang="en-US" sz="2000" dirty="0">
                <a:ea typeface="標楷體" panose="03000509000000000000" pitchFamily="65" charset="-120"/>
              </a:rPr>
              <a:t>第一個農民組合 </a:t>
            </a:r>
            <a:r>
              <a:rPr lang="en-US" altLang="zh-TW" sz="2000" dirty="0">
                <a:ea typeface="標楷體" panose="03000509000000000000" pitchFamily="65" charset="-120"/>
              </a:rPr>
              <a:t>––</a:t>
            </a:r>
            <a:r>
              <a:rPr lang="zh-TW" altLang="en-US" sz="2000" dirty="0">
                <a:ea typeface="標楷體" panose="03000509000000000000" pitchFamily="65" charset="-120"/>
              </a:rPr>
              <a:t>二林蔗農組合，雖然抗爭的結果失敗，但這星星之火確實點燃了燎原的烈火，各地的農民組合紛紛成立。圖</a:t>
            </a:r>
            <a:r>
              <a:rPr lang="en-US" altLang="zh-TW" sz="2000" dirty="0">
                <a:ea typeface="標楷體" panose="03000509000000000000" pitchFamily="65" charset="-120"/>
              </a:rPr>
              <a:t>—</a:t>
            </a:r>
            <a:r>
              <a:rPr lang="zh-TW" altLang="en-US" sz="2000" dirty="0">
                <a:ea typeface="標楷體" panose="03000509000000000000" pitchFamily="65" charset="-120"/>
              </a:rPr>
              <a:t>高風亮節部落格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5254625"/>
            <a:ext cx="8964612" cy="1512888"/>
          </a:xfrm>
        </p:spPr>
        <p:txBody>
          <a:bodyPr lIns="108000" rIns="36000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1929</a:t>
            </a:r>
            <a:r>
              <a:rPr lang="zh-TW" altLang="en-US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年全球「經濟大蕭條」，日軍開始提倡向外侵略轉移經濟不景氣。</a:t>
            </a: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1931 </a:t>
            </a:r>
            <a:r>
              <a:rPr lang="zh-TW" altLang="en-US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年，文人首相犬養毅被軍人系統暗殺，日本終於走向軍國主義。</a:t>
            </a:r>
            <a:r>
              <a:rPr lang="en-US" altLang="zh-TW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1931</a:t>
            </a:r>
            <a:r>
              <a:rPr lang="zh-TW" altLang="en-US" sz="24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年爆發九一八事變後，各種社會運動被打壓逐漸式微。                             </a:t>
            </a:r>
            <a:r>
              <a:rPr lang="zh-TW" altLang="en-US" sz="2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圖為日軍在</a:t>
            </a:r>
            <a:r>
              <a:rPr lang="en-US" altLang="zh-TW" sz="2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918</a:t>
            </a:r>
            <a:r>
              <a:rPr lang="zh-TW" altLang="en-US" sz="2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事變後進軍瀋陽畫面，維基百科</a:t>
            </a:r>
          </a:p>
        </p:txBody>
      </p:sp>
      <p:pic>
        <p:nvPicPr>
          <p:cNvPr id="23555" name="Picture 5" descr="918事變日軍進入瀋陽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325" y="188640"/>
            <a:ext cx="6192838" cy="4940300"/>
          </a:xfrm>
          <a:prstGeom prst="roundRect">
            <a:avLst>
              <a:gd name="adj" fmla="val 34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700213"/>
            <a:ext cx="8686800" cy="4968875"/>
          </a:xfrm>
        </p:spPr>
        <p:txBody>
          <a:bodyPr/>
          <a:lstStyle/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、原因：</a:t>
            </a:r>
            <a:r>
              <a:rPr lang="en-US" altLang="zh-TW" sz="3000" b="1" dirty="0" smtClean="0">
                <a:ea typeface="標楷體" panose="03000509000000000000" pitchFamily="65" charset="-120"/>
              </a:rPr>
              <a:t>1937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中日戰爭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消滅臺灣人民族意識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、內容：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用日語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國語家庭制度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(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證書、優惠待遇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)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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改日本姓名（岩理政男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     ？     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）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穿和服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改採日本風俗、禮儀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參拜日本神社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3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、第二次世界大戰（中日八年抗戰）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徵兵至中國與南洋參戰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約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3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萬人陣亡</a:t>
            </a:r>
            <a:endParaRPr lang="zh-TW" altLang="en-US" sz="3000" b="1" dirty="0" smtClean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軍事勞務（挖防空洞、建機場、造飛機）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592763" y="3213100"/>
            <a:ext cx="14414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李登輝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987675" y="549275"/>
            <a:ext cx="5905500" cy="863600"/>
          </a:xfrm>
          <a:prstGeom prst="rect">
            <a:avLst/>
          </a:prstGeom>
          <a:solidFill>
            <a:srgbClr val="CCCCFF"/>
          </a:solidFill>
          <a:ln w="508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ea typeface="標楷體" panose="03000509000000000000" pitchFamily="65" charset="-120"/>
              </a:rPr>
              <a:t>皇民化</a:t>
            </a:r>
            <a:r>
              <a:rPr lang="zh-TW" altLang="en-US" sz="4400" dirty="0">
                <a:latin typeface="+mj-lt"/>
                <a:ea typeface="標楷體" panose="03000509000000000000" pitchFamily="65" charset="-120"/>
                <a:cs typeface="+mj-cs"/>
              </a:rPr>
              <a:t>運動</a:t>
            </a:r>
            <a:r>
              <a:rPr lang="zh-TW" altLang="en-US" sz="4400" dirty="0">
                <a:ea typeface="標楷體" panose="03000509000000000000" pitchFamily="65" charset="-120"/>
              </a:rPr>
              <a:t>與戰爭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5305425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TW" altLang="en-US" sz="2300" dirty="0">
                <a:ea typeface="標楷體" panose="03000509000000000000" pitchFamily="65" charset="-120"/>
              </a:rPr>
              <a:t>皇民化運動中，日本政府強迫人民向天皇效忠，禁說臺語，砍燒家中祖先牌位或神佛像。李天祿的布袋戲團，當時被迫演「皇民劇」，木偶穿上日本服，講日本話，配樂則用唱片放西樂，木偶拿著武士刀在臺上砍來砍去，巡查則是天天坐在戲場裡監看。圖</a:t>
            </a:r>
            <a:r>
              <a:rPr lang="en-US" altLang="zh-TW" sz="2300" dirty="0">
                <a:ea typeface="標楷體" panose="03000509000000000000" pitchFamily="65" charset="-120"/>
              </a:rPr>
              <a:t>— 《</a:t>
            </a:r>
            <a:r>
              <a:rPr lang="zh-TW" altLang="en-US" sz="2300" dirty="0">
                <a:ea typeface="標楷體" panose="03000509000000000000" pitchFamily="65" charset="-120"/>
              </a:rPr>
              <a:t>數位典藏與數位學習聯合目錄</a:t>
            </a:r>
            <a:r>
              <a:rPr lang="en-US" altLang="zh-TW" sz="2300" dirty="0">
                <a:ea typeface="標楷體" panose="03000509000000000000" pitchFamily="65" charset="-120"/>
              </a:rPr>
              <a:t>》</a:t>
            </a:r>
          </a:p>
        </p:txBody>
      </p:sp>
      <p:pic>
        <p:nvPicPr>
          <p:cNvPr id="25603" name="Picture 6" descr="事件標題:李天祿（B-015-2314）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88" y="116632"/>
            <a:ext cx="3179762" cy="5146948"/>
          </a:xfrm>
          <a:prstGeom prst="roundRect">
            <a:avLst>
              <a:gd name="adj" fmla="val 53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268538" y="501332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。</a:t>
            </a:r>
          </a:p>
        </p:txBody>
      </p:sp>
      <p:pic>
        <p:nvPicPr>
          <p:cNvPr id="25605" name="Picture 9" descr="亦宛然美國演出手冊（NTNU-LTLPT-tm_dm-024-001-t.jpg）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2588" y="81695"/>
            <a:ext cx="4340225" cy="5230068"/>
          </a:xfrm>
          <a:prstGeom prst="roundRect">
            <a:avLst>
              <a:gd name="adj" fmla="val 4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03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24917"/>
            <a:ext cx="8892480" cy="4232275"/>
          </a:xfrm>
          <a:prstGeom prst="roundRect">
            <a:avLst>
              <a:gd name="adj" fmla="val 46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0" y="526097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小</a:t>
            </a:r>
            <a:r>
              <a:rPr lang="zh-TW" altLang="en-US" sz="2400" dirty="0" smtClean="0">
                <a:latin typeface="+mj-lt"/>
                <a:ea typeface="標楷體" panose="03000509000000000000" pitchFamily="65" charset="-120"/>
              </a:rPr>
              <a:t>學校以招收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日本兒童為主，課程內容時有更迭</a:t>
            </a:r>
            <a:r>
              <a:rPr lang="zh-TW" altLang="en-US" sz="2400" dirty="0" smtClean="0">
                <a:latin typeface="+mj-lt"/>
                <a:ea typeface="標楷體" panose="03000509000000000000" pitchFamily="65" charset="-120"/>
              </a:rPr>
              <a:t>，以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修身、日語、算術為必修科目，輔以歷史、地理、作文、歌唱等。臺中市第一所小學校──臺中小</a:t>
            </a:r>
            <a:r>
              <a:rPr lang="zh-TW" altLang="en-US" sz="2400" dirty="0" smtClean="0">
                <a:latin typeface="+mj-lt"/>
                <a:ea typeface="標楷體" panose="03000509000000000000" pitchFamily="65" charset="-120"/>
              </a:rPr>
              <a:t>學校（今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大同</a:t>
            </a:r>
            <a:r>
              <a:rPr lang="zh-TW" altLang="en-US" sz="2400" dirty="0" smtClean="0">
                <a:latin typeface="+mj-lt"/>
                <a:ea typeface="標楷體" panose="03000509000000000000" pitchFamily="65" charset="-120"/>
              </a:rPr>
              <a:t>國小），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設立於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1899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年，另外尚有新富小</a:t>
            </a:r>
            <a:r>
              <a:rPr lang="zh-TW" altLang="en-US" sz="2400" dirty="0" smtClean="0">
                <a:latin typeface="+mj-lt"/>
                <a:ea typeface="標楷體" panose="03000509000000000000" pitchFamily="65" charset="-120"/>
              </a:rPr>
              <a:t>學校（今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光復</a:t>
            </a:r>
            <a:r>
              <a:rPr lang="zh-TW" altLang="en-US" sz="2400" dirty="0" smtClean="0">
                <a:latin typeface="+mj-lt"/>
                <a:ea typeface="標楷體" panose="03000509000000000000" pitchFamily="65" charset="-120"/>
              </a:rPr>
              <a:t>國小）。                                  圖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翰林出版社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16525"/>
            <a:ext cx="9144000" cy="1641475"/>
          </a:xfrm>
        </p:spPr>
        <p:txBody>
          <a:bodyPr lIns="36000" rIns="36000"/>
          <a:lstStyle/>
          <a:p>
            <a:pPr algn="l" eaLnBrk="1" hangingPunct="1"/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「國語家庭」可以享受許多優惠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例如：小孩較有機會入小學校、中學念書、公家機關優先任用、食物配給較多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…)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1937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年到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1943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年間，臺北州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包括今臺北縣市、基隆市、宜蘭縣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共有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3448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戶被認定為「國語家庭」</a:t>
            </a: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李筱峰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  </a:t>
            </a:r>
            <a:r>
              <a:rPr lang="zh-TW" altLang="en-US" sz="1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左圖：翰林。右圖：</a:t>
            </a:r>
            <a:r>
              <a:rPr lang="en-US" altLang="zh-TW" sz="1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http</a:t>
            </a:r>
            <a:r>
              <a:rPr lang="en-US" altLang="zh-TW" sz="1400" b="1" dirty="0">
                <a:solidFill>
                  <a:schemeClr val="tx1"/>
                </a:solidFill>
                <a:ea typeface="標楷體" panose="03000509000000000000" pitchFamily="65" charset="-120"/>
              </a:rPr>
              <a:t>://www.168abc.net/_News/List.aspx</a:t>
            </a:r>
            <a:endParaRPr lang="zh-TW" altLang="en-US" sz="18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26627" name="Picture 3" descr="國語家庭證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3313"/>
            <a:ext cx="6337300" cy="4922838"/>
          </a:xfrm>
          <a:prstGeom prst="roundRect">
            <a:avLst>
              <a:gd name="adj" fmla="val 26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86" y="282106"/>
            <a:ext cx="2082494" cy="5046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053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6"/>
          <p:cNvSpPr>
            <a:spLocks noChangeArrowheads="1"/>
          </p:cNvSpPr>
          <p:nvPr/>
        </p:nvSpPr>
        <p:spPr bwMode="auto">
          <a:xfrm>
            <a:off x="6969125" y="2133600"/>
            <a:ext cx="1081088" cy="180022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42875" y="6453188"/>
            <a:ext cx="169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1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昔日臺灣神宮（已燒燬），從圖中可以清楚看出神社鳥居、石燈、本殿、拜殿等建築樣式與分佈。圖下方則為跨越台北基隆河的明治橋（後改名為中山橋）-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9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940425" y="1412875"/>
            <a:ext cx="305911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昔日臺灣神宮（已燒燬），從圖中可以清楚看出神社鳥居、石燈、本殿、拜殿等建築樣式與分佈。圖下方則為跨越臺北基隆河的明治橋（後改名為中山橋）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  <p:pic>
        <p:nvPicPr>
          <p:cNvPr id="102404" name="Picture 4" descr="鳥居--維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5940425" cy="5037138"/>
          </a:xfrm>
          <a:prstGeom prst="roundRect">
            <a:avLst>
              <a:gd name="adj" fmla="val 63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949950" y="6365875"/>
            <a:ext cx="316865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鳥居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>
                <a:ea typeface="標楷體" panose="03000509000000000000" pitchFamily="65" charset="-120"/>
              </a:rPr>
              <a:t>圖：維基百科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522922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學生的生活規範中，每日到校後，要向天皇肖像行禮，試圖將天皇的神格形象，灌輸在臺灣學童心中。每天朝會升日本國旗後，學生必須面對皇宮方向遙拜，並遙拜皇大神宮。小學生被規定每月</a:t>
            </a:r>
            <a:r>
              <a:rPr lang="en-US" altLang="zh-TW" sz="2400">
                <a:ea typeface="標楷體" panose="03000509000000000000" pitchFamily="65" charset="-120"/>
              </a:rPr>
              <a:t>1</a:t>
            </a:r>
            <a:r>
              <a:rPr lang="zh-TW" altLang="en-US" sz="2400">
                <a:ea typeface="標楷體" panose="03000509000000000000" pitchFamily="65" charset="-120"/>
              </a:rPr>
              <a:t>、</a:t>
            </a:r>
            <a:r>
              <a:rPr lang="en-US" altLang="zh-TW" sz="2400">
                <a:ea typeface="標楷體" panose="03000509000000000000" pitchFamily="65" charset="-120"/>
              </a:rPr>
              <a:t>8</a:t>
            </a:r>
            <a:r>
              <a:rPr lang="zh-TW" altLang="en-US" sz="2400">
                <a:ea typeface="標楷體" panose="03000509000000000000" pitchFamily="65" charset="-120"/>
              </a:rPr>
              <a:t>、</a:t>
            </a:r>
            <a:r>
              <a:rPr lang="en-US" altLang="zh-TW" sz="2400">
                <a:ea typeface="標楷體" panose="03000509000000000000" pitchFamily="65" charset="-120"/>
              </a:rPr>
              <a:t>15</a:t>
            </a:r>
            <a:r>
              <a:rPr lang="zh-TW" altLang="en-US" sz="2400">
                <a:ea typeface="標楷體" panose="03000509000000000000" pitchFamily="65" charset="-120"/>
              </a:rPr>
              <a:t>日全校要參拜當地的神社。</a:t>
            </a:r>
            <a:r>
              <a:rPr lang="zh-TW" altLang="en-US" sz="1800">
                <a:ea typeface="標楷體" panose="03000509000000000000" pitchFamily="65" charset="-120"/>
              </a:rPr>
              <a:t>圖：國家文化資料庫</a:t>
            </a:r>
          </a:p>
        </p:txBody>
      </p:sp>
      <p:pic>
        <p:nvPicPr>
          <p:cNvPr id="28675" name="Picture 3" descr="鹿港神社於日治時期昭和十四年（西元一九三九年）十月十日鎮座落成，包括本殿、拜殿、住持舍、神饌所及祭器庫等建築。當時「皇民化運動」正在台灣推行得如火如荼，神社參拜就是日本人消滅台灣人民族意識所推行的一項重點工作，企圖藉宗教影響台灣同胞，使其屈從為日本臣民，因此不斷地強迫機關、學校前往參拜。此張照片為鹿港神社落成後鹿港地區小學生前往參拜後合影。--國家文化資料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12787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背景神社烏居，石燈籠,說明著武裝之學生兵，前一排學生吹號角，後約一速學生雙手執步槍立正，似乎 是一種軍人向神明敬禮的儀式，皇民化教育之一種。-國家文化資料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49" y="138112"/>
            <a:ext cx="7127875" cy="5091113"/>
          </a:xfrm>
          <a:prstGeom prst="roundRect">
            <a:avLst>
              <a:gd name="adj" fmla="val 47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357" y="-27384"/>
            <a:ext cx="9144000" cy="62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5760918"/>
            <a:ext cx="9144000" cy="108952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360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阿美族青年團的訓練</a:t>
            </a:r>
            <a:r>
              <a:rPr lang="zh-TW" altLang="en-US" sz="2400" dirty="0" smtClean="0">
                <a:ea typeface="標楷體" panose="03000509000000000000" pitchFamily="65" charset="-120"/>
              </a:rPr>
              <a:t>情形。在戰爭期間，一共有</a:t>
            </a:r>
            <a:r>
              <a:rPr lang="en-US" altLang="zh-TW" sz="2400" dirty="0" smtClean="0"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ea typeface="標楷體" panose="03000509000000000000" pitchFamily="65" charset="-120"/>
              </a:rPr>
              <a:t>萬多人的原住民被動員參戰，據李筱峰估計，當時原住民人口約</a:t>
            </a:r>
            <a:r>
              <a:rPr lang="en-US" altLang="zh-TW" sz="2400" dirty="0" smtClean="0">
                <a:ea typeface="標楷體" panose="03000509000000000000" pitchFamily="65" charset="-120"/>
              </a:rPr>
              <a:t>15</a:t>
            </a:r>
            <a:r>
              <a:rPr lang="zh-TW" altLang="en-US" sz="2400" dirty="0" smtClean="0">
                <a:ea typeface="標楷體" panose="03000509000000000000" pitchFamily="65" charset="-120"/>
              </a:rPr>
              <a:t>萬。臺灣</a:t>
            </a:r>
            <a:r>
              <a:rPr lang="zh-TW" altLang="en-US" sz="2400" dirty="0">
                <a:ea typeface="標楷體" panose="03000509000000000000" pitchFamily="65" charset="-120"/>
              </a:rPr>
              <a:t>總督府警務局理蕃課，</a:t>
            </a:r>
            <a:r>
              <a:rPr lang="en-US" altLang="zh-TW" sz="2400" dirty="0"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ea typeface="標楷體" panose="03000509000000000000" pitchFamily="65" charset="-120"/>
              </a:rPr>
              <a:t>蕃地事情</a:t>
            </a:r>
            <a:r>
              <a:rPr lang="en-US" altLang="zh-TW" sz="2400" dirty="0"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ea typeface="標楷體" panose="03000509000000000000" pitchFamily="65" charset="-120"/>
              </a:rPr>
              <a:t>（臺北市：總督府警務局理蕃課</a:t>
            </a:r>
            <a:r>
              <a:rPr lang="en-US" altLang="zh-TW" sz="2400" dirty="0">
                <a:ea typeface="標楷體" panose="03000509000000000000" pitchFamily="65" charset="-120"/>
              </a:rPr>
              <a:t>1933)</a:t>
            </a:r>
            <a:r>
              <a:rPr lang="zh-TW" altLang="en-US" sz="2400" dirty="0"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44313"/>
            <a:ext cx="9144000" cy="2304000"/>
          </a:xfrm>
          <a:solidFill>
            <a:srgbClr val="FFFF99"/>
          </a:solidFill>
        </p:spPr>
        <p:txBody>
          <a:bodyPr/>
          <a:lstStyle/>
          <a:p>
            <a:pPr algn="l" eaLnBrk="1" hangingPunct="1"/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1942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年第一回募兵時，共有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425,921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人臺灣人應徵，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1944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年應徵人數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759,276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人，錄取人數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2,497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人。在生活困難、謀生日艱、物資缺乏的情況下，從軍是一條生路，吸引許多窮困的臺灣子弟去當日本兵；地方行政官員以及青年團的鼓舞動員；受到皇民化教育的洗腦，錯亂自己的身分認同，以為參加志願兵是愛國的表現，是「島民的最高榮譽」 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李筱峰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 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                           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圖：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國家文化資料庫</a:t>
            </a:r>
          </a:p>
        </p:txBody>
      </p:sp>
      <p:pic>
        <p:nvPicPr>
          <p:cNvPr id="30723" name="Picture 3" descr="陸軍特別志願兵紀念，林伯多（中坐者）進入訓練所紀念--國家文化資料庫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148" y="110096"/>
            <a:ext cx="7690946" cy="4364087"/>
          </a:xfrm>
          <a:prstGeom prst="roundRect">
            <a:avLst>
              <a:gd name="adj" fmla="val 57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07025"/>
            <a:ext cx="9144000" cy="142557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1944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年底，日本戰況更加吃緊，索性在臺灣實施徵兵制，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1945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年年初，日本在臺灣全面徵兵，役齡青年均徵召入伍。至同年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日本宣布投降為止，總計臺灣人當日本兵的人數有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萬多人，而被徵為軍屬、軍伕，更多達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126,700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多人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李筱峰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。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--</a:t>
            </a:r>
            <a:r>
              <a:rPr lang="zh-TW" altLang="en-US" sz="1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圖：國家文化資料庫</a:t>
            </a:r>
          </a:p>
        </p:txBody>
      </p:sp>
      <p:pic>
        <p:nvPicPr>
          <p:cNvPr id="32771" name="Picture 3" descr="皇民化期徵召入伍--國家文化資料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91918"/>
            <a:ext cx="7696200" cy="5219700"/>
          </a:xfrm>
          <a:prstGeom prst="roundRect">
            <a:avLst>
              <a:gd name="adj" fmla="val 48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5737225" y="3624263"/>
            <a:ext cx="3419475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1943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年日本在戰爭末期因為人力吃緊，徵召了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多名臺灣少年，到日本神奈川縣海軍工廠生產戰鬥機。此外，為了準備與美軍打游擊戰，日方動員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歲以下民眾挖防空洞、壕溝，儲藏物資。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  <p:pic>
        <p:nvPicPr>
          <p:cNvPr id="33795" name="Picture 8" descr="0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0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32425"/>
            <a:ext cx="9144000" cy="1425575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日本為解決軍人的性需求，以欺騙手段強徵東亞各國婦女從事慰安婦之工作，且日本政府至今仍沒有為此事道歉。</a:t>
            </a:r>
            <a:r>
              <a:rPr lang="en-US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</a:b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圖：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http</a:t>
            </a:r>
            <a:r>
              <a:rPr lang="en-US" altLang="zh-TW" sz="2400" b="1" dirty="0">
                <a:solidFill>
                  <a:schemeClr val="tx1"/>
                </a:solidFill>
                <a:ea typeface="標楷體" panose="03000509000000000000" pitchFamily="65" charset="-120"/>
              </a:rPr>
              <a:t>://bookzone.cwgv.com.tw/books/details/BGB223</a:t>
            </a:r>
            <a:endParaRPr lang="zh-TW" altLang="en-US" sz="28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34819" name="Picture 3" descr="art_02_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6" t="4150" r="4137" b="3113"/>
          <a:stretch>
            <a:fillRect/>
          </a:stretch>
        </p:blipFill>
        <p:spPr bwMode="auto">
          <a:xfrm>
            <a:off x="2015381" y="404664"/>
            <a:ext cx="5113238" cy="511323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總統府遭轟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81" y="116632"/>
            <a:ext cx="4727882" cy="6619035"/>
          </a:xfrm>
          <a:prstGeom prst="roundRect">
            <a:avLst>
              <a:gd name="adj" fmla="val 40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5193313" y="836712"/>
            <a:ext cx="3671887" cy="828000"/>
          </a:xfrm>
          <a:prstGeom prst="rect">
            <a:avLst/>
          </a:prstGeom>
          <a:solidFill>
            <a:srgbClr val="FFD24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>
              <a:defRPr sz="320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4000" dirty="0">
                <a:solidFill>
                  <a:schemeClr val="tx1"/>
                </a:solidFill>
              </a:rPr>
              <a:t>躲警報的日子</a:t>
            </a:r>
          </a:p>
        </p:txBody>
      </p:sp>
      <p:pic>
        <p:nvPicPr>
          <p:cNvPr id="35844" name="Picture 7" descr="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762387" cy="28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133076" y="5396839"/>
            <a:ext cx="360015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ea typeface="標楷體" panose="03000509000000000000" pitchFamily="65" charset="-120"/>
              </a:rPr>
              <a:t>左圖：總統府網頁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ea typeface="標楷體" panose="03000509000000000000" pitchFamily="65" charset="-120"/>
              </a:rPr>
              <a:t>右圖：</a:t>
            </a:r>
            <a:r>
              <a:rPr lang="en-US" altLang="zh-TW" sz="1200" dirty="0">
                <a:ea typeface="標楷體" panose="03000509000000000000" pitchFamily="65" charset="-120"/>
                <a:hlinkClick r:id="rId5"/>
              </a:rPr>
              <a:t>http://wubai.com/category/news/</a:t>
            </a:r>
            <a:r>
              <a:rPr lang="en-US" altLang="zh-TW" sz="1200" dirty="0"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3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016" y="44624"/>
            <a:ext cx="8892480" cy="4812179"/>
          </a:xfrm>
          <a:prstGeom prst="roundRect">
            <a:avLst>
              <a:gd name="adj" fmla="val 44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4904097"/>
            <a:ext cx="9144000" cy="1944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72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公學校招收臺灣人及原住民的子女，主要是教授日語及灌輸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所謂的日本</a:t>
            </a:r>
            <a:r>
              <a:rPr lang="zh-TW" altLang="en-US" sz="2600" dirty="0">
                <a:latin typeface="+mj-lt"/>
                <a:ea typeface="標楷體" panose="03000509000000000000" pitchFamily="65" charset="-120"/>
              </a:rPr>
              <a:t>精神。課程內容為日語、修身、作文、算術、</a:t>
            </a:r>
            <a:r>
              <a:rPr lang="zh-TW" altLang="en-US" sz="2600" dirty="0" smtClean="0">
                <a:latin typeface="+mj-lt"/>
                <a:ea typeface="標楷體" panose="03000509000000000000" pitchFamily="65" charset="-120"/>
              </a:rPr>
              <a:t>唱歌。</a:t>
            </a:r>
            <a:endParaRPr lang="en-US" altLang="zh-TW" sz="2600" dirty="0" smtClean="0">
              <a:latin typeface="+mj-lt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en-US" sz="2600" dirty="0" smtClean="0">
                <a:latin typeface="+mj-lt"/>
                <a:ea typeface="標楷體" panose="03000509000000000000" pitchFamily="65" charset="-120"/>
              </a:rPr>
              <a:t>臺中市西屯國小創立於</a:t>
            </a:r>
            <a:r>
              <a:rPr lang="en-US" altLang="zh-TW" sz="2600" dirty="0" smtClean="0">
                <a:latin typeface="+mj-lt"/>
                <a:ea typeface="標楷體" panose="03000509000000000000" pitchFamily="65" charset="-120"/>
              </a:rPr>
              <a:t>1903</a:t>
            </a:r>
            <a:r>
              <a:rPr lang="zh-TW" altLang="en-US" sz="2600" dirty="0" smtClean="0">
                <a:latin typeface="+mj-lt"/>
                <a:ea typeface="標楷體" panose="03000509000000000000" pitchFamily="65" charset="-120"/>
              </a:rPr>
              <a:t>年，</a:t>
            </a:r>
            <a:r>
              <a:rPr lang="en-US" altLang="zh-TW" sz="2600" dirty="0" smtClean="0">
                <a:latin typeface="+mj-lt"/>
                <a:ea typeface="標楷體" panose="03000509000000000000" pitchFamily="65" charset="-120"/>
              </a:rPr>
              <a:t>1921</a:t>
            </a:r>
            <a:r>
              <a:rPr lang="zh-TW" altLang="en-US" sz="2600" dirty="0" smtClean="0">
                <a:latin typeface="+mj-lt"/>
                <a:ea typeface="標楷體" panose="03000509000000000000" pitchFamily="65" charset="-120"/>
              </a:rPr>
              <a:t>年改稱西屯公學校。其他如忠孝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國小（臺中公學校）、南屯國小（犁頭店公學校）、北屯國小與松竹國小（四張犁公學校）都有百</a:t>
            </a:r>
            <a:r>
              <a:rPr lang="zh-TW" altLang="en-US" sz="2600" dirty="0" smtClean="0">
                <a:latin typeface="+mj-lt"/>
                <a:ea typeface="標楷體" panose="03000509000000000000" pitchFamily="65" charset="-120"/>
              </a:rPr>
              <a:t>年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歷史。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翰林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69588" y="828576"/>
            <a:ext cx="3774412" cy="547842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1944.10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～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1945.8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因為空襲而死亡的臺灣人數超過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6000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人。尤其，從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1945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年起，轟炸頻率十分驚人，幾乎每隔幾天就有空襲。尤其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5/31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臺北大空襲，更是傷亡慘重。左圖即是當時臺北被轟炸的情況，畫面中被集中的正是總督府，當時估計有</a:t>
            </a:r>
            <a:r>
              <a:rPr lang="en-US" altLang="zh-TW" sz="2800" dirty="0" smtClean="0">
                <a:latin typeface="+mj-lt"/>
                <a:ea typeface="標楷體" panose="03000509000000000000" pitchFamily="65" charset="-120"/>
              </a:rPr>
              <a:t>3000</a:t>
            </a:r>
            <a:r>
              <a:rPr lang="zh-TW" altLang="en-US" sz="2800" dirty="0" smtClean="0">
                <a:latin typeface="+mj-lt"/>
                <a:ea typeface="標楷體" panose="03000509000000000000" pitchFamily="65" charset="-120"/>
              </a:rPr>
              <a:t>名民眾因此而死亡。</a:t>
            </a:r>
            <a:endParaRPr lang="en-US" altLang="zh-TW" sz="2800" dirty="0" smtClean="0">
              <a:latin typeface="+mj-lt"/>
              <a:ea typeface="標楷體" panose="03000509000000000000" pitchFamily="65" charset="-120"/>
            </a:endParaRPr>
          </a:p>
          <a:p>
            <a:r>
              <a:rPr lang="en-US" altLang="zh-TW" sz="1400" b="0" dirty="0" smtClean="0">
                <a:latin typeface="+mj-lt"/>
                <a:ea typeface="標楷體" panose="03000509000000000000" pitchFamily="65" charset="-120"/>
              </a:rPr>
              <a:t> </a:t>
            </a:r>
            <a:r>
              <a:rPr lang="zh-TW" altLang="en-US" sz="1200" b="0" dirty="0" smtClean="0">
                <a:latin typeface="+mj-lt"/>
                <a:ea typeface="標楷體" panose="03000509000000000000" pitchFamily="65" charset="-120"/>
              </a:rPr>
              <a:t>圖：</a:t>
            </a:r>
            <a:r>
              <a:rPr lang="en-US" altLang="zh-TW" sz="1200" b="0" dirty="0" err="1" smtClean="0">
                <a:latin typeface="+mj-lt"/>
                <a:ea typeface="標楷體" panose="03000509000000000000" pitchFamily="65" charset="-120"/>
              </a:rPr>
              <a:t>Ko</a:t>
            </a:r>
            <a:r>
              <a:rPr lang="en-US" altLang="zh-TW" sz="1200" b="0" dirty="0" smtClean="0">
                <a:latin typeface="+mj-lt"/>
                <a:ea typeface="標楷體" panose="03000509000000000000" pitchFamily="65" charset="-120"/>
              </a:rPr>
              <a:t>-Hua Yap</a:t>
            </a:r>
            <a:r>
              <a:rPr lang="zh-TW" altLang="en-US" sz="1200" b="0" dirty="0" smtClean="0">
                <a:latin typeface="+mj-lt"/>
                <a:ea typeface="標楷體" panose="03000509000000000000" pitchFamily="65" charset="-120"/>
              </a:rPr>
              <a:t>，</a:t>
            </a:r>
            <a:r>
              <a:rPr lang="en-US" altLang="zh-TW" sz="1200" b="0" dirty="0">
                <a:latin typeface="+mj-lt"/>
                <a:ea typeface="標楷體" panose="03000509000000000000" pitchFamily="65" charset="-120"/>
              </a:rPr>
              <a:t> http://mapstalk.blogspot.tw/</a:t>
            </a:r>
            <a:endParaRPr lang="zh-TW" altLang="en-US" sz="1200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69588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886200" cy="3886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6963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title"/>
          </p:nvPr>
        </p:nvSpPr>
        <p:spPr>
          <a:xfrm>
            <a:off x="2097088" y="692696"/>
            <a:ext cx="5111750" cy="1503363"/>
          </a:xfrm>
        </p:spPr>
        <p:txBody>
          <a:bodyPr/>
          <a:lstStyle/>
          <a:p>
            <a:pPr eaLnBrk="1" hangingPunct="1"/>
            <a:r>
              <a:rPr lang="en-US" altLang="zh-TW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a typeface="Arial Unicode MS" panose="020B0604020202020204" pitchFamily="34" charset="-120"/>
                <a:cs typeface="Arial Unicode MS" panose="020B0604020202020204" pitchFamily="34" charset="-120"/>
              </a:rPr>
              <a:t>The end</a:t>
            </a:r>
          </a:p>
        </p:txBody>
      </p:sp>
      <p:pic>
        <p:nvPicPr>
          <p:cNvPr id="36867" name="Picture 11" descr="為完成地方自治敬告台灣同胞"/>
          <p:cNvPicPr>
            <a:picLocks noChangeAspect="1" noChangeArrowheads="1"/>
          </p:cNvPicPr>
          <p:nvPr/>
        </p:nvPicPr>
        <p:blipFill rotWithShape="1">
          <a:blip r:embed="rId2" cstate="print">
            <a:lum bright="-3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247913"/>
            <a:ext cx="4427984" cy="3428554"/>
          </a:xfrm>
          <a:prstGeom prst="roundRect">
            <a:avLst>
              <a:gd name="adj" fmla="val 64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3" descr="05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1" y="3205163"/>
            <a:ext cx="4499992" cy="3505200"/>
          </a:xfrm>
          <a:prstGeom prst="roundRect">
            <a:avLst>
              <a:gd name="adj" fmla="val 78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9632" y="2276872"/>
            <a:ext cx="6840760" cy="830997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備註：為方便家長與同學</a:t>
            </a:r>
            <a:r>
              <a:rPr lang="zh-TW" altLang="en-US" sz="24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謄寫筆記。</a:t>
            </a: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從下一頁起，即為本單元要</a:t>
            </a:r>
            <a:r>
              <a:rPr lang="zh-TW" altLang="en-US" sz="24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抄寫</a:t>
            </a: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的筆記內容唷！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88840"/>
            <a:ext cx="8207375" cy="2304777"/>
          </a:xfrm>
          <a:solidFill>
            <a:srgbClr val="99CCFF">
              <a:alpha val="70195"/>
            </a:srgbClr>
          </a:solidFill>
        </p:spPr>
        <p:txBody>
          <a:bodyPr lIns="0" tIns="0" rIns="0" bIns="0" anchor="ctr"/>
          <a:lstStyle/>
          <a:p>
            <a:pPr eaLnBrk="1" hangingPunct="1"/>
            <a:r>
              <a:rPr lang="en-US" altLang="zh-TW" b="1" dirty="0" smtClean="0">
                <a:ea typeface="標楷體" panose="03000509000000000000" pitchFamily="65" charset="-120"/>
              </a:rPr>
              <a:t>2-3</a:t>
            </a:r>
            <a:br>
              <a:rPr lang="en-US" altLang="zh-TW" b="1" dirty="0" smtClean="0">
                <a:ea typeface="標楷體" panose="03000509000000000000" pitchFamily="65" charset="-120"/>
              </a:rPr>
            </a:br>
            <a:r>
              <a:rPr lang="zh-TW" altLang="en-US" b="1" dirty="0" smtClean="0">
                <a:ea typeface="標楷體" panose="03000509000000000000" pitchFamily="65" charset="-120"/>
              </a:rPr>
              <a:t>殖民統治下的臺灣社會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548680"/>
            <a:ext cx="5338762" cy="863600"/>
          </a:xfrm>
          <a:solidFill>
            <a:srgbClr val="CCCCFF"/>
          </a:solidFill>
          <a:ln w="508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一、不平等的待遇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484784"/>
            <a:ext cx="8713788" cy="5256584"/>
          </a:xfrm>
        </p:spPr>
        <p:txBody>
          <a:bodyPr/>
          <a:lstStyle/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1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、教育上：教育目的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 識字率</a:t>
            </a:r>
            <a:r>
              <a:rPr lang="zh-TW" altLang="en-US" sz="2800" b="1" baseline="30000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執行政策和命令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日    人小學校（內容較深）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漢    人公學校（日語、生活基本知識與規範）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原住民蕃童教育所</a:t>
            </a:r>
            <a:endParaRPr lang="en-US" altLang="zh-TW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en-US" altLang="zh-TW" b="1" dirty="0" smtClean="0">
                <a:sym typeface="Wingdings 3" panose="05040102010807070707" pitchFamily="18" charset="2"/>
              </a:rPr>
              <a:t>※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1941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（皇民化）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國民學校</a:t>
            </a:r>
            <a:endParaRPr lang="zh-TW" altLang="en-US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※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女性受教育機會增加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、政治上：職位</a:t>
            </a:r>
            <a:r>
              <a:rPr lang="en-US" altLang="zh-TW" sz="2800" b="1" baseline="30000" dirty="0" smtClean="0">
                <a:ea typeface="標楷體" panose="03000509000000000000" pitchFamily="65" charset="-120"/>
              </a:rPr>
              <a:t>X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、薪水</a:t>
            </a:r>
            <a:r>
              <a:rPr lang="en-US" altLang="zh-TW" sz="2800" b="1" baseline="30000" dirty="0" smtClean="0">
                <a:ea typeface="標楷體" panose="03000509000000000000" pitchFamily="65" charset="-120"/>
              </a:rPr>
              <a:t>X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（日：臺 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= 2.9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圓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天：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1.3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、經濟上：</a:t>
            </a: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ea typeface="標楷體" panose="03000509000000000000" pitchFamily="65" charset="-120"/>
              </a:rPr>
              <a:t>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大企業由日本人經營</a:t>
            </a: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 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專賣權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總督府壟斷</a:t>
            </a:r>
            <a:endParaRPr lang="en-US" altLang="zh-TW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第一</a:t>
            </a:r>
            <a:r>
              <a:rPr lang="zh-TW" altLang="en-US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憨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，種甘蔗</a:t>
            </a:r>
            <a:r>
              <a:rPr lang="zh-TW" altLang="en-US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給會社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磅；三個保正八十斤</a:t>
            </a:r>
            <a:endParaRPr lang="en-US" altLang="zh-TW" sz="2800" b="1" dirty="0" smtClean="0">
              <a:ea typeface="標楷體" panose="03000509000000000000" pitchFamily="65" charset="-120"/>
              <a:sym typeface="Wingdings 3" panose="05040102010807070707" pitchFamily="18" charset="2"/>
            </a:endParaRPr>
          </a:p>
          <a:p>
            <a:pPr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ea typeface="標楷體" panose="03000509000000000000" pitchFamily="65" charset="-120"/>
                <a:sym typeface="Wingdings 3" panose="05040102010807070707" pitchFamily="18" charset="2"/>
              </a:rPr>
              <a:t> </a:t>
            </a:r>
            <a:r>
              <a:rPr lang="en-US" altLang="zh-TW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（磅秤</a:t>
            </a:r>
            <a:r>
              <a:rPr lang="en-US" altLang="zh-TW" sz="2800" b="1" baseline="30000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x</a:t>
            </a:r>
            <a:r>
              <a:rPr lang="zh-TW" altLang="en-US" sz="28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、規定肥料來源、原料採取區域制）</a:t>
            </a:r>
            <a:endParaRPr lang="zh-TW" altLang="en-US" sz="2800" b="1" dirty="0"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0254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5900"/>
            <a:ext cx="8785225" cy="5256213"/>
          </a:xfrm>
          <a:solidFill>
            <a:srgbClr val="99CCFF">
              <a:alpha val="70979"/>
            </a:srgbClr>
          </a:solidFill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solidFill>
                  <a:srgbClr val="008000"/>
                </a:solidFill>
              </a:rPr>
              <a:t>◎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1921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～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1934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臺灣議會設置請願運動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(15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次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               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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林獻堂（臺灣議會之父）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              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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蔣渭水</a:t>
            </a:r>
            <a:r>
              <a:rPr lang="zh-TW" altLang="en-US" sz="2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（臺灣民眾黨、蔣渭水高速公路）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1935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年  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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地方民意代表部分由民選產生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00FF"/>
                </a:solidFill>
              </a:rPr>
              <a:t>◎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臺灣文化協會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(1921)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～林獻堂、蔣渭水等人創立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        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臺灣民報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(1923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年創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：臺灣人民唯一喉舌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        雜誌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        演講、文化劇、電影欣賞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a.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批評殖民政策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b.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宣揚民族主義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c.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傳播現代知識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 rot="5400000">
            <a:off x="773112" y="2259013"/>
            <a:ext cx="684213" cy="287338"/>
          </a:xfrm>
          <a:custGeom>
            <a:avLst/>
            <a:gdLst>
              <a:gd name="T0" fmla="*/ 514905982 w 21600"/>
              <a:gd name="T1" fmla="*/ 0 h 21600"/>
              <a:gd name="T2" fmla="*/ 0 w 21600"/>
              <a:gd name="T3" fmla="*/ 25423866 h 21600"/>
              <a:gd name="T4" fmla="*/ 514905982 w 21600"/>
              <a:gd name="T5" fmla="*/ 50847745 h 21600"/>
              <a:gd name="T6" fmla="*/ 686540971 w 21600"/>
              <a:gd name="T7" fmla="*/ 254238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 rot="5400000">
            <a:off x="466725" y="4518025"/>
            <a:ext cx="1296988" cy="287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5423866 h 21600"/>
              <a:gd name="T4" fmla="*/ 2147483646 w 21600"/>
              <a:gd name="T5" fmla="*/ 50847745 h 21600"/>
              <a:gd name="T6" fmla="*/ 2147483646 w 21600"/>
              <a:gd name="T7" fmla="*/ 254238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284663" y="476672"/>
            <a:ext cx="4608512" cy="863600"/>
          </a:xfrm>
          <a:prstGeom prst="rect">
            <a:avLst/>
          </a:prstGeom>
          <a:solidFill>
            <a:srgbClr val="CCCCFF"/>
          </a:solidFill>
          <a:ln w="508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400" dirty="0">
                <a:latin typeface="+mj-lt"/>
                <a:ea typeface="標楷體" panose="03000509000000000000" pitchFamily="65" charset="-120"/>
                <a:cs typeface="+mj-cs"/>
              </a:rPr>
              <a:t>二、社會運動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572000" y="5661025"/>
            <a:ext cx="4392613" cy="901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政黨、聯盟團體紛紛成立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喚醒臺灣人民捍衛權利</a:t>
            </a:r>
            <a:endParaRPr lang="zh-TW" altLang="en-US" sz="28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3492500" y="5949950"/>
            <a:ext cx="1008063" cy="287338"/>
          </a:xfrm>
          <a:custGeom>
            <a:avLst/>
            <a:gdLst>
              <a:gd name="T0" fmla="*/ 1646708153 w 21600"/>
              <a:gd name="T1" fmla="*/ 0 h 21600"/>
              <a:gd name="T2" fmla="*/ 0 w 21600"/>
              <a:gd name="T3" fmla="*/ 25423866 h 21600"/>
              <a:gd name="T4" fmla="*/ 1646708153 w 21600"/>
              <a:gd name="T5" fmla="*/ 50847745 h 21600"/>
              <a:gd name="T6" fmla="*/ 2147483646 w 21600"/>
              <a:gd name="T7" fmla="*/ 254238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7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700213"/>
            <a:ext cx="8686800" cy="4968875"/>
          </a:xfrm>
        </p:spPr>
        <p:txBody>
          <a:bodyPr/>
          <a:lstStyle/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、原因：</a:t>
            </a:r>
            <a:r>
              <a:rPr lang="en-US" altLang="zh-TW" sz="3000" b="1" dirty="0" smtClean="0">
                <a:ea typeface="標楷體" panose="03000509000000000000" pitchFamily="65" charset="-120"/>
              </a:rPr>
              <a:t>1937</a:t>
            </a:r>
            <a:r>
              <a:rPr lang="zh-TW" altLang="en-US" sz="3000" b="1" dirty="0" smtClean="0">
                <a:ea typeface="標楷體" panose="03000509000000000000" pitchFamily="65" charset="-120"/>
              </a:rPr>
              <a:t>中日戰爭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消滅臺灣人民族意識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2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、內容：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      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用日語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國語家庭制度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(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證書、優惠待遇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)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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改日本姓名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穿和服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改採日本風俗、禮儀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 參拜日本神社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3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、第二次世界大戰（中日八年抗戰）</a:t>
            </a: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徵兵至中國與南洋參戰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約</a:t>
            </a:r>
            <a:r>
              <a:rPr lang="en-US" altLang="zh-TW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3</a:t>
            </a:r>
            <a:r>
              <a:rPr lang="zh-TW" altLang="en-US" sz="3000" b="1" dirty="0" smtClean="0">
                <a:ea typeface="標楷體" panose="03000509000000000000" pitchFamily="65" charset="-120"/>
                <a:sym typeface="Wingdings 3" panose="05040102010807070707" pitchFamily="18" charset="2"/>
              </a:rPr>
              <a:t>萬人陣亡</a:t>
            </a:r>
            <a:endParaRPr lang="zh-TW" altLang="en-US" sz="3000" b="1" dirty="0" smtClean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592138" indent="-592138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ea typeface="標楷體" panose="03000509000000000000" pitchFamily="65" charset="-120"/>
                <a:sym typeface="Wingdings 2" panose="05020102010507070707" pitchFamily="18" charset="2"/>
              </a:rPr>
              <a:t>     軍事勞務（挖防空洞、建機場、造飛機）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987675" y="549275"/>
            <a:ext cx="5905500" cy="863600"/>
          </a:xfrm>
          <a:prstGeom prst="rect">
            <a:avLst/>
          </a:prstGeom>
          <a:solidFill>
            <a:srgbClr val="CCCCFF"/>
          </a:solidFill>
          <a:ln w="508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ea typeface="標楷體" panose="03000509000000000000" pitchFamily="65" charset="-120"/>
              </a:rPr>
              <a:t>三、</a:t>
            </a:r>
            <a:r>
              <a:rPr lang="zh-TW" altLang="en-US" sz="4400" dirty="0">
                <a:ea typeface="標楷體" panose="03000509000000000000" pitchFamily="65" charset="-120"/>
              </a:rPr>
              <a:t>皇民化</a:t>
            </a:r>
            <a:r>
              <a:rPr lang="zh-TW" altLang="en-US" sz="4400" dirty="0">
                <a:latin typeface="+mj-lt"/>
                <a:ea typeface="標楷體" panose="03000509000000000000" pitchFamily="65" charset="-120"/>
                <a:cs typeface="+mj-cs"/>
              </a:rPr>
              <a:t>運動</a:t>
            </a:r>
            <a:r>
              <a:rPr lang="zh-TW" altLang="en-US" sz="4400" dirty="0">
                <a:ea typeface="標楷體" panose="03000509000000000000" pitchFamily="65" charset="-120"/>
              </a:rPr>
              <a:t>與戰爭</a:t>
            </a:r>
          </a:p>
        </p:txBody>
      </p:sp>
    </p:spTree>
    <p:extLst>
      <p:ext uri="{BB962C8B-B14F-4D97-AF65-F5344CB8AC3E}">
        <p14:creationId xmlns:p14="http://schemas.microsoft.com/office/powerpoint/2010/main" val="298177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中一中舊校舍01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925"/>
            <a:ext cx="9144000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臺灣人在初等教育以上的升學管道並不暢通，有志求學者多半負笈海外。因此，在中部仕紳林獻堂、辜顯榮等熱心人士的籌措下，終於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在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1915</a:t>
            </a:r>
            <a:r>
              <a:rPr lang="zh-TW" altLang="en-US" sz="2400" dirty="0">
                <a:latin typeface="+mj-lt"/>
                <a:ea typeface="標楷體" panose="03000509000000000000" pitchFamily="65" charset="-120"/>
              </a:rPr>
              <a:t>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成立了由本省人捐資興辦的中學，此即臺中州立臺中第一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中學（今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臺中一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中）。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一中主要招收臺灣人子弟。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  <a:endParaRPr lang="zh-TW" altLang="en-US" sz="1800" b="0" u="sng" dirty="0"/>
          </a:p>
        </p:txBody>
      </p:sp>
      <p:pic>
        <p:nvPicPr>
          <p:cNvPr id="61445" name="Picture 5" descr="中一中書包-維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57451"/>
            <a:ext cx="4037012" cy="302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9388" y="6375400"/>
            <a:ext cx="4897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蕃人公學校中上課情景。圖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-《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蕃人事情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5338"/>
            <a:ext cx="91440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C99"/>
          </a:solidFill>
        </p:spPr>
        <p:txBody>
          <a:bodyPr/>
          <a:lstStyle/>
          <a:p>
            <a:pPr algn="l" eaLnBrk="1" hangingPunct="1"/>
            <a:r>
              <a:rPr lang="zh-TW" altLang="en-US" sz="28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所謂「第一憨，種甘蔗給會社磅」說明了蔗農的無奈與辛酸，也是日本人對臺人不平等之處。     圖</a:t>
            </a:r>
            <a:r>
              <a:rPr lang="en-US" altLang="zh-TW" sz="28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8713788" cy="4784725"/>
          </a:xfrm>
          <a:prstGeom prst="rect">
            <a:avLst/>
          </a:prstGeom>
          <a:solidFill>
            <a:srgbClr val="CCFFFF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日治時期採行「原料採取區域制度」，蔗農不得將產品運出區域之外，或供作砂糖以外成品之製作原料。導致蔗價完全由糖廠片面決定，不能有異議，鄰近糖廠收購價比較高，也不得越區轉賣，肥料還要向糖廠購買，價格也完全由糖廠決定，有時候糖廠還會以甘蔗甜份合格率的原則，要求蔗農砍除不夠甜的部份，蔗農也不得有異議！加上秤量甘蔗時糖廠總是偷工減兩，甚至曾經出現三個保正跳上秤，居然只有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斤（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公斤）的案例，因此又有「三個保正八十斤」笑話。因此，「種甘蔗給會社磅」成為當時臺灣的第一憨。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49250" y="1628775"/>
            <a:ext cx="8497888" cy="4770438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63625" indent="-3429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585913" indent="-3429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108200" indent="-3429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630488" indent="-3429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087688" indent="-3429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544888" indent="-3429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002088" indent="-3429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459288" indent="-3429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【</a:t>
            </a:r>
            <a:r>
              <a:rPr lang="zh-TW" altLang="en-US" sz="2800">
                <a:ea typeface="標楷體" panose="03000509000000000000" pitchFamily="65" charset="-120"/>
              </a:rPr>
              <a:t>蔗農的不平等待遇</a:t>
            </a:r>
            <a:r>
              <a:rPr lang="en-US" altLang="zh-TW" sz="2800">
                <a:ea typeface="標楷體" panose="03000509000000000000" pitchFamily="65" charset="-120"/>
              </a:rPr>
              <a:t>】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zh-TW" altLang="en-US" sz="2800">
                <a:ea typeface="標楷體" panose="03000509000000000000" pitchFamily="65" charset="-120"/>
              </a:rPr>
              <a:t>、蔗農所種植甘蔗只能賣給規定的糖廠，不得越區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800">
                <a:ea typeface="標楷體" panose="03000509000000000000" pitchFamily="65" charset="-120"/>
              </a:rPr>
              <a:t>      販賣。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zh-TW" altLang="en-US" sz="2800">
                <a:ea typeface="標楷體" panose="03000509000000000000" pitchFamily="65" charset="-120"/>
              </a:rPr>
              <a:t>、甘蔗收購價由廠方於每季甘蔗收成，製成糖於市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800">
                <a:ea typeface="標楷體" panose="03000509000000000000" pitchFamily="65" charset="-120"/>
              </a:rPr>
              <a:t>      場銷售後才制定甘蔗收購價，蔗農不得有異議。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、秤量甘蔗由廠方進行，蔗農無權參與。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4</a:t>
            </a:r>
            <a:r>
              <a:rPr lang="zh-TW" altLang="en-US" sz="2800">
                <a:ea typeface="標楷體" panose="03000509000000000000" pitchFamily="65" charset="-120"/>
              </a:rPr>
              <a:t>、種植甘蔗所需的肥料需向所屬糖廠購買，購買金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800">
                <a:ea typeface="標楷體" panose="03000509000000000000" pitchFamily="65" charset="-120"/>
              </a:rPr>
              <a:t>      額於收購價中扣除。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800">
                <a:ea typeface="標楷體" panose="03000509000000000000" pitchFamily="65" charset="-120"/>
              </a:rPr>
              <a:t>5</a:t>
            </a:r>
            <a:r>
              <a:rPr lang="zh-TW" altLang="en-US" sz="2800">
                <a:ea typeface="標楷體" panose="03000509000000000000" pitchFamily="65" charset="-120"/>
              </a:rPr>
              <a:t>、甘蔗採收由廠方僱工進行，工資由收購價中扣除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5900"/>
            <a:ext cx="8785225" cy="5256213"/>
          </a:xfrm>
          <a:solidFill>
            <a:srgbClr val="99CCFF">
              <a:alpha val="70979"/>
            </a:srgbClr>
          </a:solidFill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solidFill>
                  <a:srgbClr val="008000"/>
                </a:solidFill>
              </a:rPr>
              <a:t>◎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1921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～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1934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臺灣議會設置請願運動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(15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次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               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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林獻堂（臺灣議會之父）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              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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蔣渭水</a:t>
            </a:r>
            <a:r>
              <a:rPr lang="zh-TW" altLang="en-US" sz="28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（臺灣民眾黨、蔣渭水高速公路）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    </a:t>
            </a:r>
            <a:r>
              <a:rPr lang="en-US" altLang="zh-TW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1935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年  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 </a:t>
            </a:r>
            <a:r>
              <a:rPr lang="zh-TW" altLang="en-US" sz="3000" b="1" dirty="0" smtClean="0">
                <a:solidFill>
                  <a:srgbClr val="008000"/>
                </a:solidFill>
                <a:ea typeface="標楷體" panose="03000509000000000000" pitchFamily="65" charset="-120"/>
              </a:rPr>
              <a:t>地方民意代表部分由民選產生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00FF"/>
                </a:solidFill>
              </a:rPr>
              <a:t>◎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臺灣文化協會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(1921)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～林獻堂、蔣渭水等人創立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        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臺灣民報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(1923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年創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)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：臺灣人民唯一喉舌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        雜誌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        演講、文化劇、電影欣賞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a.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批評殖民政策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b.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宣揚民族主義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c.</a:t>
            </a:r>
            <a:r>
              <a:rPr lang="zh-TW" altLang="en-US" sz="30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傳播現代知識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 rot="5400000">
            <a:off x="773112" y="2259013"/>
            <a:ext cx="684213" cy="287338"/>
          </a:xfrm>
          <a:custGeom>
            <a:avLst/>
            <a:gdLst>
              <a:gd name="T0" fmla="*/ 514905982 w 21600"/>
              <a:gd name="T1" fmla="*/ 0 h 21600"/>
              <a:gd name="T2" fmla="*/ 0 w 21600"/>
              <a:gd name="T3" fmla="*/ 25423866 h 21600"/>
              <a:gd name="T4" fmla="*/ 514905982 w 21600"/>
              <a:gd name="T5" fmla="*/ 50847745 h 21600"/>
              <a:gd name="T6" fmla="*/ 686540971 w 21600"/>
              <a:gd name="T7" fmla="*/ 254238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 rot="5400000">
            <a:off x="466725" y="4518025"/>
            <a:ext cx="1296988" cy="287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5423866 h 21600"/>
              <a:gd name="T4" fmla="*/ 2147483646 w 21600"/>
              <a:gd name="T5" fmla="*/ 50847745 h 21600"/>
              <a:gd name="T6" fmla="*/ 2147483646 w 21600"/>
              <a:gd name="T7" fmla="*/ 254238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284663" y="476672"/>
            <a:ext cx="4608512" cy="863600"/>
          </a:xfrm>
          <a:prstGeom prst="rect">
            <a:avLst/>
          </a:prstGeom>
          <a:solidFill>
            <a:srgbClr val="CCCCFF"/>
          </a:solidFill>
          <a:ln w="508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400" dirty="0">
                <a:latin typeface="+mj-lt"/>
                <a:ea typeface="標楷體" panose="03000509000000000000" pitchFamily="65" charset="-120"/>
                <a:cs typeface="+mj-cs"/>
              </a:rPr>
              <a:t>二、社會運動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572000" y="5661025"/>
            <a:ext cx="4392613" cy="901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政黨、聯盟團體紛紛成立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喚醒臺灣人民捍衛權利</a:t>
            </a:r>
            <a:endParaRPr lang="zh-TW" altLang="en-US" sz="28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3492500" y="5949950"/>
            <a:ext cx="1008063" cy="287338"/>
          </a:xfrm>
          <a:custGeom>
            <a:avLst/>
            <a:gdLst>
              <a:gd name="T0" fmla="*/ 1646708153 w 21600"/>
              <a:gd name="T1" fmla="*/ 0 h 21600"/>
              <a:gd name="T2" fmla="*/ 0 w 21600"/>
              <a:gd name="T3" fmla="*/ 25423866 h 21600"/>
              <a:gd name="T4" fmla="*/ 1646708153 w 21600"/>
              <a:gd name="T5" fmla="*/ 50847745 h 21600"/>
              <a:gd name="T6" fmla="*/ 2147483646 w 21600"/>
              <a:gd name="T7" fmla="*/ 254238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林獻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948488" y="58769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ea typeface="標楷體" panose="03000509000000000000" pitchFamily="65" charset="-120"/>
              </a:rPr>
              <a:t>圖：翰林出版社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97858" y="292494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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5662" y="2924943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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10215" y="26153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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4636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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323528" y="5803521"/>
            <a:ext cx="8425185" cy="972000"/>
          </a:xfrm>
          <a:prstGeom prst="roundRect">
            <a:avLst/>
          </a:prstGeom>
          <a:solidFill>
            <a:srgbClr val="FFD2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當時要求設置的「臺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灣議會」是具有立法權、預算審查權的，這是屬於民主政治中地方自治的基本權利。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TDESIGNA</Template>
  <TotalTime>4142</TotalTime>
  <Words>3782</Words>
  <Application>Microsoft Office PowerPoint</Application>
  <PresentationFormat>如螢幕大小 (4:3)</PresentationFormat>
  <Paragraphs>177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4" baseType="lpstr">
      <vt:lpstr>Arial Unicode MS</vt:lpstr>
      <vt:lpstr>新細明體</vt:lpstr>
      <vt:lpstr>標楷體</vt:lpstr>
      <vt:lpstr>Arial</vt:lpstr>
      <vt:lpstr>Tahoma</vt:lpstr>
      <vt:lpstr>Wingdings</vt:lpstr>
      <vt:lpstr>Wingdings 2</vt:lpstr>
      <vt:lpstr>Wingdings 3</vt:lpstr>
      <vt:lpstr>預設簡報設計</vt:lpstr>
      <vt:lpstr>2-3殖民統治下的臺灣社會</vt:lpstr>
      <vt:lpstr>一、不平等的待遇</vt:lpstr>
      <vt:lpstr>PowerPoint 簡報</vt:lpstr>
      <vt:lpstr>PowerPoint 簡報</vt:lpstr>
      <vt:lpstr>PowerPoint 簡報</vt:lpstr>
      <vt:lpstr>PowerPoint 簡報</vt:lpstr>
      <vt:lpstr>所謂「第一憨，種甘蔗給會社磅」說明了蔗農的無奈與辛酸，也是日本人對臺人不平等之處。     圖-翰林出版社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雖然這是臺灣史上首次（1935年）由經由民選方式產生議員，但這樣的改革仍屬於不完全的自治。且規定年滿二十五歲，年納稅額五元以上，在選區內居滿六個月以上的男子才具有選舉權與被選舉權，婦女則無選舉權。                       圖—維基百科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國語家庭」可以享受許多優惠(例如：小孩較有機會入小學校、中學念書、公家機關優先任用、食物配給較多…)。1937年到1943年間，臺北州(包括今臺北縣市、基隆市、宜蘭縣)共有3448戶被認定為「國語家庭」(李筱峰)  左圖：翰林。右圖： http://www.168abc.net/_News/List.aspx</vt:lpstr>
      <vt:lpstr>PowerPoint 簡報</vt:lpstr>
      <vt:lpstr>PowerPoint 簡報</vt:lpstr>
      <vt:lpstr>PowerPoint 簡報</vt:lpstr>
      <vt:lpstr>PowerPoint 簡報</vt:lpstr>
      <vt:lpstr>1942年第一回募兵時，共有425,921人臺灣人應徵，1944年應徵人數759,276人，錄取人數2,497人。在生活困難、謀生日艱、物資缺乏的情況下，從軍是一條生路，吸引許多窮困的臺灣子弟去當日本兵；地方行政官員以及青年團的鼓舞動員；受到皇民化教育的洗腦，錯亂自己的身分認同，以為參加志願兵是愛國的表現，是「島民的最高榮譽」 (李筱峰) 。                           -圖：國家文化資料庫</vt:lpstr>
      <vt:lpstr>1944年底，日本戰況更加吃緊，索性在臺灣實施徵兵制，1945年年初，日本在臺灣全面徵兵，役齡青年均徵召入伍。至同年8月15日本宣布投降為止，總計臺灣人當日本兵的人數有8萬多人，而被徵為軍屬、軍伕，更多達126,700多人(李筱峰)。--圖：國家文化資料庫</vt:lpstr>
      <vt:lpstr>PowerPoint 簡報</vt:lpstr>
      <vt:lpstr>日本為解決軍人的性需求，以欺騙手段強徵東亞各國婦女從事慰安婦之工作，且日本政府至今仍沒有為此事道歉。 圖：http://bookzone.cwgv.com.tw/books/details/BGB223</vt:lpstr>
      <vt:lpstr>PowerPoint 簡報</vt:lpstr>
      <vt:lpstr>PowerPoint 簡報</vt:lpstr>
      <vt:lpstr>The end</vt:lpstr>
      <vt:lpstr>2-3 殖民統治下的臺灣社會</vt:lpstr>
      <vt:lpstr>一、不平等的待遇</vt:lpstr>
      <vt:lpstr>PowerPoint 簡報</vt:lpstr>
      <vt:lpstr>PowerPoint 簡報</vt:lpstr>
    </vt:vector>
  </TitlesOfParts>
  <Company>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民族誌研究法及實例</dc:title>
  <dc:creator>ww</dc:creator>
  <cp:lastModifiedBy>panda</cp:lastModifiedBy>
  <cp:revision>155</cp:revision>
  <dcterms:created xsi:type="dcterms:W3CDTF">2008-07-19T03:21:44Z</dcterms:created>
  <dcterms:modified xsi:type="dcterms:W3CDTF">2016-07-12T06:45:10Z</dcterms:modified>
</cp:coreProperties>
</file>