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70" r:id="rId1"/>
  </p:sldMasterIdLst>
  <p:notesMasterIdLst>
    <p:notesMasterId r:id="rId11"/>
  </p:notesMasterIdLst>
  <p:handoutMasterIdLst>
    <p:handoutMasterId r:id="rId12"/>
  </p:handoutMasterIdLst>
  <p:sldIdLst>
    <p:sldId id="1078" r:id="rId2"/>
    <p:sldId id="910" r:id="rId3"/>
    <p:sldId id="1117" r:id="rId4"/>
    <p:sldId id="1109" r:id="rId5"/>
    <p:sldId id="1115" r:id="rId6"/>
    <p:sldId id="1116" r:id="rId7"/>
    <p:sldId id="1091" r:id="rId8"/>
    <p:sldId id="1063" r:id="rId9"/>
    <p:sldId id="1080" r:id="rId10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F66"/>
    <a:srgbClr val="009900"/>
    <a:srgbClr val="920000"/>
    <a:srgbClr val="FF0000"/>
    <a:srgbClr val="008080"/>
    <a:srgbClr val="99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8" autoAdjust="0"/>
    <p:restoredTop sz="82374" autoAdjust="0"/>
  </p:normalViewPr>
  <p:slideViewPr>
    <p:cSldViewPr>
      <p:cViewPr varScale="1">
        <p:scale>
          <a:sx n="71" d="100"/>
          <a:sy n="71" d="100"/>
        </p:scale>
        <p:origin x="14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A21DDB-8580-48BD-A764-6E25816DD52C}" type="datetimeFigureOut">
              <a:rPr lang="zh-TW" altLang="en-US"/>
              <a:pPr>
                <a:defRPr/>
              </a:pPr>
              <a:t>2017/9/17</a:t>
            </a:fld>
            <a:endParaRPr lang="en-US" altLang="zh-TW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8" tIns="45678" rIns="91358" bIns="4567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890B404-992B-4470-881C-7CC68B7FA34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7837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t" anchorCtr="0" compatLnSpc="1">
            <a:prstTxWarp prst="textNoShape">
              <a:avLst/>
            </a:prstTxWarp>
          </a:bodyPr>
          <a:lstStyle>
            <a:lvl1pPr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t" anchorCtr="0" compatLnSpc="1">
            <a:prstTxWarp prst="textNoShape">
              <a:avLst/>
            </a:prstTxWarp>
          </a:bodyPr>
          <a:lstStyle>
            <a:lvl1pPr algn="r"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F429485-8A85-429F-B1B2-D06F9150BD95}" type="datetimeFigureOut">
              <a:rPr lang="zh-TW" altLang="en-US"/>
              <a:pPr>
                <a:defRPr/>
              </a:pPr>
              <a:t>2017/9/17</a:t>
            </a:fld>
            <a:endParaRPr lang="en-US" altLang="zh-TW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8" rIns="91358" bIns="45678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b" anchorCtr="0" compatLnSpc="1">
            <a:prstTxWarp prst="textNoShape">
              <a:avLst/>
            </a:prstTxWarp>
          </a:bodyPr>
          <a:lstStyle>
            <a:lvl1pPr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541" tIns="45769" rIns="91541" bIns="45769" numCol="1" anchor="b" anchorCtr="0" compatLnSpc="1">
            <a:prstTxWarp prst="textNoShape">
              <a:avLst/>
            </a:prstTxWarp>
          </a:bodyPr>
          <a:lstStyle>
            <a:lvl1pPr algn="r" defTabSz="915162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44A24E2-F751-4751-8682-2BF04784FCB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94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7403C42A-BD82-42C7-8115-9FB2A01BBF6B}" type="slidenum">
              <a:rPr lang="zh-TW" altLang="en-US" smtClean="0">
                <a:ea typeface="新細明體" charset="-120"/>
              </a:rPr>
              <a:pPr defTabSz="914400"/>
              <a:t>0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/>
              <a:t>由數據說明面對社會變遷帶來的教育挑戰：</a:t>
            </a:r>
            <a:endParaRPr lang="en-US" altLang="zh-TW"/>
          </a:p>
          <a:p>
            <a:pPr eaLnBrk="1" hangingPunct="1"/>
            <a:r>
              <a:rPr lang="zh-TW" altLang="en-US"/>
              <a:t>少子化：</a:t>
            </a:r>
            <a:endParaRPr lang="en-US" altLang="zh-TW"/>
          </a:p>
          <a:p>
            <a:pPr eaLnBrk="1" hangingPunct="1"/>
            <a:r>
              <a:rPr lang="zh-TW" altLang="en-US"/>
              <a:t>出生率逐年下降，面對少子化的時代，</a:t>
            </a:r>
            <a:r>
              <a:rPr lang="zh-TW" altLang="en-US">
                <a:solidFill>
                  <a:srgbClr val="262626"/>
                </a:solidFill>
                <a:latin typeface="新細明體" charset="-120"/>
              </a:rPr>
              <a:t>每個孩子應受到更好的學習照顧。</a:t>
            </a:r>
            <a:endParaRPr lang="en-US" altLang="zh-TW">
              <a:solidFill>
                <a:srgbClr val="262626"/>
              </a:solidFill>
              <a:latin typeface="新細明體" charset="-120"/>
            </a:endParaRPr>
          </a:p>
          <a:p>
            <a:pPr eaLnBrk="1" hangingPunct="1"/>
            <a:r>
              <a:rPr lang="zh-TW" altLang="en-US">
                <a:solidFill>
                  <a:srgbClr val="262626"/>
                </a:solidFill>
                <a:latin typeface="新細明體" charset="-120"/>
              </a:rPr>
              <a:t>所謂更好的照顧即是每個孩子需要接受適性、多元、更多彈性的學習。</a:t>
            </a:r>
          </a:p>
          <a:p>
            <a:pPr eaLnBrk="1" hangingPunct="1"/>
            <a:endParaRPr lang="zh-TW" altLang="en-US">
              <a:latin typeface="新細明體" charset="-120"/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DF4DA8E-426D-4E3C-9D4B-1B5CFE9B1267}" type="slidenum">
              <a:rPr lang="zh-TW" altLang="en-US" smtClean="0">
                <a:ea typeface="新細明體" charset="-120"/>
              </a:rPr>
              <a:pPr defTabSz="914400"/>
              <a:t>1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06500" name="投影片編號版面配置區 3"/>
          <p:cNvSpPr txBox="1">
            <a:spLocks noGrp="1"/>
          </p:cNvSpPr>
          <p:nvPr/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69" rIns="91541" bIns="45769" anchor="b"/>
          <a:lstStyle/>
          <a:p>
            <a:pPr algn="r"/>
            <a:fld id="{A3FE3B17-AADA-4A6C-A319-32504806583D}" type="slidenum">
              <a:rPr kumimoji="0" lang="zh-TW" altLang="en-US" sz="1200">
                <a:latin typeface="Calibri" pitchFamily="34" charset="0"/>
              </a:rPr>
              <a:pPr algn="r"/>
              <a:t>2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C25CDC29-FB9F-4233-9F1C-655074BDD2B4}" type="slidenum">
              <a:rPr lang="zh-TW" altLang="en-US" smtClean="0">
                <a:ea typeface="新細明體" charset="-120"/>
              </a:rPr>
              <a:pPr defTabSz="914400"/>
              <a:t>3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03428" name="投影片編號版面配置區 3"/>
          <p:cNvSpPr txBox="1">
            <a:spLocks noGrp="1"/>
          </p:cNvSpPr>
          <p:nvPr/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1" tIns="45769" rIns="91541" bIns="45769" anchor="b"/>
          <a:lstStyle/>
          <a:p>
            <a:pPr algn="r"/>
            <a:fld id="{E5AD8178-72AC-49FB-A59C-9251E297F386}" type="slidenum">
              <a:rPr kumimoji="0" lang="zh-TW" altLang="en-US" sz="1200">
                <a:latin typeface="Calibri" pitchFamily="34" charset="0"/>
              </a:rPr>
              <a:pPr algn="r"/>
              <a:t>4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/>
              <a:t>1.</a:t>
            </a:r>
            <a:r>
              <a:rPr lang="zh-TW" altLang="en-US"/>
              <a:t>總綱及領綱是經嚴謹的小組研發、課程發展會確認、課程審議會審議通過才能發布，並非由少數人杜撰。</a:t>
            </a:r>
          </a:p>
          <a:p>
            <a:pPr eaLnBrk="1" hangingPunct="1"/>
            <a:r>
              <a:rPr lang="en-US" altLang="zh-TW"/>
              <a:t>2.</a:t>
            </a:r>
            <a:r>
              <a:rPr lang="zh-TW" altLang="en-US"/>
              <a:t>可強調除由中央教育部主導，亦辦理有公聽會及網路論壇，廣納各方之意見。</a:t>
            </a:r>
          </a:p>
          <a:p>
            <a:pPr eaLnBrk="1" hangingPunct="1"/>
            <a:r>
              <a:rPr lang="en-US" altLang="zh-TW"/>
              <a:t>3.</a:t>
            </a:r>
            <a:r>
              <a:rPr lang="zh-TW" altLang="en-US"/>
              <a:t>避免陷入社會領域課綱爭議之討論，如有人提起，只須強調課程研修難免有爭議即可。</a:t>
            </a:r>
          </a:p>
          <a:p>
            <a:pPr eaLnBrk="1" hangingPunct="1"/>
            <a:endParaRPr lang="en-US" altLang="zh-TW" b="1" i="1" u="sng"/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9D20EEBE-A20D-4AEB-BA8F-F4502939EB47}" type="slidenum">
              <a:rPr lang="zh-TW" altLang="en-US" smtClean="0">
                <a:ea typeface="新細明體" charset="-120"/>
              </a:rPr>
              <a:pPr defTabSz="914400"/>
              <a:t>6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783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73730" name="Shape 78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 eaLnBrk="1" hangingPunct="1">
              <a:spcBef>
                <a:spcPct val="0"/>
              </a:spcBef>
              <a:buSzPct val="25000"/>
            </a:pPr>
            <a:endParaRPr lang="zh-TW" altLang="en-US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73731" name="Shape 78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9F543FF0-F97A-4DF9-900D-D591398BAA9A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7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b="1" i="1" u="sng"/>
          </a:p>
        </p:txBody>
      </p:sp>
      <p:sp>
        <p:nvSpPr>
          <p:cNvPr id="7885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CD77EB3-C9A0-4CD7-B80D-D6A4558A2513}" type="slidenum">
              <a:rPr lang="zh-TW" altLang="en-US" smtClean="0">
                <a:ea typeface="新細明體" charset="-120"/>
              </a:rPr>
              <a:pPr defTabSz="914400"/>
              <a:t>8</a:t>
            </a:fld>
            <a:endParaRPr lang="en-US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矩形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線接點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直線接點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" name="直線接點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5" name="直線接點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6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橢圓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橢圓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0" name="橢圓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1" name="橢圓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8999-2A59-4819-B978-42E976ACB6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A4BA-6084-4353-8386-4E185104E6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16EE6E-EA43-468B-885E-5FFDE1B81E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435F-C14F-4532-8E6C-4A9169E22C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F869-90A5-4186-91E4-D079BD10B8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6377E0-4C97-4797-A873-C6F9BCAF13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FDCD-0E42-4558-BE0E-F54769B54B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直線接點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FDD815-2D36-4937-9523-32ABB82F18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橢圓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7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直線接點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3023E4-B61D-47F5-B44B-D5410763A4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A735-B530-4F94-9EF2-EB1C0D0AFE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111B13-9C44-4E09-AED1-F8773D5EBC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1" r:id="rId3"/>
    <p:sldLayoutId id="2147483780" r:id="rId4"/>
    <p:sldLayoutId id="2147483784" r:id="rId5"/>
    <p:sldLayoutId id="2147483779" r:id="rId6"/>
    <p:sldLayoutId id="2147483785" r:id="rId7"/>
    <p:sldLayoutId id="2147483786" r:id="rId8"/>
    <p:sldLayoutId id="2147483778" r:id="rId9"/>
    <p:sldLayoutId id="214748377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0825" y="1700213"/>
            <a:ext cx="9901238" cy="1571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3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學年度北市大附小五年級學校日報告</a:t>
            </a:r>
            <a:br>
              <a:rPr lang="en-US" altLang="zh-TW" sz="3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0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王漢宗鋼筆行楷繁" panose="02000500000000000000" pitchFamily="2" charset="-120"/>
              <a:ea typeface="王漢宗鋼筆行楷繁" panose="02000500000000000000" pitchFamily="2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555875" y="3429000"/>
            <a:ext cx="9901238" cy="1571625"/>
          </a:xfrm>
          <a:prstGeom prst="rect">
            <a:avLst/>
          </a:prstGeom>
        </p:spPr>
        <p:txBody>
          <a:bodyPr anchor="b"/>
          <a:lstStyle/>
          <a:p>
            <a:br>
              <a:rPr kumimoji="0" lang="en-US" altLang="zh-TW" sz="4000" b="1" dirty="0">
                <a:solidFill>
                  <a:srgbClr val="42557F"/>
                </a:solidFill>
                <a:latin typeface="標楷體" pitchFamily="65" charset="-120"/>
                <a:ea typeface="標楷體" pitchFamily="65" charset="-120"/>
              </a:rPr>
            </a:br>
            <a:br>
              <a:rPr kumimoji="0" lang="en-US" altLang="zh-TW" sz="4000" b="1" dirty="0">
                <a:solidFill>
                  <a:srgbClr val="42557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000" b="1" dirty="0">
                <a:solidFill>
                  <a:srgbClr val="008080"/>
                </a:solidFill>
                <a:latin typeface="標楷體" pitchFamily="65" charset="-120"/>
                <a:ea typeface="標楷體" pitchFamily="65" charset="-120"/>
              </a:rPr>
              <a:t>自然與生活科技領域</a:t>
            </a:r>
            <a:br>
              <a:rPr kumimoji="0" lang="en-US" altLang="zh-TW" sz="4000" b="1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</a:br>
            <a:br>
              <a:rPr kumimoji="0" lang="en-US" altLang="zh-TW" sz="4000" b="1" dirty="0">
                <a:latin typeface="標楷體" pitchFamily="65" charset="-120"/>
                <a:ea typeface="標楷體" pitchFamily="65" charset="-120"/>
              </a:rPr>
            </a:br>
            <a:r>
              <a:rPr kumimoji="0" lang="en-US" altLang="zh-TW" sz="3200" b="1" dirty="0">
                <a:solidFill>
                  <a:srgbClr val="595D63"/>
                </a:solidFill>
                <a:latin typeface="王漢宗鋼筆行楷繁"/>
                <a:ea typeface="王漢宗鋼筆行楷繁"/>
                <a:cs typeface="王漢宗鋼筆行楷繁"/>
              </a:rPr>
              <a:t>   </a:t>
            </a:r>
            <a:r>
              <a:rPr kumimoji="0" lang="zh-TW" altLang="en-US" sz="3200" b="1" dirty="0">
                <a:solidFill>
                  <a:srgbClr val="595D63"/>
                </a:solidFill>
                <a:latin typeface="王漢宗鋼筆行楷繁"/>
                <a:ea typeface="王漢宗鋼筆行楷繁"/>
                <a:cs typeface="王漢宗鋼筆行楷繁"/>
              </a:rPr>
              <a:t>授課老師：劉美君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3585B9B-1C42-4A92-B4B9-6886BCF7A05A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3554" name="圖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4813" y="20638"/>
            <a:ext cx="9548813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-421506" y="816769"/>
            <a:ext cx="738031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zh-TW" altLang="en-US" sz="44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自然探究</a:t>
            </a:r>
            <a:r>
              <a:rPr lang="en-US" altLang="zh-TW" sz="44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zh-TW" altLang="en-US" sz="44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科學方法</a:t>
            </a:r>
            <a:r>
              <a:rPr lang="en-US" altLang="zh-TW" sz="44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zh-TW" altLang="en-US" sz="4400" b="1" spc="-1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解決問題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532813" y="6381750"/>
            <a:ext cx="430212" cy="4762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1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900113" y="52388"/>
            <a:ext cx="7816850" cy="10001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3600" b="1" cap="none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小朋友需要的自然科學能力和素養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443663" y="58054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6A644FF9-7269-4959-A445-46986175293F}" type="slidenum">
              <a:rPr kumimoji="0" lang="zh-TW" altLang="en-US" b="1">
                <a:latin typeface="Century Schoolbook" pitchFamily="18" charset="0"/>
              </a:rPr>
              <a:pPr algn="r"/>
              <a:t>2</a:t>
            </a:fld>
            <a:endParaRPr kumimoji="0" lang="en-US" altLang="zh-TW" b="1">
              <a:latin typeface="Century Schoolbook" pitchFamily="18" charset="0"/>
            </a:endParaRPr>
          </a:p>
        </p:txBody>
      </p:sp>
      <p:pic>
        <p:nvPicPr>
          <p:cNvPr id="105476" name="圖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2863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28416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圖片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484313"/>
            <a:ext cx="35290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圖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7313" y="2636838"/>
            <a:ext cx="3024187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圖片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4221163"/>
            <a:ext cx="3684587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8129588" y="6437313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D0C9D9-1058-4279-A816-D68B5AC4C306}" type="slidenum">
              <a:rPr lang="zh-TW" altLang="en-US" smtClean="0">
                <a:latin typeface="Arial" charset="0"/>
                <a:ea typeface="新細明體" charset="-120"/>
              </a:rPr>
              <a:pPr/>
              <a:t>3</a:t>
            </a:fld>
            <a:endParaRPr lang="en-US" altLang="zh-TW">
              <a:latin typeface="Arial" charset="0"/>
              <a:ea typeface="新細明體" charset="-120"/>
            </a:endParaRPr>
          </a:p>
        </p:txBody>
      </p:sp>
      <p:pic>
        <p:nvPicPr>
          <p:cNvPr id="19458" name="圖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73238"/>
            <a:ext cx="4357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圖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735138"/>
            <a:ext cx="42100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書卷 (水平) 13"/>
          <p:cNvSpPr/>
          <p:nvPr/>
        </p:nvSpPr>
        <p:spPr>
          <a:xfrm>
            <a:off x="2878392" y="461426"/>
            <a:ext cx="3388969" cy="98109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五上目次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590800" y="5661025"/>
            <a:ext cx="3960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</a:rPr>
              <a:t>期中考</a:t>
            </a:r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316913" y="58769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1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書卷 (水平) 13"/>
          <p:cNvSpPr/>
          <p:nvPr/>
        </p:nvSpPr>
        <p:spPr>
          <a:xfrm>
            <a:off x="2703467" y="539326"/>
            <a:ext cx="3306978" cy="100487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五上目次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2590800" y="5661025"/>
            <a:ext cx="39608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4400" b="1">
                <a:solidFill>
                  <a:srgbClr val="FF0000"/>
                </a:solidFill>
                <a:ea typeface="標楷體" pitchFamily="65" charset="-120"/>
              </a:rPr>
              <a:t>期末考</a:t>
            </a:r>
          </a:p>
        </p:txBody>
      </p:sp>
      <p:pic>
        <p:nvPicPr>
          <p:cNvPr id="10241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916113"/>
            <a:ext cx="4643438" cy="3529012"/>
          </a:xfrm>
          <a:prstGeom prst="rect">
            <a:avLst/>
          </a:prstGeom>
          <a:noFill/>
        </p:spPr>
      </p:pic>
      <p:pic>
        <p:nvPicPr>
          <p:cNvPr id="102416" name="圖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916113"/>
            <a:ext cx="44640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7" name="Oval 17"/>
          <p:cNvSpPr>
            <a:spLocks noChangeArrowheads="1"/>
          </p:cNvSpPr>
          <p:nvPr/>
        </p:nvSpPr>
        <p:spPr bwMode="auto">
          <a:xfrm>
            <a:off x="8316913" y="5876925"/>
            <a:ext cx="574675" cy="5746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1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矩形 4"/>
          <p:cNvSpPr>
            <a:spLocks noChangeArrowheads="1"/>
          </p:cNvSpPr>
          <p:nvPr/>
        </p:nvSpPr>
        <p:spPr bwMode="auto">
          <a:xfrm>
            <a:off x="460181" y="2924944"/>
            <a:ext cx="7208163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120000"/>
              </a:lnSpc>
            </a:pPr>
            <a:r>
              <a:rPr lang="zh-TW" altLang="en-US" sz="32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32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、形成性評量</a:t>
            </a:r>
            <a:r>
              <a:rPr lang="zh-TW" altLang="en-US" sz="32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 6</a:t>
            </a:r>
            <a:r>
              <a:rPr lang="en-US" altLang="zh-TW" sz="32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0%</a:t>
            </a:r>
          </a:p>
          <a:p>
            <a:pPr eaLnBrk="0" hangingPunct="0">
              <a:lnSpc>
                <a:spcPct val="1200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知識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習作、小考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)20%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 2.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實驗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操作、紀錄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)20%</a:t>
            </a:r>
            <a:endParaRPr lang="zh-TW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 3.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應用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資料蒐集、實作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)10%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1200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4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態度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上課表現、作業訂正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)10%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書卷 (水平) 13"/>
          <p:cNvSpPr/>
          <p:nvPr/>
        </p:nvSpPr>
        <p:spPr>
          <a:xfrm>
            <a:off x="2847929" y="610763"/>
            <a:ext cx="3306978" cy="100487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評量方式</a:t>
            </a:r>
          </a:p>
        </p:txBody>
      </p:sp>
      <p:sp>
        <p:nvSpPr>
          <p:cNvPr id="104456" name="矩形 4"/>
          <p:cNvSpPr>
            <a:spLocks noChangeArrowheads="1"/>
          </p:cNvSpPr>
          <p:nvPr/>
        </p:nvSpPr>
        <p:spPr bwMode="auto">
          <a:xfrm>
            <a:off x="395288" y="1700808"/>
            <a:ext cx="3877985" cy="240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TW" altLang="zh-TW" sz="32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一、總結性評量</a:t>
            </a:r>
            <a:r>
              <a:rPr lang="zh-TW" altLang="en-US" sz="32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</a:rPr>
              <a:t>40%</a:t>
            </a:r>
          </a:p>
          <a:p>
            <a:pPr eaLnBrk="0" hangingPunct="0">
              <a:lnSpc>
                <a:spcPct val="120000"/>
              </a:lnSpc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1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期中考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成績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 2.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期末考成績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lnSpc>
                <a:spcPct val="120000"/>
              </a:lnSpc>
            </a:pPr>
            <a:endParaRPr lang="zh-TW" altLang="zh-TW" sz="3200" dirty="0">
              <a:solidFill>
                <a:srgbClr val="92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443663" y="58054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971CC1F7-6CEA-4BE2-9C2E-15153607EF78}" type="slidenum">
              <a:rPr kumimoji="0" lang="zh-TW" altLang="en-US" b="1">
                <a:latin typeface="Century Schoolbook" pitchFamily="18" charset="0"/>
              </a:rPr>
              <a:pPr algn="r"/>
              <a:t>5</a:t>
            </a:fld>
            <a:endParaRPr kumimoji="0" lang="en-US" altLang="zh-TW" b="1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750" y="981075"/>
            <a:ext cx="8401050" cy="7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  <a:buClr>
                <a:srgbClr val="FF9933"/>
              </a:buClr>
            </a:pPr>
            <a:r>
              <a:rPr lang="zh-TW" altLang="en-US" sz="3000" b="1">
                <a:solidFill>
                  <a:srgbClr val="920000"/>
                </a:solidFill>
                <a:latin typeface="(使用中文字型)"/>
                <a:ea typeface="30"/>
                <a:cs typeface="Times New Roman" pitchFamily="18" charset="0"/>
              </a:rPr>
              <a:t>一、科展研究報告</a:t>
            </a:r>
            <a:endParaRPr lang="en-US" altLang="zh-TW" sz="3000" b="1">
              <a:solidFill>
                <a:srgbClr val="920000"/>
              </a:solidFill>
              <a:latin typeface="(使用中文字型)"/>
              <a:ea typeface="30"/>
              <a:cs typeface="Times New Roman" pitchFamily="18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4724274" y="1632583"/>
            <a:ext cx="3855217" cy="3855217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32B66E">
                  <a:gamma/>
                  <a:shade val="66667"/>
                  <a:invGamma/>
                  <a:alpha val="12000"/>
                </a:srgbClr>
              </a:gs>
              <a:gs pos="50000">
                <a:srgbClr val="32B66E"/>
              </a:gs>
              <a:gs pos="100000">
                <a:srgbClr val="32B66E">
                  <a:gamma/>
                  <a:shade val="66667"/>
                  <a:invGamma/>
                  <a:alpha val="12000"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kern="0">
              <a:solidFill>
                <a:srgbClr val="000066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5076825" y="1917700"/>
            <a:ext cx="3217863" cy="3217863"/>
          </a:xfrm>
          <a:prstGeom prst="ellipse">
            <a:avLst/>
          </a:prstGeom>
          <a:solidFill>
            <a:srgbClr val="CCFFCC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 kern="0">
              <a:solidFill>
                <a:srgbClr val="000066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1042988" y="1917700"/>
            <a:ext cx="4252912" cy="503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2B66E"/>
              </a:gs>
              <a:gs pos="100000">
                <a:srgbClr val="32B66E">
                  <a:gamma/>
                  <a:tint val="5882"/>
                  <a:invGamma/>
                </a:srgbClr>
              </a:gs>
            </a:gsLst>
            <a:lin ang="0" scaled="1"/>
          </a:gradFill>
          <a:ln w="38100" cmpd="sng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b="1"/>
              <a:t>公布本校科展實施計畫</a:t>
            </a:r>
            <a:r>
              <a:rPr lang="zh-TW" altLang="en-US"/>
              <a:t> </a:t>
            </a:r>
            <a:r>
              <a:rPr lang="en-US" altLang="zh-TW" b="1"/>
              <a:t>106.11</a:t>
            </a:r>
            <a:r>
              <a:rPr lang="zh-TW" altLang="en-US" b="1"/>
              <a:t>中旬</a:t>
            </a:r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39944" name="AutoShape 6"/>
          <p:cNvSpPr>
            <a:spLocks noChangeArrowheads="1"/>
          </p:cNvSpPr>
          <p:nvPr/>
        </p:nvSpPr>
        <p:spPr bwMode="auto">
          <a:xfrm>
            <a:off x="250825" y="2636838"/>
            <a:ext cx="5616575" cy="501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b="1"/>
              <a:t>班級科展作品構想發表</a:t>
            </a:r>
            <a:r>
              <a:rPr lang="zh-TW" altLang="en-US"/>
              <a:t> </a:t>
            </a:r>
            <a:r>
              <a:rPr lang="en-US" altLang="zh-TW" b="1"/>
              <a:t>106.12.11.(</a:t>
            </a:r>
            <a:r>
              <a:rPr lang="zh-TW" altLang="en-US" b="1"/>
              <a:t>一</a:t>
            </a:r>
            <a:r>
              <a:rPr lang="en-US" altLang="zh-TW" b="1"/>
              <a:t>)~106.12.15.(</a:t>
            </a:r>
            <a:r>
              <a:rPr lang="zh-TW" altLang="en-US" b="1"/>
              <a:t>五</a:t>
            </a:r>
            <a:r>
              <a:rPr lang="en-US" altLang="zh-TW" b="1"/>
              <a:t>)</a:t>
            </a:r>
            <a:r>
              <a:rPr lang="en-US" altLang="zh-TW"/>
              <a:t> 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23850" y="3429000"/>
            <a:ext cx="5578475" cy="466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2B66E"/>
              </a:gs>
              <a:gs pos="100000">
                <a:srgbClr val="32B66E">
                  <a:gamma/>
                  <a:tint val="5882"/>
                  <a:invGamma/>
                </a:srgbClr>
              </a:gs>
            </a:gsLst>
            <a:lin ang="0" scaled="1"/>
          </a:gradFill>
          <a:ln w="38100" cmpd="sng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b="1"/>
              <a:t>校內科展報名</a:t>
            </a:r>
            <a:r>
              <a:rPr lang="zh-TW" altLang="en-US"/>
              <a:t> </a:t>
            </a:r>
            <a:r>
              <a:rPr lang="en-US" altLang="zh-TW" b="1"/>
              <a:t>106.12.18.(</a:t>
            </a:r>
            <a:r>
              <a:rPr lang="zh-TW" altLang="en-US" b="1"/>
              <a:t>一</a:t>
            </a:r>
            <a:r>
              <a:rPr lang="en-US" altLang="zh-TW" b="1"/>
              <a:t>)~106.12.20.(</a:t>
            </a:r>
            <a:r>
              <a:rPr lang="zh-TW" altLang="en-US" b="1"/>
              <a:t>三</a:t>
            </a:r>
            <a:r>
              <a:rPr lang="en-US" altLang="zh-TW" b="1"/>
              <a:t>)</a:t>
            </a:r>
            <a:r>
              <a:rPr lang="en-US" altLang="zh-TW"/>
              <a:t> </a:t>
            </a:r>
          </a:p>
        </p:txBody>
      </p:sp>
      <p:sp>
        <p:nvSpPr>
          <p:cNvPr id="39946" name="AutoShape 8"/>
          <p:cNvSpPr>
            <a:spLocks noChangeArrowheads="1"/>
          </p:cNvSpPr>
          <p:nvPr/>
        </p:nvSpPr>
        <p:spPr bwMode="auto">
          <a:xfrm>
            <a:off x="1403350" y="4076700"/>
            <a:ext cx="4252913" cy="503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BFEAE"/>
              </a:gs>
              <a:gs pos="100000">
                <a:srgbClr val="FCFFFA"/>
              </a:gs>
            </a:gsLst>
            <a:lin ang="0" scaled="1"/>
          </a:gradFill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b="1"/>
              <a:t>科展複審</a:t>
            </a:r>
            <a:r>
              <a:rPr lang="en-US" altLang="zh-TW" b="1"/>
              <a:t>107.01.15.(</a:t>
            </a:r>
            <a:r>
              <a:rPr lang="zh-TW" altLang="en-US" b="1"/>
              <a:t>ㄧ</a:t>
            </a:r>
            <a:r>
              <a:rPr lang="en-US" altLang="zh-TW" b="1"/>
              <a:t>)</a:t>
            </a:r>
            <a:r>
              <a:rPr lang="zh-TW" altLang="en-US" b="1"/>
              <a:t>上午</a:t>
            </a:r>
            <a:r>
              <a:rPr lang="en-US" altLang="zh-TW" b="1"/>
              <a:t>08:30 </a:t>
            </a:r>
            <a:r>
              <a:rPr lang="zh-TW" altLang="en-US" b="1"/>
              <a:t>開始</a:t>
            </a:r>
            <a:r>
              <a:rPr lang="zh-TW" altLang="en-US"/>
              <a:t> </a:t>
            </a:r>
            <a:endParaRPr lang="en-US" altLang="zh-TW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611188" y="4725988"/>
            <a:ext cx="4684712" cy="5032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2B66E"/>
              </a:gs>
              <a:gs pos="100000">
                <a:srgbClr val="32B66E">
                  <a:gamma/>
                  <a:tint val="5882"/>
                  <a:invGamma/>
                </a:srgbClr>
              </a:gs>
            </a:gsLst>
            <a:lin ang="0" scaled="1"/>
          </a:gradFill>
          <a:ln w="38100" cmpd="sng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b="1"/>
              <a:t>科展複審結果公告</a:t>
            </a:r>
            <a:r>
              <a:rPr lang="zh-TW" altLang="en-US"/>
              <a:t> </a:t>
            </a:r>
            <a:r>
              <a:rPr lang="en-US" altLang="zh-TW" b="1"/>
              <a:t>107.01.16.(</a:t>
            </a:r>
            <a:r>
              <a:rPr lang="zh-TW" altLang="en-US" b="1"/>
              <a:t>二</a:t>
            </a:r>
            <a:r>
              <a:rPr lang="en-US" altLang="zh-TW" b="1"/>
              <a:t>)</a:t>
            </a:r>
            <a:r>
              <a:rPr lang="zh-TW" altLang="en-US" b="1"/>
              <a:t>下午</a:t>
            </a:r>
            <a:r>
              <a:rPr lang="en-US" altLang="zh-TW" b="1"/>
              <a:t>04:00</a:t>
            </a:r>
            <a:r>
              <a:rPr lang="en-US" altLang="zh-TW"/>
              <a:t> 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795963" y="1989138"/>
            <a:ext cx="1811337" cy="2835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>
                <a:solidFill>
                  <a:srgbClr val="9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科展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>
                <a:solidFill>
                  <a:srgbClr val="9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實施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>
                <a:solidFill>
                  <a:srgbClr val="9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期程</a:t>
            </a:r>
            <a:endParaRPr lang="en-US" altLang="zh-TW" sz="4000" b="1">
              <a:solidFill>
                <a:srgbClr val="92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949" name="標題 1"/>
          <p:cNvSpPr txBox="1">
            <a:spLocks/>
          </p:cNvSpPr>
          <p:nvPr/>
        </p:nvSpPr>
        <p:spPr bwMode="auto">
          <a:xfrm>
            <a:off x="1979613" y="333375"/>
            <a:ext cx="4897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TW" altLang="en-US" sz="4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科學自由探索課程</a:t>
            </a:r>
          </a:p>
        </p:txBody>
      </p:sp>
      <p:sp>
        <p:nvSpPr>
          <p:cNvPr id="39951" name="投影片編號版面配置區 1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6989763" y="3521075"/>
            <a:ext cx="32004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fld id="{A5E2D834-C75E-4753-BCB6-5C1962D2B252}" type="slidenum">
              <a:rPr lang="zh-TW" altLang="en-US" sz="1200" b="0" smtClean="0">
                <a:solidFill>
                  <a:schemeClr val="tx2"/>
                </a:solidFill>
                <a:latin typeface="Arial" charset="0"/>
                <a:ea typeface="新細明體" charset="-120"/>
              </a:rPr>
              <a:pPr algn="l"/>
              <a:t>6</a:t>
            </a:fld>
            <a:endParaRPr lang="en-US" altLang="zh-TW" sz="1200" b="0">
              <a:solidFill>
                <a:schemeClr val="tx2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468313" y="5157788"/>
            <a:ext cx="8401050" cy="1235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  <a:buClr>
                <a:srgbClr val="FF9933"/>
              </a:buClr>
            </a:pPr>
            <a:r>
              <a:rPr lang="zh-TW" altLang="en-US" sz="3000" b="1">
                <a:solidFill>
                  <a:srgbClr val="920000"/>
                </a:solidFill>
                <a:latin typeface="(使用中文字型)"/>
                <a:cs typeface="Times New Roman" pitchFamily="18" charset="0"/>
              </a:rPr>
              <a:t>二</a:t>
            </a:r>
            <a:r>
              <a:rPr lang="zh-TW" altLang="en-US" sz="3000" b="1">
                <a:solidFill>
                  <a:srgbClr val="920000"/>
                </a:solidFill>
                <a:latin typeface="(使用中文字型)"/>
                <a:ea typeface="30"/>
                <a:cs typeface="Times New Roman" pitchFamily="18" charset="0"/>
              </a:rPr>
              <a:t>、</a:t>
            </a:r>
            <a:r>
              <a:rPr lang="zh-TW" altLang="en-US" sz="3000" b="1">
                <a:solidFill>
                  <a:srgbClr val="920000"/>
                </a:solidFill>
                <a:latin typeface="(使用中文字型)"/>
                <a:cs typeface="Times New Roman" pitchFamily="18" charset="0"/>
              </a:rPr>
              <a:t>自然專題</a:t>
            </a:r>
            <a:r>
              <a:rPr lang="zh-TW" altLang="en-US" sz="3000" b="1">
                <a:solidFill>
                  <a:srgbClr val="920000"/>
                </a:solidFill>
                <a:latin typeface="(使用中文字型)"/>
                <a:ea typeface="30"/>
                <a:cs typeface="30"/>
              </a:rPr>
              <a:t>報告</a:t>
            </a:r>
          </a:p>
          <a:p>
            <a:pPr marL="450850" indent="-450850">
              <a:buClr>
                <a:srgbClr val="FF9933"/>
              </a:buClr>
            </a:pPr>
            <a:r>
              <a:rPr lang="en-US" altLang="zh-TW" sz="3000" b="1">
                <a:solidFill>
                  <a:srgbClr val="920000"/>
                </a:solidFill>
                <a:latin typeface="(使用中文字型)"/>
                <a:cs typeface="Times New Roman" pitchFamily="18" charset="0"/>
              </a:rPr>
              <a:t>       </a:t>
            </a:r>
            <a:r>
              <a:rPr lang="zh-TW" altLang="en-US" sz="2400" b="1">
                <a:latin typeface="新細明體" charset="-120"/>
                <a:cs typeface="Times New Roman" pitchFamily="18" charset="0"/>
              </a:rPr>
              <a:t>自選自然相關主題或生活議題報告</a:t>
            </a:r>
            <a:r>
              <a:rPr lang="en-US" altLang="zh-TW" b="1"/>
              <a:t>107.01</a:t>
            </a:r>
            <a:r>
              <a:rPr lang="zh-TW" altLang="en-US" b="1"/>
              <a:t>期末報告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443663" y="58054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fld id="{1BFA6019-0459-487E-88DE-3F3DDC6A4299}" type="slidenum">
              <a:rPr kumimoji="0" lang="zh-TW" altLang="en-US" b="1">
                <a:latin typeface="Century Schoolbook" pitchFamily="18" charset="0"/>
              </a:rPr>
              <a:pPr algn="r"/>
              <a:t>6</a:t>
            </a:fld>
            <a:endParaRPr kumimoji="0" lang="en-US" altLang="zh-TW" b="1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1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432C9A-3F07-47D4-85AC-80331E212372}" type="slidenum">
              <a:rPr lang="zh-TW" altLang="en-US" sz="180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pPr/>
              <a:t>7</a:t>
            </a:fld>
            <a:endParaRPr lang="en-US" altLang="zh-TW" sz="1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2707" name="Shape 789"/>
          <p:cNvGrpSpPr>
            <a:grpSpLocks/>
          </p:cNvGrpSpPr>
          <p:nvPr/>
        </p:nvGrpSpPr>
        <p:grpSpPr bwMode="auto">
          <a:xfrm>
            <a:off x="323850" y="2133600"/>
            <a:ext cx="8212138" cy="2808288"/>
            <a:chOff x="2405" y="757110"/>
            <a:chExt cx="8210555" cy="2414868"/>
          </a:xfrm>
        </p:grpSpPr>
        <p:sp>
          <p:nvSpPr>
            <p:cNvPr id="72709" name="Shape 790"/>
            <p:cNvSpPr>
              <a:spLocks noChangeArrowheads="1"/>
            </p:cNvSpPr>
            <p:nvPr/>
          </p:nvSpPr>
          <p:spPr bwMode="auto">
            <a:xfrm>
              <a:off x="2405" y="757110"/>
              <a:ext cx="2414868" cy="2414868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2710" name="Shape 791"/>
            <p:cNvSpPr txBox="1">
              <a:spLocks noChangeArrowheads="1"/>
            </p:cNvSpPr>
            <p:nvPr/>
          </p:nvSpPr>
          <p:spPr bwMode="auto">
            <a:xfrm>
              <a:off x="356055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習作、</a:t>
              </a:r>
            </a:p>
            <a:p>
              <a:pPr algn="ctr">
                <a:lnSpc>
                  <a:spcPct val="90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學習單、考試卷</a:t>
              </a:r>
            </a:p>
            <a:p>
              <a:pPr algn="ctr">
                <a:lnSpc>
                  <a:spcPct val="90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簽名</a:t>
              </a:r>
            </a:p>
          </p:txBody>
        </p:sp>
        <p:sp>
          <p:nvSpPr>
            <p:cNvPr id="792" name="Shape 792"/>
            <p:cNvSpPr/>
            <p:nvPr/>
          </p:nvSpPr>
          <p:spPr>
            <a:xfrm>
              <a:off x="1934021" y="757110"/>
              <a:ext cx="2415709" cy="2414868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2712" name="Shape 793"/>
            <p:cNvSpPr txBox="1">
              <a:spLocks noChangeArrowheads="1"/>
            </p:cNvSpPr>
            <p:nvPr/>
          </p:nvSpPr>
          <p:spPr bwMode="auto">
            <a:xfrm>
              <a:off x="2287950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叮嚀上課學用具</a:t>
              </a:r>
            </a:p>
            <a:p>
              <a:pPr algn="ctr">
                <a:lnSpc>
                  <a:spcPct val="90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帶齊</a:t>
              </a:r>
            </a:p>
          </p:txBody>
        </p:sp>
        <p:sp>
          <p:nvSpPr>
            <p:cNvPr id="794" name="Shape 794"/>
            <p:cNvSpPr/>
            <p:nvPr/>
          </p:nvSpPr>
          <p:spPr>
            <a:xfrm>
              <a:off x="3865635" y="757110"/>
              <a:ext cx="2415709" cy="241486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/>
            <a:lstStyle/>
            <a:p>
              <a:pPr>
                <a:spcBef>
                  <a:spcPts val="0"/>
                </a:spcBef>
                <a:defRPr/>
              </a:pPr>
              <a:endParaRPr b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2714" name="Shape 795"/>
            <p:cNvSpPr txBox="1">
              <a:spLocks noChangeArrowheads="1"/>
            </p:cNvSpPr>
            <p:nvPr/>
          </p:nvSpPr>
          <p:spPr bwMode="auto">
            <a:xfrm>
              <a:off x="4219846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120000"/>
                </a:lnSpc>
                <a:buSzPct val="25000"/>
              </a:pPr>
              <a:r>
                <a:rPr 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學習歷程</a:t>
              </a: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關心</a:t>
              </a:r>
            </a:p>
            <a:p>
              <a:pPr algn="ctr">
                <a:lnSpc>
                  <a:spcPct val="120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勿過度</a:t>
              </a:r>
            </a:p>
            <a:p>
              <a:pPr algn="ctr">
                <a:lnSpc>
                  <a:spcPct val="120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介入</a:t>
              </a:r>
            </a:p>
          </p:txBody>
        </p:sp>
        <p:sp>
          <p:nvSpPr>
            <p:cNvPr id="72715" name="Shape 796"/>
            <p:cNvSpPr>
              <a:spLocks noChangeArrowheads="1"/>
            </p:cNvSpPr>
            <p:nvPr/>
          </p:nvSpPr>
          <p:spPr bwMode="auto">
            <a:xfrm>
              <a:off x="5798092" y="757110"/>
              <a:ext cx="2414868" cy="2414868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2716" name="Shape 797"/>
            <p:cNvSpPr txBox="1">
              <a:spLocks noChangeArrowheads="1"/>
            </p:cNvSpPr>
            <p:nvPr/>
          </p:nvSpPr>
          <p:spPr bwMode="auto">
            <a:xfrm>
              <a:off x="6151742" y="1110758"/>
              <a:ext cx="1707570" cy="1707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32875" tIns="35550" rIns="132875" bIns="35550" anchor="ctr"/>
            <a:lstStyle/>
            <a:p>
              <a:pPr algn="ctr">
                <a:lnSpc>
                  <a:spcPct val="125000"/>
                </a:lnSpc>
                <a:buSzPct val="25000"/>
              </a:pPr>
              <a:r>
                <a:rPr lang="zh-TW" altLang="en-US" sz="28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重視態度的表現</a:t>
              </a:r>
            </a:p>
          </p:txBody>
        </p:sp>
      </p:grpSp>
      <p:sp>
        <p:nvSpPr>
          <p:cNvPr id="72708" name="文字方塊 12"/>
          <p:cNvSpPr txBox="1">
            <a:spLocks noChangeArrowheads="1"/>
          </p:cNvSpPr>
          <p:nvPr/>
        </p:nvSpPr>
        <p:spPr bwMode="auto">
          <a:xfrm>
            <a:off x="2771775" y="765175"/>
            <a:ext cx="5903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家長配合</a:t>
            </a:r>
            <a:r>
              <a:rPr lang="zh-TW" altLang="en-US" sz="4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事項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3348038" y="1989138"/>
            <a:ext cx="6172200" cy="1893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簡報結束 </a:t>
            </a:r>
            <a:br>
              <a:rPr lang="en-US" altLang="zh-TW" sz="4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4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4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endParaRPr lang="zh-TW" altLang="en-US" sz="4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4"/>
          <p:cNvSpPr>
            <a:spLocks/>
          </p:cNvSpPr>
          <p:nvPr/>
        </p:nvSpPr>
        <p:spPr bwMode="auto">
          <a:xfrm>
            <a:off x="2339975" y="4508500"/>
            <a:ext cx="7612063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25000"/>
              </a:lnSpc>
            </a:pPr>
            <a:r>
              <a:rPr kumimoji="0" lang="zh-TW" altLang="en-US" sz="3000" dirty="0">
                <a:solidFill>
                  <a:srgbClr val="595D63"/>
                </a:solidFill>
                <a:latin typeface="Century Schoolbook" pitchFamily="18" charset="0"/>
              </a:rPr>
              <a:t>劉美君手機</a:t>
            </a:r>
            <a:r>
              <a:rPr kumimoji="0" lang="en-US" altLang="zh-TW" sz="3000" dirty="0">
                <a:solidFill>
                  <a:srgbClr val="595D63"/>
                </a:solidFill>
                <a:latin typeface="Century Schoolbook" pitchFamily="18" charset="0"/>
              </a:rPr>
              <a:t>0921827153  </a:t>
            </a:r>
            <a:r>
              <a:rPr kumimoji="0" lang="zh-TW" altLang="en-US" sz="3000" dirty="0">
                <a:solidFill>
                  <a:srgbClr val="595D63"/>
                </a:solidFill>
                <a:latin typeface="Century Schoolbook" pitchFamily="18" charset="0"/>
              </a:rPr>
              <a:t>教室</a:t>
            </a:r>
            <a:r>
              <a:rPr kumimoji="0" lang="en-US" altLang="zh-TW" sz="3000" dirty="0">
                <a:solidFill>
                  <a:srgbClr val="595D63"/>
                </a:solidFill>
                <a:latin typeface="Century Schoolbook" pitchFamily="18" charset="0"/>
              </a:rPr>
              <a:t>322 Email:may72531218@gmail.com</a:t>
            </a:r>
            <a:endParaRPr kumimoji="0" lang="zh-TW" altLang="en-US" sz="3000" dirty="0">
              <a:solidFill>
                <a:srgbClr val="595D63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12491</TotalTime>
  <Words>350</Words>
  <Application>Microsoft Office PowerPoint</Application>
  <PresentationFormat>如螢幕大小 (4:3)</PresentationFormat>
  <Paragraphs>67</Paragraphs>
  <Slides>9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(使用中文字型)</vt:lpstr>
      <vt:lpstr>30</vt:lpstr>
      <vt:lpstr>王漢宗鋼筆行楷繁</vt:lpstr>
      <vt:lpstr>微軟正黑體</vt:lpstr>
      <vt:lpstr>新細明體</vt:lpstr>
      <vt:lpstr>標楷體</vt:lpstr>
      <vt:lpstr>Arial</vt:lpstr>
      <vt:lpstr>Calibri</vt:lpstr>
      <vt:lpstr>Century Schoolbook</vt:lpstr>
      <vt:lpstr>Times New Roman</vt:lpstr>
      <vt:lpstr>Wingdings</vt:lpstr>
      <vt:lpstr>Wingdings 2</vt:lpstr>
      <vt:lpstr>壁窗</vt:lpstr>
      <vt:lpstr>106學年度北市大附小五年級學校日報告  </vt:lpstr>
      <vt:lpstr>PowerPoint 簡報</vt:lpstr>
      <vt:lpstr>小朋友需要的自然科學能力和素養</vt:lpstr>
      <vt:lpstr>PowerPoint 簡報</vt:lpstr>
      <vt:lpstr>PowerPoint 簡報</vt:lpstr>
      <vt:lpstr>PowerPoint 簡報</vt:lpstr>
      <vt:lpstr>PowerPoint 簡報</vt:lpstr>
      <vt:lpstr>PowerPoint 簡報</vt:lpstr>
      <vt:lpstr>簡報結束  Q與A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Iverson Wu</cp:lastModifiedBy>
  <cp:revision>1392</cp:revision>
  <cp:lastPrinted>2016-05-27T05:50:35Z</cp:lastPrinted>
  <dcterms:created xsi:type="dcterms:W3CDTF">2012-09-28T06:32:41Z</dcterms:created>
  <dcterms:modified xsi:type="dcterms:W3CDTF">2017-09-17T08:57:40Z</dcterms:modified>
</cp:coreProperties>
</file>