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86" r:id="rId2"/>
    <p:sldMasterId id="2147483798" r:id="rId3"/>
    <p:sldMasterId id="2147483810" r:id="rId4"/>
    <p:sldMasterId id="2147483828" r:id="rId5"/>
    <p:sldMasterId id="2147483840" r:id="rId6"/>
    <p:sldMasterId id="2147483850" r:id="rId7"/>
  </p:sldMasterIdLst>
  <p:notesMasterIdLst>
    <p:notesMasterId r:id="rId66"/>
  </p:notesMasterIdLst>
  <p:sldIdLst>
    <p:sldId id="350" r:id="rId8"/>
    <p:sldId id="351" r:id="rId9"/>
    <p:sldId id="352" r:id="rId10"/>
    <p:sldId id="353" r:id="rId11"/>
    <p:sldId id="354" r:id="rId12"/>
    <p:sldId id="355" r:id="rId13"/>
    <p:sldId id="356" r:id="rId14"/>
    <p:sldId id="357" r:id="rId15"/>
    <p:sldId id="358" r:id="rId16"/>
    <p:sldId id="359" r:id="rId17"/>
    <p:sldId id="360" r:id="rId18"/>
    <p:sldId id="361" r:id="rId19"/>
    <p:sldId id="362" r:id="rId20"/>
    <p:sldId id="363" r:id="rId21"/>
    <p:sldId id="345" r:id="rId22"/>
    <p:sldId id="334" r:id="rId23"/>
    <p:sldId id="335" r:id="rId24"/>
    <p:sldId id="336" r:id="rId25"/>
    <p:sldId id="337" r:id="rId26"/>
    <p:sldId id="338" r:id="rId27"/>
    <p:sldId id="339" r:id="rId28"/>
    <p:sldId id="340" r:id="rId29"/>
    <p:sldId id="341" r:id="rId30"/>
    <p:sldId id="342" r:id="rId31"/>
    <p:sldId id="343" r:id="rId32"/>
    <p:sldId id="346" r:id="rId33"/>
    <p:sldId id="347" r:id="rId34"/>
    <p:sldId id="348" r:id="rId35"/>
    <p:sldId id="373" r:id="rId36"/>
    <p:sldId id="370" r:id="rId37"/>
    <p:sldId id="371" r:id="rId38"/>
    <p:sldId id="372" r:id="rId39"/>
    <p:sldId id="374" r:id="rId40"/>
    <p:sldId id="349" r:id="rId41"/>
    <p:sldId id="364" r:id="rId42"/>
    <p:sldId id="365" r:id="rId43"/>
    <p:sldId id="366" r:id="rId44"/>
    <p:sldId id="367" r:id="rId45"/>
    <p:sldId id="368" r:id="rId46"/>
    <p:sldId id="377" r:id="rId47"/>
    <p:sldId id="378" r:id="rId48"/>
    <p:sldId id="379" r:id="rId49"/>
    <p:sldId id="380" r:id="rId50"/>
    <p:sldId id="381" r:id="rId51"/>
    <p:sldId id="382" r:id="rId52"/>
    <p:sldId id="383" r:id="rId53"/>
    <p:sldId id="384" r:id="rId54"/>
    <p:sldId id="385" r:id="rId55"/>
    <p:sldId id="369" r:id="rId56"/>
    <p:sldId id="375" r:id="rId57"/>
    <p:sldId id="387" r:id="rId58"/>
    <p:sldId id="376" r:id="rId59"/>
    <p:sldId id="388" r:id="rId60"/>
    <p:sldId id="389" r:id="rId61"/>
    <p:sldId id="390" r:id="rId62"/>
    <p:sldId id="391" r:id="rId63"/>
    <p:sldId id="392" r:id="rId64"/>
    <p:sldId id="386" r:id="rId65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636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slide" Target="slides/slide54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presProps" Target="pres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C1F5DD-4E2B-4A19-8EF3-23919FC9E067}" type="datetimeFigureOut">
              <a:rPr lang="zh-TW" altLang="en-US" smtClean="0"/>
              <a:t>2018/6/19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1D5A51-0D14-40B7-B28E-42B72E3071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4963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E9CEC7-C345-4E3A-89EC-D646412EB0EE}" type="slidenum">
              <a:rPr lang="zh-TW" altLang="en-US" smtClean="0">
                <a:solidFill>
                  <a:prstClr val="black"/>
                </a:solidFill>
              </a:rPr>
              <a:pPr/>
              <a:t>26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580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E9CEC7-C345-4E3A-89EC-D646412EB0EE}" type="slidenum">
              <a:rPr lang="zh-TW" altLang="en-US" smtClean="0">
                <a:solidFill>
                  <a:prstClr val="black"/>
                </a:solidFill>
              </a:rPr>
              <a:pPr/>
              <a:t>28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135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altLang="zh-TW" smtClean="0">
                <a:solidFill>
                  <a:prstClr val="black"/>
                </a:solidFill>
              </a:rPr>
              <a:pPr/>
              <a:t>40</a:t>
            </a:fld>
            <a:endParaRPr altLang="en-US">
              <a:solidFill>
                <a:prstClr val="black"/>
              </a:solidFill>
              <a:ea typeface="新細明體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5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5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81" y="247093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D48C8-1D9A-4DF4-8C9D-C2152601A523}" type="datetimeFigureOut">
              <a:rPr lang="zh-TW" altLang="en-US" smtClean="0"/>
              <a:pPr/>
              <a:t>2018/6/19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B7B13-2C04-4D03-AF0E-1B620C3C074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5591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D48C8-1D9A-4DF4-8C9D-C2152601A523}" type="datetimeFigureOut">
              <a:rPr lang="zh-TW" altLang="en-US" smtClean="0"/>
              <a:pPr/>
              <a:t>2018/6/19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B7B13-2C04-4D03-AF0E-1B620C3C074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3876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D48C8-1D9A-4DF4-8C9D-C2152601A523}" type="datetimeFigureOut">
              <a:rPr lang="zh-TW" altLang="en-US" smtClean="0"/>
              <a:pPr/>
              <a:t>2018/6/19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B7B13-2C04-4D03-AF0E-1B620C3C074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7802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DF6F0-F562-45ED-80F4-71049B678845}" type="datetime1">
              <a:rPr lang="zh-TW" altLang="en-US" smtClean="0">
                <a:solidFill>
                  <a:srgbClr val="DBF5F9">
                    <a:shade val="9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D3F11-DF31-468B-A3D0-76CD8531E6B7}" type="slidenum">
              <a:rPr lang="zh-TW" alt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5223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E28D2-5F6F-4A0D-AADB-F18393BAA622}" type="datetime1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D3F11-DF31-468B-A3D0-76CD8531E6B7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7441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BE89C-78F7-4E2B-AD34-D82B29F7FE36}" type="datetime1">
              <a:rPr lang="zh-TW" altLang="en-US" smtClean="0">
                <a:solidFill>
                  <a:srgbClr val="DBF5F9">
                    <a:shade val="9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D3F11-DF31-468B-A3D0-76CD8531E6B7}" type="slidenum">
              <a:rPr lang="zh-TW" alt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2065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7C966-EFEA-4CCC-ABED-82B04F914B1B}" type="datetime1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D3F11-DF31-468B-A3D0-76CD8531E6B7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40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859759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83D3-CC12-45F6-BCD7-898AA7673D60}" type="datetime1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D3F11-DF31-468B-A3D0-76CD8531E6B7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0217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6CA64-E517-480E-A3BE-F6E3A04D6AC5}" type="datetime1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D3F11-DF31-468B-A3D0-76CD8531E6B7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2893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D8D82-08CF-496D-AABB-0B74D40711C1}" type="datetime1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D3F11-DF31-468B-A3D0-76CD8531E6B7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512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0E4AD-B370-4B64-BBE8-54EE5957D3AE}" type="datetime1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D3F11-DF31-468B-A3D0-76CD8531E6B7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673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D48C8-1D9A-4DF4-8C9D-C2152601A523}" type="datetimeFigureOut">
              <a:rPr lang="zh-TW" altLang="en-US" smtClean="0"/>
              <a:pPr/>
              <a:t>2018/6/19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B7B13-2C04-4D03-AF0E-1B620C3C074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76281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8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C5882-640C-4C35-8839-672701EF1F21}" type="datetime1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2"/>
            <a:ext cx="609600" cy="365125"/>
          </a:xfrm>
        </p:spPr>
        <p:txBody>
          <a:bodyPr/>
          <a:lstStyle/>
          <a:p>
            <a:fld id="{E8FD3F11-DF31-468B-A3D0-76CD8531E6B7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7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5391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F44F-1F7D-4F16-BAA3-E687AFD9FDDE}" type="datetime1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D3F11-DF31-468B-A3D0-76CD8531E6B7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8420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CF83D-6E8B-4F18-BA60-FB6ACF988C81}" type="datetime1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D3F11-DF31-468B-A3D0-76CD8531E6B7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7787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7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518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740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6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9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391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327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718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263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047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ight Triangle 6"/>
          <p:cNvSpPr/>
          <p:nvPr/>
        </p:nvSpPr>
        <p:spPr>
          <a:xfrm>
            <a:off x="5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4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D48C8-1D9A-4DF4-8C9D-C2152601A523}" type="datetimeFigureOut">
              <a:rPr lang="zh-TW" altLang="en-US" smtClean="0"/>
              <a:pPr/>
              <a:t>2018/6/19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B7B13-2C04-4D03-AF0E-1B620C3C074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08380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2209802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6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50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672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1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9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731521"/>
            <a:ext cx="4829287" cy="4894729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163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1907" y="3"/>
            <a:ext cx="8762858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1" y="4282260"/>
            <a:ext cx="8496943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1" y="3"/>
            <a:ext cx="6539684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21349" y="293317"/>
            <a:ext cx="8525337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668401" y="662656"/>
            <a:ext cx="7316390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737298" y="3505212"/>
            <a:ext cx="7316390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3711407" y="4578463"/>
            <a:ext cx="4607740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2221B93-F924-4F0C-90C0-EBED16F61EA7}" type="datetimeFigureOut">
              <a:rPr lang="zh-TW" altLang="en-US" smtClean="0">
                <a:solidFill>
                  <a:srgbClr val="B80E0F">
                    <a:lumMod val="5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4169" y="4883024"/>
            <a:ext cx="303542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7388818" y="3832648"/>
            <a:ext cx="680390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B0C24B2-ED79-4A66-B679-4021141B2C3B}" type="slidenum">
              <a:rPr lang="zh-TW" alt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5" name="5-Point Star 24"/>
          <p:cNvSpPr/>
          <p:nvPr/>
        </p:nvSpPr>
        <p:spPr>
          <a:xfrm rot="21420000">
            <a:off x="3166039" y="5111356"/>
            <a:ext cx="386540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44968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1" y="2063396"/>
            <a:ext cx="7796030" cy="3311189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21B93-F924-4F0C-90C0-EBED16F61EA7}" type="datetimeFigureOut">
              <a:rPr lang="zh-TW" altLang="en-US" smtClean="0">
                <a:solidFill>
                  <a:srgbClr val="B80E0F">
                    <a:lumMod val="5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24B2-ED79-4A66-B679-4021141B2C3B}" type="slidenum">
              <a:rPr lang="zh-TW" altLang="en-US" smtClean="0">
                <a:solidFill>
                  <a:srgbClr val="B80E0F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5930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3"/>
            <a:ext cx="7796030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3742267"/>
            <a:ext cx="7796030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21B93-F924-4F0C-90C0-EBED16F61EA7}" type="datetimeFigureOut">
              <a:rPr lang="zh-TW" altLang="en-US" smtClean="0">
                <a:solidFill>
                  <a:srgbClr val="B80E0F">
                    <a:lumMod val="5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24B2-ED79-4A66-B679-4021141B2C3B}" type="slidenum">
              <a:rPr lang="zh-TW" altLang="en-US" smtClean="0">
                <a:solidFill>
                  <a:srgbClr val="B80E0F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0577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7662" cy="115814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1" y="2063396"/>
            <a:ext cx="3816536" cy="3311189"/>
          </a:xfrm>
        </p:spPr>
        <p:txBody>
          <a:bodyPr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495479" y="2063396"/>
            <a:ext cx="3814904" cy="3311189"/>
          </a:xfrm>
        </p:spPr>
        <p:txBody>
          <a:bodyPr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21B93-F924-4F0C-90C0-EBED16F61EA7}" type="datetimeFigureOut">
              <a:rPr lang="zh-TW" altLang="en-US" smtClean="0">
                <a:solidFill>
                  <a:srgbClr val="B80E0F">
                    <a:lumMod val="5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24B2-ED79-4A66-B679-4021141B2C3B}" type="slidenum">
              <a:rPr lang="zh-TW" altLang="en-US" smtClean="0">
                <a:solidFill>
                  <a:srgbClr val="B80E0F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9984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6030" cy="115814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768" y="2063396"/>
            <a:ext cx="3642119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514352" y="2861733"/>
            <a:ext cx="3816534" cy="2512852"/>
          </a:xfrm>
        </p:spPr>
        <p:txBody>
          <a:bodyPr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645" y="2063396"/>
            <a:ext cx="364836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495478" y="2861733"/>
            <a:ext cx="3816535" cy="2512852"/>
          </a:xfrm>
        </p:spPr>
        <p:txBody>
          <a:bodyPr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21B93-F924-4F0C-90C0-EBED16F61EA7}" type="datetimeFigureOut">
              <a:rPr lang="zh-TW" altLang="en-US" smtClean="0">
                <a:solidFill>
                  <a:srgbClr val="B80E0F">
                    <a:lumMod val="5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24B2-ED79-4A66-B679-4021141B2C3B}" type="slidenum">
              <a:rPr lang="zh-TW" altLang="en-US" smtClean="0">
                <a:solidFill>
                  <a:srgbClr val="B80E0F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533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21B93-F924-4F0C-90C0-EBED16F61EA7}" type="datetimeFigureOut">
              <a:rPr lang="zh-TW" altLang="en-US" smtClean="0">
                <a:solidFill>
                  <a:srgbClr val="B80E0F">
                    <a:lumMod val="5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24B2-ED79-4A66-B679-4021141B2C3B}" type="slidenum">
              <a:rPr lang="zh-TW" altLang="en-US" smtClean="0">
                <a:solidFill>
                  <a:srgbClr val="B80E0F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002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D48C8-1D9A-4DF4-8C9D-C2152601A523}" type="datetimeFigureOut">
              <a:rPr lang="zh-TW" altLang="en-US" smtClean="0"/>
              <a:pPr/>
              <a:t>2018/6/19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B7B13-2C04-4D03-AF0E-1B620C3C0747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7717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21B93-F924-4F0C-90C0-EBED16F61EA7}" type="datetimeFigureOut">
              <a:rPr lang="zh-TW" altLang="en-US" smtClean="0">
                <a:solidFill>
                  <a:srgbClr val="B80E0F">
                    <a:lumMod val="5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24B2-ED79-4A66-B679-4021141B2C3B}" type="slidenum">
              <a:rPr lang="zh-TW" altLang="en-US" smtClean="0">
                <a:solidFill>
                  <a:srgbClr val="B80E0F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4561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232" y="685800"/>
            <a:ext cx="3095145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784601" y="685803"/>
            <a:ext cx="4525781" cy="4688785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233" y="2709055"/>
            <a:ext cx="3095146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21B93-F924-4F0C-90C0-EBED16F61EA7}" type="datetimeFigureOut">
              <a:rPr lang="zh-TW" altLang="en-US" smtClean="0">
                <a:solidFill>
                  <a:srgbClr val="B80E0F">
                    <a:lumMod val="5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24B2-ED79-4A66-B679-4021141B2C3B}" type="slidenum">
              <a:rPr lang="zh-TW" altLang="en-US" smtClean="0">
                <a:solidFill>
                  <a:srgbClr val="B80E0F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8417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4758977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11771" y="3"/>
            <a:ext cx="2698610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2" y="2709054"/>
            <a:ext cx="4758976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21B93-F924-4F0C-90C0-EBED16F61EA7}" type="datetimeFigureOut">
              <a:rPr lang="zh-TW" altLang="en-US" smtClean="0">
                <a:solidFill>
                  <a:srgbClr val="B80E0F">
                    <a:lumMod val="5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24B2-ED79-4A66-B679-4021141B2C3B}" type="slidenum">
              <a:rPr lang="zh-TW" altLang="en-US" smtClean="0">
                <a:solidFill>
                  <a:srgbClr val="B80E0F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1583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4106333"/>
            <a:ext cx="7796031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352" y="685802"/>
            <a:ext cx="7794385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702923"/>
            <a:ext cx="7796046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21B93-F924-4F0C-90C0-EBED16F61EA7}" type="datetimeFigureOut">
              <a:rPr lang="zh-TW" altLang="en-US" smtClean="0">
                <a:solidFill>
                  <a:srgbClr val="B80E0F">
                    <a:lumMod val="5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24B2-ED79-4A66-B679-4021141B2C3B}" type="slidenum">
              <a:rPr lang="zh-TW" altLang="en-US" smtClean="0">
                <a:solidFill>
                  <a:srgbClr val="B80E0F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0301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2" y="685803"/>
            <a:ext cx="7797677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6" y="4106333"/>
            <a:ext cx="7796047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21B93-F924-4F0C-90C0-EBED16F61EA7}" type="datetimeFigureOut">
              <a:rPr lang="zh-TW" altLang="en-US" smtClean="0">
                <a:solidFill>
                  <a:srgbClr val="B80E0F">
                    <a:lumMod val="5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24B2-ED79-4A66-B679-4021141B2C3B}" type="slidenum">
              <a:rPr lang="zh-TW" altLang="en-US" smtClean="0">
                <a:solidFill>
                  <a:srgbClr val="B80E0F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9125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300" y="685800"/>
            <a:ext cx="7143765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62699" y="3610032"/>
            <a:ext cx="6500967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106334"/>
            <a:ext cx="779766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21B93-F924-4F0C-90C0-EBED16F61EA7}" type="datetimeFigureOut">
              <a:rPr lang="zh-TW" altLang="en-US" smtClean="0">
                <a:solidFill>
                  <a:srgbClr val="B80E0F">
                    <a:lumMod val="5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24B2-ED79-4A66-B679-4021141B2C3B}" type="slidenum">
              <a:rPr lang="zh-TW" altLang="en-US" smtClean="0">
                <a:solidFill>
                  <a:srgbClr val="B80E0F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4351" y="89262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4812" y="2922827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218726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1723857"/>
            <a:ext cx="7796030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247468"/>
            <a:ext cx="7796030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21B93-F924-4F0C-90C0-EBED16F61EA7}" type="datetimeFigureOut">
              <a:rPr lang="zh-TW" altLang="en-US" smtClean="0">
                <a:solidFill>
                  <a:srgbClr val="B80E0F">
                    <a:lumMod val="5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24B2-ED79-4A66-B679-4021141B2C3B}" type="slidenum">
              <a:rPr lang="zh-TW" altLang="en-US" smtClean="0">
                <a:solidFill>
                  <a:srgbClr val="B80E0F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5049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14351" y="685803"/>
            <a:ext cx="7796030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2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52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5967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175966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7785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27785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21B93-F924-4F0C-90C0-EBED16F61EA7}" type="datetimeFigureOut">
              <a:rPr lang="zh-TW" altLang="en-US" smtClean="0">
                <a:solidFill>
                  <a:srgbClr val="B80E0F">
                    <a:lumMod val="5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24B2-ED79-4A66-B679-4021141B2C3B}" type="slidenum">
              <a:rPr lang="zh-TW" altLang="en-US" smtClean="0">
                <a:solidFill>
                  <a:srgbClr val="B80E0F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58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4351" y="685803"/>
            <a:ext cx="779766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8880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4335" y="2063398"/>
            <a:ext cx="2482596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8880" y="4389290"/>
            <a:ext cx="2482596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805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176999" y="2063398"/>
            <a:ext cx="2482596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176999" y="4389286"/>
            <a:ext cx="2482596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670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26614" y="2063394"/>
            <a:ext cx="2482596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26614" y="4389284"/>
            <a:ext cx="2482596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21B93-F924-4F0C-90C0-EBED16F61EA7}" type="datetimeFigureOut">
              <a:rPr lang="zh-TW" altLang="en-US" smtClean="0">
                <a:solidFill>
                  <a:srgbClr val="B80E0F">
                    <a:lumMod val="5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24B2-ED79-4A66-B679-4021141B2C3B}" type="slidenum">
              <a:rPr lang="zh-TW" altLang="en-US" smtClean="0">
                <a:solidFill>
                  <a:srgbClr val="B80E0F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5076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2063396"/>
            <a:ext cx="7796030" cy="3311190"/>
          </a:xfrm>
        </p:spPr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21B93-F924-4F0C-90C0-EBED16F61EA7}" type="datetimeFigureOut">
              <a:rPr lang="zh-TW" altLang="en-US" smtClean="0">
                <a:solidFill>
                  <a:srgbClr val="B80E0F">
                    <a:lumMod val="5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24B2-ED79-4A66-B679-4021141B2C3B}" type="slidenum">
              <a:rPr lang="zh-TW" altLang="en-US" smtClean="0">
                <a:solidFill>
                  <a:srgbClr val="B80E0F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656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D48C8-1D9A-4DF4-8C9D-C2152601A523}" type="datetimeFigureOut">
              <a:rPr lang="zh-TW" altLang="en-US" smtClean="0"/>
              <a:pPr/>
              <a:t>2018/6/19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B7B13-2C04-4D03-AF0E-1B620C3C074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87047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1897" y="685803"/>
            <a:ext cx="1698485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2" y="685803"/>
            <a:ext cx="5928323" cy="4688785"/>
          </a:xfrm>
        </p:spPr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21B93-F924-4F0C-90C0-EBED16F61EA7}" type="datetimeFigureOut">
              <a:rPr lang="zh-TW" altLang="en-US" smtClean="0">
                <a:solidFill>
                  <a:srgbClr val="B80E0F">
                    <a:lumMod val="5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24B2-ED79-4A66-B679-4021141B2C3B}" type="slidenum">
              <a:rPr lang="zh-TW" altLang="en-US" smtClean="0">
                <a:solidFill>
                  <a:srgbClr val="B80E0F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6609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1D14E-67F4-4330-9CC5-776FC49FCDE1}" type="datetimeFigureOut">
              <a:rPr lang="zh-TW" altLang="en-US" smtClean="0">
                <a:solidFill>
                  <a:srgbClr val="073E87"/>
                </a:solidFill>
              </a:rPr>
              <a:pPr/>
              <a:t>2018/6/19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C9D8C-D055-43C1-9204-C5EFF3815C38}" type="slidenum">
              <a:rPr lang="zh-TW" altLang="en-US" smtClean="0">
                <a:solidFill>
                  <a:srgbClr val="073E87"/>
                </a:solidFill>
              </a:rPr>
              <a:pPr/>
              <a:t>‹#›</a:t>
            </a:fld>
            <a:endParaRPr lang="zh-TW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9316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1D14E-67F4-4330-9CC5-776FC49FCDE1}" type="datetimeFigureOut">
              <a:rPr lang="zh-TW" altLang="en-US" smtClean="0">
                <a:solidFill>
                  <a:srgbClr val="073E87"/>
                </a:solidFill>
              </a:rPr>
              <a:pPr/>
              <a:t>2018/6/19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C9D8C-D055-43C1-9204-C5EFF3815C38}" type="slidenum">
              <a:rPr lang="zh-TW" altLang="en-US" smtClean="0">
                <a:solidFill>
                  <a:srgbClr val="073E87"/>
                </a:solidFill>
              </a:rPr>
              <a:pPr/>
              <a:t>‹#›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3744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9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1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90" y="4074176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9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1D14E-67F4-4330-9CC5-776FC49FCDE1}" type="datetimeFigureOut">
              <a:rPr lang="zh-TW" altLang="en-US" smtClean="0">
                <a:solidFill>
                  <a:srgbClr val="073E87"/>
                </a:solidFill>
              </a:rPr>
              <a:pPr/>
              <a:t>2018/6/19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C9D8C-D055-43C1-9204-C5EFF3815C38}" type="slidenum">
              <a:rPr lang="zh-TW" altLang="en-US" smtClean="0">
                <a:solidFill>
                  <a:srgbClr val="073E87"/>
                </a:solidFill>
              </a:rPr>
              <a:pPr/>
              <a:t>‹#›</a:t>
            </a:fld>
            <a:endParaRPr lang="zh-TW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5623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1D14E-67F4-4330-9CC5-776FC49FCDE1}" type="datetimeFigureOut">
              <a:rPr lang="zh-TW" altLang="en-US" smtClean="0">
                <a:solidFill>
                  <a:srgbClr val="073E87"/>
                </a:solidFill>
              </a:rPr>
              <a:pPr/>
              <a:t>2018/6/19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C9D8C-D055-43C1-9204-C5EFF3815C38}" type="slidenum">
              <a:rPr lang="zh-TW" altLang="en-US" smtClean="0">
                <a:solidFill>
                  <a:srgbClr val="073E87"/>
                </a:solidFill>
              </a:rPr>
              <a:pPr/>
              <a:t>‹#›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6328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3" y="3429002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2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1D14E-67F4-4330-9CC5-776FC49FCDE1}" type="datetimeFigureOut">
              <a:rPr lang="zh-TW" altLang="en-US" smtClean="0">
                <a:solidFill>
                  <a:srgbClr val="073E87"/>
                </a:solidFill>
              </a:rPr>
              <a:pPr/>
              <a:t>2018/6/19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C9D8C-D055-43C1-9204-C5EFF3815C38}" type="slidenum">
              <a:rPr lang="zh-TW" altLang="en-US" smtClean="0">
                <a:solidFill>
                  <a:srgbClr val="073E87"/>
                </a:solidFill>
              </a:rPr>
              <a:pPr/>
              <a:t>‹#›</a:t>
            </a:fld>
            <a:endParaRPr lang="zh-TW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3717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1D14E-67F4-4330-9CC5-776FC49FCDE1}" type="datetimeFigureOut">
              <a:rPr lang="zh-TW" altLang="en-US" smtClean="0">
                <a:solidFill>
                  <a:srgbClr val="073E87"/>
                </a:solidFill>
              </a:rPr>
              <a:pPr/>
              <a:t>2018/6/19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C9D8C-D055-43C1-9204-C5EFF3815C38}" type="slidenum">
              <a:rPr lang="zh-TW" altLang="en-US" smtClean="0">
                <a:solidFill>
                  <a:srgbClr val="073E87"/>
                </a:solidFill>
              </a:rPr>
              <a:pPr/>
              <a:t>‹#›</a:t>
            </a:fld>
            <a:endParaRPr lang="zh-TW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2294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1D14E-67F4-4330-9CC5-776FC49FCDE1}" type="datetimeFigureOut">
              <a:rPr lang="zh-TW" altLang="en-US" smtClean="0">
                <a:solidFill>
                  <a:srgbClr val="073E87"/>
                </a:solidFill>
              </a:rPr>
              <a:pPr/>
              <a:t>2018/6/19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C9D8C-D055-43C1-9204-C5EFF3815C38}" type="slidenum">
              <a:rPr lang="zh-TW" altLang="en-US" smtClean="0">
                <a:solidFill>
                  <a:srgbClr val="073E87"/>
                </a:solidFill>
              </a:rPr>
              <a:pPr/>
              <a:t>‹#›</a:t>
            </a:fld>
            <a:endParaRPr lang="zh-TW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5867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1D14E-67F4-4330-9CC5-776FC49FCDE1}" type="datetimeFigureOut">
              <a:rPr lang="zh-TW" altLang="en-US" smtClean="0">
                <a:solidFill>
                  <a:srgbClr val="073E87"/>
                </a:solidFill>
              </a:rPr>
              <a:pPr/>
              <a:t>2018/6/19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C9D8C-D055-43C1-9204-C5EFF3815C38}" type="slidenum">
              <a:rPr lang="zh-TW" altLang="en-US" smtClean="0">
                <a:solidFill>
                  <a:srgbClr val="073E87"/>
                </a:solidFill>
              </a:rPr>
              <a:pPr/>
              <a:t>‹#›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2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3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2822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6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4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1D14E-67F4-4330-9CC5-776FC49FCDE1}" type="datetimeFigureOut">
              <a:rPr lang="zh-TW" altLang="en-US" smtClean="0">
                <a:solidFill>
                  <a:srgbClr val="073E87"/>
                </a:solidFill>
              </a:rPr>
              <a:pPr/>
              <a:t>2018/6/19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C9D8C-D055-43C1-9204-C5EFF3815C38}" type="slidenum">
              <a:rPr lang="zh-TW" altLang="en-US" smtClean="0">
                <a:solidFill>
                  <a:srgbClr val="073E87"/>
                </a:solidFill>
              </a:rPr>
              <a:pPr/>
              <a:t>‹#›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039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D48C8-1D9A-4DF4-8C9D-C2152601A523}" type="datetimeFigureOut">
              <a:rPr lang="zh-TW" altLang="en-US" smtClean="0"/>
              <a:pPr/>
              <a:t>2018/6/19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B7B13-2C04-4D03-AF0E-1B620C3C074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34281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1D14E-67F4-4330-9CC5-776FC49FCDE1}" type="datetimeFigureOut">
              <a:rPr lang="zh-TW" altLang="en-US" smtClean="0">
                <a:solidFill>
                  <a:srgbClr val="073E87"/>
                </a:solidFill>
              </a:rPr>
              <a:pPr/>
              <a:t>2018/6/19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C9D8C-D055-43C1-9204-C5EFF3815C38}" type="slidenum">
              <a:rPr lang="zh-TW" altLang="en-US" smtClean="0">
                <a:solidFill>
                  <a:srgbClr val="073E87"/>
                </a:solidFill>
              </a:rPr>
              <a:pPr/>
              <a:t>‹#›</a:t>
            </a:fld>
            <a:endParaRPr lang="zh-TW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0865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1D14E-67F4-4330-9CC5-776FC49FCDE1}" type="datetimeFigureOut">
              <a:rPr lang="zh-TW" altLang="en-US" smtClean="0">
                <a:solidFill>
                  <a:srgbClr val="073E87"/>
                </a:solidFill>
              </a:rPr>
              <a:pPr/>
              <a:t>2018/6/19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C9D8C-D055-43C1-9204-C5EFF3815C38}" type="slidenum">
              <a:rPr lang="zh-TW" altLang="en-US" smtClean="0">
                <a:solidFill>
                  <a:srgbClr val="073E87"/>
                </a:solidFill>
              </a:rPr>
              <a:pPr/>
              <a:t>‹#›</a:t>
            </a:fld>
            <a:endParaRPr lang="zh-TW" altLang="en-US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2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4191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3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36" name="Shape 35"/>
          <p:cNvSpPr>
            <a:spLocks/>
          </p:cNvSpPr>
          <p:nvPr/>
        </p:nvSpPr>
        <p:spPr bwMode="auto">
          <a:xfrm>
            <a:off x="4821864" y="1066800"/>
            <a:ext cx="4343400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43" name="Shape 42"/>
          <p:cNvSpPr>
            <a:spLocks/>
          </p:cNvSpPr>
          <p:nvPr/>
        </p:nvSpPr>
        <p:spPr bwMode="auto">
          <a:xfrm>
            <a:off x="290624" y="-14176"/>
            <a:ext cx="5562600" cy="6553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22" name="Shape 21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24" name="Shape 23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26" name="Shape 25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27" name="Shape 26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7"/>
            <a:ext cx="2133600" cy="365125"/>
          </a:xfrm>
        </p:spPr>
        <p:txBody>
          <a:bodyPr/>
          <a:lstStyle>
            <a:extLst/>
          </a:lstStyle>
          <a:p>
            <a:fld id="{743653DA-8BF4-4869-96FE-9BCF43372D46}" type="datetimeFigureOut">
              <a:rPr lang="zh-TW" altLang="en-US">
                <a:solidFill>
                  <a:srgbClr val="E9E5DC"/>
                </a:solidFill>
                <a:ea typeface="新細明體"/>
              </a:rPr>
              <a:pPr/>
              <a:t>2018/6/19</a:t>
            </a:fld>
            <a:endParaRPr altLang="en-US">
              <a:solidFill>
                <a:srgbClr val="E9E5DC"/>
              </a:solidFill>
              <a:ea typeface="新細明體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7"/>
            <a:ext cx="5562600" cy="365125"/>
          </a:xfrm>
        </p:spPr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ea typeface="新細明體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7"/>
            <a:ext cx="457200" cy="365125"/>
          </a:xfrm>
        </p:spPr>
        <p:txBody>
          <a:bodyPr/>
          <a:lstStyle>
            <a:extLst/>
          </a:lstStyle>
          <a:p>
            <a:fld id="{72AC53DF-4216-466D-99A7-94400E6C2A25}" type="slidenum">
              <a:rPr lang="en-US" altLang="zh-TW">
                <a:solidFill>
                  <a:srgbClr val="E9E5DC"/>
                </a:solidFill>
              </a:rPr>
              <a:pPr/>
              <a:t>‹#›</a:t>
            </a:fld>
            <a:endParaRPr altLang="en-US">
              <a:solidFill>
                <a:srgbClr val="E9E5DC"/>
              </a:solidFill>
              <a:ea typeface="新細明體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63160" y="402266"/>
            <a:ext cx="8503920" cy="886265"/>
          </a:xfrm>
          <a:prstGeom prst="rect">
            <a:avLst/>
          </a:prstGeom>
          <a:solidFill>
            <a:schemeClr val="bg2">
              <a:alpha val="50000"/>
              <a:satMod val="18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33400" y="464504"/>
            <a:ext cx="8153400" cy="774192"/>
          </a:xfrm>
        </p:spPr>
        <p:txBody>
          <a:bodyPr/>
          <a:lstStyle>
            <a:lvl1pPr marR="9144" algn="r" eaLnBrk="1" latinLnBrk="0" hangingPunct="1">
              <a:defRPr kumimoji="1" lang="zh-TW" sz="3800"/>
            </a:lvl1pPr>
            <a:extLst/>
          </a:lstStyle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838382" y="1371600"/>
            <a:ext cx="3848419" cy="457200"/>
          </a:xfrm>
        </p:spPr>
        <p:txBody>
          <a:bodyPr tIns="0"/>
          <a:lstStyle>
            <a:lvl1pPr marL="0" indent="0" algn="r" eaLnBrk="1" latinLnBrk="0" hangingPunct="1">
              <a:spcBef>
                <a:spcPts val="0"/>
              </a:spcBef>
              <a:buNone/>
              <a:defRPr kumimoji="1" lang="zh-TW" sz="2000">
                <a:solidFill>
                  <a:schemeClr val="tx1"/>
                </a:solidFill>
              </a:defRPr>
            </a:lvl1pPr>
            <a:lvl2pPr marL="457200" indent="0" algn="ctr" eaLnBrk="1" latinLnBrk="0" hangingPunct="1">
              <a:buNone/>
            </a:lvl2pPr>
            <a:lvl3pPr marL="914400" indent="0" algn="ctr" eaLnBrk="1" latinLnBrk="0" hangingPunct="1">
              <a:buNone/>
            </a:lvl3pPr>
            <a:lvl4pPr marL="1371600" indent="0" algn="ctr" eaLnBrk="1" latinLnBrk="0" hangingPunct="1">
              <a:buNone/>
            </a:lvl4pPr>
            <a:lvl5pPr marL="1828800" indent="0" algn="ctr" eaLnBrk="1" latinLnBrk="0" hangingPunct="1">
              <a:buNone/>
            </a:lvl5pPr>
            <a:lvl6pPr marL="2286000" indent="0" algn="ctr" eaLnBrk="1" latinLnBrk="0" hangingPunct="1">
              <a:buNone/>
            </a:lvl6pPr>
            <a:lvl7pPr marL="2743200" indent="0" algn="ctr" eaLnBrk="1" latinLnBrk="0" hangingPunct="1">
              <a:buNone/>
            </a:lvl7pPr>
            <a:lvl8pPr marL="3200400" indent="0" algn="ctr" eaLnBrk="1" latinLnBrk="0" hangingPunct="1">
              <a:buNone/>
            </a:lvl8pPr>
            <a:lvl9pPr marL="3657600" indent="0" algn="ctr" eaLnBrk="1" latinLnBrk="0" hangingPunct="1">
              <a:buNone/>
            </a:lvl9pPr>
            <a:extLst/>
          </a:lstStyle>
          <a:p>
            <a:pPr eaLnBrk="1" latinLnBrk="0" hangingPunct="1"/>
            <a:r>
              <a:rPr lang="zh-TW" altLang="en-US" smtClean="0"/>
              <a:t>按一下以編輯母片副標題樣式</a:t>
            </a:r>
            <a:endParaRPr/>
          </a:p>
        </p:txBody>
      </p:sp>
      <p:sp>
        <p:nvSpPr>
          <p:cNvPr id="58" name="Rectangle 5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1772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7129108-AC8D-4212-9283-60D9E99BF07A}" type="datetimeFigureOut">
              <a:rPr lang="zh-TW" altLang="en-US">
                <a:solidFill>
                  <a:srgbClr val="E9E5DC"/>
                </a:solidFill>
                <a:ea typeface="新細明體"/>
              </a:rPr>
              <a:pPr/>
              <a:t>2018/6/19</a:t>
            </a:fld>
            <a:endParaRPr altLang="en-US">
              <a:solidFill>
                <a:srgbClr val="E9E5DC"/>
              </a:solidFill>
              <a:ea typeface="新細明體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ea typeface="新細明體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zh-TW">
                <a:solidFill>
                  <a:srgbClr val="E9E5DC"/>
                </a:solidFill>
              </a:rPr>
              <a:pPr/>
              <a:t>‹#›</a:t>
            </a:fld>
            <a:endParaRPr altLang="en-US">
              <a:solidFill>
                <a:srgbClr val="E9E5DC"/>
              </a:solidFill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2052296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小節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352802"/>
            <a:ext cx="7772400" cy="1974059"/>
          </a:xfrm>
        </p:spPr>
        <p:txBody>
          <a:bodyPr anchor="b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eaLnBrk="1" latinLnBrk="0" hangingPunct="1">
              <a:buNone/>
              <a:defRPr kumimoji="1" lang="zh-TW" sz="4000" b="1" cap="all">
                <a:ln/>
                <a:solidFill>
                  <a:schemeClr val="tx1"/>
                </a:solidFill>
                <a:effectLst>
                  <a:reflection blurRad="12700" stA="50000" endPos="50000" dir="5400000" sy="-100000" rotWithShape="0"/>
                </a:effectLst>
              </a:defRPr>
            </a:lvl1pPr>
            <a:extLst/>
          </a:lstStyle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334000"/>
            <a:ext cx="7772400" cy="1052512"/>
          </a:xfrm>
        </p:spPr>
        <p:txBody>
          <a:bodyPr anchor="t"/>
          <a:lstStyle>
            <a:lvl1pPr marL="374904" eaLnBrk="1" latinLnBrk="0" hangingPunct="1">
              <a:buNone/>
              <a:defRPr kumimoji="1" lang="zh-TW" sz="2000">
                <a:solidFill>
                  <a:schemeClr val="tx2"/>
                </a:solidFill>
              </a:defRPr>
            </a:lvl1pPr>
            <a:lvl2pPr eaLnBrk="1" latinLnBrk="0" hangingPunct="1">
              <a:buNone/>
              <a:defRPr kumimoji="1" lang="zh-TW" sz="1800">
                <a:solidFill>
                  <a:schemeClr val="tx1">
                    <a:tint val="75000"/>
                  </a:schemeClr>
                </a:solidFill>
              </a:defRPr>
            </a:lvl2pPr>
            <a:lvl3pPr eaLnBrk="1" latinLnBrk="0" hangingPunct="1">
              <a:buNone/>
              <a:defRPr kumimoji="1" lang="zh-TW" sz="1600">
                <a:solidFill>
                  <a:schemeClr val="tx1">
                    <a:tint val="75000"/>
                  </a:schemeClr>
                </a:solidFill>
              </a:defRPr>
            </a:lvl3pPr>
            <a:lvl4pPr eaLnBrk="1" latinLnBrk="0" hangingPunct="1">
              <a:buNone/>
              <a:defRPr kumimoji="1" lang="zh-TW" sz="1400">
                <a:solidFill>
                  <a:schemeClr val="tx1">
                    <a:tint val="75000"/>
                  </a:schemeClr>
                </a:solidFill>
              </a:defRPr>
            </a:lvl4pPr>
            <a:lvl5pPr eaLnBrk="1" latinLnBrk="0" hangingPunct="1">
              <a:buNone/>
              <a:defRPr kumimoji="1" lang="zh-TW"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DED3D3-6235-4F4C-B439-DF277FB555A7}" type="datetimeFigureOut">
              <a:rPr lang="zh-TW" altLang="en-US">
                <a:solidFill>
                  <a:srgbClr val="E9E5DC"/>
                </a:solidFill>
                <a:ea typeface="新細明體"/>
              </a:rPr>
              <a:pPr/>
              <a:t>2018/6/19</a:t>
            </a:fld>
            <a:endParaRPr altLang="en-US">
              <a:solidFill>
                <a:srgbClr val="E9E5DC"/>
              </a:solidFill>
              <a:ea typeface="新細明體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7"/>
            <a:ext cx="5562600" cy="365125"/>
          </a:xfrm>
        </p:spPr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ea typeface="新細明體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zh-TW">
                <a:solidFill>
                  <a:srgbClr val="E9E5DC"/>
                </a:solidFill>
              </a:rPr>
              <a:pPr/>
              <a:t>‹#›</a:t>
            </a:fld>
            <a:endParaRPr altLang="en-US">
              <a:solidFill>
                <a:srgbClr val="E9E5DC"/>
              </a:solidFill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4923870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二個內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1295400"/>
          </a:xfrm>
        </p:spPr>
        <p:txBody>
          <a:bodyPr anchor="ctr"/>
          <a:lstStyle>
            <a:extLst/>
          </a:lstStyle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600202"/>
            <a:ext cx="4038600" cy="4525963"/>
          </a:xfrm>
        </p:spPr>
        <p:txBody>
          <a:bodyPr/>
          <a:lstStyle>
            <a:lvl1pPr marL="0" indent="0" eaLnBrk="1" latinLnBrk="0" hangingPunct="1">
              <a:buFontTx/>
              <a:buNone/>
              <a:defRPr kumimoji="1" lang="zh-TW" sz="2000"/>
            </a:lvl1pPr>
            <a:lvl2pPr eaLnBrk="1" latinLnBrk="0" hangingPunct="1">
              <a:defRPr kumimoji="1" lang="zh-TW" sz="2400"/>
            </a:lvl2pPr>
            <a:lvl3pPr eaLnBrk="1" latinLnBrk="0" hangingPunct="1">
              <a:defRPr kumimoji="1" lang="zh-TW" sz="2000"/>
            </a:lvl3pPr>
            <a:lvl4pPr eaLnBrk="1" latinLnBrk="0" hangingPunct="1">
              <a:defRPr kumimoji="1" lang="zh-TW" sz="1800"/>
            </a:lvl4pPr>
            <a:lvl5pPr eaLnBrk="1" latinLnBrk="0" hangingPunct="1">
              <a:defRPr kumimoji="1" lang="zh-TW" sz="18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600202"/>
            <a:ext cx="4038600" cy="4525963"/>
          </a:xfrm>
        </p:spPr>
        <p:txBody>
          <a:bodyPr/>
          <a:lstStyle>
            <a:lvl1pPr eaLnBrk="1" latinLnBrk="0" hangingPunct="1">
              <a:defRPr kumimoji="1" lang="zh-TW" sz="2800"/>
            </a:lvl1pPr>
            <a:lvl2pPr eaLnBrk="1" latinLnBrk="0" hangingPunct="1">
              <a:defRPr kumimoji="1" lang="zh-TW" sz="2400"/>
            </a:lvl2pPr>
            <a:lvl3pPr eaLnBrk="1" latinLnBrk="0" hangingPunct="1">
              <a:defRPr kumimoji="1" lang="zh-TW" sz="2000"/>
            </a:lvl3pPr>
            <a:lvl4pPr eaLnBrk="1" latinLnBrk="0" hangingPunct="1">
              <a:defRPr kumimoji="1" lang="zh-TW" sz="1800"/>
            </a:lvl4pPr>
            <a:lvl5pPr eaLnBrk="1" latinLnBrk="0" hangingPunct="1">
              <a:defRPr kumimoji="1" lang="zh-TW" sz="18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5F1E3E-4B2F-4895-B65E-28B2E64F39F6}" type="datetimeFigureOut">
              <a:rPr lang="zh-TW" altLang="en-US">
                <a:solidFill>
                  <a:srgbClr val="696464"/>
                </a:solidFill>
                <a:ea typeface="新細明體"/>
              </a:rPr>
              <a:pPr/>
              <a:t>2018/6/19</a:t>
            </a:fld>
            <a:endParaRPr altLang="en-US">
              <a:solidFill>
                <a:srgbClr val="696464"/>
              </a:solidFill>
              <a:ea typeface="新細明體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696464"/>
              </a:solidFill>
              <a:ea typeface="新細明體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zh-TW">
                <a:solidFill>
                  <a:srgbClr val="696464"/>
                </a:solidFill>
              </a:rPr>
              <a:pPr/>
              <a:t>‹#›</a:t>
            </a:fld>
            <a:endParaRPr altLang="en-US">
              <a:solidFill>
                <a:srgbClr val="696464"/>
              </a:solidFill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2482559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對照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402266"/>
            <a:ext cx="8686800" cy="886265"/>
          </a:xfrm>
          <a:prstGeom prst="rect">
            <a:avLst/>
          </a:prstGeom>
          <a:solidFill>
            <a:schemeClr val="bg2">
              <a:alpha val="50000"/>
              <a:satMod val="18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 eaLnBrk="1" latinLnBrk="0" hangingPunct="1">
              <a:defRPr kumimoji="1" lang="zh-TW" sz="4000"/>
            </a:lvl1pPr>
            <a:extLst/>
          </a:lstStyle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 eaLnBrk="1" latinLnBrk="0" hangingPunct="1">
              <a:buNone/>
              <a:defRPr kumimoji="1" lang="zh-TW" sz="2400" b="1">
                <a:solidFill>
                  <a:schemeClr val="accent2"/>
                </a:solidFill>
              </a:defRPr>
            </a:lvl1pPr>
            <a:lvl2pPr eaLnBrk="1" latinLnBrk="0" hangingPunct="1">
              <a:buNone/>
              <a:defRPr kumimoji="1" lang="zh-TW" sz="2000" b="1"/>
            </a:lvl2pPr>
            <a:lvl3pPr eaLnBrk="1" latinLnBrk="0" hangingPunct="1">
              <a:buNone/>
              <a:defRPr kumimoji="1" lang="zh-TW" sz="1800" b="1"/>
            </a:lvl3pPr>
            <a:lvl4pPr eaLnBrk="1" latinLnBrk="0" hangingPunct="1">
              <a:buNone/>
              <a:defRPr kumimoji="1" lang="zh-TW" sz="1600" b="1"/>
            </a:lvl4pPr>
            <a:lvl5pPr eaLnBrk="1" latinLnBrk="0" hangingPunct="1">
              <a:buNone/>
              <a:defRPr kumimoji="1" lang="zh-TW" sz="1600" b="1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5026" y="1809750"/>
            <a:ext cx="4041775" cy="639762"/>
          </a:xfrm>
        </p:spPr>
        <p:txBody>
          <a:bodyPr anchor="ctr"/>
          <a:lstStyle>
            <a:lvl1pPr marL="73152" indent="0" eaLnBrk="1" latinLnBrk="0" hangingPunct="1">
              <a:buNone/>
              <a:defRPr kumimoji="1" lang="zh-TW" sz="2400" b="1">
                <a:solidFill>
                  <a:schemeClr val="accent2"/>
                </a:solidFill>
              </a:defRPr>
            </a:lvl1pPr>
            <a:lvl2pPr eaLnBrk="1" latinLnBrk="0" hangingPunct="1">
              <a:buNone/>
              <a:defRPr kumimoji="1" lang="zh-TW" sz="2000" b="1"/>
            </a:lvl2pPr>
            <a:lvl3pPr eaLnBrk="1" latinLnBrk="0" hangingPunct="1">
              <a:buNone/>
              <a:defRPr kumimoji="1" lang="zh-TW" sz="1800" b="1"/>
            </a:lvl3pPr>
            <a:lvl4pPr eaLnBrk="1" latinLnBrk="0" hangingPunct="1">
              <a:buNone/>
              <a:defRPr kumimoji="1" lang="zh-TW" sz="1600" b="1"/>
            </a:lvl4pPr>
            <a:lvl5pPr eaLnBrk="1" latinLnBrk="0" hangingPunct="1">
              <a:buNone/>
              <a:defRPr kumimoji="1" lang="zh-TW" sz="1600" b="1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 eaLnBrk="1" latinLnBrk="0" hangingPunct="1">
              <a:defRPr kumimoji="1" lang="zh-TW" sz="2400"/>
            </a:lvl1pPr>
            <a:lvl2pPr eaLnBrk="1" latinLnBrk="0" hangingPunct="1">
              <a:defRPr kumimoji="1" lang="zh-TW" sz="2000"/>
            </a:lvl2pPr>
            <a:lvl3pPr eaLnBrk="1" latinLnBrk="0" hangingPunct="1">
              <a:defRPr kumimoji="1" lang="zh-TW" sz="1800"/>
            </a:lvl3pPr>
            <a:lvl4pPr eaLnBrk="1" latinLnBrk="0" hangingPunct="1">
              <a:defRPr kumimoji="1" lang="zh-TW" sz="1600"/>
            </a:lvl4pPr>
            <a:lvl5pPr eaLnBrk="1" latinLnBrk="0" hangingPunct="1">
              <a:defRPr kumimoji="1" lang="zh-TW" sz="16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459037"/>
            <a:ext cx="4041775" cy="3959352"/>
          </a:xfrm>
        </p:spPr>
        <p:txBody>
          <a:bodyPr/>
          <a:lstStyle>
            <a:lvl1pPr eaLnBrk="1" latinLnBrk="0" hangingPunct="1">
              <a:defRPr kumimoji="1" lang="zh-TW" sz="2400"/>
            </a:lvl1pPr>
            <a:lvl2pPr eaLnBrk="1" latinLnBrk="0" hangingPunct="1">
              <a:defRPr kumimoji="1" lang="zh-TW" sz="2000"/>
            </a:lvl2pPr>
            <a:lvl3pPr eaLnBrk="1" latinLnBrk="0" hangingPunct="1">
              <a:defRPr kumimoji="1" lang="zh-TW" sz="1800"/>
            </a:lvl3pPr>
            <a:lvl4pPr eaLnBrk="1" latinLnBrk="0" hangingPunct="1">
              <a:defRPr kumimoji="1" lang="zh-TW" sz="1600"/>
            </a:lvl4pPr>
            <a:lvl5pPr eaLnBrk="1" latinLnBrk="0" hangingPunct="1">
              <a:defRPr kumimoji="1" lang="zh-TW" sz="16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085435-8225-4333-BFFA-0096413F0D76}" type="datetimeFigureOut">
              <a:rPr lang="zh-TW" altLang="en-US">
                <a:solidFill>
                  <a:srgbClr val="E9E5DC"/>
                </a:solidFill>
                <a:ea typeface="新細明體"/>
              </a:rPr>
              <a:pPr/>
              <a:t>2018/6/19</a:t>
            </a:fld>
            <a:endParaRPr altLang="en-US">
              <a:solidFill>
                <a:srgbClr val="E9E5DC"/>
              </a:solidFill>
              <a:ea typeface="新細明體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ea typeface="新細明體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zh-TW">
                <a:solidFill>
                  <a:srgbClr val="E9E5DC"/>
                </a:solidFill>
              </a:rPr>
              <a:pPr/>
              <a:t>‹#›</a:t>
            </a:fld>
            <a:endParaRPr altLang="en-US">
              <a:solidFill>
                <a:srgbClr val="E9E5DC"/>
              </a:solidFill>
              <a:ea typeface="新細明體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1684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 eaLnBrk="1" latinLnBrk="0" hangingPunct="1">
              <a:defRPr kumimoji="1" lang="zh-TW" sz="4000" cap="none" baseline="0"/>
            </a:lvl1pPr>
            <a:extLst/>
          </a:lstStyle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783C494-2A87-468C-A21B-CB14FB9ABB00}" type="datetimeFigureOut">
              <a:rPr lang="zh-TW" altLang="en-US">
                <a:solidFill>
                  <a:srgbClr val="E9E5DC"/>
                </a:solidFill>
                <a:ea typeface="新細明體"/>
              </a:rPr>
              <a:pPr/>
              <a:t>2018/6/19</a:t>
            </a:fld>
            <a:endParaRPr altLang="en-US">
              <a:solidFill>
                <a:srgbClr val="E9E5DC"/>
              </a:solidFill>
              <a:ea typeface="新細明體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ea typeface="新細明體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zh-TW">
                <a:solidFill>
                  <a:srgbClr val="E9E5DC"/>
                </a:solidFill>
              </a:rPr>
              <a:pPr/>
              <a:t>‹#›</a:t>
            </a:fld>
            <a:endParaRPr altLang="en-US">
              <a:solidFill>
                <a:srgbClr val="E9E5DC"/>
              </a:solidFill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6846795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180FA0-5B31-4864-A2BB-719EA5A679C6}" type="datetimeFigureOut">
              <a:rPr lang="zh-TW" altLang="en-US">
                <a:solidFill>
                  <a:srgbClr val="E9E5DC"/>
                </a:solidFill>
                <a:ea typeface="新細明體"/>
              </a:rPr>
              <a:pPr/>
              <a:t>2018/6/19</a:t>
            </a:fld>
            <a:endParaRPr altLang="en-US">
              <a:solidFill>
                <a:srgbClr val="E9E5DC"/>
              </a:solidFill>
              <a:ea typeface="新細明體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ea typeface="新細明體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zh-TW">
                <a:solidFill>
                  <a:srgbClr val="E9E5DC"/>
                </a:solidFill>
              </a:rPr>
              <a:pPr/>
              <a:t>‹#›</a:t>
            </a:fld>
            <a:endParaRPr altLang="en-US">
              <a:solidFill>
                <a:srgbClr val="E9E5DC"/>
              </a:solidFill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42476701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 eaLnBrk="1" latinLnBrk="0" hangingPunct="1">
              <a:buNone/>
              <a:defRPr kumimoji="1" lang="zh-TW" sz="3600" b="0"/>
            </a:lvl1pPr>
            <a:extLst/>
          </a:lstStyle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 eaLnBrk="1" latinLnBrk="0" hangingPunct="1">
              <a:buNone/>
              <a:defRPr kumimoji="1" lang="zh-TW" sz="1800"/>
            </a:lvl1pPr>
            <a:lvl2pPr eaLnBrk="1" latinLnBrk="0" hangingPunct="1">
              <a:buNone/>
              <a:defRPr kumimoji="1" lang="zh-TW" sz="1200"/>
            </a:lvl2pPr>
            <a:lvl3pPr eaLnBrk="1" latinLnBrk="0" hangingPunct="1">
              <a:buNone/>
              <a:defRPr kumimoji="1" lang="zh-TW" sz="1000"/>
            </a:lvl3pPr>
            <a:lvl4pPr eaLnBrk="1" latinLnBrk="0" hangingPunct="1">
              <a:buNone/>
              <a:defRPr kumimoji="1" lang="zh-TW" sz="900"/>
            </a:lvl4pPr>
            <a:lvl5pPr eaLnBrk="1" latinLnBrk="0" hangingPunct="1">
              <a:buNone/>
              <a:defRPr kumimoji="1" lang="zh-TW" sz="9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 eaLnBrk="1" latinLnBrk="0" hangingPunct="1">
              <a:defRPr kumimoji="1" lang="zh-TW" sz="3200"/>
            </a:lvl1pPr>
            <a:lvl2pPr eaLnBrk="1" latinLnBrk="0" hangingPunct="1">
              <a:defRPr kumimoji="1" lang="zh-TW" sz="2800"/>
            </a:lvl2pPr>
            <a:lvl3pPr eaLnBrk="1" latinLnBrk="0" hangingPunct="1">
              <a:defRPr kumimoji="1" lang="zh-TW" sz="2400"/>
            </a:lvl3pPr>
            <a:lvl4pPr eaLnBrk="1" latinLnBrk="0" hangingPunct="1">
              <a:defRPr kumimoji="1" lang="zh-TW" sz="2000"/>
            </a:lvl4pPr>
            <a:lvl5pPr eaLnBrk="1" latinLnBrk="0" hangingPunct="1">
              <a:defRPr kumimoji="1" lang="zh-TW" sz="20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BECC0C8-36B8-442A-833D-B6AACE86BB77}" type="datetimeFigureOut">
              <a:rPr lang="zh-TW" altLang="en-US">
                <a:solidFill>
                  <a:srgbClr val="E9E5DC"/>
                </a:solidFill>
                <a:ea typeface="新細明體"/>
              </a:rPr>
              <a:pPr/>
              <a:t>2018/6/19</a:t>
            </a:fld>
            <a:endParaRPr altLang="en-US">
              <a:solidFill>
                <a:srgbClr val="E9E5DC"/>
              </a:solidFill>
              <a:ea typeface="新細明體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ea typeface="新細明體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zh-TW">
                <a:solidFill>
                  <a:srgbClr val="E9E5DC"/>
                </a:solidFill>
              </a:rPr>
              <a:pPr/>
              <a:t>‹#›</a:t>
            </a:fld>
            <a:endParaRPr altLang="en-US">
              <a:solidFill>
                <a:srgbClr val="E9E5DC"/>
              </a:solidFill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4934459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D48C8-1D9A-4DF4-8C9D-C2152601A523}" type="datetimeFigureOut">
              <a:rPr lang="zh-TW" altLang="en-US" smtClean="0"/>
              <a:pPr/>
              <a:t>2018/6/19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B7B13-2C04-4D03-AF0E-1B620C3C074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93018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6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17"/>
          <p:cNvGrpSpPr/>
          <p:nvPr/>
        </p:nvGrpSpPr>
        <p:grpSpPr>
          <a:xfrm rot="5400000">
            <a:off x="8514582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6858000" cy="914400"/>
          </a:xfrm>
        </p:spPr>
        <p:txBody>
          <a:bodyPr anchor="b"/>
          <a:lstStyle>
            <a:lvl1pPr algn="l" eaLnBrk="1" latinLnBrk="0" hangingPunct="1">
              <a:buNone/>
              <a:defRPr kumimoji="1" lang="zh-TW" sz="2100" b="0"/>
            </a:lvl1pPr>
            <a:extLst/>
          </a:lstStyle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6712" y="1905000"/>
            <a:ext cx="8778240" cy="4960144"/>
          </a:xfrm>
        </p:spPr>
        <p:txBody>
          <a:bodyPr/>
          <a:lstStyle>
            <a:lvl1pPr eaLnBrk="1" latinLnBrk="0" hangingPunct="1">
              <a:buNone/>
              <a:defRPr kumimoji="1" lang="zh-TW" sz="3200"/>
            </a:lvl1pPr>
            <a:extLst/>
          </a:lstStyle>
          <a:p>
            <a:r>
              <a:rPr kumimoji="1" lang="zh-TW" altLang="en-US" smtClean="0"/>
              <a:t>按一下圖示以新增圖片</a:t>
            </a:r>
            <a:endParaRPr kumimoji="1" lang="zh-T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150144"/>
            <a:ext cx="6858000" cy="685800"/>
          </a:xfrm>
        </p:spPr>
        <p:txBody>
          <a:bodyPr/>
          <a:lstStyle>
            <a:lvl1pPr marL="27432" indent="0" eaLnBrk="1" latinLnBrk="0" hangingPunct="1">
              <a:spcBef>
                <a:spcPts val="0"/>
              </a:spcBef>
              <a:buNone/>
              <a:defRPr kumimoji="1" lang="zh-TW" sz="1400">
                <a:solidFill>
                  <a:srgbClr val="FFFFFF"/>
                </a:solidFill>
              </a:defRPr>
            </a:lvl1pPr>
            <a:lvl2pPr eaLnBrk="1" latinLnBrk="0" hangingPunct="1">
              <a:defRPr kumimoji="1" lang="zh-TW" sz="1200"/>
            </a:lvl2pPr>
            <a:lvl3pPr eaLnBrk="1" latinLnBrk="0" hangingPunct="1">
              <a:defRPr kumimoji="1" lang="zh-TW" sz="1000"/>
            </a:lvl3pPr>
            <a:lvl4pPr eaLnBrk="1" latinLnBrk="0" hangingPunct="1">
              <a:defRPr kumimoji="1" lang="zh-TW" sz="900"/>
            </a:lvl4pPr>
            <a:lvl5pPr eaLnBrk="1" latinLnBrk="0" hangingPunct="1">
              <a:defRPr kumimoji="1" lang="zh-TW" sz="9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</p:txBody>
      </p:sp>
      <p:grpSp>
        <p:nvGrpSpPr>
          <p:cNvPr id="14" name="Group 17"/>
          <p:cNvGrpSpPr/>
          <p:nvPr/>
        </p:nvGrpSpPr>
        <p:grpSpPr>
          <a:xfrm rot="5400000">
            <a:off x="8666982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9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1E20EC5-AC53-4169-941E-EDF10CD23748}" type="datetimeFigureOut">
              <a:rPr lang="zh-TW" altLang="en-US">
                <a:solidFill>
                  <a:srgbClr val="E9E5DC"/>
                </a:solidFill>
                <a:ea typeface="新細明體"/>
              </a:rPr>
              <a:pPr/>
              <a:t>2018/6/19</a:t>
            </a:fld>
            <a:endParaRPr altLang="en-US">
              <a:solidFill>
                <a:srgbClr val="E9E5DC"/>
              </a:solidFill>
              <a:ea typeface="新細明體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ea typeface="新細明體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zh-TW">
                <a:solidFill>
                  <a:srgbClr val="E9E5DC"/>
                </a:solidFill>
              </a:rPr>
              <a:pPr/>
              <a:t>‹#›</a:t>
            </a:fld>
            <a:endParaRPr altLang="en-US">
              <a:solidFill>
                <a:srgbClr val="E9E5DC"/>
              </a:solidFill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8399626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F45EA760-371F-4D1A-BA5D-79F0033D5B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xmlns="" id="{F2178161-93FD-4F49-A950-CDE1292C54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F806BD2D-38F8-473B-9AF9-09996E1B3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94892-BC9A-4DF9-B8D2-0E24D37D6BA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53F5879B-2B8B-4C59-9E81-69E074FF0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2E5B5A8E-F0ED-424B-8396-161ACF4C4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05DF-2172-4003-88BC-E659B8126C4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6132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23016256-9895-4E3A-BB2B-014122F23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7D192D3C-C602-4D1F-9FAD-824080F79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B4D66467-3E7F-4FB3-9FCD-6E5F73C1F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94892-BC9A-4DF9-B8D2-0E24D37D6BA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55B5D82E-0B5C-4050-96D7-7731D5690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09ABDA08-530F-4215-AA03-0061CA218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05DF-2172-4003-88BC-E659B8126C4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868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074F9013-95C4-4660-BC49-665F11D09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26C2E822-ED76-44D8-A6CF-84D16B830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EAF311BA-BCEA-45CD-98C0-817EEBDA5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94892-BC9A-4DF9-B8D2-0E24D37D6BA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8242CD64-3DE5-404A-8AA6-D6F8BDDE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90AB2CC0-B050-4692-93BC-F8590E63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05DF-2172-4003-88BC-E659B8126C4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5171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377046A6-641F-482D-8B99-C0B8686FE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B843F08B-C913-4CA8-9573-C92FC743D6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xmlns="" id="{6A6B563A-84AE-4BAD-B1FE-1BD375D76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7497B5C5-F975-4E0F-B898-2D9A013A3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94892-BC9A-4DF9-B8D2-0E24D37D6BA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A1AF7107-06E6-49D2-A6FF-73436F93B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3A1E3173-5AE8-4846-9A48-E03195A09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05DF-2172-4003-88BC-E659B8126C4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2525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A3C4EF50-ADEA-4565-93A1-D18E704A7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299EDF3E-5E3B-46FB-8C99-29660F7BA3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xmlns="" id="{BC1B8F7F-EA4E-46FF-BB13-00ED66FBF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xmlns="" id="{083BEE5A-1A0C-4588-BD97-1089ABAAC4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xmlns="" id="{34C67108-8B2A-42FA-8D2F-42C0B6D8B9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xmlns="" id="{8FD30AFB-282A-4936-98CA-ABD04300E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94892-BC9A-4DF9-B8D2-0E24D37D6BA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xmlns="" id="{38566F96-EE48-4EEC-9740-5C9111387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xmlns="" id="{8B35063D-A09A-45D0-BE6A-460753A3C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05DF-2172-4003-88BC-E659B8126C4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6865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7B779CA1-5957-495E-B068-CD8524D0A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xmlns="" id="{9CB1822F-CC33-4B13-BF0B-B6AF26E26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94892-BC9A-4DF9-B8D2-0E24D37D6BA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00C6F2C7-E4BF-47D4-9D5E-48C3B026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A449833D-3E1E-4F99-9F78-E50A75A80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05DF-2172-4003-88BC-E659B8126C4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4010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xmlns="" id="{97DF8BE2-9647-4ED7-931E-354A22D47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94892-BC9A-4DF9-B8D2-0E24D37D6BA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DF437071-5A73-4CFE-B7D1-E807AD431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A3411DAA-7D1C-4EE8-A728-357FD3CB8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05DF-2172-4003-88BC-E659B8126C4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4300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8BE6F682-10B6-403D-980A-C5E7CBCD3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7BEF76C1-2E70-4E07-BCAB-18DB3279B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xmlns="" id="{4E49EB5D-442E-4D72-AAAA-9636AD9116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84FB2FAB-D981-45F1-B8E9-69AD3B85F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94892-BC9A-4DF9-B8D2-0E24D37D6BA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EC60EDEB-DD38-4FFD-A933-8F77287FF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DC96C855-8EEC-4F98-93E0-1FB32106F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05DF-2172-4003-88BC-E659B8126C4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1959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8552361C-1502-499E-BAC8-B6B5FB019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xmlns="" id="{AF93FB06-A081-4D77-9B83-754CF257DA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xmlns="" id="{95202CD0-A240-4B2B-A056-016BA1CF8F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2F3E0D28-77E1-41C1-B387-DC21AA73D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94892-BC9A-4DF9-B8D2-0E24D37D6BA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77904181-9364-4952-A56C-F31E8BA37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09BBCFE7-E30D-4DDD-901F-54CB1D08D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05DF-2172-4003-88BC-E659B8126C4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918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5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1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7" y="261892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7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D48C8-1D9A-4DF4-8C9D-C2152601A523}" type="datetimeFigureOut">
              <a:rPr lang="zh-TW" altLang="en-US" smtClean="0"/>
              <a:pPr/>
              <a:t>2018/6/19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zh-TW" altLang="en-US">
              <a:solidFill>
                <a:srgbClr val="43434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44B7B13-2C04-4D03-AF0E-1B620C3C0747}" type="slidenum">
              <a:rPr lang="zh-TW" altLang="en-US" smtClean="0">
                <a:solidFill>
                  <a:srgbClr val="434342"/>
                </a:solidFill>
              </a:rPr>
              <a:pPr/>
              <a:t>‹#›</a:t>
            </a:fld>
            <a:endParaRPr lang="zh-TW" altLang="en-US">
              <a:solidFill>
                <a:srgbClr val="4343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25282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B77D8959-AA25-483C-9549-4BAB4C7BD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xmlns="" id="{E95C1451-73FB-4819-BF26-2A17477481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D5695BC8-FF5E-4C63-8240-C41F7A9E6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94892-BC9A-4DF9-B8D2-0E24D37D6BA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10CB5209-941B-4C80-B579-E3FC6ABBB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75F1C9B0-2A78-4DB4-A5D8-049D396DA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05DF-2172-4003-88BC-E659B8126C4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5905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xmlns="" id="{909EB7CF-89FF-4034-97D7-4FE3A71CFF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xmlns="" id="{4F92B0C0-201B-4C94-960B-32AFB94D11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871C4ABC-0F46-451E-A8B2-3B3274936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94892-BC9A-4DF9-B8D2-0E24D37D6BA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6FD4FF78-1BA9-43A6-BC32-C961FDFD7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EB8FC205-C398-4A65-865B-E5D2550D9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05DF-2172-4003-88BC-E659B8126C4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098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30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5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5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84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D48C8-1D9A-4DF4-8C9D-C2152601A523}" type="datetimeFigureOut">
              <a:rPr lang="zh-TW" altLang="en-US" smtClean="0"/>
              <a:pPr/>
              <a:t>2018/6/19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B7B13-2C04-4D03-AF0E-1B620C3C074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839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6.jp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6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1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505130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3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0CCD48C8-1D9A-4DF4-8C9D-C2152601A523}" type="datetimeFigureOut">
              <a:rPr lang="zh-TW" altLang="en-US" smtClean="0"/>
              <a:pPr/>
              <a:t>2018/6/19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444B7B13-2C04-4D03-AF0E-1B620C3C074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1753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F2155A2-C362-4C20-8A94-C6D42FE8F518}" type="datetime1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2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2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8FD3F11-DF31-468B-A3D0-76CD8531E6B7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1145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0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2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2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2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123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9047" y="3"/>
            <a:ext cx="9004013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1" y="685803"/>
            <a:ext cx="779766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2063396"/>
            <a:ext cx="7797662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73562" y="5757334"/>
            <a:ext cx="283845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defTabSz="457200"/>
            <a:fld id="{02221B93-F924-4F0C-90C0-EBED16F61EA7}" type="datetimeFigureOut">
              <a:rPr lang="zh-TW" altLang="en-US" smtClean="0">
                <a:solidFill>
                  <a:srgbClr val="B80E0F">
                    <a:lumMod val="50000"/>
                  </a:srgbClr>
                </a:solidFill>
              </a:rPr>
              <a:pPr defTabSz="457200"/>
              <a:t>2018/6/19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2" y="5757334"/>
            <a:ext cx="412478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defTabSz="457200"/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15341" y="5757334"/>
            <a:ext cx="68039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defTabSz="457200"/>
            <a:fld id="{5B0C24B2-ED79-4A66-B679-4021141B2C3B}" type="slidenum">
              <a:rPr lang="zh-TW" altLang="en-US" smtClean="0">
                <a:solidFill>
                  <a:srgbClr val="B80E0F">
                    <a:lumMod val="50000"/>
                  </a:srgbClr>
                </a:solidFill>
              </a:rPr>
              <a:pPr defTabSz="457200"/>
              <a:t>‹#›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444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  <p:sldLayoutId id="214748382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6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FF01D14E-67F4-4330-9CC5-776FC49FCDE1}" type="datetimeFigureOut">
              <a:rPr lang="zh-TW" altLang="en-US" smtClean="0">
                <a:solidFill>
                  <a:srgbClr val="073E87"/>
                </a:solidFill>
              </a:rPr>
              <a:pPr/>
              <a:t>2018/6/19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9" y="6250166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9" y="6250165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144C9D8C-D055-43C1-9204-C5EFF3815C38}" type="slidenum">
              <a:rPr lang="zh-TW" altLang="en-US" smtClean="0">
                <a:solidFill>
                  <a:srgbClr val="073E87"/>
                </a:solidFill>
              </a:rPr>
              <a:pPr/>
              <a:t>‹#›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8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220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pPr eaLnBrk="1" latinLnBrk="0" hangingPunct="1"/>
            <a:r>
              <a:rPr kumimoji="1" lang="zh-TW" altLang="en-US" smtClean="0"/>
              <a:t>按一下以編輯母片標題樣式</a:t>
            </a:r>
            <a:endParaRPr kumimoji="1" lang="en-US" smtClean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1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1" lang="zh-TW" altLang="en-US" smtClean="0"/>
              <a:t>第二層</a:t>
            </a:r>
          </a:p>
          <a:p>
            <a:pPr lvl="2" eaLnBrk="1" latinLnBrk="0" hangingPunct="1"/>
            <a:r>
              <a:rPr kumimoji="1" lang="zh-TW" altLang="en-US" smtClean="0"/>
              <a:t>第三層</a:t>
            </a:r>
          </a:p>
          <a:p>
            <a:pPr lvl="3" eaLnBrk="1" latinLnBrk="0" hangingPunct="1"/>
            <a:r>
              <a:rPr kumimoji="1" lang="zh-TW" altLang="en-US" smtClean="0"/>
              <a:t>第四層</a:t>
            </a:r>
          </a:p>
          <a:p>
            <a:pPr lvl="4" eaLnBrk="1" latinLnBrk="0" hangingPunct="1"/>
            <a:r>
              <a:rPr kumimoji="1" lang="zh-TW" altLang="en-US" smtClean="0"/>
              <a:t>第五層</a:t>
            </a:r>
            <a:endParaRPr kumimoji="1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7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1" lang="zh-TW" sz="1100">
                <a:solidFill>
                  <a:schemeClr val="tx2"/>
                </a:solidFill>
              </a:defRPr>
            </a:lvl1pPr>
            <a:extLst/>
          </a:lstStyle>
          <a:p>
            <a:fld id="{8D3816DF-213E-421B-92D3-C068DBB023D6}" type="datetimeFigureOut">
              <a:rPr lang="en-US" altLang="zh-TW">
                <a:solidFill>
                  <a:srgbClr val="E9E5DC"/>
                </a:solidFill>
              </a:rPr>
              <a:pPr/>
              <a:t>6/19/2018</a:t>
            </a:fld>
            <a:endParaRPr altLang="en-US">
              <a:solidFill>
                <a:srgbClr val="E9E5DC"/>
              </a:solidFill>
              <a:ea typeface="新細明體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7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1" lang="zh-TW" sz="1100">
                <a:solidFill>
                  <a:schemeClr val="tx2"/>
                </a:solidFill>
              </a:defRPr>
            </a:lvl1pPr>
            <a:extLst/>
          </a:lstStyle>
          <a:p>
            <a:endParaRPr altLang="en-US">
              <a:solidFill>
                <a:srgbClr val="E9E5DC"/>
              </a:solidFill>
              <a:ea typeface="新細明體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7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1" lang="zh-TW" sz="1200">
                <a:solidFill>
                  <a:schemeClr val="tx2"/>
                </a:solidFill>
              </a:defRPr>
            </a:lvl1pPr>
            <a:extLst/>
          </a:lstStyle>
          <a:p>
            <a:fld id="{72AC53DF-4216-466D-99A7-94400E6C2A25}" type="slidenum">
              <a:rPr lang="en-US" altLang="zh-TW">
                <a:solidFill>
                  <a:srgbClr val="E9E5DC"/>
                </a:solidFill>
              </a:rPr>
              <a:pPr/>
              <a:t>‹#›</a:t>
            </a:fld>
            <a:endParaRPr altLang="en-US">
              <a:solidFill>
                <a:srgbClr val="E9E5DC"/>
              </a:solidFill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1098198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</p:sldLayoutIdLst>
  <p:txStyles>
    <p:titleStyle>
      <a:lvl1pPr algn="l" rtl="0" eaLnBrk="1" latinLnBrk="0" hangingPunct="1">
        <a:spcBef>
          <a:spcPct val="0"/>
        </a:spcBef>
        <a:buNone/>
        <a:defRPr kumimoji="1" lang="zh-TW" sz="4000" kern="1200" spc="-150" baseline="0">
          <a:solidFill>
            <a:schemeClr val="tx2">
              <a:satMod val="200000"/>
            </a:schemeClr>
          </a:solidFill>
          <a:effectLst>
            <a:outerShdw blurRad="50800" dist="50800" dir="2700000" algn="tl" rotWithShape="0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SzPct val="95000"/>
        <a:buFont typeface="Wingdings"/>
        <a:buChar char=""/>
        <a:defRPr kumimoji="1" lang="zh-TW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1" lang="zh-TW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1" lang="zh-TW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1" lang="zh-TW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1" lang="zh-TW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1"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lang="zh-TW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lang="zh-TW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lang="zh-TW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1" lang="zh-TW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lang="zh-TW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lang="zh-TW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lang="zh-TW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lang="zh-TW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lang="zh-TW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lang="zh-TW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lang="zh-TW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lang="zh-TW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xmlns="" id="{91FA7DF3-ABBE-49AB-A5B4-8CFA79A9F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BFF03439-D9E0-4211-AB0C-5DC1009DE1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51A9F965-9F25-421A-9170-DD487A8F6F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94892-BC9A-4DF9-B8D2-0E24D37D6BA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68EC8DC3-BFFC-4C77-90B1-16DB79CAFD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B20B8F28-BE2F-4F3F-8B7C-F9E1DBDE55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E05DF-2172-4003-88BC-E659B8126C4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144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1.xml"/><Relationship Id="rId1" Type="http://schemas.openxmlformats.org/officeDocument/2006/relationships/slideLayout" Target="../slideLayouts/slideLayout5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zh.wikipedia.org/wiki/%E6%B8%A9%E5%B8%A6%E5%A4%A7%E9%99%86%E6%80%A7%E6%B9%BF%E6%B6%A6%E6%B0%94%E5%80%99" TargetMode="External"/><Relationship Id="rId1" Type="http://schemas.openxmlformats.org/officeDocument/2006/relationships/slideLayout" Target="../slideLayouts/slideLayout6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xmlns="" id="{B6CAB914-9B3E-4CAE-9979-CE9025C9A7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71587" y="797978"/>
            <a:ext cx="5214096" cy="1418913"/>
          </a:xfrm>
        </p:spPr>
        <p:txBody>
          <a:bodyPr>
            <a:noAutofit/>
          </a:bodyPr>
          <a:lstStyle/>
          <a:p>
            <a:r>
              <a:rPr lang="zh-TW" altLang="en-US" sz="88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日本 北海道</a:t>
            </a:r>
          </a:p>
        </p:txBody>
      </p:sp>
      <p:sp>
        <p:nvSpPr>
          <p:cNvPr id="5" name="副標題 4">
            <a:extLst>
              <a:ext uri="{FF2B5EF4-FFF2-40B4-BE49-F238E27FC236}">
                <a16:creationId xmlns:a16="http://schemas.microsoft.com/office/drawing/2014/main" xmlns="" id="{9EEF7829-E309-4F45-8978-8B3956A9FF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1420000">
            <a:off x="355234" y="807706"/>
            <a:ext cx="1761317" cy="550333"/>
          </a:xfrm>
        </p:spPr>
        <p:txBody>
          <a:bodyPr/>
          <a:lstStyle/>
          <a:p>
            <a:r>
              <a:rPr lang="en-US" altLang="zh-TW" sz="4400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</a:rPr>
              <a:t>301-4</a:t>
            </a:r>
          </a:p>
          <a:p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B0781089-71B2-4697-9862-0FAA706C2B2C}"/>
              </a:ext>
            </a:extLst>
          </p:cNvPr>
          <p:cNvSpPr txBox="1"/>
          <p:nvPr/>
        </p:nvSpPr>
        <p:spPr>
          <a:xfrm>
            <a:off x="625459" y="2739895"/>
            <a:ext cx="46700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TW" altLang="en-US" sz="2400" dirty="0">
                <a:solidFill>
                  <a:prstClr val="black"/>
                </a:solidFill>
              </a:rPr>
              <a:t>組長：廖少宇（報告）                                                                                                   組員：吳家誼（收集資料）</a:t>
            </a:r>
            <a:endParaRPr lang="en-US" altLang="zh-TW" sz="2400" dirty="0">
              <a:solidFill>
                <a:prstClr val="black"/>
              </a:solidFill>
            </a:endParaRPr>
          </a:p>
          <a:p>
            <a:pPr defTabSz="457200"/>
            <a:r>
              <a:rPr lang="en-US" altLang="zh-TW" sz="2400" dirty="0">
                <a:solidFill>
                  <a:prstClr val="black"/>
                </a:solidFill>
              </a:rPr>
              <a:t>	</a:t>
            </a:r>
            <a:r>
              <a:rPr lang="zh-TW" altLang="en-US" sz="2400" dirty="0">
                <a:solidFill>
                  <a:prstClr val="black"/>
                </a:solidFill>
              </a:rPr>
              <a:t>        趙捷安（整理資料）</a:t>
            </a:r>
            <a:endParaRPr lang="en-US" altLang="zh-TW" sz="2400" dirty="0">
              <a:solidFill>
                <a:prstClr val="black"/>
              </a:solidFill>
            </a:endParaRPr>
          </a:p>
          <a:p>
            <a:pPr defTabSz="457200"/>
            <a:r>
              <a:rPr lang="zh-TW" altLang="en-US" sz="2400" dirty="0">
                <a:solidFill>
                  <a:prstClr val="black"/>
                </a:solidFill>
              </a:rPr>
              <a:t>                林宇彤（製作檔案）</a:t>
            </a:r>
            <a:endParaRPr lang="en-US" altLang="zh-TW" sz="2400" dirty="0">
              <a:solidFill>
                <a:prstClr val="black"/>
              </a:solidFill>
            </a:endParaRPr>
          </a:p>
          <a:p>
            <a:pPr defTabSz="457200"/>
            <a:endParaRPr lang="en-US" altLang="zh-TW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44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467543" y="5733258"/>
            <a:ext cx="85689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dirty="0" smtClean="0">
                <a:solidFill>
                  <a:srgbClr val="7030A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劉子睿收集資料      </a:t>
            </a:r>
            <a:r>
              <a:rPr lang="zh-TW" altLang="en-US" sz="2200" dirty="0" smtClean="0">
                <a:solidFill>
                  <a:srgbClr val="FF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詹惟茜整理資料      </a:t>
            </a:r>
            <a:r>
              <a:rPr lang="zh-TW" altLang="en-US" sz="2200" dirty="0" smtClean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林廷至電腦       </a:t>
            </a:r>
            <a:r>
              <a:rPr lang="zh-TW" altLang="en-US" sz="2200" dirty="0" smtClean="0">
                <a:solidFill>
                  <a:srgbClr val="00B0F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林</a:t>
            </a:r>
            <a:r>
              <a:rPr lang="zh-TW" altLang="en-US" sz="2200" dirty="0">
                <a:solidFill>
                  <a:srgbClr val="00B0F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羿宇報告 </a:t>
            </a:r>
            <a:endParaRPr lang="zh-TW" altLang="en-US" sz="2200" dirty="0">
              <a:solidFill>
                <a:srgbClr val="0000FF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45013" y="404666"/>
            <a:ext cx="7299395" cy="2031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7200" b="1" spc="50" dirty="0" smtClean="0">
                <a:ln w="11430"/>
                <a:gradFill>
                  <a:gsLst>
                    <a:gs pos="25000">
                      <a:srgbClr val="4584D3">
                        <a:satMod val="155000"/>
                      </a:srgbClr>
                    </a:gs>
                    <a:gs pos="100000">
                      <a:srgbClr val="4584D3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澳洲    雪梨</a:t>
            </a:r>
            <a:r>
              <a:rPr lang="en-US" altLang="zh-TW" sz="7200" b="1" spc="50" dirty="0" smtClean="0">
                <a:ln w="11430"/>
                <a:gradFill>
                  <a:gsLst>
                    <a:gs pos="25000">
                      <a:srgbClr val="4584D3">
                        <a:satMod val="155000"/>
                      </a:srgbClr>
                    </a:gs>
                    <a:gs pos="100000">
                      <a:srgbClr val="4584D3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301-6</a:t>
            </a:r>
          </a:p>
          <a:p>
            <a:pPr algn="ctr"/>
            <a:endParaRPr lang="zh-TW" altLang="en-US" sz="5400" b="1" spc="50" dirty="0">
              <a:ln w="11430"/>
              <a:gradFill>
                <a:gsLst>
                  <a:gs pos="25000">
                    <a:srgbClr val="4584D3">
                      <a:satMod val="155000"/>
                    </a:srgbClr>
                  </a:gs>
                  <a:gs pos="100000">
                    <a:srgbClr val="4584D3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152" y="1942685"/>
            <a:ext cx="4713114" cy="314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79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530376" y="332656"/>
            <a:ext cx="7470648" cy="1143000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報告天氣時間</a:t>
            </a:r>
            <a:r>
              <a:rPr lang="en-US" altLang="zh-TW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:</a:t>
            </a:r>
            <a:r>
              <a:rPr lang="zh-TW" altLang="en-US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2018</a:t>
            </a:r>
            <a:r>
              <a:rPr lang="zh-TW" altLang="en-US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年</a:t>
            </a:r>
            <a:r>
              <a:rPr lang="en-US" altLang="zh-TW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6</a:t>
            </a:r>
            <a:r>
              <a:rPr lang="zh-TW" altLang="en-US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月</a:t>
            </a:r>
            <a:r>
              <a:rPr lang="en-US" altLang="zh-TW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</a:t>
            </a:r>
            <a:r>
              <a:rPr lang="zh-TW" altLang="en-US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日</a:t>
            </a:r>
            <a:endParaRPr lang="zh-TW" altLang="en-US" dirty="0">
              <a:solidFill>
                <a:srgbClr val="FF000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6D1E3"/>
              </a:clrFrom>
              <a:clrTo>
                <a:srgbClr val="C6D1E3">
                  <a:alpha val="0"/>
                </a:srgbClr>
              </a:clrTo>
            </a:clrChange>
            <a:lum contrast="-40000"/>
          </a:blip>
          <a:srcRect/>
          <a:stretch>
            <a:fillRect/>
          </a:stretch>
        </p:blipFill>
        <p:spPr bwMode="auto">
          <a:xfrm>
            <a:off x="8001024" y="6000770"/>
            <a:ext cx="763258" cy="435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文字方塊 1"/>
          <p:cNvSpPr txBox="1"/>
          <p:nvPr/>
        </p:nvSpPr>
        <p:spPr>
          <a:xfrm>
            <a:off x="411354" y="1700810"/>
            <a:ext cx="835292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 smtClean="0">
                <a:solidFill>
                  <a:srgbClr val="FF66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天氣狀況</a:t>
            </a:r>
            <a:r>
              <a:rPr lang="en-US" altLang="zh-TW" sz="4400" dirty="0" smtClean="0">
                <a:solidFill>
                  <a:srgbClr val="FF66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:</a:t>
            </a:r>
            <a:r>
              <a:rPr lang="zh-TW" altLang="en-US" sz="4400" dirty="0" smtClean="0">
                <a:solidFill>
                  <a:srgbClr val="FF66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有雨時有風</a:t>
            </a:r>
            <a:endParaRPr lang="en-US" altLang="zh-TW" sz="4400" dirty="0" smtClean="0">
              <a:solidFill>
                <a:srgbClr val="FF660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r>
              <a:rPr lang="zh-TW" altLang="en-US" sz="4400" dirty="0">
                <a:solidFill>
                  <a:srgbClr val="FFC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溫度</a:t>
            </a:r>
            <a:r>
              <a:rPr lang="en-US" altLang="zh-TW" sz="4400" dirty="0" smtClean="0">
                <a:solidFill>
                  <a:srgbClr val="FFC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:</a:t>
            </a:r>
            <a:r>
              <a:rPr lang="zh-TW" altLang="en-US" sz="4400" dirty="0" smtClean="0">
                <a:solidFill>
                  <a:srgbClr val="FFC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</a:t>
            </a:r>
            <a:r>
              <a:rPr lang="en-US" altLang="zh-TW" sz="4400" dirty="0" smtClean="0">
                <a:solidFill>
                  <a:srgbClr val="FFC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12~15°C</a:t>
            </a:r>
          </a:p>
          <a:p>
            <a:r>
              <a:rPr lang="zh-TW" altLang="en-US" sz="4400" dirty="0">
                <a:solidFill>
                  <a:srgbClr val="2BF54D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風</a:t>
            </a:r>
            <a:r>
              <a:rPr lang="en-US" altLang="zh-TW" sz="4400" dirty="0" smtClean="0">
                <a:solidFill>
                  <a:srgbClr val="2BF54D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:</a:t>
            </a:r>
            <a:r>
              <a:rPr lang="zh-TW" altLang="en-US" sz="4400" dirty="0" smtClean="0">
                <a:solidFill>
                  <a:srgbClr val="2BF54D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南南西風</a:t>
            </a:r>
            <a:r>
              <a:rPr lang="en-US" altLang="zh-TW" sz="4400" dirty="0" smtClean="0">
                <a:solidFill>
                  <a:srgbClr val="2BF54D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30~50</a:t>
            </a:r>
            <a:r>
              <a:rPr lang="zh-TW" altLang="en-US" sz="4400" dirty="0" smtClean="0">
                <a:solidFill>
                  <a:srgbClr val="2BF54D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公里</a:t>
            </a:r>
            <a:r>
              <a:rPr lang="en-US" altLang="zh-TW" sz="4400" dirty="0" smtClean="0">
                <a:solidFill>
                  <a:srgbClr val="2BF54D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/</a:t>
            </a:r>
            <a:r>
              <a:rPr lang="zh-TW" altLang="en-US" sz="4400" dirty="0" smtClean="0">
                <a:solidFill>
                  <a:srgbClr val="2BF54D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小時</a:t>
            </a:r>
            <a:endParaRPr lang="en-US" altLang="zh-TW" sz="4400" dirty="0" smtClean="0">
              <a:solidFill>
                <a:srgbClr val="2BF54D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r>
              <a:rPr lang="zh-TW" altLang="en-US" sz="4400" dirty="0">
                <a:solidFill>
                  <a:srgbClr val="00B0F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濕度</a:t>
            </a:r>
            <a:r>
              <a:rPr lang="en-US" altLang="zh-TW" sz="4400" dirty="0" smtClean="0">
                <a:solidFill>
                  <a:srgbClr val="00B0F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:65%</a:t>
            </a:r>
          </a:p>
          <a:p>
            <a:r>
              <a:rPr lang="zh-TW" altLang="en-US" sz="4400" dirty="0" smtClean="0">
                <a:solidFill>
                  <a:srgbClr val="00206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降雨機率</a:t>
            </a:r>
            <a:r>
              <a:rPr lang="en-US" altLang="zh-TW" sz="4400" dirty="0" smtClean="0">
                <a:solidFill>
                  <a:srgbClr val="00206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:80%</a:t>
            </a:r>
            <a:r>
              <a:rPr lang="zh-TW" altLang="en-US" sz="4400" dirty="0" smtClean="0">
                <a:solidFill>
                  <a:srgbClr val="00206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，降雨量約</a:t>
            </a:r>
            <a:r>
              <a:rPr lang="en-US" altLang="zh-TW" sz="4400" dirty="0" smtClean="0">
                <a:solidFill>
                  <a:srgbClr val="00206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6mm</a:t>
            </a:r>
          </a:p>
          <a:p>
            <a:r>
              <a:rPr lang="zh-TW" altLang="en-US" sz="4400" dirty="0" smtClean="0">
                <a:solidFill>
                  <a:srgbClr val="7030A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紫外線指數</a:t>
            </a:r>
            <a:r>
              <a:rPr lang="en-US" altLang="zh-TW" sz="4400" dirty="0" smtClean="0">
                <a:solidFill>
                  <a:srgbClr val="7030A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:</a:t>
            </a:r>
            <a:r>
              <a:rPr lang="zh-TW" altLang="en-US" sz="4400" dirty="0" smtClean="0">
                <a:solidFill>
                  <a:srgbClr val="7030A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</a:t>
            </a:r>
            <a:r>
              <a:rPr lang="en-US" altLang="zh-TW" sz="4400" dirty="0" smtClean="0">
                <a:solidFill>
                  <a:srgbClr val="7030A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</a:t>
            </a:r>
          </a:p>
          <a:p>
            <a:endParaRPr lang="en-US" altLang="zh-TW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15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623560" y="332656"/>
            <a:ext cx="7470648" cy="1143000"/>
          </a:xfrm>
        </p:spPr>
        <p:txBody>
          <a:bodyPr/>
          <a:lstStyle/>
          <a:p>
            <a:r>
              <a:rPr lang="zh-TW" altLang="en-US" dirty="0" smtClean="0">
                <a:solidFill>
                  <a:srgbClr val="FFFF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甚麼原因形成當地的氣候</a:t>
            </a:r>
            <a:r>
              <a:rPr lang="en-US" altLang="zh-TW" dirty="0" smtClean="0">
                <a:solidFill>
                  <a:srgbClr val="FFFF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?</a:t>
            </a:r>
            <a:endParaRPr lang="zh-TW" altLang="en-US" dirty="0">
              <a:solidFill>
                <a:srgbClr val="FFFF0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043608" y="1484785"/>
            <a:ext cx="67687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prstClr val="black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雪梨位於澳洲東南沿海平原約南緯</a:t>
            </a:r>
            <a:r>
              <a:rPr lang="en-US" altLang="zh-TW" sz="3600" dirty="0" smtClean="0">
                <a:solidFill>
                  <a:prstClr val="black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34</a:t>
            </a:r>
            <a:r>
              <a:rPr lang="zh-TW" altLang="en-US" sz="3600" dirty="0" smtClean="0">
                <a:solidFill>
                  <a:prstClr val="black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度，東臨太平洋，且位於大分水嶺山脈的迎風面。</a:t>
            </a:r>
            <a:endParaRPr lang="en-US" altLang="zh-TW" sz="3600" dirty="0" smtClean="0">
              <a:solidFill>
                <a:prstClr val="black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endParaRPr lang="en-US" altLang="zh-TW" sz="3600" dirty="0" smtClean="0">
              <a:solidFill>
                <a:srgbClr val="00FFFF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r>
              <a:rPr lang="zh-TW" altLang="en-US" sz="3600" dirty="0" smtClean="0">
                <a:solidFill>
                  <a:prstClr val="black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夏季吹東南信風，且有東澳暖流經過，氣候溫暖潮濕，屬於夏雨型暖溫帶氣候，年均溫在</a:t>
            </a:r>
            <a:r>
              <a:rPr lang="en-US" altLang="zh-TW" sz="3600" dirty="0" smtClean="0">
                <a:solidFill>
                  <a:prstClr val="black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13~21°C</a:t>
            </a:r>
            <a:r>
              <a:rPr lang="zh-TW" altLang="en-US" sz="3600" dirty="0" smtClean="0">
                <a:solidFill>
                  <a:prstClr val="black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。</a:t>
            </a:r>
            <a:endParaRPr lang="zh-TW" altLang="en-US" sz="3600" dirty="0">
              <a:solidFill>
                <a:prstClr val="black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1986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67544" y="197768"/>
            <a:ext cx="7470648" cy="1143000"/>
          </a:xfrm>
        </p:spPr>
        <p:txBody>
          <a:bodyPr/>
          <a:lstStyle/>
          <a:p>
            <a:r>
              <a:rPr lang="zh-TW" altLang="en-US" dirty="0" smtClean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下雨天的雪梨</a:t>
            </a:r>
            <a:endParaRPr lang="zh-TW" altLang="en-US" dirty="0">
              <a:solidFill>
                <a:schemeClr val="tx1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772816"/>
            <a:ext cx="5076056" cy="338569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551" y="3212976"/>
            <a:ext cx="5584130" cy="313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58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rgbClr val="FFFF00"/>
                </a:solidFill>
              </a:rPr>
              <a:t>Sunny Sydney</a:t>
            </a:r>
            <a:endParaRPr lang="zh-TW" altLang="en-US" dirty="0">
              <a:solidFill>
                <a:srgbClr val="FFFF00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88842"/>
            <a:ext cx="7812360" cy="410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22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27584" y="1700810"/>
            <a:ext cx="7520940" cy="3579849"/>
          </a:xfrm>
        </p:spPr>
        <p:txBody>
          <a:bodyPr/>
          <a:lstStyle/>
          <a:p>
            <a:r>
              <a:rPr lang="zh-TW" altLang="en-US" sz="5400" b="0" cap="all" dirty="0" smtClean="0">
                <a:solidFill>
                  <a:srgbClr val="000000"/>
                </a:solidFill>
                <a:latin typeface="Franklin Gothic Medium"/>
                <a:ea typeface="微軟正黑體"/>
                <a:cs typeface="+mj-cs"/>
              </a:rPr>
              <a:t>日本</a:t>
            </a:r>
            <a:r>
              <a:rPr lang="en-US" altLang="zh-TW" sz="5400" b="0" cap="all" dirty="0" smtClean="0">
                <a:solidFill>
                  <a:srgbClr val="000000"/>
                </a:solidFill>
                <a:latin typeface="Franklin Gothic Medium"/>
                <a:ea typeface="微軟正黑體"/>
                <a:cs typeface="+mj-cs"/>
              </a:rPr>
              <a:t>-----</a:t>
            </a:r>
            <a:r>
              <a:rPr lang="zh-TW" altLang="en-US" sz="5400" b="0" cap="all" dirty="0" smtClean="0">
                <a:solidFill>
                  <a:srgbClr val="000000"/>
                </a:solidFill>
                <a:latin typeface="Franklin Gothic Medium"/>
                <a:ea typeface="微軟正黑體"/>
                <a:cs typeface="+mj-cs"/>
              </a:rPr>
              <a:t>沖繩</a:t>
            </a:r>
            <a:r>
              <a:rPr lang="zh-TW" altLang="en-US" sz="5400" b="0" cap="all" dirty="0">
                <a:solidFill>
                  <a:srgbClr val="000000"/>
                </a:solidFill>
                <a:latin typeface="Franklin Gothic Medium"/>
                <a:ea typeface="微軟正黑體"/>
                <a:cs typeface="+mj-cs"/>
              </a:rPr>
              <a:t>天氣</a:t>
            </a:r>
            <a:r>
              <a:rPr lang="zh-TW" altLang="en-US" sz="5400" b="0" cap="all" dirty="0" smtClean="0">
                <a:solidFill>
                  <a:srgbClr val="000000"/>
                </a:solidFill>
                <a:latin typeface="Franklin Gothic Medium"/>
                <a:ea typeface="微軟正黑體"/>
                <a:cs typeface="+mj-cs"/>
              </a:rPr>
              <a:t>介紹</a:t>
            </a:r>
            <a:endParaRPr lang="en-US" altLang="zh-TW" sz="5400" b="0" cap="all" dirty="0" smtClean="0">
              <a:solidFill>
                <a:srgbClr val="000000"/>
              </a:solidFill>
              <a:latin typeface="Franklin Gothic Medium"/>
              <a:ea typeface="微軟正黑體"/>
              <a:cs typeface="+mj-cs"/>
            </a:endParaRPr>
          </a:p>
          <a:p>
            <a:pPr algn="ctr"/>
            <a:endParaRPr lang="en-US" altLang="zh-TW" sz="4000" b="0" cap="all" dirty="0" smtClean="0">
              <a:solidFill>
                <a:srgbClr val="000000"/>
              </a:solidFill>
              <a:latin typeface="Franklin Gothic Medium"/>
              <a:ea typeface="微軟正黑體"/>
              <a:cs typeface="+mj-cs"/>
            </a:endParaRPr>
          </a:p>
          <a:p>
            <a:pPr algn="ctr"/>
            <a:endParaRPr lang="en-US" altLang="zh-TW" sz="4000" b="0" cap="all" dirty="0">
              <a:solidFill>
                <a:srgbClr val="000000"/>
              </a:solidFill>
              <a:latin typeface="Franklin Gothic Medium"/>
              <a:ea typeface="微軟正黑體"/>
              <a:cs typeface="+mj-cs"/>
            </a:endParaRPr>
          </a:p>
          <a:p>
            <a:pPr algn="ctr"/>
            <a:r>
              <a:rPr lang="en-US" altLang="zh-TW" sz="4000" b="0" cap="all" dirty="0" smtClean="0">
                <a:solidFill>
                  <a:srgbClr val="000000"/>
                </a:solidFill>
                <a:latin typeface="Franklin Gothic Medium"/>
                <a:ea typeface="微軟正黑體"/>
                <a:cs typeface="+mj-cs"/>
              </a:rPr>
              <a:t>301-10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29765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7170" name="Picture 2" descr="C:\Users\kwn04c\Downloads\0B37D603-241C-4FB5-8600-BB15481EE303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10658"/>
            <a:ext cx="8028384" cy="577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07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8194" name="Picture 2" descr="C:\Users\kwn04c\AppData\Local\Temp\Rar$DI00.229\B9FDDADA-7D9B-4712-BAB5-343D1E1AF42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2815"/>
            <a:ext cx="9144000" cy="395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73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9218" name="Picture 2" descr="C:\Users\kwn04c\AppData\Local\Temp\Rar$DI02.295\DC6BAC99-281D-41AA-A83B-09693F3A28EC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9897"/>
            <a:ext cx="9144000" cy="495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61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39552" y="1052736"/>
            <a:ext cx="7851648" cy="1828800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sz="7200" dirty="0" smtClean="0"/>
              <a:t>國際教育</a:t>
            </a:r>
            <a:r>
              <a:rPr lang="en-US" altLang="zh-TW" sz="7200" dirty="0" smtClean="0"/>
              <a:t>:</a:t>
            </a:r>
            <a:br>
              <a:rPr lang="en-US" altLang="zh-TW" sz="7200" dirty="0" smtClean="0"/>
            </a:br>
            <a:r>
              <a:rPr lang="zh-TW" altLang="en-US" sz="7200" dirty="0" smtClean="0"/>
              <a:t>            氣象報告</a:t>
            </a:r>
            <a:endParaRPr lang="zh-TW" altLang="en-US" sz="720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683568" y="3212976"/>
            <a:ext cx="7854696" cy="3240360"/>
          </a:xfrm>
        </p:spPr>
        <p:txBody>
          <a:bodyPr>
            <a:normAutofit lnSpcReduction="10000"/>
          </a:bodyPr>
          <a:lstStyle/>
          <a:p>
            <a:pPr algn="l">
              <a:lnSpc>
                <a:spcPct val="150000"/>
              </a:lnSpc>
            </a:pPr>
            <a:r>
              <a:rPr lang="zh-TW" altLang="en-US" sz="3200" b="1" dirty="0" smtClean="0"/>
              <a:t>班級</a:t>
            </a:r>
            <a:r>
              <a:rPr lang="en-US" altLang="zh-TW" sz="3200" b="1" dirty="0" smtClean="0"/>
              <a:t>: </a:t>
            </a:r>
            <a:r>
              <a:rPr lang="en-US" altLang="zh-TW" sz="3200" b="1" dirty="0" smtClean="0">
                <a:latin typeface="+mn-ea"/>
              </a:rPr>
              <a:t>301                          </a:t>
            </a:r>
            <a:r>
              <a:rPr lang="zh-TW" altLang="en-US" sz="3200" b="1" dirty="0" smtClean="0">
                <a:latin typeface="+mn-ea"/>
              </a:rPr>
              <a:t>  組別</a:t>
            </a:r>
            <a:r>
              <a:rPr lang="en-US" altLang="zh-TW" sz="3200" b="1" dirty="0" smtClean="0">
                <a:latin typeface="+mn-ea"/>
              </a:rPr>
              <a:t>:</a:t>
            </a:r>
            <a:r>
              <a:rPr lang="zh-TW" altLang="en-US" sz="3200" b="1" dirty="0" smtClean="0">
                <a:latin typeface="+mn-ea"/>
              </a:rPr>
              <a:t> </a:t>
            </a:r>
            <a:r>
              <a:rPr lang="en-US" altLang="zh-TW" sz="3200" b="1" dirty="0" smtClean="0">
                <a:latin typeface="+mn-ea"/>
              </a:rPr>
              <a:t>3</a:t>
            </a:r>
            <a:r>
              <a:rPr lang="zh-TW" altLang="en-US" sz="3200" b="1" dirty="0" smtClean="0">
                <a:latin typeface="+mn-ea"/>
              </a:rPr>
              <a:t>組</a:t>
            </a:r>
            <a:endParaRPr lang="en-US" altLang="zh-TW" sz="3200" b="1" dirty="0" smtClean="0">
              <a:latin typeface="+mn-ea"/>
            </a:endParaRPr>
          </a:p>
          <a:p>
            <a:pPr algn="l">
              <a:lnSpc>
                <a:spcPct val="150000"/>
              </a:lnSpc>
            </a:pPr>
            <a:r>
              <a:rPr lang="zh-TW" altLang="en-US" sz="3200" b="1" dirty="0" smtClean="0"/>
              <a:t>組長</a:t>
            </a:r>
            <a:r>
              <a:rPr lang="en-US" altLang="zh-TW" sz="3200" b="1" dirty="0" smtClean="0"/>
              <a:t>:</a:t>
            </a:r>
            <a:r>
              <a:rPr lang="zh-TW" altLang="en-US" sz="3200" b="1" dirty="0" smtClean="0"/>
              <a:t> </a:t>
            </a:r>
            <a:r>
              <a:rPr lang="zh-TW" altLang="en-US" sz="3200" b="1" u="sng" dirty="0" smtClean="0"/>
              <a:t>林彥忻</a:t>
            </a:r>
            <a:r>
              <a:rPr lang="en-US" altLang="zh-TW" sz="3200" b="1" dirty="0" smtClean="0"/>
              <a:t>(</a:t>
            </a:r>
            <a:r>
              <a:rPr lang="zh-TW" altLang="en-US" sz="3200" b="1" dirty="0" smtClean="0"/>
              <a:t>整理資料</a:t>
            </a:r>
            <a:r>
              <a:rPr lang="zh-TW" altLang="en-US" sz="3200" b="1" dirty="0" smtClean="0">
                <a:latin typeface="Adobe Myungjo Std M"/>
              </a:rPr>
              <a:t>、製作報告</a:t>
            </a:r>
            <a:r>
              <a:rPr lang="en-US" altLang="zh-TW" sz="3200" b="1" dirty="0" smtClean="0"/>
              <a:t>)</a:t>
            </a:r>
            <a:r>
              <a:rPr lang="zh-TW" altLang="en-US" sz="3200" b="1" dirty="0" smtClean="0"/>
              <a:t>   </a:t>
            </a:r>
            <a:endParaRPr lang="en-US" altLang="zh-TW" sz="3200" b="1" dirty="0" smtClean="0"/>
          </a:p>
          <a:p>
            <a:pPr algn="l">
              <a:lnSpc>
                <a:spcPct val="150000"/>
              </a:lnSpc>
            </a:pPr>
            <a:r>
              <a:rPr lang="zh-TW" altLang="en-US" sz="3200" b="1" dirty="0" smtClean="0"/>
              <a:t>組員</a:t>
            </a:r>
            <a:r>
              <a:rPr lang="en-US" altLang="zh-TW" sz="3200" b="1" dirty="0" smtClean="0"/>
              <a:t>:</a:t>
            </a:r>
            <a:r>
              <a:rPr lang="zh-TW" altLang="en-US" sz="3200" b="1" dirty="0" smtClean="0"/>
              <a:t> </a:t>
            </a:r>
            <a:r>
              <a:rPr lang="zh-TW" altLang="en-US" sz="3200" b="1" u="sng" dirty="0" smtClean="0"/>
              <a:t>翁睿鴻</a:t>
            </a:r>
            <a:r>
              <a:rPr lang="en-US" altLang="zh-TW" sz="3200" b="1" dirty="0" smtClean="0"/>
              <a:t>(</a:t>
            </a:r>
            <a:r>
              <a:rPr lang="zh-TW" altLang="en-US" sz="3200" b="1" dirty="0" smtClean="0"/>
              <a:t>報告</a:t>
            </a:r>
            <a:r>
              <a:rPr lang="en-US" altLang="zh-TW" sz="3200" b="1" dirty="0" smtClean="0"/>
              <a:t>)</a:t>
            </a:r>
            <a:r>
              <a:rPr lang="zh-TW" altLang="en-US" sz="3200" b="1" dirty="0" smtClean="0"/>
              <a:t>            </a:t>
            </a:r>
            <a:r>
              <a:rPr lang="zh-TW" altLang="en-US" sz="3200" b="1" u="sng" dirty="0" smtClean="0"/>
              <a:t>呂丞瀚</a:t>
            </a:r>
            <a:r>
              <a:rPr lang="en-US" altLang="zh-TW" sz="3200" b="1" dirty="0" smtClean="0"/>
              <a:t>(</a:t>
            </a:r>
            <a:r>
              <a:rPr lang="zh-TW" altLang="en-US" sz="3200" b="1" dirty="0" smtClean="0"/>
              <a:t>收集資料</a:t>
            </a:r>
            <a:r>
              <a:rPr lang="en-US" altLang="zh-TW" sz="3200" b="1" dirty="0" smtClean="0"/>
              <a:t>)</a:t>
            </a:r>
          </a:p>
          <a:p>
            <a:pPr algn="l">
              <a:lnSpc>
                <a:spcPct val="150000"/>
              </a:lnSpc>
            </a:pPr>
            <a:r>
              <a:rPr lang="zh-TW" altLang="en-US" sz="3200" b="1" dirty="0"/>
              <a:t> </a:t>
            </a:r>
            <a:r>
              <a:rPr lang="zh-TW" altLang="en-US" sz="3200" b="1" dirty="0" smtClean="0"/>
              <a:t>         </a:t>
            </a:r>
            <a:r>
              <a:rPr lang="zh-TW" altLang="en-US" sz="3200" b="1" u="sng" dirty="0" smtClean="0"/>
              <a:t>周佑霖</a:t>
            </a:r>
            <a:r>
              <a:rPr lang="en-US" altLang="zh-TW" sz="3200" b="1" dirty="0" smtClean="0"/>
              <a:t>(</a:t>
            </a:r>
            <a:r>
              <a:rPr lang="zh-TW" altLang="en-US" sz="3200" b="1" dirty="0" smtClean="0"/>
              <a:t>操作電腦</a:t>
            </a:r>
            <a:r>
              <a:rPr lang="en-US" altLang="zh-TW" sz="3200" b="1" dirty="0" smtClean="0"/>
              <a:t>)</a:t>
            </a:r>
            <a:endParaRPr lang="zh-TW" altLang="en-US" sz="3200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D3F11-DF31-468B-A3D0-76CD8531E6B7}" type="slidenum">
              <a:rPr lang="zh-TW" altLang="en-US" smtClean="0">
                <a:solidFill>
                  <a:srgbClr val="DBF5F9">
                    <a:shade val="90000"/>
                  </a:srgbClr>
                </a:solidFill>
              </a:rPr>
              <a:pPr/>
              <a:t>19</a:t>
            </a:fld>
            <a:endParaRPr lang="zh-TW" alt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42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F24937B4-B31C-4281-83D3-0A046366D4D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0528" y="320510"/>
            <a:ext cx="4590264" cy="5288438"/>
          </a:xfrm>
        </p:spPr>
        <p:txBody>
          <a:bodyPr anchor="t"/>
          <a:lstStyle/>
          <a:p>
            <a:pPr marL="0" indent="0">
              <a:buNone/>
            </a:pPr>
            <a:r>
              <a:rPr lang="zh-TW" altLang="en-US" sz="2800" dirty="0">
                <a:latin typeface="+mj-ea"/>
                <a:ea typeface="+mj-ea"/>
              </a:rPr>
              <a:t>北海道在哪裡？</a:t>
            </a:r>
            <a:endParaRPr lang="en-US" altLang="zh-TW" sz="2800" dirty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zh-TW" altLang="en-US" dirty="0"/>
              <a:t>北海道是日本最北邊的行政區，是日本面積最大的一級行政區。也是日本唯一用「道」取名的行政區劃。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道廳所在地是札幌市。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全境面積</a:t>
            </a:r>
            <a:r>
              <a:rPr lang="en-US" altLang="zh-TW" dirty="0"/>
              <a:t>78,420.79</a:t>
            </a:r>
            <a:r>
              <a:rPr lang="zh-TW" altLang="en-US" dirty="0"/>
              <a:t>平方公里。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北海道的人口約有</a:t>
            </a:r>
            <a:r>
              <a:rPr lang="en-US" altLang="zh-TW" dirty="0"/>
              <a:t>544</a:t>
            </a:r>
            <a:r>
              <a:rPr lang="zh-TW" altLang="en-US" dirty="0"/>
              <a:t>萬人，是日本人口第八多的一級行政區。</a:t>
            </a:r>
            <a:endParaRPr lang="en-US" altLang="zh-TW" sz="2400" dirty="0">
              <a:latin typeface="+mj-ea"/>
              <a:ea typeface="+mj-ea"/>
            </a:endParaRPr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6A2BF240-D6A5-428C-816F-BE6CC11C5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0792" y="0"/>
            <a:ext cx="387854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88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69" y="2325025"/>
            <a:ext cx="4752528" cy="3519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56406" y="476672"/>
            <a:ext cx="8229600" cy="2376264"/>
          </a:xfrm>
        </p:spPr>
        <p:txBody>
          <a:bodyPr>
            <a:norm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dirty="0" smtClean="0">
                <a:latin typeface="+mj-ea"/>
              </a:rPr>
              <a:t>我們報告的國家是</a:t>
            </a:r>
            <a:r>
              <a:rPr lang="zh-TW" altLang="en-US" u="sng" dirty="0" smtClean="0">
                <a:latin typeface="+mj-ea"/>
              </a:rPr>
              <a:t>日本</a:t>
            </a:r>
            <a:r>
              <a:rPr lang="zh-TW" altLang="en-US" dirty="0" smtClean="0">
                <a:latin typeface="+mj-ea"/>
              </a:rPr>
              <a:t>。</a:t>
            </a:r>
            <a:r>
              <a:rPr lang="en-US" altLang="zh-TW" dirty="0" smtClean="0">
                <a:latin typeface="+mj-ea"/>
              </a:rPr>
              <a:t/>
            </a:r>
            <a:br>
              <a:rPr lang="en-US" altLang="zh-TW" dirty="0" smtClean="0">
                <a:latin typeface="+mj-ea"/>
              </a:rPr>
            </a:br>
            <a:r>
              <a:rPr lang="zh-TW" altLang="en-US" dirty="0" smtClean="0">
                <a:latin typeface="+mj-ea"/>
              </a:rPr>
              <a:t>                    地區</a:t>
            </a:r>
            <a:r>
              <a:rPr lang="en-US" altLang="zh-TW" dirty="0" smtClean="0">
                <a:latin typeface="+mj-ea"/>
              </a:rPr>
              <a:t>:</a:t>
            </a:r>
            <a:r>
              <a:rPr lang="zh-TW" altLang="en-US" u="sng" dirty="0" smtClean="0">
                <a:latin typeface="+mj-ea"/>
              </a:rPr>
              <a:t>北海道</a:t>
            </a:r>
            <a:r>
              <a:rPr lang="zh-TW" altLang="en-US" dirty="0" smtClean="0">
                <a:latin typeface="+mj-ea"/>
              </a:rPr>
              <a:t>。</a:t>
            </a:r>
            <a:endParaRPr lang="zh-TW" altLang="en-US" dirty="0">
              <a:latin typeface="+mj-ea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D3F11-DF31-468B-A3D0-76CD8531E6B7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3996318"/>
            <a:ext cx="2084943" cy="2495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7" y="2924944"/>
            <a:ext cx="1927225" cy="231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直線單箭頭接點 5"/>
          <p:cNvCxnSpPr/>
          <p:nvPr/>
        </p:nvCxnSpPr>
        <p:spPr>
          <a:xfrm flipH="1">
            <a:off x="2561834" y="2996952"/>
            <a:ext cx="5106511" cy="79208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/>
          <p:cNvCxnSpPr/>
          <p:nvPr/>
        </p:nvCxnSpPr>
        <p:spPr>
          <a:xfrm flipH="1">
            <a:off x="2195736" y="4084610"/>
            <a:ext cx="3384376" cy="280494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>
            <a:off x="5220072" y="4509120"/>
            <a:ext cx="100811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>
            <a:off x="7335813" y="3392996"/>
            <a:ext cx="100811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711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7505" y="116632"/>
            <a:ext cx="8733656" cy="1296144"/>
          </a:xfrm>
        </p:spPr>
        <p:txBody>
          <a:bodyPr>
            <a:norm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zh-TW" altLang="en-US" dirty="0" smtClean="0"/>
              <a:t>報告的天氣時間為</a:t>
            </a:r>
            <a:r>
              <a:rPr lang="en-US" altLang="zh-TW" dirty="0" smtClean="0"/>
              <a:t>107</a:t>
            </a:r>
            <a:r>
              <a:rPr lang="zh-TW" altLang="en-US" dirty="0" smtClean="0"/>
              <a:t>年</a:t>
            </a:r>
            <a:r>
              <a:rPr lang="en-US" altLang="zh-TW" dirty="0" smtClean="0"/>
              <a:t>5</a:t>
            </a:r>
            <a:r>
              <a:rPr lang="zh-TW" altLang="en-US" dirty="0" smtClean="0"/>
              <a:t>月</a:t>
            </a:r>
            <a:r>
              <a:rPr lang="zh-TW" altLang="en-US" dirty="0" smtClean="0">
                <a:latin typeface="新細明體"/>
                <a:ea typeface="新細明體"/>
              </a:rPr>
              <a:t>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D3F11-DF31-468B-A3D0-76CD8531E6B7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21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01010"/>
            <a:ext cx="4392488" cy="283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1412776"/>
            <a:ext cx="3528392" cy="5287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標題 1"/>
          <p:cNvSpPr txBox="1">
            <a:spLocks/>
          </p:cNvSpPr>
          <p:nvPr/>
        </p:nvSpPr>
        <p:spPr>
          <a:xfrm>
            <a:off x="861461" y="1735778"/>
            <a:ext cx="3317464" cy="1296144"/>
          </a:xfrm>
          <a:prstGeom prst="rect">
            <a:avLst/>
          </a:prstGeom>
        </p:spPr>
        <p:txBody>
          <a:bodyPr vert="horz" lIns="0" rIns="0" bIns="0" anchor="b">
            <a:normAutofit fontScale="85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TW" altLang="en-US" sz="3200" dirty="0" smtClean="0">
                <a:solidFill>
                  <a:srgbClr val="04617B"/>
                </a:solidFill>
              </a:rPr>
              <a:t>日本</a:t>
            </a:r>
            <a:r>
              <a:rPr lang="zh-TW" altLang="en-US" sz="3200" dirty="0" smtClean="0">
                <a:solidFill>
                  <a:srgbClr val="04617B"/>
                </a:solidFill>
                <a:latin typeface="新細明體"/>
                <a:ea typeface="新細明體"/>
              </a:rPr>
              <a:t>，北海道</a:t>
            </a:r>
            <a:endParaRPr lang="en-US" altLang="zh-TW" sz="3200" dirty="0" smtClean="0">
              <a:solidFill>
                <a:srgbClr val="04617B"/>
              </a:solidFill>
              <a:latin typeface="新細明體"/>
              <a:ea typeface="新細明體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 smtClean="0">
                <a:solidFill>
                  <a:srgbClr val="04617B"/>
                </a:solidFill>
              </a:rPr>
              <a:t>平均氣溫</a:t>
            </a:r>
            <a:r>
              <a:rPr lang="en-US" altLang="zh-TW" sz="3200" dirty="0" smtClean="0">
                <a:solidFill>
                  <a:srgbClr val="04617B"/>
                </a:solidFill>
              </a:rPr>
              <a:t>:</a:t>
            </a:r>
            <a:r>
              <a:rPr lang="zh-TW" altLang="en-US" sz="3200" dirty="0" smtClean="0">
                <a:solidFill>
                  <a:srgbClr val="04617B"/>
                </a:solidFill>
              </a:rPr>
              <a:t> </a:t>
            </a:r>
            <a:r>
              <a:rPr lang="zh-TW" altLang="en-US" sz="3200" dirty="0">
                <a:solidFill>
                  <a:srgbClr val="04617B"/>
                </a:solidFill>
              </a:rPr>
              <a:t>高</a:t>
            </a:r>
            <a:r>
              <a:rPr lang="en-US" altLang="zh-TW" sz="3200" dirty="0" smtClean="0">
                <a:solidFill>
                  <a:srgbClr val="04617B"/>
                </a:solidFill>
              </a:rPr>
              <a:t>18/</a:t>
            </a:r>
            <a:r>
              <a:rPr lang="zh-TW" altLang="en-US" sz="3200" dirty="0" smtClean="0">
                <a:solidFill>
                  <a:srgbClr val="04617B"/>
                </a:solidFill>
              </a:rPr>
              <a:t>低</a:t>
            </a:r>
            <a:r>
              <a:rPr lang="en-US" altLang="zh-TW" sz="3200" dirty="0" smtClean="0">
                <a:solidFill>
                  <a:srgbClr val="04617B"/>
                </a:solidFill>
              </a:rPr>
              <a:t>9</a:t>
            </a:r>
            <a:r>
              <a:rPr lang="en-US" altLang="zh-TW" sz="3200" baseline="30000" dirty="0" smtClean="0">
                <a:solidFill>
                  <a:srgbClr val="04617B"/>
                </a:solidFill>
              </a:rPr>
              <a:t>o</a:t>
            </a:r>
            <a:r>
              <a:rPr lang="en-US" altLang="zh-TW" sz="3200" dirty="0" smtClean="0">
                <a:solidFill>
                  <a:srgbClr val="04617B"/>
                </a:solidFill>
              </a:rPr>
              <a:t>C</a:t>
            </a:r>
            <a:endParaRPr lang="zh-TW" altLang="en-US" sz="3200" dirty="0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29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zh-TW" altLang="en-US" dirty="0" smtClean="0"/>
              <a:t>當地天氣介紹 </a:t>
            </a:r>
            <a:r>
              <a:rPr lang="en-US" altLang="zh-TW" dirty="0" smtClean="0"/>
              <a:t>&lt;1&gt;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628800"/>
            <a:ext cx="8424936" cy="4824536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天氣狀況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   </a:t>
            </a:r>
            <a:r>
              <a:rPr lang="zh-TW" altLang="en-US" u="sng" dirty="0" smtClean="0"/>
              <a:t>北海道</a:t>
            </a:r>
            <a:r>
              <a:rPr lang="zh-TW" altLang="en-US" dirty="0">
                <a:latin typeface="新細明體"/>
              </a:rPr>
              <a:t>，</a:t>
            </a:r>
            <a:r>
              <a:rPr lang="zh-TW" altLang="en-US" dirty="0" smtClean="0"/>
              <a:t>是</a:t>
            </a:r>
            <a:r>
              <a:rPr lang="zh-TW" altLang="en-US" dirty="0"/>
              <a:t>一個</a:t>
            </a:r>
            <a:r>
              <a:rPr lang="zh-TW" altLang="en-US" dirty="0" smtClean="0"/>
              <a:t>春</a:t>
            </a:r>
            <a:r>
              <a:rPr lang="zh-TW" altLang="en-US" dirty="0" smtClean="0">
                <a:latin typeface="Adobe Myungjo Std M"/>
              </a:rPr>
              <a:t>、</a:t>
            </a:r>
            <a:r>
              <a:rPr lang="zh-TW" altLang="en-US" dirty="0" smtClean="0"/>
              <a:t>夏</a:t>
            </a:r>
            <a:r>
              <a:rPr lang="zh-TW" altLang="en-US" dirty="0">
                <a:latin typeface="Adobe Myungjo Std M"/>
              </a:rPr>
              <a:t>、</a:t>
            </a:r>
            <a:r>
              <a:rPr lang="zh-TW" altLang="en-US" dirty="0" smtClean="0"/>
              <a:t>秋</a:t>
            </a:r>
            <a:r>
              <a:rPr lang="zh-TW" altLang="en-US" dirty="0">
                <a:latin typeface="Adobe Myungjo Std M"/>
              </a:rPr>
              <a:t>、</a:t>
            </a:r>
            <a:r>
              <a:rPr lang="zh-TW" altLang="en-US" dirty="0" smtClean="0"/>
              <a:t>冬</a:t>
            </a:r>
            <a:r>
              <a:rPr lang="zh-TW" altLang="en-US" dirty="0"/>
              <a:t>四季分明的</a:t>
            </a:r>
            <a:r>
              <a:rPr lang="zh-TW" altLang="en-US" dirty="0" smtClean="0"/>
              <a:t>地方</a:t>
            </a:r>
            <a:r>
              <a:rPr lang="zh-TW" altLang="en-US" dirty="0" smtClean="0">
                <a:latin typeface="新細明體"/>
                <a:ea typeface="新細明體"/>
              </a:rPr>
              <a:t>。</a:t>
            </a:r>
            <a:endParaRPr lang="en-US" altLang="zh-TW" dirty="0" smtClean="0">
              <a:latin typeface="新細明體"/>
              <a:ea typeface="新細明體"/>
            </a:endParaRPr>
          </a:p>
          <a:p>
            <a:pPr marL="0" indent="0">
              <a:buNone/>
            </a:pPr>
            <a:r>
              <a:rPr lang="zh-TW" altLang="en-US" dirty="0" smtClean="0">
                <a:latin typeface="新細明體"/>
                <a:ea typeface="新細明體"/>
              </a:rPr>
              <a:t>   </a:t>
            </a:r>
            <a:r>
              <a:rPr lang="en-US" altLang="zh-TW" dirty="0" smtClean="0">
                <a:latin typeface="新細明體"/>
                <a:ea typeface="新細明體"/>
              </a:rPr>
              <a:t>5</a:t>
            </a:r>
            <a:r>
              <a:rPr lang="zh-TW" altLang="en-US" dirty="0" smtClean="0">
                <a:latin typeface="新細明體"/>
                <a:ea typeface="新細明體"/>
              </a:rPr>
              <a:t>月時</a:t>
            </a:r>
            <a:r>
              <a:rPr lang="zh-TW" altLang="en-US" dirty="0" smtClean="0"/>
              <a:t>天氣微涼</a:t>
            </a:r>
            <a:r>
              <a:rPr lang="zh-TW" altLang="en-US" dirty="0" smtClean="0">
                <a:latin typeface="新細明體"/>
                <a:ea typeface="新細明體"/>
              </a:rPr>
              <a:t>，多雨</a:t>
            </a:r>
            <a:r>
              <a:rPr lang="zh-TW" altLang="en-US" dirty="0" smtClean="0">
                <a:latin typeface="新細明體"/>
              </a:rPr>
              <a:t>，外出須穿大外套及攜帶雨具</a:t>
            </a:r>
            <a:r>
              <a:rPr lang="zh-TW" altLang="en-US" dirty="0">
                <a:latin typeface="新細明體"/>
              </a:rPr>
              <a:t>。</a:t>
            </a:r>
            <a:endParaRPr lang="en-US" altLang="zh-TW" dirty="0" smtClean="0"/>
          </a:p>
          <a:p>
            <a:r>
              <a:rPr lang="zh-TW" altLang="en-US" dirty="0" smtClean="0"/>
              <a:t>溫度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r>
              <a:rPr lang="zh-TW" altLang="en-US" sz="2800" dirty="0" smtClean="0"/>
              <a:t>   </a:t>
            </a:r>
            <a:r>
              <a:rPr lang="zh-TW" altLang="en-US" dirty="0" smtClean="0">
                <a:latin typeface="+mn-ea"/>
              </a:rPr>
              <a:t>平均</a:t>
            </a:r>
            <a:r>
              <a:rPr lang="zh-TW" altLang="en-US" dirty="0">
                <a:latin typeface="+mn-ea"/>
              </a:rPr>
              <a:t>氣溫</a:t>
            </a:r>
            <a:r>
              <a:rPr lang="en-US" altLang="zh-TW" dirty="0">
                <a:latin typeface="+mn-ea"/>
              </a:rPr>
              <a:t>:</a:t>
            </a:r>
            <a:r>
              <a:rPr lang="zh-TW" altLang="en-US" dirty="0">
                <a:latin typeface="+mn-ea"/>
              </a:rPr>
              <a:t> 高</a:t>
            </a:r>
            <a:r>
              <a:rPr lang="en-US" altLang="zh-TW" dirty="0">
                <a:solidFill>
                  <a:srgbClr val="C00000"/>
                </a:solidFill>
                <a:latin typeface="+mn-ea"/>
              </a:rPr>
              <a:t>18</a:t>
            </a:r>
            <a:r>
              <a:rPr lang="en-US" altLang="zh-TW" dirty="0">
                <a:latin typeface="+mn-ea"/>
              </a:rPr>
              <a:t>/</a:t>
            </a:r>
            <a:r>
              <a:rPr lang="zh-TW" altLang="en-US" dirty="0">
                <a:latin typeface="+mn-ea"/>
              </a:rPr>
              <a:t>低</a:t>
            </a:r>
            <a:r>
              <a:rPr lang="en-US" altLang="zh-TW" dirty="0">
                <a:solidFill>
                  <a:srgbClr val="C00000"/>
                </a:solidFill>
                <a:latin typeface="+mn-ea"/>
              </a:rPr>
              <a:t>9</a:t>
            </a:r>
            <a:r>
              <a:rPr lang="en-US" altLang="zh-TW" baseline="30000" dirty="0">
                <a:solidFill>
                  <a:srgbClr val="C00000"/>
                </a:solidFill>
                <a:latin typeface="+mn-ea"/>
              </a:rPr>
              <a:t>o</a:t>
            </a:r>
            <a:r>
              <a:rPr lang="en-US" altLang="zh-TW" dirty="0">
                <a:solidFill>
                  <a:srgbClr val="C00000"/>
                </a:solidFill>
                <a:latin typeface="+mn-ea"/>
              </a:rPr>
              <a:t>C</a:t>
            </a:r>
            <a:endParaRPr lang="zh-TW" altLang="en-US" dirty="0">
              <a:solidFill>
                <a:srgbClr val="C00000"/>
              </a:solidFill>
              <a:latin typeface="+mn-ea"/>
            </a:endParaRPr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D3F11-DF31-468B-A3D0-76CD8531E6B7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22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0" y="3619658"/>
            <a:ext cx="7019311" cy="2329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663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zh-TW" altLang="en-US" dirty="0" smtClean="0"/>
              <a:t>當地天氣介紹 </a:t>
            </a:r>
            <a:r>
              <a:rPr lang="en-US" altLang="zh-TW" dirty="0" smtClean="0"/>
              <a:t>&lt;2&gt;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風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 </a:t>
            </a:r>
            <a:r>
              <a:rPr lang="en-US" altLang="zh-TW" dirty="0" smtClean="0"/>
              <a:t>   </a:t>
            </a:r>
            <a:r>
              <a:rPr lang="zh-TW" altLang="en-US" dirty="0" smtClean="0">
                <a:solidFill>
                  <a:srgbClr val="C00000"/>
                </a:solidFill>
                <a:latin typeface="+mn-ea"/>
              </a:rPr>
              <a:t>多數吹東北</a:t>
            </a:r>
            <a:r>
              <a:rPr lang="zh-TW" altLang="en-US" dirty="0" smtClean="0">
                <a:solidFill>
                  <a:srgbClr val="C00000"/>
                </a:solidFill>
                <a:latin typeface="Adobe Myungjo Std M"/>
              </a:rPr>
              <a:t>、</a:t>
            </a:r>
            <a:r>
              <a:rPr lang="zh-TW" altLang="en-US" dirty="0" smtClean="0">
                <a:solidFill>
                  <a:srgbClr val="C00000"/>
                </a:solidFill>
                <a:latin typeface="+mn-ea"/>
              </a:rPr>
              <a:t>西南風且風力為</a:t>
            </a:r>
            <a:r>
              <a:rPr lang="en-US" altLang="zh-TW" dirty="0" smtClean="0">
                <a:solidFill>
                  <a:srgbClr val="C00000"/>
                </a:solidFill>
                <a:latin typeface="+mn-ea"/>
              </a:rPr>
              <a:t>3</a:t>
            </a:r>
            <a:r>
              <a:rPr lang="zh-TW" altLang="en-US" dirty="0" smtClean="0">
                <a:solidFill>
                  <a:srgbClr val="C00000"/>
                </a:solidFill>
                <a:latin typeface="+mn-ea"/>
              </a:rPr>
              <a:t>級</a:t>
            </a:r>
            <a:endParaRPr lang="en-US" altLang="zh-TW" dirty="0" smtClean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D3F11-DF31-468B-A3D0-76CD8531E6B7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23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52" y="2636912"/>
            <a:ext cx="7730157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317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zh-TW" altLang="en-US" dirty="0" smtClean="0"/>
              <a:t>當地天氣介紹 </a:t>
            </a:r>
            <a:r>
              <a:rPr lang="en-US" altLang="zh-TW" dirty="0" smtClean="0"/>
              <a:t>&lt;3&gt;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513" y="1556792"/>
            <a:ext cx="8784976" cy="4389120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濕度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   北海道的</a:t>
            </a:r>
            <a:r>
              <a:rPr lang="zh-TW" altLang="en-US" dirty="0"/>
              <a:t>太平洋沿岸西部</a:t>
            </a:r>
            <a:r>
              <a:rPr lang="zh-TW" altLang="en-US" dirty="0" smtClean="0"/>
              <a:t>地區</a:t>
            </a:r>
            <a:r>
              <a:rPr lang="zh-TW" altLang="en-US" dirty="0" smtClean="0">
                <a:latin typeface="新細明體"/>
                <a:ea typeface="新細明體"/>
              </a:rPr>
              <a:t>，</a:t>
            </a:r>
            <a:r>
              <a:rPr lang="zh-TW" altLang="en-US" dirty="0" smtClean="0"/>
              <a:t>夏季</a:t>
            </a:r>
            <a:r>
              <a:rPr lang="zh-TW" altLang="en-US" dirty="0"/>
              <a:t>較為溫暖且降水較</a:t>
            </a:r>
            <a:r>
              <a:rPr lang="zh-TW" altLang="en-US" dirty="0" smtClean="0"/>
              <a:t>多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                   太平洋</a:t>
            </a:r>
            <a:r>
              <a:rPr lang="zh-TW" altLang="en-US" dirty="0"/>
              <a:t>沿岸東部</a:t>
            </a:r>
            <a:r>
              <a:rPr lang="zh-TW" altLang="en-US" dirty="0" smtClean="0"/>
              <a:t>地區</a:t>
            </a:r>
            <a:r>
              <a:rPr lang="zh-TW" altLang="en-US" dirty="0" smtClean="0">
                <a:latin typeface="新細明體"/>
              </a:rPr>
              <a:t>，</a:t>
            </a:r>
            <a:r>
              <a:rPr lang="zh-TW" altLang="en-US" dirty="0" smtClean="0"/>
              <a:t>夏季</a:t>
            </a:r>
            <a:r>
              <a:rPr lang="zh-TW" altLang="en-US" dirty="0"/>
              <a:t>涼爽且降水較少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 smtClean="0"/>
              <a:t>                   鄂</a:t>
            </a:r>
            <a:r>
              <a:rPr lang="zh-TW" altLang="en-US" dirty="0"/>
              <a:t>霍次克海沿岸地區則全年降水相對較</a:t>
            </a:r>
            <a:r>
              <a:rPr lang="zh-TW" altLang="en-US" dirty="0" smtClean="0"/>
              <a:t>少</a:t>
            </a:r>
            <a:endParaRPr lang="en-US" altLang="zh-TW" dirty="0" smtClean="0"/>
          </a:p>
          <a:p>
            <a:r>
              <a:rPr lang="zh-TW" altLang="en-US" dirty="0" smtClean="0"/>
              <a:t>紫外線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   </a:t>
            </a:r>
            <a:r>
              <a:rPr lang="zh-TW" altLang="en-US" dirty="0" smtClean="0">
                <a:latin typeface="+mn-ea"/>
              </a:rPr>
              <a:t>北海道地區</a:t>
            </a:r>
            <a:r>
              <a:rPr lang="en-US" altLang="zh-TW" dirty="0" smtClean="0">
                <a:latin typeface="+mn-ea"/>
              </a:rPr>
              <a:t>5</a:t>
            </a:r>
            <a:r>
              <a:rPr lang="zh-TW" altLang="en-US" dirty="0" smtClean="0">
                <a:latin typeface="+mn-ea"/>
              </a:rPr>
              <a:t>月份日照時間長</a:t>
            </a:r>
            <a:endParaRPr lang="en-US" altLang="zh-TW" dirty="0" smtClean="0">
              <a:latin typeface="+mn-ea"/>
            </a:endParaRPr>
          </a:p>
          <a:p>
            <a:pPr marL="0" indent="0">
              <a:buNone/>
            </a:pPr>
            <a:r>
              <a:rPr lang="zh-TW" altLang="en-US" dirty="0">
                <a:latin typeface="+mn-ea"/>
              </a:rPr>
              <a:t> </a:t>
            </a:r>
            <a:r>
              <a:rPr lang="zh-TW" altLang="en-US" dirty="0" smtClean="0">
                <a:latin typeface="+mn-ea"/>
              </a:rPr>
              <a:t>  </a:t>
            </a:r>
            <a:r>
              <a:rPr lang="zh-TW" altLang="en-US" dirty="0" smtClean="0">
                <a:latin typeface="新細明體"/>
                <a:ea typeface="新細明體"/>
              </a:rPr>
              <a:t>，</a:t>
            </a:r>
            <a:r>
              <a:rPr lang="zh-TW" altLang="en-US" dirty="0" smtClean="0">
                <a:latin typeface="+mn-ea"/>
              </a:rPr>
              <a:t>合理推論紫外線較強</a:t>
            </a:r>
            <a:r>
              <a:rPr lang="zh-TW" altLang="en-US" dirty="0" smtClean="0">
                <a:latin typeface="新細明體"/>
                <a:ea typeface="新細明體"/>
              </a:rPr>
              <a:t>。</a:t>
            </a:r>
            <a:endParaRPr lang="zh-TW" altLang="en-US" dirty="0">
              <a:latin typeface="+mn-ea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D3F11-DF31-468B-A3D0-76CD8531E6B7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24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73018"/>
            <a:ext cx="3456384" cy="3076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直線接點 5"/>
          <p:cNvCxnSpPr/>
          <p:nvPr/>
        </p:nvCxnSpPr>
        <p:spPr>
          <a:xfrm>
            <a:off x="4932040" y="5107292"/>
            <a:ext cx="3312368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03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zh-TW" altLang="en-US" dirty="0" smtClean="0"/>
              <a:t>什麼原因形成當地的氣候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TW" altLang="en-US" dirty="0" smtClean="0"/>
              <a:t>北海道三面均距</a:t>
            </a:r>
            <a:r>
              <a:rPr lang="zh-TW" altLang="en-US" dirty="0"/>
              <a:t>海較</a:t>
            </a:r>
            <a:r>
              <a:rPr lang="zh-TW" altLang="en-US" dirty="0" smtClean="0"/>
              <a:t>近</a:t>
            </a:r>
            <a:r>
              <a:rPr lang="zh-TW" altLang="en-US" dirty="0" smtClean="0">
                <a:latin typeface="新細明體"/>
                <a:ea typeface="新細明體"/>
              </a:rPr>
              <a:t>，故</a:t>
            </a:r>
            <a:r>
              <a:rPr lang="zh-TW" altLang="en-US" dirty="0" smtClean="0"/>
              <a:t>氣候易受海洋的影響，水氣較豐，降雨量較多，氣溫變化較小。</a:t>
            </a:r>
            <a:endParaRPr lang="en-US" altLang="zh-TW" dirty="0" smtClean="0"/>
          </a:p>
          <a:p>
            <a:pPr>
              <a:lnSpc>
                <a:spcPct val="150000"/>
              </a:lnSpc>
            </a:pPr>
            <a:r>
              <a:rPr lang="zh-TW" altLang="en-US" dirty="0"/>
              <a:t>北海道</a:t>
            </a:r>
            <a:r>
              <a:rPr lang="zh-TW" altLang="en-US" dirty="0" smtClean="0"/>
              <a:t>緯度</a:t>
            </a:r>
            <a:r>
              <a:rPr lang="zh-TW" altLang="en-US" dirty="0"/>
              <a:t>越高</a:t>
            </a:r>
            <a:r>
              <a:rPr lang="zh-TW" altLang="en-US" dirty="0" smtClean="0"/>
              <a:t>，</a:t>
            </a:r>
            <a:r>
              <a:rPr lang="zh-TW" altLang="en-US" smtClean="0"/>
              <a:t>所以氣溫較低</a:t>
            </a:r>
            <a:r>
              <a:rPr lang="zh-TW" altLang="en-US" dirty="0"/>
              <a:t>。</a:t>
            </a:r>
            <a:endParaRPr lang="en-US" altLang="zh-TW" dirty="0" smtClean="0"/>
          </a:p>
          <a:p>
            <a:pPr marL="0" indent="0">
              <a:buNone/>
            </a:pPr>
            <a:endParaRPr lang="zh-TW" altLang="en-US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D3F11-DF31-468B-A3D0-76CD8531E6B7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25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050" y="4221090"/>
            <a:ext cx="4465439" cy="2312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4294967295"/>
          </p:nvPr>
        </p:nvSpPr>
        <p:spPr>
          <a:xfrm>
            <a:off x="1" y="5391150"/>
            <a:ext cx="8569325" cy="8239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2800" dirty="0"/>
              <a:t> </a:t>
            </a:r>
            <a:r>
              <a:rPr lang="en-US" altLang="zh-TW" sz="2800" dirty="0" smtClean="0"/>
              <a:t>                                                             </a:t>
            </a:r>
          </a:p>
          <a:p>
            <a:pPr marL="0" indent="0">
              <a:buNone/>
            </a:pPr>
            <a:r>
              <a:rPr lang="en-US" altLang="zh-TW" sz="2800" i="1" dirty="0"/>
              <a:t> </a:t>
            </a:r>
            <a:r>
              <a:rPr lang="en-US" altLang="zh-TW" sz="2800" i="1" dirty="0" smtClean="0"/>
              <a:t>                                                                    </a:t>
            </a:r>
            <a:endParaRPr lang="en-US" altLang="zh-TW" sz="2800" i="1" dirty="0"/>
          </a:p>
          <a:p>
            <a:pPr marL="0" indent="0">
              <a:buNone/>
            </a:pPr>
            <a:r>
              <a:rPr lang="en-US" altLang="zh-TW" dirty="0" smtClean="0"/>
              <a:t>    </a:t>
            </a:r>
          </a:p>
          <a:p>
            <a:pPr marL="0" indent="0">
              <a:buNone/>
            </a:pPr>
            <a:r>
              <a:rPr lang="en-US" altLang="zh-TW" dirty="0"/>
              <a:t> </a:t>
            </a:r>
            <a:r>
              <a:rPr lang="en-US" altLang="zh-TW" dirty="0" smtClean="0"/>
              <a:t>                                                                           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2411760" y="548680"/>
            <a:ext cx="41044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zh-TW" altLang="en-US" sz="6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428729" y="357166"/>
            <a:ext cx="7000924" cy="1400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00" dirty="0" smtClean="0">
                <a:solidFill>
                  <a:prstClr val="black"/>
                </a:solidFill>
              </a:rPr>
              <a:t>英國 倫敦 天氣報告</a:t>
            </a:r>
            <a:endParaRPr lang="en-US" altLang="zh-TW" sz="4000" dirty="0" smtClean="0">
              <a:solidFill>
                <a:prstClr val="black"/>
              </a:solidFill>
            </a:endParaRPr>
          </a:p>
          <a:p>
            <a:pPr algn="ctr"/>
            <a:endParaRPr lang="en-US" altLang="zh-TW" sz="4000" dirty="0" smtClean="0">
              <a:solidFill>
                <a:prstClr val="black"/>
              </a:solidFill>
            </a:endParaRPr>
          </a:p>
          <a:p>
            <a:pPr algn="ctr"/>
            <a:endParaRPr lang="en-US" altLang="zh-TW" sz="4000" dirty="0" smtClean="0">
              <a:solidFill>
                <a:prstClr val="black"/>
              </a:solidFill>
            </a:endParaRPr>
          </a:p>
          <a:p>
            <a:pPr algn="ctr"/>
            <a:endParaRPr lang="en-US" altLang="zh-TW" sz="4000" dirty="0" smtClean="0">
              <a:solidFill>
                <a:prstClr val="black"/>
              </a:solidFill>
            </a:endParaRPr>
          </a:p>
          <a:p>
            <a:pPr algn="ctr"/>
            <a:endParaRPr lang="en-US" altLang="zh-TW" sz="4000" dirty="0" smtClean="0">
              <a:solidFill>
                <a:prstClr val="black"/>
              </a:solidFill>
            </a:endParaRPr>
          </a:p>
          <a:p>
            <a:pPr algn="ctr"/>
            <a:endParaRPr lang="en-US" altLang="zh-TW" sz="4000" dirty="0" smtClean="0">
              <a:solidFill>
                <a:prstClr val="black"/>
              </a:solidFill>
            </a:endParaRPr>
          </a:p>
          <a:p>
            <a:pPr algn="ctr"/>
            <a:r>
              <a:rPr lang="en-US" altLang="zh-TW" sz="3200" dirty="0" smtClean="0">
                <a:solidFill>
                  <a:prstClr val="black"/>
                </a:solidFill>
              </a:rPr>
              <a:t>301-</a:t>
            </a:r>
            <a:r>
              <a:rPr lang="zh-TW" altLang="en-US" sz="3200" dirty="0" smtClean="0">
                <a:solidFill>
                  <a:prstClr val="black"/>
                </a:solidFill>
              </a:rPr>
              <a:t>第八組 </a:t>
            </a:r>
            <a:endParaRPr lang="en-US" altLang="zh-TW" sz="3200" dirty="0" smtClean="0">
              <a:solidFill>
                <a:prstClr val="black"/>
              </a:solidFill>
            </a:endParaRPr>
          </a:p>
          <a:p>
            <a:r>
              <a:rPr lang="zh-TW" altLang="en-US" sz="3200" dirty="0" smtClean="0">
                <a:solidFill>
                  <a:prstClr val="black"/>
                </a:solidFill>
              </a:rPr>
              <a:t>李沂珊  黃少穗  孫培甯  邱倚安  </a:t>
            </a:r>
            <a:endParaRPr lang="en-US" altLang="zh-TW" sz="3200" dirty="0" smtClean="0">
              <a:solidFill>
                <a:prstClr val="black"/>
              </a:solidFill>
            </a:endParaRPr>
          </a:p>
          <a:p>
            <a:pPr algn="ctr"/>
            <a:endParaRPr lang="en-US" altLang="zh-TW" sz="4000" dirty="0" smtClean="0">
              <a:solidFill>
                <a:prstClr val="black"/>
              </a:solidFill>
            </a:endParaRPr>
          </a:p>
          <a:p>
            <a:pPr algn="ctr"/>
            <a:endParaRPr lang="en-US" altLang="zh-TW" sz="4000" dirty="0" smtClean="0">
              <a:solidFill>
                <a:prstClr val="black"/>
              </a:solidFill>
            </a:endParaRPr>
          </a:p>
          <a:p>
            <a:pPr algn="ctr"/>
            <a:endParaRPr lang="en-US" altLang="zh-TW" sz="4000" dirty="0" smtClean="0">
              <a:solidFill>
                <a:prstClr val="black"/>
              </a:solidFill>
            </a:endParaRPr>
          </a:p>
          <a:p>
            <a:pPr algn="ctr"/>
            <a:endParaRPr lang="en-US" altLang="zh-TW" sz="4000" dirty="0" smtClean="0">
              <a:solidFill>
                <a:prstClr val="black"/>
              </a:solidFill>
            </a:endParaRPr>
          </a:p>
          <a:p>
            <a:pPr algn="ctr"/>
            <a:endParaRPr lang="en-US" altLang="zh-TW" sz="4000" dirty="0" smtClean="0">
              <a:solidFill>
                <a:prstClr val="black"/>
              </a:solidFill>
            </a:endParaRPr>
          </a:p>
          <a:p>
            <a:pPr algn="ctr"/>
            <a:endParaRPr lang="en-US" altLang="zh-TW" sz="4000" dirty="0" smtClean="0">
              <a:solidFill>
                <a:prstClr val="black"/>
              </a:solidFill>
            </a:endParaRPr>
          </a:p>
          <a:p>
            <a:pPr algn="ctr"/>
            <a:endParaRPr lang="en-US" altLang="zh-TW" sz="4000" dirty="0" smtClean="0">
              <a:solidFill>
                <a:prstClr val="black"/>
              </a:solidFill>
            </a:endParaRPr>
          </a:p>
          <a:p>
            <a:pPr algn="ctr"/>
            <a:endParaRPr lang="en-US" altLang="zh-TW" sz="4000" dirty="0" smtClean="0">
              <a:solidFill>
                <a:prstClr val="black"/>
              </a:solidFill>
            </a:endParaRPr>
          </a:p>
          <a:p>
            <a:pPr algn="ctr"/>
            <a:endParaRPr lang="en-US" altLang="zh-TW" sz="4000" dirty="0" smtClean="0">
              <a:solidFill>
                <a:prstClr val="black"/>
              </a:solidFill>
            </a:endParaRPr>
          </a:p>
          <a:p>
            <a:pPr algn="ctr"/>
            <a:endParaRPr lang="en-US" altLang="zh-TW" sz="4000" dirty="0" smtClean="0">
              <a:solidFill>
                <a:prstClr val="black"/>
              </a:solidFill>
            </a:endParaRPr>
          </a:p>
          <a:p>
            <a:pPr algn="ctr"/>
            <a:endParaRPr lang="en-US" altLang="zh-TW" sz="4000" dirty="0" smtClean="0">
              <a:solidFill>
                <a:prstClr val="black"/>
              </a:solidFill>
            </a:endParaRPr>
          </a:p>
          <a:p>
            <a:pPr algn="ctr"/>
            <a:endParaRPr lang="en-US" altLang="zh-TW" sz="4000" dirty="0" smtClean="0">
              <a:solidFill>
                <a:prstClr val="black"/>
              </a:solidFill>
            </a:endParaRPr>
          </a:p>
          <a:p>
            <a:pPr algn="ctr"/>
            <a:endParaRPr lang="en-US" altLang="zh-TW" sz="4000" dirty="0" smtClean="0">
              <a:solidFill>
                <a:prstClr val="black"/>
              </a:solidFill>
            </a:endParaRPr>
          </a:p>
          <a:p>
            <a:pPr algn="ctr"/>
            <a:r>
              <a:rPr lang="zh-TW" altLang="en-US" sz="4000" dirty="0" smtClean="0">
                <a:solidFill>
                  <a:prstClr val="black"/>
                </a:solidFill>
              </a:rPr>
              <a:t>             </a:t>
            </a:r>
          </a:p>
          <a:p>
            <a:endParaRPr lang="zh-TW" altLang="en-US" sz="4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圖片 5" descr="ãè±ååæãçåçæå°çµæ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1214422"/>
            <a:ext cx="512445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154546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28596" y="785796"/>
            <a:ext cx="850112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 smtClean="0">
                <a:solidFill>
                  <a:prstClr val="black"/>
                </a:solidFill>
              </a:rPr>
              <a:t>英國是西方歐洲的一座島，四季溫差小，空氣 濕潤，多雨霧，秋冬尤甚，因為受到來自大西洋充滿水氣的西風與向東移動的低氣壓之影響，天氣非常多變化，經常起霧和下雨，因而有戴帽子，撐雨傘，穿風衣的文化。</a:t>
            </a:r>
            <a:endParaRPr lang="zh-TW" altLang="en-US" sz="2800" dirty="0">
              <a:solidFill>
                <a:prstClr val="black"/>
              </a:solidFill>
            </a:endParaRPr>
          </a:p>
        </p:txBody>
      </p:sp>
      <p:pic>
        <p:nvPicPr>
          <p:cNvPr id="1026" name="Picture 2" descr="C:\Users\user\Desktop\1K3014627-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3" y="3017520"/>
            <a:ext cx="5715040" cy="2983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65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內容版面配置區 9"/>
          <p:cNvSpPr>
            <a:spLocks noGrp="1"/>
          </p:cNvSpPr>
          <p:nvPr>
            <p:ph sz="quarter" idx="13"/>
          </p:nvPr>
        </p:nvSpPr>
        <p:spPr>
          <a:xfrm>
            <a:off x="899593" y="620688"/>
            <a:ext cx="6957392" cy="574847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zh-TW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細明體" pitchFamily="49" charset="-120"/>
                <a:ea typeface="細明體" pitchFamily="49" charset="-120"/>
              </a:rPr>
              <a:t>倫敦一月天氣介紹   </a:t>
            </a:r>
            <a:endParaRPr lang="en-US" altLang="zh-TW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細明體" pitchFamily="49" charset="-120"/>
              <a:ea typeface="細明體" pitchFamily="49" charset="-120"/>
            </a:endParaRPr>
          </a:p>
          <a:p>
            <a:pPr marL="45720" indent="0">
              <a:buNone/>
            </a:pPr>
            <a:r>
              <a:rPr lang="zh-TW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細明體" pitchFamily="49" charset="-120"/>
                <a:ea typeface="細明體" pitchFamily="49" charset="-120"/>
              </a:rPr>
              <a:t>日期</a:t>
            </a:r>
            <a:r>
              <a:rPr lang="en-US" altLang="zh-TW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細明體" pitchFamily="49" charset="-120"/>
                <a:ea typeface="細明體" pitchFamily="49" charset="-120"/>
              </a:rPr>
              <a:t>:107 / 01 / 25</a:t>
            </a:r>
          </a:p>
          <a:p>
            <a:pPr marL="45720" indent="0">
              <a:buNone/>
            </a:pPr>
            <a:r>
              <a:rPr lang="zh-TW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細明體" pitchFamily="49" charset="-120"/>
                <a:ea typeface="細明體" pitchFamily="49" charset="-120"/>
              </a:rPr>
              <a:t>氣溫</a:t>
            </a:r>
            <a:r>
              <a:rPr lang="en-US" altLang="zh-TW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細明體" pitchFamily="49" charset="-120"/>
                <a:ea typeface="細明體" pitchFamily="49" charset="-120"/>
              </a:rPr>
              <a:t>: </a:t>
            </a:r>
            <a:r>
              <a:rPr lang="zh-TW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細明體" pitchFamily="49" charset="-120"/>
                <a:ea typeface="細明體" pitchFamily="49" charset="-120"/>
              </a:rPr>
              <a:t>最高溫</a:t>
            </a:r>
            <a:r>
              <a:rPr lang="en-US" altLang="zh-TW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細明體" pitchFamily="49" charset="-120"/>
                <a:ea typeface="細明體" pitchFamily="49" charset="-120"/>
              </a:rPr>
              <a:t>7</a:t>
            </a:r>
            <a:r>
              <a:rPr lang="zh-TW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細明體" pitchFamily="49" charset="-120"/>
                <a:ea typeface="細明體" pitchFamily="49" charset="-120"/>
              </a:rPr>
              <a:t>度，最低溫 </a:t>
            </a:r>
            <a:r>
              <a:rPr lang="en-US" altLang="zh-TW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細明體" pitchFamily="49" charset="-120"/>
                <a:ea typeface="細明體" pitchFamily="49" charset="-120"/>
              </a:rPr>
              <a:t>2</a:t>
            </a:r>
            <a:r>
              <a:rPr lang="zh-TW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細明體" pitchFamily="49" charset="-120"/>
                <a:ea typeface="細明體" pitchFamily="49" charset="-120"/>
              </a:rPr>
              <a:t>度</a:t>
            </a:r>
            <a:endParaRPr lang="en-US" altLang="zh-TW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細明體" pitchFamily="49" charset="-120"/>
              <a:ea typeface="細明體" pitchFamily="49" charset="-120"/>
            </a:endParaRPr>
          </a:p>
          <a:p>
            <a:pPr marL="45720" indent="0">
              <a:buNone/>
            </a:pPr>
            <a:r>
              <a:rPr lang="zh-TW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細明體" pitchFamily="49" charset="-120"/>
                <a:ea typeface="細明體" pitchFamily="49" charset="-120"/>
              </a:rPr>
              <a:t>風向</a:t>
            </a:r>
            <a:r>
              <a:rPr lang="en-US" altLang="zh-TW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細明體" pitchFamily="49" charset="-120"/>
                <a:ea typeface="細明體" pitchFamily="49" charset="-120"/>
              </a:rPr>
              <a:t>:</a:t>
            </a:r>
            <a:r>
              <a:rPr lang="zh-TW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細明體" pitchFamily="49" charset="-120"/>
                <a:ea typeface="細明體" pitchFamily="49" charset="-120"/>
              </a:rPr>
              <a:t>大多吹東北風</a:t>
            </a:r>
            <a:endParaRPr lang="en-US" altLang="zh-TW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細明體" pitchFamily="49" charset="-120"/>
              <a:ea typeface="細明體" pitchFamily="49" charset="-120"/>
            </a:endParaRPr>
          </a:p>
          <a:p>
            <a:pPr marL="45720" indent="0">
              <a:buNone/>
            </a:pPr>
            <a:r>
              <a:rPr lang="zh-TW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細明體" pitchFamily="49" charset="-120"/>
                <a:ea typeface="細明體" pitchFamily="49" charset="-120"/>
              </a:rPr>
              <a:t>年降雨量</a:t>
            </a:r>
            <a:r>
              <a:rPr lang="en-US" altLang="zh-TW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細明體" pitchFamily="49" charset="-120"/>
                <a:ea typeface="細明體" pitchFamily="49" charset="-120"/>
              </a:rPr>
              <a:t>: 1100</a:t>
            </a:r>
            <a:r>
              <a:rPr lang="zh-TW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細明體" pitchFamily="49" charset="-120"/>
                <a:ea typeface="細明體" pitchFamily="49" charset="-120"/>
              </a:rPr>
              <a:t>毫米</a:t>
            </a:r>
            <a:endParaRPr lang="en-US" altLang="zh-TW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細明體" pitchFamily="49" charset="-120"/>
              <a:ea typeface="細明體" pitchFamily="49" charset="-120"/>
            </a:endParaRPr>
          </a:p>
          <a:p>
            <a:pPr marL="45720" indent="0">
              <a:buNone/>
            </a:pPr>
            <a:r>
              <a:rPr lang="zh-TW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細明體" pitchFamily="49" charset="-120"/>
                <a:ea typeface="細明體" pitchFamily="49" charset="-120"/>
              </a:rPr>
              <a:t>紫外線指數</a:t>
            </a:r>
            <a:r>
              <a:rPr lang="en-US" altLang="zh-TW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細明體" pitchFamily="49" charset="-120"/>
                <a:ea typeface="細明體" pitchFamily="49" charset="-120"/>
              </a:rPr>
              <a:t>: 0</a:t>
            </a:r>
          </a:p>
          <a:p>
            <a:pPr marL="45720" indent="0">
              <a:buNone/>
            </a:pPr>
            <a:r>
              <a:rPr lang="en-US" altLang="zh-TW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細明體" pitchFamily="49" charset="-120"/>
                <a:ea typeface="細明體" pitchFamily="49" charset="-120"/>
              </a:rPr>
              <a:t> </a:t>
            </a:r>
          </a:p>
          <a:p>
            <a:pPr marL="45720" indent="0">
              <a:buNone/>
            </a:pPr>
            <a:endParaRPr lang="en-US" altLang="zh-TW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細明體" pitchFamily="49" charset="-120"/>
              <a:ea typeface="細明體" pitchFamily="49" charset="-120"/>
            </a:endParaRPr>
          </a:p>
          <a:p>
            <a:pPr marL="45720" indent="0">
              <a:buNone/>
            </a:pPr>
            <a:endParaRPr lang="en-US" altLang="zh-TW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user\Desktop\uk-weath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4071942"/>
            <a:ext cx="5181600" cy="22907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629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88640"/>
            <a:ext cx="8712968" cy="6515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294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7DF2E67E-0205-4CE9-BA51-4487D90AA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666" y="685805"/>
            <a:ext cx="4503656" cy="5168245"/>
          </a:xfrm>
        </p:spPr>
        <p:txBody>
          <a:bodyPr anchor="t">
            <a:normAutofit fontScale="90000"/>
          </a:bodyPr>
          <a:lstStyle/>
          <a:p>
            <a:pPr marL="0" indent="0"/>
            <a:r>
              <a:rPr lang="zh-TW" altLang="en-US" sz="3100" dirty="0">
                <a:solidFill>
                  <a:schemeClr val="tx1"/>
                </a:solidFill>
                <a:latin typeface="+mj-ea"/>
              </a:rPr>
              <a:t>北海道的天氣？</a:t>
            </a:r>
            <a:r>
              <a:rPr lang="en-US" altLang="zh-TW" sz="3100" dirty="0">
                <a:solidFill>
                  <a:schemeClr val="tx1"/>
                </a:solidFill>
                <a:latin typeface="+mj-ea"/>
              </a:rPr>
              <a:t/>
            </a:r>
            <a:br>
              <a:rPr lang="en-US" altLang="zh-TW" sz="3100" dirty="0">
                <a:solidFill>
                  <a:schemeClr val="tx1"/>
                </a:solidFill>
                <a:latin typeface="+mj-ea"/>
              </a:rPr>
            </a:br>
            <a:r>
              <a:rPr lang="en-US" altLang="zh-TW" sz="2800" dirty="0">
                <a:solidFill>
                  <a:schemeClr val="tx1"/>
                </a:solidFill>
                <a:latin typeface="+mj-ea"/>
              </a:rPr>
              <a:t/>
            </a:r>
            <a:br>
              <a:rPr lang="en-US" altLang="zh-TW" sz="2800" dirty="0">
                <a:solidFill>
                  <a:schemeClr val="tx1"/>
                </a:solidFill>
                <a:latin typeface="+mj-ea"/>
              </a:rPr>
            </a:br>
            <a:r>
              <a:rPr lang="zh-TW" altLang="en-US" sz="2200" dirty="0">
                <a:solidFill>
                  <a:schemeClr val="tx1"/>
                </a:solidFill>
                <a:latin typeface="+mn-ea"/>
                <a:ea typeface="+mn-ea"/>
              </a:rPr>
              <a:t>北海道的每個季節的溫差也很大，四季非常分明。</a:t>
            </a:r>
            <a:r>
              <a:rPr lang="en-US" altLang="zh-TW" sz="2200" dirty="0">
                <a:solidFill>
                  <a:schemeClr val="tx1"/>
                </a:solidFill>
                <a:latin typeface="+mn-ea"/>
                <a:ea typeface="+mn-ea"/>
              </a:rPr>
              <a:t/>
            </a:r>
            <a:br>
              <a:rPr lang="en-US" altLang="zh-TW" sz="2200" dirty="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en-US" altLang="zh-TW" sz="2200" dirty="0">
                <a:solidFill>
                  <a:schemeClr val="tx1"/>
                </a:solidFill>
                <a:latin typeface="+mn-ea"/>
                <a:ea typeface="+mn-ea"/>
              </a:rPr>
              <a:t/>
            </a:r>
            <a:br>
              <a:rPr lang="en-US" altLang="zh-TW" sz="2200" dirty="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zh-TW" altLang="en-US" sz="2200" dirty="0">
                <a:solidFill>
                  <a:schemeClr val="tx1"/>
                </a:solidFill>
                <a:latin typeface="+mn-ea"/>
                <a:ea typeface="+mn-ea"/>
              </a:rPr>
              <a:t>冬天就佔了大半年。</a:t>
            </a:r>
            <a:r>
              <a:rPr lang="en-US" altLang="zh-TW" sz="2200" dirty="0">
                <a:solidFill>
                  <a:schemeClr val="tx1"/>
                </a:solidFill>
                <a:latin typeface="+mn-ea"/>
                <a:ea typeface="+mn-ea"/>
              </a:rPr>
              <a:t/>
            </a:r>
            <a:br>
              <a:rPr lang="en-US" altLang="zh-TW" sz="2200" dirty="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en-US" altLang="zh-TW" sz="2200" dirty="0">
                <a:solidFill>
                  <a:schemeClr val="tx1"/>
                </a:solidFill>
                <a:latin typeface="+mn-ea"/>
                <a:ea typeface="+mn-ea"/>
              </a:rPr>
              <a:t/>
            </a:r>
            <a:br>
              <a:rPr lang="en-US" altLang="zh-TW" sz="2200" dirty="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zh-TW" altLang="en-US" sz="2200" dirty="0">
                <a:solidFill>
                  <a:schemeClr val="tx1"/>
                </a:solidFill>
                <a:latin typeface="+mn-ea"/>
                <a:ea typeface="+mn-ea"/>
              </a:rPr>
              <a:t>北海道最主要都市是札幌，</a:t>
            </a:r>
            <a:r>
              <a:rPr lang="en-US" altLang="zh-TW" sz="2200" dirty="0">
                <a:solidFill>
                  <a:schemeClr val="tx1"/>
                </a:solidFill>
                <a:latin typeface="+mn-ea"/>
                <a:ea typeface="+mn-ea"/>
              </a:rPr>
              <a:t/>
            </a:r>
            <a:br>
              <a:rPr lang="en-US" altLang="zh-TW" sz="2200" dirty="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en-US" altLang="zh-TW" sz="2200" dirty="0">
                <a:solidFill>
                  <a:schemeClr val="tx1"/>
                </a:solidFill>
                <a:latin typeface="+mn-ea"/>
                <a:ea typeface="+mn-ea"/>
              </a:rPr>
              <a:t/>
            </a:r>
            <a:br>
              <a:rPr lang="en-US" altLang="zh-TW" sz="2200" dirty="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zh-TW" altLang="en-US" sz="2200" dirty="0">
                <a:solidFill>
                  <a:schemeClr val="tx1"/>
                </a:solidFill>
                <a:latin typeface="+mn-ea"/>
                <a:ea typeface="+mn-ea"/>
              </a:rPr>
              <a:t>札幌的年平均氣溫大約</a:t>
            </a:r>
            <a:r>
              <a:rPr lang="en-US" altLang="zh-TW" sz="2200" dirty="0">
                <a:solidFill>
                  <a:schemeClr val="tx1"/>
                </a:solidFill>
                <a:latin typeface="+mn-ea"/>
                <a:ea typeface="+mn-ea"/>
              </a:rPr>
              <a:t>8.9℃</a:t>
            </a:r>
            <a:r>
              <a:rPr lang="zh-TW" altLang="en-US" sz="2200" dirty="0">
                <a:solidFill>
                  <a:schemeClr val="tx1"/>
                </a:solidFill>
                <a:latin typeface="+mn-ea"/>
                <a:ea typeface="+mn-ea"/>
              </a:rPr>
              <a:t>，</a:t>
            </a:r>
            <a:r>
              <a:rPr lang="en-US" altLang="zh-TW" sz="2200" dirty="0">
                <a:solidFill>
                  <a:schemeClr val="tx1"/>
                </a:solidFill>
                <a:latin typeface="+mn-ea"/>
                <a:ea typeface="+mn-ea"/>
              </a:rPr>
              <a:t/>
            </a:r>
            <a:br>
              <a:rPr lang="en-US" altLang="zh-TW" sz="2200" dirty="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en-US" altLang="zh-TW" sz="2200" dirty="0">
                <a:solidFill>
                  <a:schemeClr val="tx1"/>
                </a:solidFill>
                <a:latin typeface="+mn-ea"/>
                <a:ea typeface="+mn-ea"/>
              </a:rPr>
              <a:t/>
            </a:r>
            <a:br>
              <a:rPr lang="en-US" altLang="zh-TW" sz="2200" dirty="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zh-TW" altLang="en-US" sz="2200" dirty="0">
                <a:solidFill>
                  <a:schemeClr val="tx1"/>
                </a:solidFill>
                <a:latin typeface="+mn-ea"/>
                <a:ea typeface="+mn-ea"/>
              </a:rPr>
              <a:t>最高氣溫約是八月的</a:t>
            </a:r>
            <a:r>
              <a:rPr lang="en-US" altLang="zh-TW" sz="2200" dirty="0">
                <a:solidFill>
                  <a:schemeClr val="tx1"/>
                </a:solidFill>
                <a:latin typeface="+mn-ea"/>
                <a:ea typeface="+mn-ea"/>
              </a:rPr>
              <a:t>26.4℃</a:t>
            </a:r>
            <a:r>
              <a:rPr lang="zh-TW" altLang="en-US" sz="2200" dirty="0">
                <a:solidFill>
                  <a:schemeClr val="tx1"/>
                </a:solidFill>
                <a:latin typeface="+mn-ea"/>
                <a:ea typeface="+mn-ea"/>
              </a:rPr>
              <a:t>、</a:t>
            </a:r>
            <a:r>
              <a:rPr lang="en-US" altLang="zh-TW" sz="2200" dirty="0">
                <a:solidFill>
                  <a:schemeClr val="tx1"/>
                </a:solidFill>
                <a:latin typeface="+mn-ea"/>
                <a:ea typeface="+mn-ea"/>
              </a:rPr>
              <a:t/>
            </a:r>
            <a:br>
              <a:rPr lang="en-US" altLang="zh-TW" sz="2200" dirty="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en-US" altLang="zh-TW" sz="2200" dirty="0">
                <a:solidFill>
                  <a:schemeClr val="tx1"/>
                </a:solidFill>
                <a:latin typeface="+mn-ea"/>
                <a:ea typeface="+mn-ea"/>
              </a:rPr>
              <a:t/>
            </a:r>
            <a:br>
              <a:rPr lang="en-US" altLang="zh-TW" sz="2200" dirty="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zh-TW" altLang="en-US" sz="2200" dirty="0">
                <a:solidFill>
                  <a:schemeClr val="tx1"/>
                </a:solidFill>
                <a:latin typeface="+mn-ea"/>
                <a:ea typeface="+mn-ea"/>
              </a:rPr>
              <a:t>最低氣溫是</a:t>
            </a:r>
            <a:r>
              <a:rPr lang="en-US" altLang="zh-TW" sz="2200" dirty="0">
                <a:solidFill>
                  <a:schemeClr val="tx1"/>
                </a:solidFill>
                <a:latin typeface="+mn-ea"/>
                <a:ea typeface="+mn-ea"/>
              </a:rPr>
              <a:t>1</a:t>
            </a:r>
            <a:r>
              <a:rPr lang="zh-TW" altLang="en-US" sz="2200" dirty="0">
                <a:solidFill>
                  <a:schemeClr val="tx1"/>
                </a:solidFill>
                <a:latin typeface="+mn-ea"/>
                <a:ea typeface="+mn-ea"/>
              </a:rPr>
              <a:t>月</a:t>
            </a:r>
            <a:r>
              <a:rPr lang="en-US" altLang="zh-TW" sz="2200" dirty="0">
                <a:solidFill>
                  <a:schemeClr val="tx1"/>
                </a:solidFill>
                <a:latin typeface="+mn-ea"/>
                <a:ea typeface="+mn-ea"/>
              </a:rPr>
              <a:t>-7.0℃</a:t>
            </a:r>
            <a:r>
              <a:rPr lang="zh-TW" altLang="en-US" sz="2200" dirty="0">
                <a:solidFill>
                  <a:schemeClr val="tx1"/>
                </a:solidFill>
                <a:latin typeface="+mn-ea"/>
                <a:ea typeface="+mn-ea"/>
              </a:rPr>
              <a:t>。</a:t>
            </a:r>
            <a:r>
              <a:rPr lang="en-US" altLang="zh-TW" sz="2200" dirty="0">
                <a:solidFill>
                  <a:schemeClr val="tx1"/>
                </a:solidFill>
                <a:latin typeface="+mn-ea"/>
                <a:ea typeface="+mn-ea"/>
              </a:rPr>
              <a:t/>
            </a:r>
            <a:br>
              <a:rPr lang="en-US" altLang="zh-TW" sz="2200" dirty="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en-US" altLang="zh-TW" sz="2200" dirty="0">
                <a:solidFill>
                  <a:schemeClr val="tx1"/>
                </a:solidFill>
                <a:latin typeface="+mn-ea"/>
                <a:ea typeface="+mn-ea"/>
              </a:rPr>
              <a:t/>
            </a:r>
            <a:br>
              <a:rPr lang="en-US" altLang="zh-TW" sz="2200" dirty="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en-US" altLang="zh-TW" sz="2200" dirty="0">
                <a:solidFill>
                  <a:schemeClr val="tx2">
                    <a:lumMod val="75000"/>
                  </a:schemeClr>
                </a:solidFill>
                <a:latin typeface="+mn-ea"/>
                <a:ea typeface="+mn-ea"/>
              </a:rPr>
              <a:t>11</a:t>
            </a:r>
            <a:r>
              <a:rPr lang="zh-TW" altLang="en-US" sz="2200" dirty="0">
                <a:solidFill>
                  <a:schemeClr val="tx2">
                    <a:lumMod val="75000"/>
                  </a:schemeClr>
                </a:solidFill>
                <a:latin typeface="+mn-ea"/>
                <a:ea typeface="+mn-ea"/>
              </a:rPr>
              <a:t>月下旬起各地滑雪場陸續開始營業，</a:t>
            </a:r>
            <a:r>
              <a:rPr lang="en-US" altLang="zh-TW" sz="2200" dirty="0">
                <a:solidFill>
                  <a:schemeClr val="tx2">
                    <a:lumMod val="75000"/>
                  </a:schemeClr>
                </a:solidFill>
                <a:latin typeface="+mn-ea"/>
                <a:ea typeface="+mn-ea"/>
              </a:rPr>
              <a:t/>
            </a:r>
            <a:br>
              <a:rPr lang="en-US" altLang="zh-TW" sz="2200" dirty="0">
                <a:solidFill>
                  <a:schemeClr val="tx2">
                    <a:lumMod val="75000"/>
                  </a:schemeClr>
                </a:solidFill>
                <a:latin typeface="+mn-ea"/>
                <a:ea typeface="+mn-ea"/>
              </a:rPr>
            </a:br>
            <a:r>
              <a:rPr lang="en-US" altLang="zh-TW" sz="2200" dirty="0">
                <a:solidFill>
                  <a:schemeClr val="tx2">
                    <a:lumMod val="75000"/>
                  </a:schemeClr>
                </a:solidFill>
                <a:latin typeface="+mn-ea"/>
                <a:ea typeface="+mn-ea"/>
              </a:rPr>
              <a:t/>
            </a:r>
            <a:br>
              <a:rPr lang="en-US" altLang="zh-TW" sz="2200" dirty="0">
                <a:solidFill>
                  <a:schemeClr val="tx2">
                    <a:lumMod val="75000"/>
                  </a:schemeClr>
                </a:solidFill>
                <a:latin typeface="+mn-ea"/>
                <a:ea typeface="+mn-ea"/>
              </a:rPr>
            </a:br>
            <a:r>
              <a:rPr lang="zh-TW" altLang="en-US" sz="2200" dirty="0">
                <a:solidFill>
                  <a:schemeClr val="tx2">
                    <a:lumMod val="75000"/>
                  </a:schemeClr>
                </a:solidFill>
                <a:latin typeface="+mn-ea"/>
                <a:ea typeface="+mn-ea"/>
              </a:rPr>
              <a:t>很多都會開放至</a:t>
            </a:r>
            <a:r>
              <a:rPr lang="en-US" altLang="zh-TW" sz="2200" dirty="0">
                <a:solidFill>
                  <a:schemeClr val="tx2">
                    <a:lumMod val="75000"/>
                  </a:schemeClr>
                </a:solidFill>
                <a:latin typeface="+mn-ea"/>
                <a:ea typeface="+mn-ea"/>
              </a:rPr>
              <a:t>5</a:t>
            </a:r>
            <a:r>
              <a:rPr lang="zh-TW" altLang="en-US" sz="2200" dirty="0">
                <a:solidFill>
                  <a:schemeClr val="tx2">
                    <a:lumMod val="75000"/>
                  </a:schemeClr>
                </a:solidFill>
                <a:latin typeface="+mn-ea"/>
                <a:ea typeface="+mn-ea"/>
              </a:rPr>
              <a:t>月上旬。</a:t>
            </a:r>
            <a:r>
              <a:rPr lang="en-US" altLang="zh-TW" sz="2200" dirty="0">
                <a:solidFill>
                  <a:schemeClr val="tx1"/>
                </a:solidFill>
                <a:latin typeface="+mn-ea"/>
                <a:ea typeface="+mn-ea"/>
              </a:rPr>
              <a:t/>
            </a:r>
            <a:br>
              <a:rPr lang="en-US" altLang="zh-TW" sz="2200" dirty="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en-US" altLang="zh-TW" sz="2000" dirty="0">
                <a:solidFill>
                  <a:schemeClr val="tx1"/>
                </a:solidFill>
                <a:latin typeface="+mn-ea"/>
                <a:ea typeface="+mn-ea"/>
              </a:rPr>
              <a:t/>
            </a:r>
            <a:br>
              <a:rPr lang="en-US" altLang="zh-TW" sz="2000" dirty="0">
                <a:solidFill>
                  <a:schemeClr val="tx1"/>
                </a:solidFill>
                <a:latin typeface="+mn-ea"/>
                <a:ea typeface="+mn-ea"/>
              </a:rPr>
            </a:br>
            <a:endParaRPr lang="zh-TW" altLang="en-US" sz="22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24CE98A0-64EC-4F91-BE48-288E91882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2831" y="0"/>
            <a:ext cx="4046927" cy="560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82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3"/>
            <a:ext cx="7776864" cy="5815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792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9" r="473" b="20404"/>
          <a:stretch/>
        </p:blipFill>
        <p:spPr bwMode="auto">
          <a:xfrm>
            <a:off x="251521" y="1124744"/>
            <a:ext cx="8743393" cy="4818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831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836713"/>
            <a:ext cx="7920880" cy="5922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92967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9" y="908720"/>
            <a:ext cx="6552728" cy="4899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59127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664"/>
            <a:ext cx="7822650" cy="5857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48930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30"/>
            <a:ext cx="7560840" cy="5653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48533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1052736"/>
            <a:ext cx="7416824" cy="5545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21951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908720"/>
            <a:ext cx="7632848" cy="5707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37150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7704856" cy="576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92954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6752"/>
            <a:ext cx="7255461" cy="5425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1837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320D401F-5FD1-43A1-B096-1BCD1F3C5A3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4351" y="414780"/>
            <a:ext cx="7796030" cy="4959806"/>
          </a:xfrm>
        </p:spPr>
        <p:txBody>
          <a:bodyPr anchor="t"/>
          <a:lstStyle/>
          <a:p>
            <a:r>
              <a:rPr lang="en-US" altLang="ja-JP" dirty="0"/>
              <a:t>1</a:t>
            </a:r>
            <a:r>
              <a:rPr lang="ja-JP" altLang="en-US" dirty="0"/>
              <a:t>月・</a:t>
            </a:r>
            <a:r>
              <a:rPr lang="en-US" altLang="ja-JP" dirty="0"/>
              <a:t>2</a:t>
            </a:r>
            <a:r>
              <a:rPr lang="ja-JP" altLang="en-US" dirty="0"/>
              <a:t>月・</a:t>
            </a:r>
            <a:r>
              <a:rPr lang="en-US" altLang="ja-JP" dirty="0"/>
              <a:t>3</a:t>
            </a:r>
            <a:r>
              <a:rPr lang="ja-JP" altLang="en-US" dirty="0"/>
              <a:t>月　做好防寒措施</a:t>
            </a:r>
            <a:endParaRPr lang="en-US" altLang="ja-JP" dirty="0"/>
          </a:p>
          <a:p>
            <a:pPr lvl="1"/>
            <a:r>
              <a:rPr lang="zh-TW" altLang="en-US" dirty="0"/>
              <a:t>一年之中，北海道最冷的季節在於</a:t>
            </a:r>
            <a:r>
              <a:rPr lang="en-US" altLang="zh-TW" dirty="0"/>
              <a:t>1~3</a:t>
            </a:r>
            <a:r>
              <a:rPr lang="zh-TW" altLang="en-US" dirty="0"/>
              <a:t>月。</a:t>
            </a:r>
            <a:endParaRPr lang="en-US" altLang="zh-TW" dirty="0"/>
          </a:p>
          <a:p>
            <a:pPr marL="457200" lvl="1" indent="0">
              <a:buNone/>
            </a:pP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ja-JP" altLang="en-US" dirty="0"/>
          </a:p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E25AB593-CAA7-4E21-B7FA-98D5D0955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1" y="1414021"/>
            <a:ext cx="7884932" cy="409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3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/>
          </p:cNvSpPr>
          <p:nvPr>
            <p:ph type="title"/>
          </p:nvPr>
        </p:nvSpPr>
        <p:spPr>
          <a:xfrm>
            <a:off x="857224" y="357168"/>
            <a:ext cx="7772400" cy="1974059"/>
          </a:xfrm>
        </p:spPr>
        <p:txBody>
          <a:bodyPr/>
          <a:lstStyle>
            <a:extLst/>
          </a:lstStyle>
          <a:p>
            <a:r>
              <a:rPr altLang="en-US" sz="6600" dirty="0" smtClean="0"/>
              <a:t>氣象報告小幫手</a:t>
            </a:r>
            <a:r>
              <a:rPr lang="en-US" altLang="en-US" sz="6600" dirty="0" smtClean="0"/>
              <a:t/>
            </a:r>
            <a:br>
              <a:rPr lang="en-US" altLang="en-US" sz="6600" dirty="0" smtClean="0"/>
            </a:br>
            <a:r>
              <a:rPr altLang="en-US" sz="6600" dirty="0" smtClean="0"/>
              <a:t>捷克－布拉格</a:t>
            </a:r>
            <a:endParaRPr lang="zh-TW" sz="6600" dirty="0"/>
          </a:p>
        </p:txBody>
      </p:sp>
      <p:sp>
        <p:nvSpPr>
          <p:cNvPr id="5" name="Rectangle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>
            <a:extLst/>
          </a:lstStyle>
          <a:p>
            <a:r>
              <a:rPr lang="en-US" altLang="zh-TW" dirty="0" smtClean="0"/>
              <a:t>301-5</a:t>
            </a:r>
          </a:p>
          <a:p>
            <a:r>
              <a:rPr altLang="en-US" dirty="0" smtClean="0"/>
              <a:t>收集資料</a:t>
            </a:r>
            <a:r>
              <a:rPr lang="en-US" altLang="zh-TW" dirty="0" smtClean="0"/>
              <a:t>:</a:t>
            </a:r>
            <a:r>
              <a:rPr altLang="en-US" dirty="0" smtClean="0"/>
              <a:t>黃怡天　整理資料</a:t>
            </a:r>
            <a:r>
              <a:rPr lang="en-US" altLang="zh-TW" dirty="0" smtClean="0"/>
              <a:t>:</a:t>
            </a:r>
            <a:r>
              <a:rPr altLang="en-US" dirty="0" smtClean="0"/>
              <a:t>楊傑威</a:t>
            </a:r>
            <a:endParaRPr lang="en-US" altLang="en-US" dirty="0" smtClean="0"/>
          </a:p>
          <a:p>
            <a:r>
              <a:rPr altLang="en-US" dirty="0" smtClean="0"/>
              <a:t>簡報製作</a:t>
            </a:r>
            <a:r>
              <a:rPr lang="en-US" altLang="zh-TW" dirty="0" smtClean="0"/>
              <a:t>:</a:t>
            </a:r>
            <a:r>
              <a:rPr altLang="en-US" dirty="0" smtClean="0"/>
              <a:t>王世安　報告</a:t>
            </a:r>
            <a:r>
              <a:rPr lang="en-US" altLang="zh-TW" dirty="0" smtClean="0"/>
              <a:t>:</a:t>
            </a:r>
            <a:r>
              <a:rPr altLang="en-US" dirty="0" smtClean="0"/>
              <a:t>卓逸軒</a:t>
            </a:r>
            <a:endParaRPr lang="zh-TW" dirty="0"/>
          </a:p>
        </p:txBody>
      </p:sp>
      <p:pic>
        <p:nvPicPr>
          <p:cNvPr id="6" name="圖片 5" descr="Prague_from_Klementinu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547" y="2357430"/>
            <a:ext cx="4921490" cy="321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5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2018</a:t>
            </a:r>
            <a:r>
              <a:rPr altLang="en-US" dirty="0" smtClean="0"/>
              <a:t>年</a:t>
            </a:r>
            <a:r>
              <a:rPr lang="en-US" altLang="zh-TW" dirty="0" smtClean="0"/>
              <a:t>6</a:t>
            </a:r>
            <a:r>
              <a:rPr altLang="en-US" dirty="0" smtClean="0"/>
              <a:t>月</a:t>
            </a:r>
            <a:r>
              <a:rPr lang="en-US" altLang="zh-TW" dirty="0" smtClean="0"/>
              <a:t>13</a:t>
            </a:r>
            <a:r>
              <a:rPr altLang="en-US" dirty="0" smtClean="0"/>
              <a:t>日星期三 布拉格天氣報告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500034" y="1285860"/>
            <a:ext cx="8036746" cy="5214974"/>
          </a:xfrm>
        </p:spPr>
        <p:txBody>
          <a:bodyPr>
            <a:noAutofit/>
          </a:bodyPr>
          <a:lstStyle/>
          <a:p>
            <a:pPr fontAlgn="base">
              <a:buFont typeface="Arial" pitchFamily="34" charset="0"/>
              <a:buChar char="•"/>
            </a:pPr>
            <a:r>
              <a:rPr altLang="en-US" sz="3200" dirty="0" smtClean="0">
                <a:latin typeface="Algerian" pitchFamily="82" charset="0"/>
                <a:ea typeface="標楷體" pitchFamily="65" charset="-120"/>
              </a:rPr>
              <a:t>氣　　溫：</a:t>
            </a:r>
            <a:r>
              <a:rPr altLang="en-US" sz="3200" cap="all" dirty="0" smtClean="0">
                <a:latin typeface="Algerian" pitchFamily="82" charset="0"/>
                <a:ea typeface="標楷體" pitchFamily="65" charset="-120"/>
              </a:rPr>
              <a:t>高溫</a:t>
            </a:r>
            <a:r>
              <a:rPr lang="en-US" altLang="en-US" sz="3200" cap="all" dirty="0" smtClean="0">
                <a:latin typeface="Algerian" pitchFamily="82" charset="0"/>
                <a:ea typeface="標楷體" pitchFamily="65" charset="-120"/>
              </a:rPr>
              <a:t>26</a:t>
            </a:r>
            <a:r>
              <a:rPr altLang="en-US" sz="3200" cap="all" dirty="0" smtClean="0">
                <a:latin typeface="Algerian" pitchFamily="82" charset="0"/>
                <a:ea typeface="標楷體" pitchFamily="65" charset="-120"/>
              </a:rPr>
              <a:t>度，低溫</a:t>
            </a:r>
            <a:r>
              <a:rPr lang="en-US" altLang="zh-TW" sz="3200" cap="all" dirty="0" smtClean="0">
                <a:latin typeface="Algerian" pitchFamily="82" charset="0"/>
                <a:ea typeface="標楷體" pitchFamily="65" charset="-120"/>
              </a:rPr>
              <a:t>14</a:t>
            </a:r>
            <a:r>
              <a:rPr altLang="en-US" sz="3200" cap="all" dirty="0" smtClean="0">
                <a:latin typeface="Algerian" pitchFamily="82" charset="0"/>
                <a:ea typeface="標楷體" pitchFamily="65" charset="-120"/>
              </a:rPr>
              <a:t>度</a:t>
            </a:r>
            <a:endParaRPr lang="en-US" altLang="en-US" sz="3200" cap="all" dirty="0" smtClean="0">
              <a:latin typeface="Algerian" pitchFamily="82" charset="0"/>
              <a:ea typeface="標楷體" pitchFamily="65" charset="-120"/>
            </a:endParaRPr>
          </a:p>
          <a:p>
            <a:pPr fontAlgn="base">
              <a:buFont typeface="Arial" pitchFamily="34" charset="0"/>
              <a:buChar char="•"/>
            </a:pPr>
            <a:r>
              <a:rPr altLang="en-US" sz="3200" dirty="0" smtClean="0">
                <a:latin typeface="Algerian" pitchFamily="82" charset="0"/>
                <a:ea typeface="標楷體" pitchFamily="65" charset="-120"/>
              </a:rPr>
              <a:t>體感溫度：</a:t>
            </a:r>
            <a:r>
              <a:rPr lang="en-US" altLang="zh-TW" sz="3200" dirty="0" smtClean="0">
                <a:latin typeface="Algerian" pitchFamily="82" charset="0"/>
                <a:ea typeface="標楷體" pitchFamily="65" charset="-120"/>
              </a:rPr>
              <a:t>29</a:t>
            </a:r>
            <a:r>
              <a:rPr altLang="en-US" sz="3200" dirty="0" smtClean="0">
                <a:latin typeface="Algerian" pitchFamily="82" charset="0"/>
                <a:ea typeface="標楷體" pitchFamily="65" charset="-120"/>
              </a:rPr>
              <a:t>度</a:t>
            </a:r>
            <a:endParaRPr lang="en-US" altLang="en-US" sz="3200" dirty="0" smtClean="0">
              <a:latin typeface="Algerian" pitchFamily="82" charset="0"/>
              <a:ea typeface="標楷體" pitchFamily="65" charset="-120"/>
            </a:endParaRPr>
          </a:p>
          <a:p>
            <a:pPr fontAlgn="base">
              <a:buFont typeface="Arial" pitchFamily="34" charset="0"/>
              <a:buChar char="•"/>
            </a:pPr>
            <a:r>
              <a:rPr altLang="en-US" sz="3200" dirty="0" smtClean="0">
                <a:latin typeface="Algerian" pitchFamily="82" charset="0"/>
                <a:ea typeface="標楷體" pitchFamily="65" charset="-120"/>
              </a:rPr>
              <a:t>降  雨  量： </a:t>
            </a:r>
            <a:r>
              <a:rPr lang="en-US" altLang="zh-TW" sz="3200" dirty="0" smtClean="0">
                <a:latin typeface="Algerian" pitchFamily="82" charset="0"/>
                <a:ea typeface="標楷體" pitchFamily="65" charset="-120"/>
              </a:rPr>
              <a:t>61%</a:t>
            </a:r>
            <a:endParaRPr altLang="en-US" sz="3200" dirty="0" smtClean="0">
              <a:latin typeface="Algerian" pitchFamily="82" charset="0"/>
              <a:ea typeface="標楷體" pitchFamily="65" charset="-120"/>
            </a:endParaRPr>
          </a:p>
          <a:p>
            <a:pPr fontAlgn="base">
              <a:buFont typeface="Arial" pitchFamily="34" charset="0"/>
              <a:buChar char="•"/>
            </a:pPr>
            <a:r>
              <a:rPr altLang="en-US" sz="3200" dirty="0" smtClean="0">
                <a:latin typeface="Algerian" pitchFamily="82" charset="0"/>
                <a:ea typeface="標楷體" pitchFamily="65" charset="-120"/>
              </a:rPr>
              <a:t>天　　氣：多場陣雨和雷雨</a:t>
            </a:r>
            <a:endParaRPr lang="en-US" altLang="en-US" sz="3200" dirty="0" smtClean="0">
              <a:latin typeface="Algerian" pitchFamily="82" charset="0"/>
              <a:ea typeface="標楷體" pitchFamily="65" charset="-120"/>
            </a:endParaRPr>
          </a:p>
          <a:p>
            <a:pPr fontAlgn="base">
              <a:buFont typeface="Arial" pitchFamily="34" charset="0"/>
              <a:buChar char="•"/>
            </a:pPr>
            <a:r>
              <a:rPr altLang="en-US" sz="3200" dirty="0" smtClean="0">
                <a:latin typeface="Algerian" pitchFamily="82" charset="0"/>
                <a:ea typeface="標楷體" pitchFamily="65" charset="-120"/>
              </a:rPr>
              <a:t>雷雨機率：</a:t>
            </a:r>
            <a:r>
              <a:rPr lang="en-US" altLang="zh-TW" sz="3200" dirty="0" smtClean="0">
                <a:latin typeface="Algerian" pitchFamily="82" charset="0"/>
                <a:ea typeface="標楷體" pitchFamily="65" charset="-120"/>
              </a:rPr>
              <a:t> 40%</a:t>
            </a:r>
            <a:r>
              <a:rPr altLang="en-US" sz="3200" dirty="0" smtClean="0">
                <a:latin typeface="Algerian" pitchFamily="82" charset="0"/>
                <a:ea typeface="標楷體" pitchFamily="65" charset="-120"/>
              </a:rPr>
              <a:t>，降雨量</a:t>
            </a:r>
            <a:r>
              <a:rPr lang="en-US" altLang="zh-TW" sz="3200" dirty="0" smtClean="0">
                <a:latin typeface="Algerian" pitchFamily="82" charset="0"/>
                <a:ea typeface="標楷體" pitchFamily="65" charset="-120"/>
              </a:rPr>
              <a:t> 7 </a:t>
            </a:r>
            <a:r>
              <a:rPr altLang="en-US" sz="3200" dirty="0" smtClean="0">
                <a:latin typeface="Algerian" pitchFamily="82" charset="0"/>
                <a:ea typeface="標楷體" pitchFamily="65" charset="-120"/>
              </a:rPr>
              <a:t>公釐</a:t>
            </a:r>
          </a:p>
          <a:p>
            <a:pPr fontAlgn="base">
              <a:buFont typeface="Arial" pitchFamily="34" charset="0"/>
              <a:buChar char="•"/>
            </a:pPr>
            <a:r>
              <a:rPr altLang="en-US" sz="3200" dirty="0" smtClean="0">
                <a:latin typeface="Algerian" pitchFamily="82" charset="0"/>
                <a:ea typeface="標楷體" pitchFamily="65" charset="-120"/>
              </a:rPr>
              <a:t>風　　向：西南西 </a:t>
            </a:r>
            <a:r>
              <a:rPr lang="en-US" altLang="zh-TW" sz="3200" dirty="0" smtClean="0">
                <a:latin typeface="Algerian" pitchFamily="82" charset="0"/>
                <a:ea typeface="標楷體" pitchFamily="65" charset="-120"/>
              </a:rPr>
              <a:t>11 </a:t>
            </a:r>
            <a:r>
              <a:rPr altLang="en-US" sz="3200" dirty="0" smtClean="0">
                <a:latin typeface="Algerian" pitchFamily="82" charset="0"/>
                <a:ea typeface="標楷體" pitchFamily="65" charset="-120"/>
              </a:rPr>
              <a:t>公里</a:t>
            </a:r>
            <a:r>
              <a:rPr lang="en-US" altLang="zh-TW" sz="3200" dirty="0" smtClean="0">
                <a:latin typeface="Algerian" pitchFamily="82" charset="0"/>
                <a:ea typeface="標楷體" pitchFamily="65" charset="-120"/>
              </a:rPr>
              <a:t>/</a:t>
            </a:r>
            <a:r>
              <a:rPr altLang="en-US" sz="3200" dirty="0" smtClean="0">
                <a:latin typeface="Algerian" pitchFamily="82" charset="0"/>
                <a:ea typeface="標楷體" pitchFamily="65" charset="-120"/>
              </a:rPr>
              <a:t>時</a:t>
            </a:r>
          </a:p>
          <a:p>
            <a:pPr fontAlgn="base">
              <a:buFont typeface="Arial" pitchFamily="34" charset="0"/>
              <a:buChar char="•"/>
            </a:pPr>
            <a:r>
              <a:rPr altLang="en-US" sz="3200" dirty="0" smtClean="0">
                <a:latin typeface="Algerian" pitchFamily="82" charset="0"/>
                <a:ea typeface="標楷體" pitchFamily="65" charset="-120"/>
              </a:rPr>
              <a:t>最大陣風：</a:t>
            </a:r>
            <a:r>
              <a:rPr lang="en-US" altLang="zh-TW" sz="3200" dirty="0" smtClean="0">
                <a:latin typeface="Algerian" pitchFamily="82" charset="0"/>
                <a:ea typeface="標楷體" pitchFamily="65" charset="-120"/>
              </a:rPr>
              <a:t>17 </a:t>
            </a:r>
            <a:r>
              <a:rPr altLang="en-US" sz="3200" dirty="0" smtClean="0">
                <a:latin typeface="Algerian" pitchFamily="82" charset="0"/>
                <a:ea typeface="標楷體" pitchFamily="65" charset="-120"/>
              </a:rPr>
              <a:t>公里</a:t>
            </a:r>
            <a:r>
              <a:rPr lang="en-US" altLang="zh-TW" sz="3200" dirty="0" smtClean="0">
                <a:latin typeface="Algerian" pitchFamily="82" charset="0"/>
                <a:ea typeface="標楷體" pitchFamily="65" charset="-120"/>
              </a:rPr>
              <a:t>/</a:t>
            </a:r>
            <a:r>
              <a:rPr altLang="en-US" sz="3200" dirty="0" smtClean="0">
                <a:latin typeface="Algerian" pitchFamily="82" charset="0"/>
                <a:ea typeface="標楷體" pitchFamily="65" charset="-120"/>
              </a:rPr>
              <a:t>時</a:t>
            </a:r>
          </a:p>
          <a:p>
            <a:pPr fontAlgn="base">
              <a:buFont typeface="Arial" pitchFamily="34" charset="0"/>
              <a:buChar char="•"/>
            </a:pPr>
            <a:r>
              <a:rPr altLang="en-US" sz="3200" dirty="0" smtClean="0">
                <a:latin typeface="Algerian" pitchFamily="82" charset="0"/>
                <a:ea typeface="標楷體" pitchFamily="65" charset="-120"/>
              </a:rPr>
              <a:t>最大紫外線指數：</a:t>
            </a:r>
            <a:r>
              <a:rPr lang="en-US" altLang="zh-TW" sz="3200" dirty="0" smtClean="0">
                <a:latin typeface="Algerian" pitchFamily="82" charset="0"/>
                <a:ea typeface="標楷體" pitchFamily="65" charset="-120"/>
              </a:rPr>
              <a:t> 4</a:t>
            </a:r>
            <a:r>
              <a:rPr altLang="en-US" sz="3200" dirty="0" smtClean="0">
                <a:latin typeface="Algerian" pitchFamily="82" charset="0"/>
                <a:ea typeface="標楷體" pitchFamily="65" charset="-120"/>
              </a:rPr>
              <a:t> </a:t>
            </a:r>
            <a:r>
              <a:rPr lang="en-US" altLang="zh-TW" sz="3200" dirty="0" smtClean="0">
                <a:latin typeface="Algerian" pitchFamily="82" charset="0"/>
                <a:ea typeface="標楷體" pitchFamily="65" charset="-120"/>
              </a:rPr>
              <a:t>(</a:t>
            </a:r>
            <a:r>
              <a:rPr altLang="en-US" sz="3200" dirty="0" smtClean="0">
                <a:latin typeface="Algerian" pitchFamily="82" charset="0"/>
                <a:ea typeface="標楷體" pitchFamily="65" charset="-120"/>
              </a:rPr>
              <a:t>中</a:t>
            </a:r>
            <a:r>
              <a:rPr lang="en-US" altLang="zh-TW" sz="3200" dirty="0" smtClean="0">
                <a:latin typeface="Algerian" pitchFamily="82" charset="0"/>
                <a:ea typeface="標楷體" pitchFamily="65" charset="-120"/>
              </a:rPr>
              <a:t>)</a:t>
            </a:r>
            <a:endParaRPr lang="en-US" altLang="en-US" sz="3200" dirty="0" smtClean="0">
              <a:latin typeface="Algerian" pitchFamily="82" charset="0"/>
              <a:ea typeface="標楷體" pitchFamily="65" charset="-120"/>
            </a:endParaRPr>
          </a:p>
          <a:p>
            <a:pPr algn="r"/>
            <a:r>
              <a:rPr altLang="en-US" sz="2800" dirty="0" smtClean="0">
                <a:latin typeface="Algerian" pitchFamily="82" charset="0"/>
                <a:ea typeface="標楷體" pitchFamily="65" charset="-120"/>
              </a:rPr>
              <a:t>資料來源：</a:t>
            </a:r>
            <a:r>
              <a:rPr lang="en-US" altLang="zh-TW" sz="2800" dirty="0" smtClean="0">
                <a:latin typeface="Algerian" pitchFamily="82" charset="0"/>
                <a:ea typeface="標楷體" pitchFamily="65" charset="-120"/>
              </a:rPr>
              <a:t>accuweather.com</a:t>
            </a:r>
            <a:endParaRPr lang="en-US" altLang="en-US" sz="2800" dirty="0" smtClean="0">
              <a:latin typeface="Algerian" pitchFamily="82" charset="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9431723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1472" y="5357826"/>
            <a:ext cx="8229600" cy="1295400"/>
          </a:xfrm>
        </p:spPr>
        <p:txBody>
          <a:bodyPr/>
          <a:lstStyle/>
          <a:p>
            <a:r>
              <a:rPr altLang="en-US" sz="2400" dirty="0" smtClean="0">
                <a:effectLst/>
              </a:rPr>
              <a:t>布拉格的氣候屬於典型的</a:t>
            </a:r>
            <a:r>
              <a:rPr altLang="en-US" sz="2400" dirty="0" smtClean="0">
                <a:effectLst/>
                <a:hlinkClick r:id="rId2" tooltip="溫帶大陸性濕潤氣候"/>
              </a:rPr>
              <a:t>溫帶大陸性濕潤氣候</a:t>
            </a:r>
            <a:r>
              <a:rPr altLang="en-US" sz="2400" dirty="0" smtClean="0">
                <a:effectLst/>
              </a:rPr>
              <a:t>，冬季寒冷乾燥，夏季溫暖潮濕。</a:t>
            </a:r>
            <a:r>
              <a:rPr lang="en-US" altLang="zh-TW" sz="2400" dirty="0" smtClean="0">
                <a:effectLst/>
              </a:rPr>
              <a:t>7</a:t>
            </a:r>
            <a:r>
              <a:rPr altLang="en-US" sz="2400" dirty="0" smtClean="0">
                <a:effectLst/>
              </a:rPr>
              <a:t>月平均氣溫為</a:t>
            </a:r>
            <a:r>
              <a:rPr lang="en-US" altLang="zh-TW" sz="2400" dirty="0" smtClean="0">
                <a:effectLst/>
              </a:rPr>
              <a:t>18.5</a:t>
            </a:r>
            <a:r>
              <a:rPr altLang="en-US" sz="2400" dirty="0" smtClean="0">
                <a:effectLst/>
              </a:rPr>
              <a:t>攝氏度，</a:t>
            </a:r>
            <a:r>
              <a:rPr lang="en-US" altLang="zh-TW" sz="2400" dirty="0" smtClean="0">
                <a:effectLst/>
              </a:rPr>
              <a:t>1</a:t>
            </a:r>
            <a:r>
              <a:rPr altLang="en-US" sz="2400" dirty="0" smtClean="0">
                <a:effectLst/>
              </a:rPr>
              <a:t>月為</a:t>
            </a:r>
            <a:r>
              <a:rPr lang="en-US" altLang="zh-TW" sz="2400" dirty="0" smtClean="0">
                <a:effectLst/>
              </a:rPr>
              <a:t>-1.1</a:t>
            </a:r>
            <a:r>
              <a:rPr altLang="en-US" sz="2400" dirty="0" smtClean="0">
                <a:effectLst/>
              </a:rPr>
              <a:t>攝氏度。記錄的最低氣溫是−</a:t>
            </a:r>
            <a:r>
              <a:rPr lang="en-US" altLang="zh-TW" sz="2400" dirty="0" smtClean="0">
                <a:effectLst/>
              </a:rPr>
              <a:t>27.5</a:t>
            </a:r>
            <a:r>
              <a:rPr altLang="en-US" sz="2400" dirty="0" smtClean="0">
                <a:effectLst/>
              </a:rPr>
              <a:t>攝氏度，最高氣溫為</a:t>
            </a:r>
            <a:r>
              <a:rPr lang="en-US" altLang="zh-TW" sz="2400" dirty="0" smtClean="0">
                <a:effectLst/>
              </a:rPr>
              <a:t>37.8</a:t>
            </a:r>
            <a:r>
              <a:rPr altLang="en-US" sz="2400" dirty="0" smtClean="0">
                <a:effectLst/>
              </a:rPr>
              <a:t>攝氏度。</a:t>
            </a:r>
            <a:endParaRPr lang="zh-TW" altLang="en-US" sz="2400" dirty="0">
              <a:effectLst/>
            </a:endParaRPr>
          </a:p>
        </p:txBody>
      </p:sp>
      <p:pic>
        <p:nvPicPr>
          <p:cNvPr id="5" name="內容版面配置區 4" descr="unnamed.pn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57224" y="357166"/>
            <a:ext cx="7786742" cy="4866714"/>
          </a:xfrm>
        </p:spPr>
      </p:pic>
    </p:spTree>
    <p:extLst>
      <p:ext uri="{BB962C8B-B14F-4D97-AF65-F5344CB8AC3E}">
        <p14:creationId xmlns:p14="http://schemas.microsoft.com/office/powerpoint/2010/main" val="520374903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643175" y="3000372"/>
            <a:ext cx="4786346" cy="1500198"/>
          </a:xfrm>
        </p:spPr>
        <p:txBody>
          <a:bodyPr/>
          <a:lstStyle/>
          <a:p>
            <a:pPr algn="ctr"/>
            <a:r>
              <a:rPr altLang="en-US" sz="8000" dirty="0" smtClean="0"/>
              <a:t>謝謝大家</a:t>
            </a:r>
            <a:endParaRPr lang="zh-TW" altLang="en-US" sz="8000" dirty="0"/>
          </a:p>
        </p:txBody>
      </p:sp>
    </p:spTree>
    <p:extLst>
      <p:ext uri="{BB962C8B-B14F-4D97-AF65-F5344CB8AC3E}">
        <p14:creationId xmlns:p14="http://schemas.microsoft.com/office/powerpoint/2010/main" val="25259267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C2E4DBDE-4F28-4E48-829A-8056BCAB93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9592" y="476672"/>
            <a:ext cx="7543800" cy="1518850"/>
          </a:xfrm>
        </p:spPr>
        <p:txBody>
          <a:bodyPr>
            <a:normAutofit fontScale="90000"/>
          </a:bodyPr>
          <a:lstStyle/>
          <a:p>
            <a:r>
              <a:rPr lang="en-US" altLang="zh-TW" sz="7200" dirty="0">
                <a:latin typeface="HGPHeiseiKakugothictaiW9" panose="020B0A00000000000000" pitchFamily="50" charset="-128"/>
                <a:ea typeface="HGPHeiseiKakugothictaiW9" panose="020B0A00000000000000" pitchFamily="50" charset="-128"/>
              </a:rPr>
              <a:t>301</a:t>
            </a:r>
            <a:r>
              <a:rPr lang="zh-TW" altLang="en-US" sz="7200" dirty="0">
                <a:latin typeface="HGPHeiseiKakugothictaiW9" panose="020B0A00000000000000" pitchFamily="50" charset="-128"/>
                <a:ea typeface="HGPHeiseiKakugothictaiW9" panose="020B0A00000000000000" pitchFamily="50" charset="-128"/>
              </a:rPr>
              <a:t>第</a:t>
            </a:r>
            <a:r>
              <a:rPr lang="en-US" altLang="zh-TW" sz="7200" dirty="0">
                <a:latin typeface="HGPHeiseiKakugothictaiW9" panose="020B0A00000000000000" pitchFamily="50" charset="-128"/>
                <a:ea typeface="HGPHeiseiKakugothictaiW9" panose="020B0A00000000000000" pitchFamily="50" charset="-128"/>
              </a:rPr>
              <a:t>7</a:t>
            </a:r>
            <a:r>
              <a:rPr lang="zh-TW" altLang="en-US" sz="7200" dirty="0">
                <a:latin typeface="HGPHeiseiKakugothictaiW9" panose="020B0A00000000000000" pitchFamily="50" charset="-128"/>
                <a:ea typeface="HGPHeiseiKakugothictaiW9" panose="020B0A00000000000000" pitchFamily="50" charset="-128"/>
              </a:rPr>
              <a:t>組報告</a:t>
            </a:r>
            <a:r>
              <a:rPr lang="en-US" altLang="zh-TW" sz="7200" dirty="0">
                <a:latin typeface="HGPHeiseiKakugothictaiW9" panose="020B0A00000000000000" pitchFamily="50" charset="-128"/>
                <a:ea typeface="HGPHeiseiKakugothictaiW9" panose="020B0A00000000000000" pitchFamily="50" charset="-128"/>
              </a:rPr>
              <a:t>:</a:t>
            </a:r>
            <a:r>
              <a:rPr lang="zh-TW" altLang="en-US" sz="7200" dirty="0">
                <a:latin typeface="HGPHeiseiKakugothictaiW9" panose="020B0A00000000000000" pitchFamily="50" charset="-128"/>
                <a:ea typeface="HGPHeiseiKakugothictaiW9" panose="020B0A00000000000000" pitchFamily="50" charset="-128"/>
              </a:rPr>
              <a:t>韓國 首爾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xmlns="" id="{C52F848E-ABFE-4A80-A8AB-B337F3D70A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6231" y="3188294"/>
            <a:ext cx="5491541" cy="1143000"/>
          </a:xfrm>
        </p:spPr>
        <p:txBody>
          <a:bodyPr>
            <a:noAutofit/>
          </a:bodyPr>
          <a:lstStyle/>
          <a:p>
            <a:r>
              <a:rPr lang="zh-TW" altLang="en-US" sz="40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報告</a:t>
            </a:r>
            <a:r>
              <a:rPr lang="en-US" altLang="zh-TW" sz="40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:</a:t>
            </a:r>
            <a:r>
              <a:rPr lang="zh-TW" altLang="en-US" sz="40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王詩佳  收集資料</a:t>
            </a:r>
            <a:r>
              <a:rPr lang="en-US" altLang="zh-TW" sz="40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:</a:t>
            </a:r>
            <a:r>
              <a:rPr lang="zh-TW" altLang="en-US" sz="40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邱玉璇</a:t>
            </a:r>
            <a:r>
              <a:rPr lang="en-US" altLang="zh-TW" sz="40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  </a:t>
            </a:r>
            <a:r>
              <a:rPr lang="zh-TW" altLang="en-US" sz="40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整理資料</a:t>
            </a:r>
            <a:r>
              <a:rPr lang="en-US" altLang="zh-TW" sz="40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:</a:t>
            </a:r>
            <a:r>
              <a:rPr lang="zh-TW" altLang="en-US" sz="40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陸伊靜  電腦</a:t>
            </a:r>
            <a:r>
              <a:rPr lang="en-US" altLang="zh-TW" sz="40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:</a:t>
            </a:r>
            <a:r>
              <a:rPr lang="zh-TW" altLang="en-US" sz="40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張辰安</a:t>
            </a:r>
            <a:endParaRPr lang="en-US" altLang="zh-TW" sz="4000" dirty="0">
              <a:latin typeface="Estrangelo Edessa" panose="03080600000000000000" pitchFamily="66" charset="0"/>
              <a:cs typeface="Estrangelo Edessa" panose="0308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6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C2E4DBDE-4F28-4E48-829A-8056BCAB93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3809" y="0"/>
            <a:ext cx="3534546" cy="1379622"/>
          </a:xfrm>
        </p:spPr>
        <p:txBody>
          <a:bodyPr>
            <a:normAutofit fontScale="90000"/>
          </a:bodyPr>
          <a:lstStyle/>
          <a:p>
            <a:r>
              <a:rPr lang="zh-TW" altLang="en-US" sz="7200" dirty="0">
                <a:latin typeface="HGPHeiseiKakugothictaiW9" panose="020B0A00000000000000" pitchFamily="50" charset="-128"/>
                <a:ea typeface="HGPHeiseiKakugothictaiW9" panose="020B0A00000000000000" pitchFamily="50" charset="-128"/>
              </a:rPr>
              <a:t>時間</a:t>
            </a:r>
            <a:r>
              <a:rPr lang="en-US" altLang="zh-TW" sz="7200" dirty="0">
                <a:latin typeface="HGPHeiseiKakugothictaiW9" panose="020B0A00000000000000" pitchFamily="50" charset="-128"/>
                <a:ea typeface="HGPHeiseiKakugothictaiW9" panose="020B0A00000000000000" pitchFamily="50" charset="-128"/>
              </a:rPr>
              <a:t>:12/8</a:t>
            </a:r>
            <a:endParaRPr lang="zh-TW" altLang="en-US" sz="7200" dirty="0">
              <a:latin typeface="HGPHeiseiKakugothictaiW9" panose="020B0A00000000000000" pitchFamily="50" charset="-128"/>
              <a:ea typeface="HGPHeiseiKakugothictaiW9" panose="020B0A00000000000000" pitchFamily="50" charset="-128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xmlns="" id="{C52F848E-ABFE-4A80-A8AB-B337F3D70A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5646" y="1802144"/>
            <a:ext cx="3358055" cy="3253717"/>
          </a:xfrm>
        </p:spPr>
        <p:txBody>
          <a:bodyPr>
            <a:normAutofit fontScale="25000" lnSpcReduction="20000"/>
          </a:bodyPr>
          <a:lstStyle/>
          <a:p>
            <a:endParaRPr lang="en-US" altLang="zh-TW" dirty="0"/>
          </a:p>
          <a:p>
            <a:r>
              <a:rPr lang="zh-TW" altLang="en-US" sz="19200" dirty="0">
                <a:solidFill>
                  <a:srgbClr val="C00000"/>
                </a:solidFill>
                <a:latin typeface="HGPHeiseiKakugothictaiW9" panose="020B0A00000000000000" pitchFamily="50" charset="-128"/>
                <a:ea typeface="HGPHeiseiKakugothictaiW9" panose="020B0A00000000000000" pitchFamily="50" charset="-128"/>
              </a:rPr>
              <a:t>天氣狀況</a:t>
            </a:r>
            <a:r>
              <a:rPr lang="en-US" altLang="zh-TW" sz="19200" dirty="0">
                <a:solidFill>
                  <a:srgbClr val="C00000"/>
                </a:solidFill>
                <a:latin typeface="HGPHeiseiKakugothictaiW9" panose="020B0A00000000000000" pitchFamily="50" charset="-128"/>
                <a:ea typeface="HGPHeiseiKakugothictaiW9" panose="020B0A00000000000000" pitchFamily="50" charset="-128"/>
              </a:rPr>
              <a:t>:</a:t>
            </a:r>
            <a:r>
              <a:rPr lang="zh-TW" altLang="en-US" sz="19200" dirty="0">
                <a:solidFill>
                  <a:srgbClr val="C00000"/>
                </a:solidFill>
                <a:latin typeface="HGPHeiseiKakugothictaiW9" panose="020B0A00000000000000" pitchFamily="50" charset="-128"/>
                <a:ea typeface="HGPHeiseiKakugothictaiW9" panose="020B0A00000000000000" pitchFamily="50" charset="-128"/>
              </a:rPr>
              <a:t>少雲</a:t>
            </a:r>
            <a:endParaRPr lang="en-US" altLang="zh-TW" sz="19200" dirty="0">
              <a:solidFill>
                <a:srgbClr val="C00000"/>
              </a:solidFill>
              <a:latin typeface="HGPHeiseiKakugothictaiW9" panose="020B0A00000000000000" pitchFamily="50" charset="-128"/>
              <a:ea typeface="HGPHeiseiKakugothictaiW9" panose="020B0A00000000000000" pitchFamily="50" charset="-128"/>
            </a:endParaRPr>
          </a:p>
          <a:p>
            <a:r>
              <a:rPr lang="zh-TW" altLang="en-US" sz="19200" dirty="0">
                <a:solidFill>
                  <a:srgbClr val="FF3300"/>
                </a:solidFill>
                <a:latin typeface="HGPHeiseiKakugothictaiW9" panose="020B0A00000000000000" pitchFamily="50" charset="-128"/>
                <a:ea typeface="HGPHeiseiKakugothictaiW9" panose="020B0A00000000000000" pitchFamily="50" charset="-128"/>
              </a:rPr>
              <a:t>溫度</a:t>
            </a:r>
            <a:r>
              <a:rPr lang="en-US" altLang="zh-TW" sz="19200" dirty="0">
                <a:solidFill>
                  <a:srgbClr val="FF3300"/>
                </a:solidFill>
                <a:latin typeface="HGPHeiseiKakugothictaiW9" panose="020B0A00000000000000" pitchFamily="50" charset="-128"/>
                <a:ea typeface="HGPHeiseiKakugothictaiW9" panose="020B0A00000000000000" pitchFamily="50" charset="-128"/>
              </a:rPr>
              <a:t>:0</a:t>
            </a:r>
            <a:r>
              <a:rPr lang="zh-TW" altLang="en-US" sz="19200" dirty="0">
                <a:solidFill>
                  <a:srgbClr val="FF3300"/>
                </a:solidFill>
                <a:latin typeface="HGPHeiseiKakugothictaiW9" panose="020B0A00000000000000" pitchFamily="50" charset="-128"/>
                <a:ea typeface="HGPHeiseiKakugothictaiW9" panose="020B0A00000000000000" pitchFamily="50" charset="-128"/>
              </a:rPr>
              <a:t>度至</a:t>
            </a:r>
            <a:r>
              <a:rPr lang="en-US" altLang="zh-TW" sz="19200" dirty="0">
                <a:solidFill>
                  <a:srgbClr val="FF3300"/>
                </a:solidFill>
                <a:latin typeface="HGPHeiseiKakugothictaiW9" panose="020B0A00000000000000" pitchFamily="50" charset="-128"/>
                <a:ea typeface="HGPHeiseiKakugothictaiW9" panose="020B0A00000000000000" pitchFamily="50" charset="-128"/>
              </a:rPr>
              <a:t>-8</a:t>
            </a:r>
            <a:r>
              <a:rPr lang="zh-TW" altLang="en-US" sz="19200" dirty="0">
                <a:solidFill>
                  <a:srgbClr val="FF3300"/>
                </a:solidFill>
                <a:latin typeface="HGPHeiseiKakugothictaiW9" panose="020B0A00000000000000" pitchFamily="50" charset="-128"/>
                <a:ea typeface="HGPHeiseiKakugothictaiW9" panose="020B0A00000000000000" pitchFamily="50" charset="-128"/>
              </a:rPr>
              <a:t>度</a:t>
            </a:r>
            <a:endParaRPr lang="en-US" altLang="zh-TW" sz="19200" dirty="0">
              <a:solidFill>
                <a:srgbClr val="FF3300"/>
              </a:solidFill>
              <a:latin typeface="HGPHeiseiKakugothictaiW9" panose="020B0A00000000000000" pitchFamily="50" charset="-128"/>
              <a:ea typeface="HGPHeiseiKakugothictaiW9" panose="020B0A00000000000000" pitchFamily="50" charset="-128"/>
            </a:endParaRPr>
          </a:p>
          <a:p>
            <a:r>
              <a:rPr lang="zh-TW" altLang="en-US" sz="19200" dirty="0">
                <a:solidFill>
                  <a:schemeClr val="accent6"/>
                </a:solidFill>
                <a:latin typeface="HGPHeiseiKakugothictaiW9" panose="020B0A00000000000000" pitchFamily="50" charset="-128"/>
                <a:ea typeface="HGPHeiseiKakugothictaiW9" panose="020B0A00000000000000" pitchFamily="50" charset="-128"/>
              </a:rPr>
              <a:t>風</a:t>
            </a:r>
            <a:r>
              <a:rPr lang="en-US" altLang="zh-TW" sz="19200" dirty="0">
                <a:solidFill>
                  <a:schemeClr val="accent6"/>
                </a:solidFill>
                <a:latin typeface="HGPHeiseiKakugothictaiW9" panose="020B0A00000000000000" pitchFamily="50" charset="-128"/>
                <a:ea typeface="HGPHeiseiKakugothictaiW9" panose="020B0A00000000000000" pitchFamily="50" charset="-128"/>
              </a:rPr>
              <a:t>:</a:t>
            </a:r>
            <a:r>
              <a:rPr lang="zh-TW" altLang="en-US" sz="19200" dirty="0">
                <a:solidFill>
                  <a:schemeClr val="accent6"/>
                </a:solidFill>
                <a:latin typeface="HGPHeiseiKakugothictaiW9" panose="020B0A00000000000000" pitchFamily="50" charset="-128"/>
                <a:ea typeface="HGPHeiseiKakugothictaiW9" panose="020B0A00000000000000" pitchFamily="50" charset="-128"/>
              </a:rPr>
              <a:t>西北風</a:t>
            </a:r>
            <a:r>
              <a:rPr lang="en-US" altLang="zh-TW" sz="19200" dirty="0">
                <a:solidFill>
                  <a:schemeClr val="accent6"/>
                </a:solidFill>
                <a:latin typeface="HGPHeiseiKakugothictaiW9" panose="020B0A00000000000000" pitchFamily="50" charset="-128"/>
                <a:ea typeface="HGPHeiseiKakugothictaiW9" panose="020B0A00000000000000" pitchFamily="50" charset="-128"/>
              </a:rPr>
              <a:t>2</a:t>
            </a:r>
            <a:r>
              <a:rPr lang="zh-TW" altLang="en-US" sz="19200" dirty="0">
                <a:solidFill>
                  <a:schemeClr val="accent6"/>
                </a:solidFill>
                <a:latin typeface="HGPHeiseiKakugothictaiW9" panose="020B0A00000000000000" pitchFamily="50" charset="-128"/>
                <a:ea typeface="HGPHeiseiKakugothictaiW9" panose="020B0A00000000000000" pitchFamily="50" charset="-128"/>
              </a:rPr>
              <a:t>級</a:t>
            </a:r>
            <a:endParaRPr lang="en-US" altLang="zh-TW" sz="19200" dirty="0">
              <a:solidFill>
                <a:schemeClr val="accent6"/>
              </a:solidFill>
              <a:latin typeface="HGPHeiseiKakugothictaiW9" panose="020B0A00000000000000" pitchFamily="50" charset="-128"/>
              <a:ea typeface="HGPHeiseiKakugothictaiW9" panose="020B0A00000000000000" pitchFamily="50" charset="-128"/>
            </a:endParaRPr>
          </a:p>
          <a:p>
            <a:r>
              <a:rPr lang="zh-TW" altLang="en-US" sz="19200" dirty="0">
                <a:solidFill>
                  <a:schemeClr val="accent1"/>
                </a:solidFill>
                <a:latin typeface="HGPHeiseiKakugothictaiW9" panose="020B0A00000000000000" pitchFamily="50" charset="-128"/>
                <a:ea typeface="HGPHeiseiKakugothictaiW9" panose="020B0A00000000000000" pitchFamily="50" charset="-128"/>
              </a:rPr>
              <a:t>濕度</a:t>
            </a:r>
            <a:r>
              <a:rPr lang="en-US" altLang="zh-TW" sz="19200" dirty="0">
                <a:solidFill>
                  <a:schemeClr val="accent1"/>
                </a:solidFill>
                <a:latin typeface="HGPHeiseiKakugothictaiW9" panose="020B0A00000000000000" pitchFamily="50" charset="-128"/>
                <a:ea typeface="HGPHeiseiKakugothictaiW9" panose="020B0A00000000000000" pitchFamily="50" charset="-128"/>
              </a:rPr>
              <a:t>:</a:t>
            </a:r>
            <a:r>
              <a:rPr lang="zh-TW" altLang="en-US" sz="19200" dirty="0">
                <a:solidFill>
                  <a:schemeClr val="accent1"/>
                </a:solidFill>
                <a:latin typeface="HGPHeiseiKakugothictaiW9" panose="020B0A00000000000000" pitchFamily="50" charset="-128"/>
                <a:ea typeface="HGPHeiseiKakugothictaiW9" panose="020B0A00000000000000" pitchFamily="50" charset="-128"/>
              </a:rPr>
              <a:t>乾燥</a:t>
            </a:r>
            <a:endParaRPr lang="en-US" altLang="zh-TW" sz="19200" dirty="0">
              <a:solidFill>
                <a:schemeClr val="accent1"/>
              </a:solidFill>
              <a:latin typeface="HGPHeiseiKakugothictaiW9" panose="020B0A00000000000000" pitchFamily="50" charset="-128"/>
              <a:ea typeface="HGPHeiseiKakugothictaiW9" panose="020B0A00000000000000" pitchFamily="50" charset="-128"/>
            </a:endParaRPr>
          </a:p>
          <a:p>
            <a:r>
              <a:rPr lang="zh-TW" altLang="en-US" sz="19200" dirty="0">
                <a:solidFill>
                  <a:srgbClr val="7030A0"/>
                </a:solidFill>
                <a:latin typeface="HGPHeiseiKakugothictaiW9" panose="020B0A00000000000000" pitchFamily="50" charset="-128"/>
                <a:ea typeface="HGPHeiseiKakugothictaiW9" panose="020B0A00000000000000" pitchFamily="50" charset="-128"/>
              </a:rPr>
              <a:t>紫外線</a:t>
            </a:r>
            <a:r>
              <a:rPr lang="en-US" altLang="zh-TW" sz="19200" dirty="0">
                <a:solidFill>
                  <a:srgbClr val="7030A0"/>
                </a:solidFill>
                <a:latin typeface="HGPHeiseiKakugothictaiW9" panose="020B0A00000000000000" pitchFamily="50" charset="-128"/>
                <a:ea typeface="HGPHeiseiKakugothictaiW9" panose="020B0A00000000000000" pitchFamily="50" charset="-128"/>
              </a:rPr>
              <a:t>:1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5F5923C6-AA90-4ED1-A842-3BC29C1423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134" y="141889"/>
            <a:ext cx="1942115" cy="3704898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11A7B524-0BC1-4676-A31B-DDF96E2E01BA}"/>
              </a:ext>
            </a:extLst>
          </p:cNvPr>
          <p:cNvSpPr/>
          <p:nvPr/>
        </p:nvSpPr>
        <p:spPr>
          <a:xfrm>
            <a:off x="5761426" y="3476298"/>
            <a:ext cx="2317531" cy="3783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5CAC6A5C-9B9A-4231-B276-0084CB4A13D9}"/>
              </a:ext>
            </a:extLst>
          </p:cNvPr>
          <p:cNvSpPr/>
          <p:nvPr/>
        </p:nvSpPr>
        <p:spPr>
          <a:xfrm>
            <a:off x="5891606" y="74887"/>
            <a:ext cx="2317531" cy="3783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E5EF5EAB-7E5B-4D4E-88A6-C96494D059BA}"/>
              </a:ext>
            </a:extLst>
          </p:cNvPr>
          <p:cNvSpPr/>
          <p:nvPr/>
        </p:nvSpPr>
        <p:spPr>
          <a:xfrm>
            <a:off x="5891606" y="3036181"/>
            <a:ext cx="2317531" cy="3783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5305DC64-3563-42B8-9DD7-3CFF5D5E2F26}"/>
              </a:ext>
            </a:extLst>
          </p:cNvPr>
          <p:cNvSpPr/>
          <p:nvPr/>
        </p:nvSpPr>
        <p:spPr>
          <a:xfrm>
            <a:off x="6006664" y="2184842"/>
            <a:ext cx="2317531" cy="3783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1E26B0DF-7EDD-4E01-8DE6-B64085441762}"/>
              </a:ext>
            </a:extLst>
          </p:cNvPr>
          <p:cNvSpPr/>
          <p:nvPr/>
        </p:nvSpPr>
        <p:spPr>
          <a:xfrm>
            <a:off x="6006664" y="2625618"/>
            <a:ext cx="2317531" cy="3783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6162783B-133E-44BF-A88C-AF70242DF130}"/>
              </a:ext>
            </a:extLst>
          </p:cNvPr>
          <p:cNvSpPr/>
          <p:nvPr/>
        </p:nvSpPr>
        <p:spPr>
          <a:xfrm>
            <a:off x="5891606" y="258160"/>
            <a:ext cx="2317531" cy="3783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C889CD1E-9F1C-4C75-9418-07C8F6353630}"/>
              </a:ext>
            </a:extLst>
          </p:cNvPr>
          <p:cNvSpPr/>
          <p:nvPr/>
        </p:nvSpPr>
        <p:spPr>
          <a:xfrm>
            <a:off x="5990026" y="3781098"/>
            <a:ext cx="2317531" cy="3783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xmlns="" id="{56ADB90F-0887-4F29-8B27-67CAC146FB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030" y="2624959"/>
            <a:ext cx="2893219" cy="3685050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9F29D418-4AA6-40D0-A25A-1235334E1B35}"/>
              </a:ext>
            </a:extLst>
          </p:cNvPr>
          <p:cNvSpPr/>
          <p:nvPr/>
        </p:nvSpPr>
        <p:spPr>
          <a:xfrm>
            <a:off x="4991379" y="2467964"/>
            <a:ext cx="2317531" cy="3783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4D730C55-8C09-483E-888C-FC19A70710FE}"/>
              </a:ext>
            </a:extLst>
          </p:cNvPr>
          <p:cNvSpPr/>
          <p:nvPr/>
        </p:nvSpPr>
        <p:spPr>
          <a:xfrm>
            <a:off x="6156796" y="2498837"/>
            <a:ext cx="2317531" cy="3783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2FAA5C22-C5C2-408F-82D8-49A8D69A32D6}"/>
              </a:ext>
            </a:extLst>
          </p:cNvPr>
          <p:cNvSpPr/>
          <p:nvPr/>
        </p:nvSpPr>
        <p:spPr>
          <a:xfrm>
            <a:off x="4991378" y="5986163"/>
            <a:ext cx="2893219" cy="3783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B34F61DF-66B3-4765-8D13-C5B14482928A}"/>
              </a:ext>
            </a:extLst>
          </p:cNvPr>
          <p:cNvSpPr/>
          <p:nvPr/>
        </p:nvSpPr>
        <p:spPr>
          <a:xfrm>
            <a:off x="5035094" y="5638664"/>
            <a:ext cx="2317531" cy="3783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74AF121C-CDE8-41E0-880C-0D18A54241E1}"/>
              </a:ext>
            </a:extLst>
          </p:cNvPr>
          <p:cNvSpPr/>
          <p:nvPr/>
        </p:nvSpPr>
        <p:spPr>
          <a:xfrm>
            <a:off x="5080344" y="5378018"/>
            <a:ext cx="2317531" cy="3783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xmlns="" id="{F1230C75-D322-4874-9ADC-020283A2AEF1}"/>
              </a:ext>
            </a:extLst>
          </p:cNvPr>
          <p:cNvSpPr/>
          <p:nvPr/>
        </p:nvSpPr>
        <p:spPr>
          <a:xfrm>
            <a:off x="4991378" y="5173654"/>
            <a:ext cx="2893219" cy="3783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9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C2E4DBDE-4F28-4E48-829A-8056BCAB93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23991"/>
            <a:ext cx="6858000" cy="1476211"/>
          </a:xfrm>
        </p:spPr>
        <p:txBody>
          <a:bodyPr>
            <a:normAutofit fontScale="90000"/>
          </a:bodyPr>
          <a:lstStyle/>
          <a:p>
            <a:r>
              <a:rPr lang="zh-TW" altLang="en-US" sz="4800" dirty="0">
                <a:solidFill>
                  <a:srgbClr val="C00000"/>
                </a:solidFill>
                <a:latin typeface="HGPHeiseiKakugothictaiW9" panose="020B0A00000000000000" pitchFamily="50" charset="-128"/>
                <a:ea typeface="HGPHeiseiKakugothictaiW9" panose="020B0A00000000000000" pitchFamily="50" charset="-128"/>
              </a:rPr>
              <a:t>地形</a:t>
            </a:r>
            <a:r>
              <a:rPr lang="en-US" altLang="zh-TW" sz="4800" dirty="0">
                <a:solidFill>
                  <a:srgbClr val="C00000"/>
                </a:solidFill>
                <a:latin typeface="HGPHeiseiKakugothictaiW9" panose="020B0A00000000000000" pitchFamily="50" charset="-128"/>
                <a:ea typeface="HGPHeiseiKakugothictaiW9" panose="020B0A00000000000000" pitchFamily="50" charset="-128"/>
              </a:rPr>
              <a:t>:</a:t>
            </a:r>
            <a:r>
              <a:rPr lang="zh-TW" altLang="en-US" sz="4800" dirty="0">
                <a:solidFill>
                  <a:srgbClr val="C00000"/>
                </a:solidFill>
                <a:latin typeface="HGPHeiseiKakugothictaiW9" panose="020B0A00000000000000" pitchFamily="50" charset="-128"/>
                <a:ea typeface="HGPHeiseiKakugothictaiW9" panose="020B0A00000000000000" pitchFamily="50" charset="-128"/>
              </a:rPr>
              <a:t>多山少平原 地勢北高南低 東高西低 </a:t>
            </a:r>
            <a:r>
              <a:rPr lang="en-US" altLang="zh-TW" sz="4800" dirty="0">
                <a:solidFill>
                  <a:srgbClr val="C00000"/>
                </a:solidFill>
                <a:latin typeface="HGPHeiseiKakugothictaiW9" panose="020B0A00000000000000" pitchFamily="50" charset="-128"/>
                <a:ea typeface="HGPHeiseiKakugothictaiW9" panose="020B0A00000000000000" pitchFamily="50" charset="-128"/>
              </a:rPr>
              <a:t>3</a:t>
            </a:r>
            <a:r>
              <a:rPr lang="zh-TW" altLang="en-US" sz="4800" dirty="0">
                <a:solidFill>
                  <a:srgbClr val="C00000"/>
                </a:solidFill>
                <a:latin typeface="HGPHeiseiKakugothictaiW9" panose="020B0A00000000000000" pitchFamily="50" charset="-128"/>
                <a:ea typeface="HGPHeiseiKakugothictaiW9" panose="020B0A00000000000000" pitchFamily="50" charset="-128"/>
              </a:rPr>
              <a:t>分之</a:t>
            </a:r>
            <a:r>
              <a:rPr lang="en-US" altLang="zh-TW" sz="4800" dirty="0">
                <a:solidFill>
                  <a:srgbClr val="C00000"/>
                </a:solidFill>
                <a:latin typeface="HGPHeiseiKakugothictaiW9" panose="020B0A00000000000000" pitchFamily="50" charset="-128"/>
                <a:ea typeface="HGPHeiseiKakugothictaiW9" panose="020B0A00000000000000" pitchFamily="50" charset="-128"/>
              </a:rPr>
              <a:t>2</a:t>
            </a:r>
            <a:r>
              <a:rPr lang="zh-TW" altLang="en-US" sz="4800" dirty="0">
                <a:solidFill>
                  <a:srgbClr val="C00000"/>
                </a:solidFill>
                <a:latin typeface="HGPHeiseiKakugothictaiW9" panose="020B0A00000000000000" pitchFamily="50" charset="-128"/>
                <a:ea typeface="HGPHeiseiKakugothictaiW9" panose="020B0A00000000000000" pitchFamily="50" charset="-128"/>
              </a:rPr>
              <a:t>是山地和丘陵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xmlns="" id="{C52F848E-ABFE-4A80-A8AB-B337F3D70A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1600200"/>
            <a:ext cx="6858000" cy="1655762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sz="4400" dirty="0">
                <a:solidFill>
                  <a:srgbClr val="002060"/>
                </a:solidFill>
                <a:latin typeface="HGPHeiseiKakugothictaiW9" panose="020B0A00000000000000" pitchFamily="50" charset="-128"/>
                <a:ea typeface="HGPHeiseiKakugothictaiW9" panose="020B0A00000000000000" pitchFamily="50" charset="-128"/>
              </a:rPr>
              <a:t>緯度</a:t>
            </a:r>
            <a:r>
              <a:rPr lang="en-US" altLang="zh-TW" sz="4400" dirty="0">
                <a:solidFill>
                  <a:srgbClr val="002060"/>
                </a:solidFill>
                <a:latin typeface="HGPHeiseiKakugothictaiW9" panose="020B0A00000000000000" pitchFamily="50" charset="-128"/>
                <a:ea typeface="HGPHeiseiKakugothictaiW9" panose="020B0A00000000000000" pitchFamily="50" charset="-128"/>
              </a:rPr>
              <a:t>:</a:t>
            </a:r>
            <a:r>
              <a:rPr lang="zh-TW" altLang="en-US" sz="4400" dirty="0">
                <a:solidFill>
                  <a:srgbClr val="002060"/>
                </a:solidFill>
                <a:latin typeface="HGPHeiseiKakugothictaiW9" panose="020B0A00000000000000" pitchFamily="50" charset="-128"/>
                <a:ea typeface="HGPHeiseiKakugothictaiW9" panose="020B0A00000000000000" pitchFamily="50" charset="-128"/>
              </a:rPr>
              <a:t>朝鮮半島在冬天時節氣溫比</a:t>
            </a:r>
            <a:r>
              <a:rPr lang="zh-TW" altLang="en-US" sz="4400" dirty="0">
                <a:solidFill>
                  <a:srgbClr val="002060"/>
                </a:solidFill>
              </a:rPr>
              <a:t>同</a:t>
            </a:r>
            <a:r>
              <a:rPr lang="zh-TW" altLang="en-US" sz="4400" dirty="0">
                <a:solidFill>
                  <a:srgbClr val="002060"/>
                </a:solidFill>
                <a:latin typeface="HGPHeiseiKakugothictaiW9" panose="020B0A00000000000000" pitchFamily="50" charset="-128"/>
                <a:ea typeface="HGPHeiseiKakugothictaiW9" panose="020B0A00000000000000" pitchFamily="50" charset="-128"/>
              </a:rPr>
              <a:t>緯度其他地區低</a:t>
            </a:r>
            <a:r>
              <a:rPr lang="en-US" altLang="zh-TW" sz="4400" dirty="0">
                <a:solidFill>
                  <a:srgbClr val="002060"/>
                </a:solidFill>
                <a:latin typeface="HGPHeiseiKakugothictaiW9" panose="020B0A00000000000000" pitchFamily="50" charset="-128"/>
                <a:ea typeface="HGPHeiseiKakugothictaiW9" panose="020B0A00000000000000" pitchFamily="50" charset="-128"/>
              </a:rPr>
              <a:t>(</a:t>
            </a:r>
            <a:r>
              <a:rPr lang="zh-TW" altLang="en-US" sz="4400" dirty="0">
                <a:solidFill>
                  <a:srgbClr val="002060"/>
                </a:solidFill>
                <a:latin typeface="HGPHeiseiKakugothictaiW9" panose="020B0A00000000000000" pitchFamily="50" charset="-128"/>
                <a:ea typeface="HGPHeiseiKakugothictaiW9" panose="020B0A00000000000000" pitchFamily="50" charset="-128"/>
              </a:rPr>
              <a:t>是</a:t>
            </a:r>
            <a:r>
              <a:rPr lang="en-US" altLang="zh-TW" sz="4400" dirty="0">
                <a:solidFill>
                  <a:srgbClr val="002060"/>
                </a:solidFill>
                <a:latin typeface="HGPHeiseiKakugothictaiW9" panose="020B0A00000000000000" pitchFamily="50" charset="-128"/>
                <a:ea typeface="HGPHeiseiKakugothictaiW9" panose="020B0A00000000000000" pitchFamily="50" charset="-128"/>
              </a:rPr>
              <a:t>37.566535)</a:t>
            </a:r>
            <a:endParaRPr lang="zh-TW" altLang="en-US" sz="4400" dirty="0">
              <a:solidFill>
                <a:srgbClr val="002060"/>
              </a:solidFill>
              <a:latin typeface="HGPHeiseiKakugothictaiW9" panose="020B0A00000000000000" pitchFamily="50" charset="-128"/>
              <a:ea typeface="HGPHeiseiKakugothictaiW9" panose="020B0A00000000000000" pitchFamily="50" charset="-128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EBC9603C-0399-4464-B70B-4F69B31C93E7}"/>
              </a:ext>
            </a:extLst>
          </p:cNvPr>
          <p:cNvSpPr txBox="1"/>
          <p:nvPr/>
        </p:nvSpPr>
        <p:spPr>
          <a:xfrm>
            <a:off x="3164680" y="2958437"/>
            <a:ext cx="45404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>
                <a:solidFill>
                  <a:srgbClr val="00B050"/>
                </a:solidFill>
                <a:latin typeface="HGPHeiseiKakugothictaiW9" panose="020B0A00000000000000" pitchFamily="50" charset="-128"/>
                <a:ea typeface="HGPHeiseiKakugothictaiW9" panose="020B0A00000000000000" pitchFamily="50" charset="-128"/>
              </a:rPr>
              <a:t>海拔</a:t>
            </a:r>
            <a:r>
              <a:rPr lang="en-US" altLang="zh-TW" sz="5400" dirty="0">
                <a:solidFill>
                  <a:srgbClr val="00B050"/>
                </a:solidFill>
                <a:latin typeface="HGPHeiseiKakugothictaiW9" panose="020B0A00000000000000" pitchFamily="50" charset="-128"/>
                <a:ea typeface="HGPHeiseiKakugothictaiW9" panose="020B0A00000000000000" pitchFamily="50" charset="-128"/>
              </a:rPr>
              <a:t>:38</a:t>
            </a:r>
            <a:r>
              <a:rPr lang="zh-TW" altLang="en-US" sz="5400" dirty="0">
                <a:solidFill>
                  <a:srgbClr val="00B050"/>
                </a:solidFill>
                <a:latin typeface="HGPHeiseiKakugothictaiW9" panose="020B0A00000000000000" pitchFamily="50" charset="-128"/>
                <a:ea typeface="HGPHeiseiKakugothictaiW9" panose="020B0A00000000000000" pitchFamily="50" charset="-128"/>
              </a:rPr>
              <a:t>米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9AD45A0F-AD1F-44B5-8027-519A28FC98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6" y="2840466"/>
            <a:ext cx="2893219" cy="5975131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5623E79C-69F0-4953-B9DD-25E81555C239}"/>
              </a:ext>
            </a:extLst>
          </p:cNvPr>
          <p:cNvSpPr/>
          <p:nvPr/>
        </p:nvSpPr>
        <p:spPr>
          <a:xfrm>
            <a:off x="106296" y="2840463"/>
            <a:ext cx="2893219" cy="235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47161414-E111-4D90-BB0E-1C8F7AF370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274" y="3439552"/>
            <a:ext cx="2893219" cy="4776952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C09BC6DA-63EA-4698-BAAD-F07DC5E85796}"/>
              </a:ext>
            </a:extLst>
          </p:cNvPr>
          <p:cNvSpPr/>
          <p:nvPr/>
        </p:nvSpPr>
        <p:spPr>
          <a:xfrm>
            <a:off x="5463805" y="3418448"/>
            <a:ext cx="2893219" cy="235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41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C2E4DBDE-4F28-4E48-829A-8056BCAB93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7624" y="260648"/>
            <a:ext cx="6858000" cy="23876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altLang="zh-TW" dirty="0" smtClean="0">
                <a:latin typeface="HGPHeiseiKakugothictaiW9" panose="020B0A00000000000000" pitchFamily="50" charset="-128"/>
                <a:ea typeface="HGPHeiseiKakugothictaiW9" panose="020B0A00000000000000" pitchFamily="50" charset="-128"/>
              </a:rPr>
              <a:t/>
            </a:r>
            <a:br>
              <a:rPr lang="en-US" altLang="zh-TW" dirty="0" smtClean="0">
                <a:latin typeface="HGPHeiseiKakugothictaiW9" panose="020B0A00000000000000" pitchFamily="50" charset="-128"/>
                <a:ea typeface="HGPHeiseiKakugothictaiW9" panose="020B0A00000000000000" pitchFamily="50" charset="-128"/>
              </a:rPr>
            </a:br>
            <a:r>
              <a:rPr lang="zh-TW" altLang="en-US" sz="3600" dirty="0" smtClean="0">
                <a:latin typeface="HGPHeiseiKakugothictaiW9" panose="020B0A00000000000000" pitchFamily="50" charset="-128"/>
                <a:ea typeface="HGPHeiseiKakugothictaiW9" panose="020B0A00000000000000" pitchFamily="50" charset="-128"/>
              </a:rPr>
              <a:t>韓國</a:t>
            </a:r>
            <a:r>
              <a:rPr lang="zh-TW" altLang="en-US" sz="3600" dirty="0">
                <a:latin typeface="HGPHeiseiKakugothictaiW9" panose="020B0A00000000000000" pitchFamily="50" charset="-128"/>
                <a:ea typeface="HGPHeiseiKakugothictaiW9" panose="020B0A00000000000000" pitchFamily="50" charset="-128"/>
              </a:rPr>
              <a:t>人口超過</a:t>
            </a:r>
            <a:r>
              <a:rPr lang="en-US" altLang="zh-TW" sz="3600" dirty="0">
                <a:latin typeface="HGPHeiseiKakugothictaiW9" panose="020B0A00000000000000" pitchFamily="50" charset="-128"/>
                <a:ea typeface="HGPHeiseiKakugothictaiW9" panose="020B0A00000000000000" pitchFamily="50" charset="-128"/>
              </a:rPr>
              <a:t>1020</a:t>
            </a:r>
            <a:r>
              <a:rPr lang="zh-TW" altLang="en-US" sz="3600" dirty="0">
                <a:latin typeface="HGPHeiseiKakugothictaiW9" panose="020B0A00000000000000" pitchFamily="50" charset="-128"/>
                <a:ea typeface="HGPHeiseiKakugothictaiW9" panose="020B0A00000000000000" pitchFamily="50" charset="-128"/>
              </a:rPr>
              <a:t>萬人</a:t>
            </a:r>
            <a:r>
              <a:rPr lang="en-US" altLang="zh-TW" sz="3600" dirty="0">
                <a:latin typeface="HGPHeiseiKakugothictaiW9" panose="020B0A00000000000000" pitchFamily="50" charset="-128"/>
                <a:ea typeface="HGPHeiseiKakugothictaiW9" panose="020B0A00000000000000" pitchFamily="50" charset="-128"/>
              </a:rPr>
              <a:t/>
            </a:r>
            <a:br>
              <a:rPr lang="en-US" altLang="zh-TW" sz="3600" dirty="0">
                <a:latin typeface="HGPHeiseiKakugothictaiW9" panose="020B0A00000000000000" pitchFamily="50" charset="-128"/>
                <a:ea typeface="HGPHeiseiKakugothictaiW9" panose="020B0A00000000000000" pitchFamily="50" charset="-128"/>
              </a:rPr>
            </a:br>
            <a:r>
              <a:rPr lang="zh-TW" altLang="en-US" sz="3600" dirty="0">
                <a:latin typeface="HGPHeiseiKakugothictaiW9" panose="020B0A00000000000000" pitchFamily="50" charset="-128"/>
                <a:ea typeface="HGPHeiseiKakugothictaiW9" panose="020B0A00000000000000" pitchFamily="50" charset="-128"/>
              </a:rPr>
              <a:t>月平均日照時數為</a:t>
            </a:r>
            <a:r>
              <a:rPr lang="en-US" altLang="zh-TW" sz="3600" dirty="0">
                <a:latin typeface="HGPHeiseiKakugothictaiW9" panose="020B0A00000000000000" pitchFamily="50" charset="-128"/>
                <a:ea typeface="HGPHeiseiKakugothictaiW9" panose="020B0A00000000000000" pitchFamily="50" charset="-128"/>
              </a:rPr>
              <a:t>158.4</a:t>
            </a:r>
            <a:br>
              <a:rPr lang="en-US" altLang="zh-TW" sz="3600" dirty="0">
                <a:latin typeface="HGPHeiseiKakugothictaiW9" panose="020B0A00000000000000" pitchFamily="50" charset="-128"/>
                <a:ea typeface="HGPHeiseiKakugothictaiW9" panose="020B0A00000000000000" pitchFamily="50" charset="-128"/>
              </a:rPr>
            </a:br>
            <a:r>
              <a:rPr lang="zh-TW" altLang="en-US" sz="3600" dirty="0">
                <a:latin typeface="HGPHeiseiKakugothictaiW9" panose="020B0A00000000000000" pitchFamily="50" charset="-128"/>
                <a:ea typeface="HGPHeiseiKakugothictaiW9" panose="020B0A00000000000000" pitchFamily="50" charset="-128"/>
              </a:rPr>
              <a:t>而</a:t>
            </a:r>
            <a:r>
              <a:rPr lang="en-US" altLang="zh-TW" sz="3600" dirty="0">
                <a:latin typeface="HGPHeiseiKakugothictaiW9" panose="020B0A00000000000000" pitchFamily="50" charset="-128"/>
                <a:ea typeface="HGPHeiseiKakugothictaiW9" panose="020B0A00000000000000" pitchFamily="50" charset="-128"/>
              </a:rPr>
              <a:t>58%</a:t>
            </a:r>
            <a:r>
              <a:rPr lang="zh-TW" altLang="en-US" sz="3600" dirty="0">
                <a:latin typeface="HGPHeiseiKakugothictaiW9" panose="020B0A00000000000000" pitchFamily="50" charset="-128"/>
                <a:ea typeface="HGPHeiseiKakugothictaiW9" panose="020B0A00000000000000" pitchFamily="50" charset="-128"/>
              </a:rPr>
              <a:t>降水量集中在</a:t>
            </a:r>
            <a:r>
              <a:rPr lang="en-US" altLang="zh-TW" sz="3600" dirty="0">
                <a:latin typeface="HGPHeiseiKakugothictaiW9" panose="020B0A00000000000000" pitchFamily="50" charset="-128"/>
                <a:ea typeface="HGPHeiseiKakugothictaiW9" panose="020B0A00000000000000" pitchFamily="50" charset="-128"/>
              </a:rPr>
              <a:t>6-8</a:t>
            </a:r>
            <a:r>
              <a:rPr lang="zh-TW" altLang="en-US" sz="3600" dirty="0">
                <a:latin typeface="HGPHeiseiKakugothictaiW9" panose="020B0A00000000000000" pitchFamily="50" charset="-128"/>
                <a:ea typeface="HGPHeiseiKakugothictaiW9" panose="020B0A00000000000000" pitchFamily="50" charset="-128"/>
              </a:rPr>
              <a:t>月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xmlns="" id="{C52F848E-ABFE-4A80-A8AB-B337F3D70A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23660" y="4374549"/>
            <a:ext cx="709450" cy="1655762"/>
          </a:xfrm>
        </p:spPr>
        <p:txBody>
          <a:bodyPr>
            <a:normAutofit lnSpcReduction="10000"/>
          </a:bodyPr>
          <a:lstStyle/>
          <a:p>
            <a:r>
              <a:rPr lang="zh-TW" altLang="en-US"/>
              <a:t>人口聚集量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13E9ADF9-BDB4-405C-9F33-CBEB927412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615" y="2887609"/>
            <a:ext cx="4690364" cy="440608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4BA16B49-061B-4509-9077-72754D18DB09}"/>
              </a:ext>
            </a:extLst>
          </p:cNvPr>
          <p:cNvSpPr/>
          <p:nvPr/>
        </p:nvSpPr>
        <p:spPr>
          <a:xfrm>
            <a:off x="1765614" y="2875361"/>
            <a:ext cx="4300168" cy="235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箭號: 向右 6">
            <a:extLst>
              <a:ext uri="{FF2B5EF4-FFF2-40B4-BE49-F238E27FC236}">
                <a16:creationId xmlns:a16="http://schemas.microsoft.com/office/drawing/2014/main" xmlns="" id="{56FDB406-D4A8-4ABC-B442-979F56A6A94D}"/>
              </a:ext>
            </a:extLst>
          </p:cNvPr>
          <p:cNvSpPr/>
          <p:nvPr/>
        </p:nvSpPr>
        <p:spPr>
          <a:xfrm>
            <a:off x="6065783" y="4650831"/>
            <a:ext cx="709449" cy="3468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70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71638927-AE73-46CA-98BE-5BAB272B1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6" name="Picture 2" descr="ãè¬è¬è§çãçåçæå°çµæ">
            <a:extLst>
              <a:ext uri="{FF2B5EF4-FFF2-40B4-BE49-F238E27FC236}">
                <a16:creationId xmlns:a16="http://schemas.microsoft.com/office/drawing/2014/main" xmlns="" id="{FA0F7C60-C968-4906-BBA9-D94DFD4EB73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xmlns="" id="{A348AABC-3F41-488D-9C34-AF60F1683BDB}"/>
              </a:ext>
            </a:extLst>
          </p:cNvPr>
          <p:cNvSpPr/>
          <p:nvPr/>
        </p:nvSpPr>
        <p:spPr>
          <a:xfrm>
            <a:off x="4327635" y="1027906"/>
            <a:ext cx="2755025" cy="1876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FC772B95-7497-407D-BCAE-F3A3078103C3}"/>
              </a:ext>
            </a:extLst>
          </p:cNvPr>
          <p:cNvSpPr txBox="1"/>
          <p:nvPr/>
        </p:nvSpPr>
        <p:spPr>
          <a:xfrm>
            <a:off x="4572002" y="1027906"/>
            <a:ext cx="168296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dirty="0">
                <a:solidFill>
                  <a:prstClr val="black"/>
                </a:solidFill>
                <a:latin typeface="HGPHeiseiKakugothictaiW9" panose="020B0A00000000000000" pitchFamily="50" charset="-128"/>
                <a:ea typeface="HGPHeiseiKakugothictaiW9" panose="020B0A00000000000000" pitchFamily="50" charset="-128"/>
              </a:rPr>
              <a:t>大家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C158FCB0-55F1-4FAC-82F0-0EDAF28E9829}"/>
              </a:ext>
            </a:extLst>
          </p:cNvPr>
          <p:cNvSpPr/>
          <p:nvPr/>
        </p:nvSpPr>
        <p:spPr>
          <a:xfrm>
            <a:off x="2061341" y="1150886"/>
            <a:ext cx="2266293" cy="9850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xmlns="" id="{FD2B3C4E-F75B-46C9-9922-1B5A74927A3A}"/>
              </a:ext>
            </a:extLst>
          </p:cNvPr>
          <p:cNvSpPr txBox="1"/>
          <p:nvPr/>
        </p:nvSpPr>
        <p:spPr>
          <a:xfrm>
            <a:off x="3231931" y="1027906"/>
            <a:ext cx="14386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dirty="0">
                <a:solidFill>
                  <a:prstClr val="black"/>
                </a:solidFill>
                <a:latin typeface="HGPHeiseiKakugothictaiW9" panose="020B0A00000000000000" pitchFamily="50" charset="-128"/>
                <a:ea typeface="HGPHeiseiKakugothictaiW9" panose="020B0A00000000000000" pitchFamily="50" charset="-128"/>
              </a:rPr>
              <a:t>謝謝</a:t>
            </a:r>
          </a:p>
        </p:txBody>
      </p:sp>
      <p:sp>
        <p:nvSpPr>
          <p:cNvPr id="8" name="心形 7">
            <a:extLst>
              <a:ext uri="{FF2B5EF4-FFF2-40B4-BE49-F238E27FC236}">
                <a16:creationId xmlns:a16="http://schemas.microsoft.com/office/drawing/2014/main" xmlns="" id="{FB3FA714-CD34-42FD-B488-F597D792813F}"/>
              </a:ext>
            </a:extLst>
          </p:cNvPr>
          <p:cNvSpPr/>
          <p:nvPr/>
        </p:nvSpPr>
        <p:spPr>
          <a:xfrm>
            <a:off x="6254971" y="804044"/>
            <a:ext cx="1832741" cy="1749973"/>
          </a:xfrm>
          <a:prstGeom prst="heart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81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7701716" cy="4345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5849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320D401F-5FD1-43A1-B096-1BCD1F3C5A3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4351" y="414780"/>
            <a:ext cx="7796030" cy="4959806"/>
          </a:xfrm>
        </p:spPr>
        <p:txBody>
          <a:bodyPr anchor="t"/>
          <a:lstStyle/>
          <a:p>
            <a:r>
              <a:rPr lang="en-US" altLang="ja-JP" dirty="0"/>
              <a:t>4</a:t>
            </a:r>
            <a:r>
              <a:rPr lang="ja-JP" altLang="en-US" dirty="0"/>
              <a:t>月・</a:t>
            </a:r>
            <a:r>
              <a:rPr lang="en-US" altLang="ja-JP" dirty="0"/>
              <a:t>5</a:t>
            </a:r>
            <a:r>
              <a:rPr lang="ja-JP" altLang="en-US" dirty="0"/>
              <a:t>月・</a:t>
            </a:r>
            <a:r>
              <a:rPr lang="en-US" altLang="ja-JP" dirty="0"/>
              <a:t>6</a:t>
            </a:r>
            <a:r>
              <a:rPr lang="ja-JP" altLang="en-US" dirty="0"/>
              <a:t>月　</a:t>
            </a:r>
            <a:r>
              <a:rPr lang="zh-TW" altLang="en-US" dirty="0"/>
              <a:t>春天來了！</a:t>
            </a:r>
            <a:endParaRPr lang="en-US" altLang="ja-JP" dirty="0"/>
          </a:p>
          <a:p>
            <a:pPr lvl="1"/>
            <a:r>
              <a:rPr lang="en-US" altLang="zh-TW" dirty="0"/>
              <a:t>4</a:t>
            </a:r>
            <a:r>
              <a:rPr lang="zh-TW" altLang="en-US" dirty="0"/>
              <a:t>月融雪，天氣變化大。</a:t>
            </a:r>
            <a:r>
              <a:rPr lang="en-US" altLang="zh-TW" dirty="0"/>
              <a:t>6</a:t>
            </a:r>
            <a:r>
              <a:rPr lang="zh-TW" altLang="en-US" dirty="0"/>
              <a:t>月是個既不冷也不熱，最合適觀光的季節了！</a:t>
            </a:r>
            <a:endParaRPr lang="en-US" altLang="zh-TW" dirty="0"/>
          </a:p>
          <a:p>
            <a:pPr marL="457200" lvl="1" indent="0">
              <a:buNone/>
            </a:pP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ja-JP" altLang="en-US" dirty="0"/>
          </a:p>
          <a:p>
            <a:endParaRPr lang="zh-TW" altLang="en-US" dirty="0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xmlns="" id="{6E828477-9B57-4382-9C5D-5CC196577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1" y="1433923"/>
            <a:ext cx="7796030" cy="416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0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66" y="1100138"/>
            <a:ext cx="8111889" cy="4576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06684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00137"/>
            <a:ext cx="7885329" cy="444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35656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908720"/>
            <a:ext cx="8339891" cy="4705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88921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8212256" cy="4633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61666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7956986" cy="448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83282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7956986" cy="448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63681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09" y="908720"/>
            <a:ext cx="8339891" cy="4705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98889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43770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2775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320D401F-5FD1-43A1-B096-1BCD1F3C5A3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4351" y="414780"/>
            <a:ext cx="7796030" cy="4959806"/>
          </a:xfrm>
        </p:spPr>
        <p:txBody>
          <a:bodyPr anchor="t"/>
          <a:lstStyle/>
          <a:p>
            <a:r>
              <a:rPr lang="en-US" altLang="ja-JP" dirty="0"/>
              <a:t>7</a:t>
            </a:r>
            <a:r>
              <a:rPr lang="ja-JP" altLang="en-US" dirty="0"/>
              <a:t>月・</a:t>
            </a:r>
            <a:r>
              <a:rPr lang="en-US" altLang="ja-JP" dirty="0"/>
              <a:t>8</a:t>
            </a:r>
            <a:r>
              <a:rPr lang="ja-JP" altLang="en-US" dirty="0"/>
              <a:t>月・</a:t>
            </a:r>
            <a:r>
              <a:rPr lang="en-US" altLang="ja-JP" dirty="0"/>
              <a:t>9</a:t>
            </a:r>
            <a:r>
              <a:rPr lang="ja-JP" altLang="en-US" dirty="0"/>
              <a:t>月　涼爽夏天和秋天來臨</a:t>
            </a:r>
          </a:p>
          <a:p>
            <a:pPr lvl="1"/>
            <a:r>
              <a:rPr lang="en-US" altLang="zh-TW" dirty="0"/>
              <a:t>7</a:t>
            </a:r>
            <a:r>
              <a:rPr lang="zh-TW" altLang="en-US" dirty="0"/>
              <a:t>月到</a:t>
            </a:r>
            <a:r>
              <a:rPr lang="en-US" altLang="zh-TW" dirty="0"/>
              <a:t>8</a:t>
            </a:r>
            <a:r>
              <a:rPr lang="zh-TW" altLang="en-US" dirty="0"/>
              <a:t>月這段期間就是北海道的夏天，甚至也有溫度</a:t>
            </a:r>
            <a:r>
              <a:rPr lang="zh-TW" altLang="en-US" b="1" dirty="0"/>
              <a:t>超過</a:t>
            </a:r>
            <a:r>
              <a:rPr lang="en-US" altLang="zh-TW" b="1" dirty="0"/>
              <a:t>30</a:t>
            </a:r>
            <a:r>
              <a:rPr lang="zh-TW" altLang="en-US" b="1" dirty="0"/>
              <a:t>度的日子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ja-JP" altLang="en-US" dirty="0"/>
          </a:p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E0234E04-63F1-4A4F-873B-0275258D5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1" y="1366887"/>
            <a:ext cx="7796030" cy="424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50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320D401F-5FD1-43A1-B096-1BCD1F3C5A3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4351" y="414780"/>
            <a:ext cx="7796030" cy="4959806"/>
          </a:xfrm>
        </p:spPr>
        <p:txBody>
          <a:bodyPr anchor="t"/>
          <a:lstStyle/>
          <a:p>
            <a:r>
              <a:rPr lang="en-US" altLang="ja-JP" dirty="0"/>
              <a:t>10</a:t>
            </a:r>
            <a:r>
              <a:rPr lang="ja-JP" altLang="en-US" dirty="0"/>
              <a:t>月・</a:t>
            </a:r>
            <a:r>
              <a:rPr lang="en-US" altLang="ja-JP" dirty="0"/>
              <a:t>11</a:t>
            </a:r>
            <a:r>
              <a:rPr lang="ja-JP" altLang="en-US" dirty="0"/>
              <a:t>月・</a:t>
            </a:r>
            <a:r>
              <a:rPr lang="en-US" altLang="ja-JP" dirty="0"/>
              <a:t>12</a:t>
            </a:r>
            <a:r>
              <a:rPr lang="ja-JP" altLang="en-US" dirty="0"/>
              <a:t>月</a:t>
            </a:r>
          </a:p>
          <a:p>
            <a:pPr lvl="1"/>
            <a:r>
              <a:rPr lang="zh-TW" altLang="en-US" dirty="0"/>
              <a:t>一結束</a:t>
            </a:r>
            <a:r>
              <a:rPr lang="en-US" altLang="zh-TW" dirty="0"/>
              <a:t>10</a:t>
            </a:r>
            <a:r>
              <a:rPr lang="zh-TW" altLang="en-US" dirty="0"/>
              <a:t>月的賞楓季節進入</a:t>
            </a:r>
            <a:r>
              <a:rPr lang="en-US" altLang="zh-TW" dirty="0"/>
              <a:t>11</a:t>
            </a:r>
            <a:r>
              <a:rPr lang="zh-TW" altLang="en-US" dirty="0"/>
              <a:t>月後，北海道就會迎接</a:t>
            </a:r>
            <a:r>
              <a:rPr lang="zh-TW" altLang="en-US" b="1" dirty="0"/>
              <a:t>初雪</a:t>
            </a:r>
            <a:r>
              <a:rPr lang="zh-TW" altLang="en-US" dirty="0"/>
              <a:t>。這時就可以感受到</a:t>
            </a:r>
            <a:r>
              <a:rPr lang="zh-TW" altLang="en-US" b="1" dirty="0"/>
              <a:t>冬天的空氣</a:t>
            </a:r>
            <a:r>
              <a:rPr lang="zh-TW" altLang="en-US" dirty="0"/>
              <a:t>了。一到</a:t>
            </a:r>
            <a:r>
              <a:rPr lang="en-US" altLang="zh-TW" dirty="0"/>
              <a:t>12</a:t>
            </a:r>
            <a:r>
              <a:rPr lang="zh-TW" altLang="en-US" dirty="0"/>
              <a:t>月則會感受到嚴寒。這個氣節，白雪已經開始囤積、</a:t>
            </a:r>
            <a:r>
              <a:rPr lang="zh-TW" altLang="en-US" b="1" dirty="0"/>
              <a:t>路面也凍結了</a:t>
            </a:r>
            <a:r>
              <a:rPr lang="zh-TW" altLang="en-US" dirty="0"/>
              <a:t>，可說是真正進入北海道嚴寒時節。</a:t>
            </a:r>
            <a:endParaRPr lang="en-US" altLang="ja-JP" dirty="0"/>
          </a:p>
          <a:p>
            <a:endParaRPr lang="en-US" altLang="ja-JP" dirty="0"/>
          </a:p>
          <a:p>
            <a:endParaRPr lang="ja-JP" altLang="en-US" dirty="0"/>
          </a:p>
          <a:p>
            <a:endParaRPr lang="zh-TW" altLang="en-US" dirty="0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xmlns="" id="{8E2DD56E-D221-49DF-897D-9E3D08213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669" y="1989056"/>
            <a:ext cx="7635711" cy="392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48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85F739DF-642A-43A9-BC98-AA5D61AB1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339366"/>
            <a:ext cx="7797662" cy="1894788"/>
          </a:xfrm>
        </p:spPr>
        <p:txBody>
          <a:bodyPr>
            <a:noAutofit/>
          </a:bodyPr>
          <a:lstStyle/>
          <a:p>
            <a:r>
              <a:rPr lang="zh-TW" altLang="en-US" sz="1800" dirty="0">
                <a:solidFill>
                  <a:schemeClr val="tx2">
                    <a:lumMod val="75000"/>
                  </a:schemeClr>
                </a:solidFill>
              </a:rPr>
              <a:t>位於亞寒帶氣候區最南邊的北海道，雖然冬天經常會下雪，但降水量在日本國內算是較少的地區。</a:t>
            </a:r>
            <a:r>
              <a:rPr lang="en-US" altLang="zh-TW" sz="18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altLang="zh-TW" sz="18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zh-TW" altLang="en-US" sz="1800" dirty="0">
                <a:solidFill>
                  <a:schemeClr val="tx2">
                    <a:lumMod val="75000"/>
                  </a:schemeClr>
                </a:solidFill>
              </a:rPr>
              <a:t>在降水量最多的</a:t>
            </a:r>
            <a:r>
              <a:rPr lang="en-US" altLang="zh-TW" sz="1800" dirty="0">
                <a:solidFill>
                  <a:schemeClr val="tx2">
                    <a:lumMod val="75000"/>
                  </a:schemeClr>
                </a:solidFill>
              </a:rPr>
              <a:t>8</a:t>
            </a:r>
            <a:r>
              <a:rPr lang="zh-TW" altLang="en-US" sz="1800" dirty="0">
                <a:solidFill>
                  <a:schemeClr val="tx2">
                    <a:lumMod val="75000"/>
                  </a:schemeClr>
                </a:solidFill>
              </a:rPr>
              <a:t>、</a:t>
            </a:r>
            <a:r>
              <a:rPr lang="en-US" altLang="zh-TW" sz="1800" dirty="0">
                <a:solidFill>
                  <a:schemeClr val="tx2">
                    <a:lumMod val="75000"/>
                  </a:schemeClr>
                </a:solidFill>
              </a:rPr>
              <a:t>9</a:t>
            </a:r>
            <a:r>
              <a:rPr lang="zh-TW" altLang="en-US" sz="1800" dirty="0">
                <a:solidFill>
                  <a:schemeClr val="tx2">
                    <a:lumMod val="75000"/>
                  </a:schemeClr>
                </a:solidFill>
              </a:rPr>
              <a:t>月份，北海道四大都市的平均降水量為</a:t>
            </a:r>
            <a:r>
              <a:rPr lang="en-US" altLang="zh-TW" sz="1800" dirty="0">
                <a:solidFill>
                  <a:schemeClr val="tx2">
                    <a:lumMod val="75000"/>
                  </a:schemeClr>
                </a:solidFill>
              </a:rPr>
              <a:t>280</a:t>
            </a:r>
            <a:r>
              <a:rPr lang="zh-TW" altLang="en-US" sz="1800" dirty="0">
                <a:solidFill>
                  <a:schemeClr val="tx2">
                    <a:lumMod val="75000"/>
                  </a:schemeClr>
                </a:solidFill>
              </a:rPr>
              <a:t>毫米，這個數值是東京的</a:t>
            </a:r>
            <a:r>
              <a:rPr lang="en-US" altLang="zh-TW" sz="1800" dirty="0">
                <a:solidFill>
                  <a:schemeClr val="tx2">
                    <a:lumMod val="75000"/>
                  </a:schemeClr>
                </a:solidFill>
              </a:rPr>
              <a:t>74%</a:t>
            </a:r>
            <a:r>
              <a:rPr lang="zh-TW" altLang="en-US" sz="1800" dirty="0">
                <a:solidFill>
                  <a:schemeClr val="tx2">
                    <a:lumMod val="75000"/>
                  </a:schemeClr>
                </a:solidFill>
              </a:rPr>
              <a:t>，那霸的</a:t>
            </a:r>
            <a:r>
              <a:rPr lang="en-US" altLang="zh-TW" sz="1800" dirty="0">
                <a:solidFill>
                  <a:schemeClr val="tx2">
                    <a:lumMod val="75000"/>
                  </a:schemeClr>
                </a:solidFill>
              </a:rPr>
              <a:t>56%</a:t>
            </a:r>
            <a:r>
              <a:rPr lang="zh-TW" altLang="en-US" sz="1800" dirty="0">
                <a:solidFill>
                  <a:schemeClr val="tx2">
                    <a:lumMod val="75000"/>
                  </a:schemeClr>
                </a:solidFill>
              </a:rPr>
              <a:t>，真的相當少。這是因為北海道沒有梅雨季也不會受颱風影響，才造成年降水量如此稀少。</a:t>
            </a:r>
            <a:r>
              <a:rPr lang="en-US" altLang="zh-TW" sz="18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altLang="zh-TW" sz="18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zh-TW" altLang="en-US" sz="1800" dirty="0">
                <a:solidFill>
                  <a:schemeClr val="tx2">
                    <a:lumMod val="75000"/>
                  </a:schemeClr>
                </a:solidFill>
              </a:rPr>
              <a:t>整體上，</a:t>
            </a:r>
            <a:r>
              <a:rPr lang="en-US" altLang="zh-TW" sz="1800" dirty="0">
                <a:solidFill>
                  <a:schemeClr val="tx2">
                    <a:lumMod val="75000"/>
                  </a:schemeClr>
                </a:solidFill>
              </a:rPr>
              <a:t>3</a:t>
            </a:r>
            <a:r>
              <a:rPr lang="zh-TW" altLang="en-US" sz="1800" dirty="0">
                <a:solidFill>
                  <a:schemeClr val="tx2">
                    <a:lumMod val="75000"/>
                  </a:schemeClr>
                </a:solidFill>
              </a:rPr>
              <a:t>月下旬～</a:t>
            </a:r>
            <a:r>
              <a:rPr lang="en-US" altLang="zh-TW" sz="1800" dirty="0">
                <a:solidFill>
                  <a:schemeClr val="tx2">
                    <a:lumMod val="75000"/>
                  </a:schemeClr>
                </a:solidFill>
              </a:rPr>
              <a:t>11</a:t>
            </a:r>
            <a:r>
              <a:rPr lang="zh-TW" altLang="en-US" sz="1800" dirty="0">
                <a:solidFill>
                  <a:schemeClr val="tx2">
                    <a:lumMod val="75000"/>
                  </a:schemeClr>
                </a:solidFill>
              </a:rPr>
              <a:t>月下旬較多持續放晴的天氣，</a:t>
            </a:r>
            <a:r>
              <a:rPr lang="en-US" altLang="zh-TW" sz="1800" dirty="0">
                <a:solidFill>
                  <a:schemeClr val="tx2">
                    <a:lumMod val="75000"/>
                  </a:schemeClr>
                </a:solidFill>
              </a:rPr>
              <a:t>11</a:t>
            </a:r>
            <a:r>
              <a:rPr lang="zh-TW" altLang="en-US" sz="1800" dirty="0">
                <a:solidFill>
                  <a:schemeClr val="tx2">
                    <a:lumMod val="75000"/>
                  </a:schemeClr>
                </a:solidFill>
              </a:rPr>
              <a:t>月下旬到</a:t>
            </a:r>
            <a:r>
              <a:rPr lang="en-US" altLang="zh-TW" sz="1800" dirty="0">
                <a:solidFill>
                  <a:schemeClr val="tx2">
                    <a:lumMod val="75000"/>
                  </a:schemeClr>
                </a:solidFill>
              </a:rPr>
              <a:t>3</a:t>
            </a:r>
            <a:r>
              <a:rPr lang="zh-TW" altLang="en-US" sz="1800" dirty="0">
                <a:solidFill>
                  <a:schemeClr val="tx2">
                    <a:lumMod val="75000"/>
                  </a:schemeClr>
                </a:solidFill>
              </a:rPr>
              <a:t>月則為降雪期。有霧城之稱的釧路於</a:t>
            </a:r>
            <a:r>
              <a:rPr lang="en-US" altLang="zh-TW" sz="1800" dirty="0">
                <a:solidFill>
                  <a:schemeClr val="tx2">
                    <a:lumMod val="75000"/>
                  </a:schemeClr>
                </a:solidFill>
              </a:rPr>
              <a:t>5</a:t>
            </a:r>
            <a:r>
              <a:rPr lang="zh-TW" altLang="en-US" sz="1800" dirty="0">
                <a:solidFill>
                  <a:schemeClr val="tx2">
                    <a:lumMod val="75000"/>
                  </a:schemeClr>
                </a:solidFill>
              </a:rPr>
              <a:t>月～</a:t>
            </a:r>
            <a:r>
              <a:rPr lang="en-US" altLang="zh-TW" sz="1800" dirty="0">
                <a:solidFill>
                  <a:schemeClr val="tx2">
                    <a:lumMod val="75000"/>
                  </a:schemeClr>
                </a:solidFill>
              </a:rPr>
              <a:t>9</a:t>
            </a:r>
            <a:r>
              <a:rPr lang="zh-TW" altLang="en-US" sz="1800" dirty="0">
                <a:solidFill>
                  <a:schemeClr val="tx2">
                    <a:lumMod val="75000"/>
                  </a:schemeClr>
                </a:solidFill>
              </a:rPr>
              <a:t>月這段期間，每個月平均有</a:t>
            </a:r>
            <a:r>
              <a:rPr lang="en-US" altLang="zh-TW" sz="1800" dirty="0">
                <a:solidFill>
                  <a:schemeClr val="tx2">
                    <a:lumMod val="75000"/>
                  </a:schemeClr>
                </a:solidFill>
              </a:rPr>
              <a:t>15</a:t>
            </a:r>
            <a:r>
              <a:rPr lang="zh-TW" altLang="en-US" sz="1800" dirty="0">
                <a:solidFill>
                  <a:schemeClr val="tx2">
                    <a:lumMod val="75000"/>
                  </a:schemeClr>
                </a:solidFill>
              </a:rPr>
              <a:t>天會起霧，一年大約有</a:t>
            </a:r>
            <a:r>
              <a:rPr lang="en-US" altLang="zh-TW" sz="1800" dirty="0">
                <a:solidFill>
                  <a:schemeClr val="tx2">
                    <a:lumMod val="75000"/>
                  </a:schemeClr>
                </a:solidFill>
              </a:rPr>
              <a:t>100</a:t>
            </a:r>
            <a:r>
              <a:rPr lang="zh-TW" altLang="en-US" sz="1800" dirty="0">
                <a:solidFill>
                  <a:schemeClr val="tx2">
                    <a:lumMod val="75000"/>
                  </a:schemeClr>
                </a:solidFill>
              </a:rPr>
              <a:t>天都籠罩在霧中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xmlns="" id="{6BCA12FB-333C-4E41-B478-6926B3624A2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14350" y="2036191"/>
            <a:ext cx="7870792" cy="413601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30EF5CE6-1E0C-4D77-87EF-73A342738B82}"/>
              </a:ext>
            </a:extLst>
          </p:cNvPr>
          <p:cNvSpPr txBox="1"/>
          <p:nvPr/>
        </p:nvSpPr>
        <p:spPr>
          <a:xfrm>
            <a:off x="514353" y="108538"/>
            <a:ext cx="2631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TW" altLang="en-US" sz="2400" dirty="0">
                <a:solidFill>
                  <a:prstClr val="black"/>
                </a:solidFill>
              </a:rPr>
              <a:t>北海道的降雨量</a:t>
            </a:r>
            <a:r>
              <a:rPr lang="en-US" altLang="zh-TW" sz="2400" dirty="0">
                <a:solidFill>
                  <a:prstClr val="black"/>
                </a:solidFill>
              </a:rPr>
              <a:t>:</a:t>
            </a:r>
            <a:endParaRPr lang="zh-TW" alt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xmlns="" id="{9ADF6765-9EF5-4D75-97AF-FDEF8D1B8EB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631259" y="406185"/>
            <a:ext cx="3881486" cy="468947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EF536672-95E0-48C8-8862-1112AF792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474" y="406184"/>
            <a:ext cx="2067784" cy="468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1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角度">
  <a:themeElements>
    <a:clrScheme name="自訂 3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F0000"/>
      </a:accent2>
      <a:accent3>
        <a:srgbClr val="00843B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角度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角度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流線">
  <a:themeElements>
    <a:clrScheme name="流線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流線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線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氣流">
  <a:themeElements>
    <a:clrScheme name="行雲流水">
      <a:dk1>
        <a:sysClr val="windowText" lastClr="000000"/>
      </a:dk1>
      <a:lt1>
        <a:sysClr val="window" lastClr="FFFFFF"/>
      </a:lt1>
      <a:dk2>
        <a:srgbClr val="411401"/>
      </a:dk2>
      <a:lt2>
        <a:srgbClr val="FFE6E6"/>
      </a:lt2>
      <a:accent1>
        <a:srgbClr val="A24A48"/>
      </a:accent1>
      <a:accent2>
        <a:srgbClr val="B2935C"/>
      </a:accent2>
      <a:accent3>
        <a:srgbClr val="6A9A9A"/>
      </a:accent3>
      <a:accent4>
        <a:srgbClr val="B2B787"/>
      </a:accent4>
      <a:accent5>
        <a:srgbClr val="91644B"/>
      </a:accent5>
      <a:accent6>
        <a:srgbClr val="654A76"/>
      </a:accent6>
      <a:hlink>
        <a:srgbClr val="00A800"/>
      </a:hlink>
      <a:folHlink>
        <a:srgbClr val="FF00FF"/>
      </a:folHlink>
    </a:clrScheme>
    <a:fontScheme name="氣流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氣流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主要賽事">
  <a:themeElements>
    <a:clrScheme name="主要賽事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主要賽事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主要賽事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in Event" id="{AC372BB4-D83D-411E-B849-B641926BA760}" vid="{F1EFBDE3-1A95-4E3D-81AD-1F53D65BEA01}"/>
    </a:ext>
  </a:extLst>
</a:theme>
</file>

<file path=ppt/theme/theme5.xml><?xml version="1.0" encoding="utf-8"?>
<a:theme xmlns:a="http://schemas.openxmlformats.org/drawingml/2006/main" name="1_波形">
  <a:themeElements>
    <a:clrScheme name="波形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波形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波形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IntroducingPowerPoint2007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3000"/>
                <a:satMod val="200000"/>
              </a:schemeClr>
              <a:schemeClr val="phClr">
                <a:tint val="78000"/>
                <a:satMod val="230000"/>
              </a:schemeClr>
            </a:duotone>
          </a:blip>
          <a:tile tx="0" ty="0" sx="90000" sy="90000" flip="none" algn="t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877</Words>
  <Application>Microsoft Office PowerPoint</Application>
  <PresentationFormat>如螢幕大小 (4:3)</PresentationFormat>
  <Paragraphs>168</Paragraphs>
  <Slides>58</Slides>
  <Notes>3</Notes>
  <HiddenSlides>0</HiddenSlides>
  <MMClips>0</MMClips>
  <ScaleCrop>false</ScaleCrop>
  <HeadingPairs>
    <vt:vector size="4" baseType="variant">
      <vt:variant>
        <vt:lpstr>佈景主題</vt:lpstr>
      </vt:variant>
      <vt:variant>
        <vt:i4>7</vt:i4>
      </vt:variant>
      <vt:variant>
        <vt:lpstr>投影片標題</vt:lpstr>
      </vt:variant>
      <vt:variant>
        <vt:i4>58</vt:i4>
      </vt:variant>
    </vt:vector>
  </HeadingPairs>
  <TitlesOfParts>
    <vt:vector size="65" baseType="lpstr">
      <vt:lpstr>角度</vt:lpstr>
      <vt:lpstr>流線</vt:lpstr>
      <vt:lpstr>氣流</vt:lpstr>
      <vt:lpstr>主要賽事</vt:lpstr>
      <vt:lpstr>1_波形</vt:lpstr>
      <vt:lpstr>IntroducingPowerPoint2007</vt:lpstr>
      <vt:lpstr>Office 佈景主題</vt:lpstr>
      <vt:lpstr>日本 北海道</vt:lpstr>
      <vt:lpstr>PowerPoint 簡報</vt:lpstr>
      <vt:lpstr>北海道的天氣？  北海道的每個季節的溫差也很大，四季非常分明。  冬天就佔了大半年。  北海道最主要都市是札幌，  札幌的年平均氣溫大約8.9℃，  最高氣溫約是八月的26.4℃、  最低氣溫是1月-7.0℃。  11月下旬起各地滑雪場陸續開始營業，  很多都會開放至5月上旬。  </vt:lpstr>
      <vt:lpstr>PowerPoint 簡報</vt:lpstr>
      <vt:lpstr>PowerPoint 簡報</vt:lpstr>
      <vt:lpstr>PowerPoint 簡報</vt:lpstr>
      <vt:lpstr>PowerPoint 簡報</vt:lpstr>
      <vt:lpstr>位於亞寒帶氣候區最南邊的北海道，雖然冬天經常會下雪，但降水量在日本國內算是較少的地區。 在降水量最多的8、9月份，北海道四大都市的平均降水量為280毫米，這個數值是東京的74%，那霸的56%，真的相當少。這是因為北海道沒有梅雨季也不會受颱風影響，才造成年降水量如此稀少。 整體上，3月下旬～11月下旬較多持續放晴的天氣，11月下旬到3月則為降雪期。有霧城之稱的釧路於5月～9月這段期間，每個月平均有15天會起霧，一年大約有100天都籠罩在霧中</vt:lpstr>
      <vt:lpstr>PowerPoint 簡報</vt:lpstr>
      <vt:lpstr>PowerPoint 簡報</vt:lpstr>
      <vt:lpstr>報告天氣時間: 2018年6月1日</vt:lpstr>
      <vt:lpstr>甚麼原因形成當地的氣候?</vt:lpstr>
      <vt:lpstr>下雨天的雪梨</vt:lpstr>
      <vt:lpstr>Sunny Sydney</vt:lpstr>
      <vt:lpstr>PowerPoint 簡報</vt:lpstr>
      <vt:lpstr>PowerPoint 簡報</vt:lpstr>
      <vt:lpstr>PowerPoint 簡報</vt:lpstr>
      <vt:lpstr>PowerPoint 簡報</vt:lpstr>
      <vt:lpstr>國際教育:             氣象報告</vt:lpstr>
      <vt:lpstr>我們報告的國家是日本。                     地區:北海道。</vt:lpstr>
      <vt:lpstr>報告的天氣時間為107年5月。</vt:lpstr>
      <vt:lpstr>當地天氣介紹 &lt;1&gt;</vt:lpstr>
      <vt:lpstr>當地天氣介紹 &lt;2&gt;</vt:lpstr>
      <vt:lpstr>當地天氣介紹 &lt;3&gt;</vt:lpstr>
      <vt:lpstr>什麼原因形成當地的氣候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氣象報告小幫手 捷克－布拉格</vt:lpstr>
      <vt:lpstr>2018年6月13日星期三 布拉格天氣報告</vt:lpstr>
      <vt:lpstr>布拉格的氣候屬於典型的溫帶大陸性濕潤氣候，冬季寒冷乾燥，夏季溫暖潮濕。7月平均氣溫為18.5攝氏度，1月為-1.1攝氏度。記錄的最低氣溫是−27.5攝氏度，最高氣溫為37.8攝氏度。</vt:lpstr>
      <vt:lpstr>謝謝大家</vt:lpstr>
      <vt:lpstr>301第7組報告:韓國 首爾</vt:lpstr>
      <vt:lpstr>時間:12/8</vt:lpstr>
      <vt:lpstr>地形:多山少平原 地勢北高南低 東高西低 3分之2是山地和丘陵</vt:lpstr>
      <vt:lpstr> 韓國人口超過1020萬人 月平均日照時數為158.4 而58%降水量集中在6-8月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美國～加州天氣</dc:title>
  <dc:creator>高溫妮</dc:creator>
  <cp:lastModifiedBy>高溫妮</cp:lastModifiedBy>
  <cp:revision>44</cp:revision>
  <dcterms:created xsi:type="dcterms:W3CDTF">2017-06-05T01:09:05Z</dcterms:created>
  <dcterms:modified xsi:type="dcterms:W3CDTF">2018-06-19T02:16:08Z</dcterms:modified>
</cp:coreProperties>
</file>