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3"/>
  </p:handoutMasterIdLst>
  <p:sldIdLst>
    <p:sldId id="256" r:id="rId2"/>
    <p:sldId id="260" r:id="rId3"/>
    <p:sldId id="258" r:id="rId4"/>
    <p:sldId id="288" r:id="rId5"/>
    <p:sldId id="329" r:id="rId6"/>
    <p:sldId id="330" r:id="rId7"/>
    <p:sldId id="332" r:id="rId8"/>
    <p:sldId id="350" r:id="rId9"/>
    <p:sldId id="331" r:id="rId10"/>
    <p:sldId id="334" r:id="rId11"/>
    <p:sldId id="335" r:id="rId12"/>
    <p:sldId id="289" r:id="rId13"/>
    <p:sldId id="337" r:id="rId14"/>
    <p:sldId id="322" r:id="rId15"/>
    <p:sldId id="338" r:id="rId16"/>
    <p:sldId id="324" r:id="rId17"/>
    <p:sldId id="340" r:id="rId18"/>
    <p:sldId id="339" r:id="rId19"/>
    <p:sldId id="341" r:id="rId20"/>
    <p:sldId id="342" r:id="rId21"/>
    <p:sldId id="343" r:id="rId22"/>
    <p:sldId id="290" r:id="rId23"/>
    <p:sldId id="354" r:id="rId24"/>
    <p:sldId id="323" r:id="rId25"/>
    <p:sldId id="321" r:id="rId26"/>
    <p:sldId id="353" r:id="rId27"/>
    <p:sldId id="344" r:id="rId28"/>
    <p:sldId id="351" r:id="rId29"/>
    <p:sldId id="327" r:id="rId30"/>
    <p:sldId id="345" r:id="rId31"/>
    <p:sldId id="347" r:id="rId32"/>
    <p:sldId id="346" r:id="rId33"/>
    <p:sldId id="348" r:id="rId34"/>
    <p:sldId id="364" r:id="rId35"/>
    <p:sldId id="320" r:id="rId36"/>
    <p:sldId id="358" r:id="rId37"/>
    <p:sldId id="361" r:id="rId38"/>
    <p:sldId id="359" r:id="rId39"/>
    <p:sldId id="362" r:id="rId40"/>
    <p:sldId id="360" r:id="rId41"/>
    <p:sldId id="363" r:id="rId4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669900"/>
    <a:srgbClr val="CC00CC"/>
    <a:srgbClr val="FF00FF"/>
    <a:srgbClr val="FFFF00"/>
    <a:srgbClr val="FF0000"/>
    <a:srgbClr val="00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0" autoAdjust="0"/>
    <p:restoredTop sz="94660"/>
  </p:normalViewPr>
  <p:slideViewPr>
    <p:cSldViewPr>
      <p:cViewPr varScale="1">
        <p:scale>
          <a:sx n="62" d="100"/>
          <a:sy n="62" d="100"/>
        </p:scale>
        <p:origin x="123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11FEC36-4E3D-4ED4-940A-C7FC0442F15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6099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" name="Text Box 195"/>
          <p:cNvSpPr txBox="1">
            <a:spLocks noChangeArrowheads="1"/>
          </p:cNvSpPr>
          <p:nvPr/>
        </p:nvSpPr>
        <p:spPr bwMode="auto">
          <a:xfrm rot="-1311156">
            <a:off x="7956550" y="908050"/>
            <a:ext cx="503238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5000" b="1">
                <a:solidFill>
                  <a:schemeClr val="accent2"/>
                </a:solidFill>
              </a:rPr>
              <a:t>9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3933825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73CED74-4E29-4321-B36F-B357F8741BA7}" type="slidenum">
              <a:rPr lang="en-US" altLang="zh-TW"/>
              <a:pPr/>
              <a:t>‹#›</a:t>
            </a:fld>
            <a:endParaRPr lang="en-US" altLang="zh-TW"/>
          </a:p>
        </p:txBody>
      </p:sp>
      <p:grpSp>
        <p:nvGrpSpPr>
          <p:cNvPr id="3193" name="Group 121"/>
          <p:cNvGrpSpPr>
            <a:grpSpLocks/>
          </p:cNvGrpSpPr>
          <p:nvPr/>
        </p:nvGrpSpPr>
        <p:grpSpPr bwMode="auto">
          <a:xfrm rot="-1763529">
            <a:off x="6948488" y="692150"/>
            <a:ext cx="625475" cy="736600"/>
            <a:chOff x="4078" y="346"/>
            <a:chExt cx="664" cy="645"/>
          </a:xfrm>
        </p:grpSpPr>
        <p:sp>
          <p:nvSpPr>
            <p:cNvPr id="3149" name="AutoShape 77"/>
            <p:cNvSpPr>
              <a:spLocks noChangeArrowheads="1"/>
            </p:cNvSpPr>
            <p:nvPr/>
          </p:nvSpPr>
          <p:spPr bwMode="auto">
            <a:xfrm rot="2974542">
              <a:off x="4137" y="548"/>
              <a:ext cx="461" cy="425"/>
            </a:xfrm>
            <a:prstGeom prst="flowChartAlternateProcess">
              <a:avLst/>
            </a:prstGeom>
            <a:solidFill>
              <a:srgbClr val="99CC00"/>
            </a:solidFill>
            <a:ln>
              <a:noFill/>
            </a:ln>
            <a:effectLst>
              <a:prstShdw prst="shdw17" dist="17961" dir="2700000">
                <a:srgbClr val="99CC00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50" name="Text Box 78"/>
            <p:cNvSpPr txBox="1">
              <a:spLocks noChangeArrowheads="1"/>
            </p:cNvSpPr>
            <p:nvPr/>
          </p:nvSpPr>
          <p:spPr bwMode="auto">
            <a:xfrm rot="3827901">
              <a:off x="4216" y="425"/>
              <a:ext cx="388" cy="66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3500" b="1"/>
                <a:t>1</a:t>
              </a:r>
            </a:p>
          </p:txBody>
        </p:sp>
        <p:sp>
          <p:nvSpPr>
            <p:cNvPr id="3151" name="Oval 79"/>
            <p:cNvSpPr>
              <a:spLocks noChangeArrowheads="1"/>
            </p:cNvSpPr>
            <p:nvPr/>
          </p:nvSpPr>
          <p:spPr bwMode="auto">
            <a:xfrm rot="2974542">
              <a:off x="4337" y="510"/>
              <a:ext cx="70" cy="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73" name="Arc 101"/>
            <p:cNvSpPr>
              <a:spLocks/>
            </p:cNvSpPr>
            <p:nvPr/>
          </p:nvSpPr>
          <p:spPr bwMode="auto">
            <a:xfrm rot="9459508">
              <a:off x="4245" y="346"/>
              <a:ext cx="141" cy="20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4635 w 43200"/>
                <a:gd name="T3" fmla="*/ 823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182" name="Group 110"/>
          <p:cNvGrpSpPr>
            <a:grpSpLocks/>
          </p:cNvGrpSpPr>
          <p:nvPr/>
        </p:nvGrpSpPr>
        <p:grpSpPr bwMode="auto">
          <a:xfrm rot="-14588127">
            <a:off x="7954170" y="119856"/>
            <a:ext cx="608012" cy="746125"/>
            <a:chOff x="2375" y="300"/>
            <a:chExt cx="590" cy="970"/>
          </a:xfrm>
        </p:grpSpPr>
        <p:grpSp>
          <p:nvGrpSpPr>
            <p:cNvPr id="3165" name="Group 93"/>
            <p:cNvGrpSpPr>
              <a:grpSpLocks/>
            </p:cNvGrpSpPr>
            <p:nvPr userDrawn="1"/>
          </p:nvGrpSpPr>
          <p:grpSpPr bwMode="auto">
            <a:xfrm rot="1213902">
              <a:off x="2375" y="357"/>
              <a:ext cx="590" cy="913"/>
              <a:chOff x="1927" y="130"/>
              <a:chExt cx="590" cy="913"/>
            </a:xfrm>
          </p:grpSpPr>
          <p:sp>
            <p:nvSpPr>
              <p:cNvPr id="3158" name="AutoShape 86"/>
              <p:cNvSpPr>
                <a:spLocks noChangeArrowheads="1"/>
              </p:cNvSpPr>
              <p:nvPr userDrawn="1"/>
            </p:nvSpPr>
            <p:spPr bwMode="auto">
              <a:xfrm>
                <a:off x="1927" y="300"/>
                <a:ext cx="590" cy="545"/>
              </a:xfrm>
              <a:prstGeom prst="flowChartAlternateProcess">
                <a:avLst/>
              </a:prstGeom>
              <a:solidFill>
                <a:srgbClr val="0000FF"/>
              </a:solidFill>
              <a:ln>
                <a:noFill/>
              </a:ln>
              <a:effectLst>
                <a:prstShdw prst="shdw17" dist="17961" dir="2700000">
                  <a:srgbClr val="0000FF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59" name="Text Box 87"/>
              <p:cNvSpPr txBox="1">
                <a:spLocks noChangeArrowheads="1"/>
              </p:cNvSpPr>
              <p:nvPr userDrawn="1"/>
            </p:nvSpPr>
            <p:spPr bwMode="auto">
              <a:xfrm rot="286224">
                <a:off x="1956" y="130"/>
                <a:ext cx="499" cy="91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4000" b="1">
                    <a:solidFill>
                      <a:srgbClr val="FFCCFF"/>
                    </a:solidFill>
                  </a:rPr>
                  <a:t>5</a:t>
                </a:r>
              </a:p>
            </p:txBody>
          </p:sp>
          <p:sp>
            <p:nvSpPr>
              <p:cNvPr id="3160" name="Oval 88"/>
              <p:cNvSpPr>
                <a:spLocks noChangeArrowheads="1"/>
              </p:cNvSpPr>
              <p:nvPr userDrawn="1"/>
            </p:nvSpPr>
            <p:spPr bwMode="auto">
              <a:xfrm>
                <a:off x="1972" y="346"/>
                <a:ext cx="90" cy="9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78" name="Arc 106"/>
            <p:cNvSpPr>
              <a:spLocks/>
            </p:cNvSpPr>
            <p:nvPr userDrawn="1"/>
          </p:nvSpPr>
          <p:spPr bwMode="auto">
            <a:xfrm rot="9459508">
              <a:off x="2426" y="300"/>
              <a:ext cx="181" cy="25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4635 w 43200"/>
                <a:gd name="T3" fmla="*/ 823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183" name="Group 111"/>
          <p:cNvGrpSpPr>
            <a:grpSpLocks/>
          </p:cNvGrpSpPr>
          <p:nvPr/>
        </p:nvGrpSpPr>
        <p:grpSpPr bwMode="auto">
          <a:xfrm rot="4960981">
            <a:off x="7486651" y="522287"/>
            <a:ext cx="500062" cy="690563"/>
            <a:chOff x="3196" y="300"/>
            <a:chExt cx="590" cy="913"/>
          </a:xfrm>
        </p:grpSpPr>
        <p:grpSp>
          <p:nvGrpSpPr>
            <p:cNvPr id="3171" name="Group 99"/>
            <p:cNvGrpSpPr>
              <a:grpSpLocks/>
            </p:cNvGrpSpPr>
            <p:nvPr userDrawn="1"/>
          </p:nvGrpSpPr>
          <p:grpSpPr bwMode="auto">
            <a:xfrm rot="209370">
              <a:off x="3196" y="387"/>
              <a:ext cx="590" cy="826"/>
              <a:chOff x="2964" y="568"/>
              <a:chExt cx="590" cy="826"/>
            </a:xfrm>
          </p:grpSpPr>
          <p:sp>
            <p:nvSpPr>
              <p:cNvPr id="3162" name="AutoShape 90"/>
              <p:cNvSpPr>
                <a:spLocks noChangeArrowheads="1"/>
              </p:cNvSpPr>
              <p:nvPr userDrawn="1"/>
            </p:nvSpPr>
            <p:spPr bwMode="auto">
              <a:xfrm rot="719786">
                <a:off x="2964" y="707"/>
                <a:ext cx="590" cy="545"/>
              </a:xfrm>
              <a:prstGeom prst="flowChartAlternateProcess">
                <a:avLst/>
              </a:prstGeom>
              <a:solidFill>
                <a:srgbClr val="CC99FF"/>
              </a:solidFill>
              <a:ln>
                <a:noFill/>
              </a:ln>
              <a:effectLst>
                <a:prstShdw prst="shdw17" dist="17961" dir="2700000">
                  <a:srgbClr val="CC99FF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63" name="Text Box 91"/>
              <p:cNvSpPr txBox="1">
                <a:spLocks noChangeArrowheads="1"/>
              </p:cNvSpPr>
              <p:nvPr userDrawn="1"/>
            </p:nvSpPr>
            <p:spPr bwMode="auto">
              <a:xfrm rot="310932">
                <a:off x="3054" y="568"/>
                <a:ext cx="499" cy="82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3500" b="1">
                    <a:solidFill>
                      <a:srgbClr val="99FF33"/>
                    </a:solidFill>
                  </a:rPr>
                  <a:t>6</a:t>
                </a:r>
              </a:p>
            </p:txBody>
          </p:sp>
          <p:sp>
            <p:nvSpPr>
              <p:cNvPr id="3164" name="Oval 92"/>
              <p:cNvSpPr>
                <a:spLocks noChangeArrowheads="1"/>
              </p:cNvSpPr>
              <p:nvPr userDrawn="1"/>
            </p:nvSpPr>
            <p:spPr bwMode="auto">
              <a:xfrm rot="719786">
                <a:off x="3051" y="714"/>
                <a:ext cx="90" cy="9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79" name="Arc 107"/>
            <p:cNvSpPr>
              <a:spLocks/>
            </p:cNvSpPr>
            <p:nvPr userDrawn="1"/>
          </p:nvSpPr>
          <p:spPr bwMode="auto">
            <a:xfrm rot="9459508">
              <a:off x="3198" y="300"/>
              <a:ext cx="181" cy="25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4635 w 43200"/>
                <a:gd name="T3" fmla="*/ 823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181" name="Group 109"/>
          <p:cNvGrpSpPr>
            <a:grpSpLocks/>
          </p:cNvGrpSpPr>
          <p:nvPr/>
        </p:nvGrpSpPr>
        <p:grpSpPr bwMode="auto">
          <a:xfrm rot="1140487">
            <a:off x="5507038" y="619125"/>
            <a:ext cx="603250" cy="727075"/>
            <a:chOff x="3916" y="210"/>
            <a:chExt cx="593" cy="914"/>
          </a:xfrm>
        </p:grpSpPr>
        <p:grpSp>
          <p:nvGrpSpPr>
            <p:cNvPr id="3170" name="Group 98"/>
            <p:cNvGrpSpPr>
              <a:grpSpLocks/>
            </p:cNvGrpSpPr>
            <p:nvPr userDrawn="1"/>
          </p:nvGrpSpPr>
          <p:grpSpPr bwMode="auto">
            <a:xfrm>
              <a:off x="3916" y="338"/>
              <a:ext cx="593" cy="786"/>
              <a:chOff x="3916" y="338"/>
              <a:chExt cx="593" cy="786"/>
            </a:xfrm>
          </p:grpSpPr>
          <p:sp>
            <p:nvSpPr>
              <p:cNvPr id="3154" name="AutoShape 82"/>
              <p:cNvSpPr>
                <a:spLocks noChangeArrowheads="1"/>
              </p:cNvSpPr>
              <p:nvPr userDrawn="1"/>
            </p:nvSpPr>
            <p:spPr bwMode="auto">
              <a:xfrm rot="1078149">
                <a:off x="3916" y="435"/>
                <a:ext cx="590" cy="545"/>
              </a:xfrm>
              <a:prstGeom prst="flowChartAlternateProcess">
                <a:avLst/>
              </a:prstGeom>
              <a:solidFill>
                <a:srgbClr val="FF99CC"/>
              </a:solidFill>
              <a:ln>
                <a:noFill/>
              </a:ln>
              <a:effectLst>
                <a:prstShdw prst="shdw17" dist="17961" dir="2700000">
                  <a:srgbClr val="FF99CC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55" name="Text Box 83"/>
              <p:cNvSpPr txBox="1">
                <a:spLocks noChangeArrowheads="1"/>
              </p:cNvSpPr>
              <p:nvPr userDrawn="1"/>
            </p:nvSpPr>
            <p:spPr bwMode="auto">
              <a:xfrm rot="1059041">
                <a:off x="4010" y="338"/>
                <a:ext cx="499" cy="78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3500" b="1">
                    <a:solidFill>
                      <a:schemeClr val="accent2"/>
                    </a:solidFill>
                  </a:rPr>
                  <a:t>7</a:t>
                </a:r>
              </a:p>
            </p:txBody>
          </p:sp>
          <p:sp>
            <p:nvSpPr>
              <p:cNvPr id="3156" name="Oval 84"/>
              <p:cNvSpPr>
                <a:spLocks noChangeArrowheads="1"/>
              </p:cNvSpPr>
              <p:nvPr userDrawn="1"/>
            </p:nvSpPr>
            <p:spPr bwMode="auto">
              <a:xfrm rot="1078149">
                <a:off x="4027" y="426"/>
                <a:ext cx="90" cy="9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80" name="Arc 108"/>
            <p:cNvSpPr>
              <a:spLocks/>
            </p:cNvSpPr>
            <p:nvPr userDrawn="1"/>
          </p:nvSpPr>
          <p:spPr bwMode="auto">
            <a:xfrm rot="9459508">
              <a:off x="3923" y="210"/>
              <a:ext cx="181" cy="25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4635 w 43200"/>
                <a:gd name="T3" fmla="*/ 823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203" name="Group 131"/>
          <p:cNvGrpSpPr>
            <a:grpSpLocks/>
          </p:cNvGrpSpPr>
          <p:nvPr/>
        </p:nvGrpSpPr>
        <p:grpSpPr bwMode="auto">
          <a:xfrm rot="3019637">
            <a:off x="7872413" y="1136650"/>
            <a:ext cx="642937" cy="474663"/>
            <a:chOff x="2154" y="845"/>
            <a:chExt cx="585" cy="466"/>
          </a:xfrm>
        </p:grpSpPr>
        <p:grpSp>
          <p:nvGrpSpPr>
            <p:cNvPr id="3202" name="Group 130"/>
            <p:cNvGrpSpPr>
              <a:grpSpLocks/>
            </p:cNvGrpSpPr>
            <p:nvPr userDrawn="1"/>
          </p:nvGrpSpPr>
          <p:grpSpPr bwMode="auto">
            <a:xfrm>
              <a:off x="2154" y="845"/>
              <a:ext cx="454" cy="362"/>
              <a:chOff x="204" y="845"/>
              <a:chExt cx="454" cy="362"/>
            </a:xfrm>
          </p:grpSpPr>
          <p:sp>
            <p:nvSpPr>
              <p:cNvPr id="3197" name="AutoShape 125"/>
              <p:cNvSpPr>
                <a:spLocks noChangeArrowheads="1"/>
              </p:cNvSpPr>
              <p:nvPr userDrawn="1"/>
            </p:nvSpPr>
            <p:spPr bwMode="auto">
              <a:xfrm>
                <a:off x="295" y="890"/>
                <a:ext cx="363" cy="317"/>
              </a:xfrm>
              <a:prstGeom prst="roundRect">
                <a:avLst>
                  <a:gd name="adj" fmla="val 16667"/>
                </a:avLst>
              </a:prstGeom>
              <a:solidFill>
                <a:srgbClr val="FFCC00"/>
              </a:solidFill>
              <a:ln>
                <a:noFill/>
              </a:ln>
              <a:effectLst>
                <a:prstShdw prst="shdw17" dist="17961" dir="2700000">
                  <a:srgbClr val="FFCC00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98" name="Oval 126"/>
              <p:cNvSpPr>
                <a:spLocks noChangeArrowheads="1"/>
              </p:cNvSpPr>
              <p:nvPr userDrawn="1"/>
            </p:nvSpPr>
            <p:spPr bwMode="auto">
              <a:xfrm>
                <a:off x="340" y="935"/>
                <a:ext cx="91" cy="9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01" name="Arc 129"/>
              <p:cNvSpPr>
                <a:spLocks/>
              </p:cNvSpPr>
              <p:nvPr userDrawn="1"/>
            </p:nvSpPr>
            <p:spPr bwMode="auto">
              <a:xfrm>
                <a:off x="204" y="845"/>
                <a:ext cx="181" cy="13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39638 w 43200"/>
                  <a:gd name="T1" fmla="*/ 33482 h 43200"/>
                  <a:gd name="T2" fmla="*/ 43200 w 43200"/>
                  <a:gd name="T3" fmla="*/ 21600 h 43200"/>
                  <a:gd name="T4" fmla="*/ 21600 w 4320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43200" fill="none" extrusionOk="0">
                    <a:moveTo>
                      <a:pt x="39638" y="33482"/>
                    </a:moveTo>
                    <a:cubicBezTo>
                      <a:pt x="35642" y="39548"/>
                      <a:pt x="28864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43200" stroke="0" extrusionOk="0">
                    <a:moveTo>
                      <a:pt x="39638" y="33482"/>
                    </a:moveTo>
                    <a:cubicBezTo>
                      <a:pt x="35642" y="39548"/>
                      <a:pt x="28864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99" name="Text Box 127"/>
            <p:cNvSpPr txBox="1">
              <a:spLocks noChangeArrowheads="1"/>
            </p:cNvSpPr>
            <p:nvPr userDrawn="1"/>
          </p:nvSpPr>
          <p:spPr bwMode="auto">
            <a:xfrm>
              <a:off x="2286" y="847"/>
              <a:ext cx="453" cy="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2500" b="1"/>
                <a:t>+</a:t>
              </a:r>
            </a:p>
          </p:txBody>
        </p:sp>
      </p:grpSp>
      <p:grpSp>
        <p:nvGrpSpPr>
          <p:cNvPr id="3204" name="Group 132"/>
          <p:cNvGrpSpPr>
            <a:grpSpLocks/>
          </p:cNvGrpSpPr>
          <p:nvPr/>
        </p:nvGrpSpPr>
        <p:grpSpPr bwMode="auto">
          <a:xfrm rot="-14588127">
            <a:off x="143669" y="5041106"/>
            <a:ext cx="503238" cy="746125"/>
            <a:chOff x="2375" y="300"/>
            <a:chExt cx="590" cy="970"/>
          </a:xfrm>
        </p:grpSpPr>
        <p:grpSp>
          <p:nvGrpSpPr>
            <p:cNvPr id="3205" name="Group 133"/>
            <p:cNvGrpSpPr>
              <a:grpSpLocks/>
            </p:cNvGrpSpPr>
            <p:nvPr userDrawn="1"/>
          </p:nvGrpSpPr>
          <p:grpSpPr bwMode="auto">
            <a:xfrm rot="1213902">
              <a:off x="2375" y="357"/>
              <a:ext cx="590" cy="913"/>
              <a:chOff x="1927" y="130"/>
              <a:chExt cx="590" cy="913"/>
            </a:xfrm>
          </p:grpSpPr>
          <p:sp>
            <p:nvSpPr>
              <p:cNvPr id="3206" name="AutoShape 134"/>
              <p:cNvSpPr>
                <a:spLocks noChangeArrowheads="1"/>
              </p:cNvSpPr>
              <p:nvPr userDrawn="1"/>
            </p:nvSpPr>
            <p:spPr bwMode="auto">
              <a:xfrm>
                <a:off x="1927" y="300"/>
                <a:ext cx="590" cy="545"/>
              </a:xfrm>
              <a:prstGeom prst="flowChartAlternateProcess">
                <a:avLst/>
              </a:prstGeom>
              <a:solidFill>
                <a:srgbClr val="0000FF"/>
              </a:solidFill>
              <a:ln>
                <a:noFill/>
              </a:ln>
              <a:effectLst>
                <a:prstShdw prst="shdw17" dist="17961" dir="2700000">
                  <a:srgbClr val="0000FF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07" name="Text Box 135"/>
              <p:cNvSpPr txBox="1">
                <a:spLocks noChangeArrowheads="1"/>
              </p:cNvSpPr>
              <p:nvPr userDrawn="1"/>
            </p:nvSpPr>
            <p:spPr bwMode="auto">
              <a:xfrm rot="286224">
                <a:off x="1956" y="130"/>
                <a:ext cx="499" cy="91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4000" b="1">
                    <a:solidFill>
                      <a:srgbClr val="FFCCFF"/>
                    </a:solidFill>
                  </a:rPr>
                  <a:t>5</a:t>
                </a:r>
              </a:p>
            </p:txBody>
          </p:sp>
          <p:sp>
            <p:nvSpPr>
              <p:cNvPr id="3208" name="Oval 136"/>
              <p:cNvSpPr>
                <a:spLocks noChangeArrowheads="1"/>
              </p:cNvSpPr>
              <p:nvPr userDrawn="1"/>
            </p:nvSpPr>
            <p:spPr bwMode="auto">
              <a:xfrm>
                <a:off x="1972" y="346"/>
                <a:ext cx="90" cy="9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209" name="Arc 137"/>
            <p:cNvSpPr>
              <a:spLocks/>
            </p:cNvSpPr>
            <p:nvPr userDrawn="1"/>
          </p:nvSpPr>
          <p:spPr bwMode="auto">
            <a:xfrm rot="9459508">
              <a:off x="2426" y="300"/>
              <a:ext cx="181" cy="25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4635 w 43200"/>
                <a:gd name="T3" fmla="*/ 823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3247" name="Arc 175"/>
          <p:cNvSpPr>
            <a:spLocks/>
          </p:cNvSpPr>
          <p:nvPr/>
        </p:nvSpPr>
        <p:spPr bwMode="auto">
          <a:xfrm rot="-2721352">
            <a:off x="5693569" y="1343819"/>
            <a:ext cx="1079500" cy="719138"/>
          </a:xfrm>
          <a:custGeom>
            <a:avLst/>
            <a:gdLst>
              <a:gd name="G0" fmla="+- 0 0 0"/>
              <a:gd name="G1" fmla="+- 15393 0 0"/>
              <a:gd name="G2" fmla="+- 21600 0 0"/>
              <a:gd name="T0" fmla="*/ 15153 w 21600"/>
              <a:gd name="T1" fmla="*/ 0 h 15393"/>
              <a:gd name="T2" fmla="*/ 21600 w 21600"/>
              <a:gd name="T3" fmla="*/ 15393 h 15393"/>
              <a:gd name="T4" fmla="*/ 0 w 21600"/>
              <a:gd name="T5" fmla="*/ 15393 h 15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5393" fill="none" extrusionOk="0">
                <a:moveTo>
                  <a:pt x="15153" y="-1"/>
                </a:moveTo>
                <a:cubicBezTo>
                  <a:pt x="19277" y="4060"/>
                  <a:pt x="21600" y="9605"/>
                  <a:pt x="21600" y="15393"/>
                </a:cubicBezTo>
              </a:path>
              <a:path w="21600" h="15393" stroke="0" extrusionOk="0">
                <a:moveTo>
                  <a:pt x="15153" y="-1"/>
                </a:moveTo>
                <a:cubicBezTo>
                  <a:pt x="19277" y="4060"/>
                  <a:pt x="21600" y="9605"/>
                  <a:pt x="21600" y="15393"/>
                </a:cubicBezTo>
                <a:lnTo>
                  <a:pt x="0" y="15393"/>
                </a:lnTo>
                <a:close/>
              </a:path>
            </a:pathLst>
          </a:cu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248" name="Arc 176"/>
          <p:cNvSpPr>
            <a:spLocks/>
          </p:cNvSpPr>
          <p:nvPr/>
        </p:nvSpPr>
        <p:spPr bwMode="auto">
          <a:xfrm rot="-4981919">
            <a:off x="6749256" y="1612107"/>
            <a:ext cx="974725" cy="719138"/>
          </a:xfrm>
          <a:custGeom>
            <a:avLst/>
            <a:gdLst>
              <a:gd name="G0" fmla="+- 0 0 0"/>
              <a:gd name="G1" fmla="+- 15393 0 0"/>
              <a:gd name="G2" fmla="+- 21600 0 0"/>
              <a:gd name="T0" fmla="*/ 15153 w 19495"/>
              <a:gd name="T1" fmla="*/ 0 h 15393"/>
              <a:gd name="T2" fmla="*/ 19495 w 19495"/>
              <a:gd name="T3" fmla="*/ 6092 h 15393"/>
              <a:gd name="T4" fmla="*/ 0 w 19495"/>
              <a:gd name="T5" fmla="*/ 15393 h 15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495" h="15393" fill="none" extrusionOk="0">
                <a:moveTo>
                  <a:pt x="15153" y="-1"/>
                </a:moveTo>
                <a:cubicBezTo>
                  <a:pt x="16943" y="1762"/>
                  <a:pt x="18412" y="3824"/>
                  <a:pt x="19494" y="6092"/>
                </a:cubicBezTo>
              </a:path>
              <a:path w="19495" h="15393" stroke="0" extrusionOk="0">
                <a:moveTo>
                  <a:pt x="15153" y="-1"/>
                </a:moveTo>
                <a:cubicBezTo>
                  <a:pt x="16943" y="1762"/>
                  <a:pt x="18412" y="3824"/>
                  <a:pt x="19494" y="6092"/>
                </a:cubicBezTo>
                <a:lnTo>
                  <a:pt x="0" y="15393"/>
                </a:lnTo>
                <a:close/>
              </a:path>
            </a:pathLst>
          </a:cu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3249" name="Group 177"/>
          <p:cNvGrpSpPr>
            <a:grpSpLocks/>
          </p:cNvGrpSpPr>
          <p:nvPr/>
        </p:nvGrpSpPr>
        <p:grpSpPr bwMode="auto">
          <a:xfrm rot="-5595648">
            <a:off x="6792913" y="84137"/>
            <a:ext cx="642938" cy="474663"/>
            <a:chOff x="2154" y="845"/>
            <a:chExt cx="585" cy="466"/>
          </a:xfrm>
        </p:grpSpPr>
        <p:grpSp>
          <p:nvGrpSpPr>
            <p:cNvPr id="3250" name="Group 178"/>
            <p:cNvGrpSpPr>
              <a:grpSpLocks/>
            </p:cNvGrpSpPr>
            <p:nvPr userDrawn="1"/>
          </p:nvGrpSpPr>
          <p:grpSpPr bwMode="auto">
            <a:xfrm>
              <a:off x="2154" y="845"/>
              <a:ext cx="454" cy="362"/>
              <a:chOff x="204" y="845"/>
              <a:chExt cx="454" cy="362"/>
            </a:xfrm>
          </p:grpSpPr>
          <p:sp>
            <p:nvSpPr>
              <p:cNvPr id="3251" name="AutoShape 179"/>
              <p:cNvSpPr>
                <a:spLocks noChangeArrowheads="1"/>
              </p:cNvSpPr>
              <p:nvPr userDrawn="1"/>
            </p:nvSpPr>
            <p:spPr bwMode="auto">
              <a:xfrm>
                <a:off x="295" y="890"/>
                <a:ext cx="363" cy="317"/>
              </a:xfrm>
              <a:prstGeom prst="roundRect">
                <a:avLst>
                  <a:gd name="adj" fmla="val 16667"/>
                </a:avLst>
              </a:prstGeom>
              <a:solidFill>
                <a:srgbClr val="FFCC00"/>
              </a:solidFill>
              <a:ln>
                <a:noFill/>
              </a:ln>
              <a:effectLst>
                <a:prstShdw prst="shdw17" dist="17961" dir="2700000">
                  <a:srgbClr val="FFCC00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52" name="Oval 180"/>
              <p:cNvSpPr>
                <a:spLocks noChangeArrowheads="1"/>
              </p:cNvSpPr>
              <p:nvPr userDrawn="1"/>
            </p:nvSpPr>
            <p:spPr bwMode="auto">
              <a:xfrm>
                <a:off x="340" y="935"/>
                <a:ext cx="91" cy="9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53" name="Arc 181"/>
              <p:cNvSpPr>
                <a:spLocks/>
              </p:cNvSpPr>
              <p:nvPr userDrawn="1"/>
            </p:nvSpPr>
            <p:spPr bwMode="auto">
              <a:xfrm>
                <a:off x="204" y="845"/>
                <a:ext cx="181" cy="13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39638 w 43200"/>
                  <a:gd name="T1" fmla="*/ 33482 h 43200"/>
                  <a:gd name="T2" fmla="*/ 43200 w 43200"/>
                  <a:gd name="T3" fmla="*/ 21600 h 43200"/>
                  <a:gd name="T4" fmla="*/ 21600 w 4320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43200" fill="none" extrusionOk="0">
                    <a:moveTo>
                      <a:pt x="39638" y="33482"/>
                    </a:moveTo>
                    <a:cubicBezTo>
                      <a:pt x="35642" y="39548"/>
                      <a:pt x="28864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43200" stroke="0" extrusionOk="0">
                    <a:moveTo>
                      <a:pt x="39638" y="33482"/>
                    </a:moveTo>
                    <a:cubicBezTo>
                      <a:pt x="35642" y="39548"/>
                      <a:pt x="28864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254" name="Text Box 182"/>
            <p:cNvSpPr txBox="1">
              <a:spLocks noChangeArrowheads="1"/>
            </p:cNvSpPr>
            <p:nvPr userDrawn="1"/>
          </p:nvSpPr>
          <p:spPr bwMode="auto">
            <a:xfrm>
              <a:off x="2286" y="847"/>
              <a:ext cx="453" cy="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2500" b="1"/>
                <a:t>+</a:t>
              </a:r>
            </a:p>
          </p:txBody>
        </p:sp>
      </p:grpSp>
      <p:sp>
        <p:nvSpPr>
          <p:cNvPr id="3255" name="Arc 183"/>
          <p:cNvSpPr>
            <a:spLocks/>
          </p:cNvSpPr>
          <p:nvPr/>
        </p:nvSpPr>
        <p:spPr bwMode="auto">
          <a:xfrm rot="-2721352">
            <a:off x="1126331" y="694532"/>
            <a:ext cx="2073275" cy="2490788"/>
          </a:xfrm>
          <a:custGeom>
            <a:avLst/>
            <a:gdLst>
              <a:gd name="G0" fmla="+- 0 0 0"/>
              <a:gd name="G1" fmla="+- 19023 0 0"/>
              <a:gd name="G2" fmla="+- 21600 0 0"/>
              <a:gd name="T0" fmla="*/ 10232 w 20059"/>
              <a:gd name="T1" fmla="*/ 0 h 19023"/>
              <a:gd name="T2" fmla="*/ 20059 w 20059"/>
              <a:gd name="T3" fmla="*/ 11012 h 19023"/>
              <a:gd name="T4" fmla="*/ 0 w 20059"/>
              <a:gd name="T5" fmla="*/ 19023 h 19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059" h="19023" fill="none" extrusionOk="0">
                <a:moveTo>
                  <a:pt x="10231" y="0"/>
                </a:moveTo>
                <a:cubicBezTo>
                  <a:pt x="14699" y="2402"/>
                  <a:pt x="18178" y="6301"/>
                  <a:pt x="20059" y="11011"/>
                </a:cubicBezTo>
              </a:path>
              <a:path w="20059" h="19023" stroke="0" extrusionOk="0">
                <a:moveTo>
                  <a:pt x="10231" y="0"/>
                </a:moveTo>
                <a:cubicBezTo>
                  <a:pt x="14699" y="2402"/>
                  <a:pt x="18178" y="6301"/>
                  <a:pt x="20059" y="11011"/>
                </a:cubicBezTo>
                <a:lnTo>
                  <a:pt x="0" y="19023"/>
                </a:lnTo>
                <a:close/>
              </a:path>
            </a:pathLst>
          </a:cu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256" name="Text Box 184"/>
          <p:cNvSpPr txBox="1">
            <a:spLocks noChangeArrowheads="1"/>
          </p:cNvSpPr>
          <p:nvPr/>
        </p:nvSpPr>
        <p:spPr bwMode="auto">
          <a:xfrm rot="7607576">
            <a:off x="327819" y="5693569"/>
            <a:ext cx="503237" cy="1158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7000" b="1">
                <a:solidFill>
                  <a:srgbClr val="FF00FF"/>
                </a:solidFill>
              </a:rPr>
              <a:t>7</a:t>
            </a:r>
          </a:p>
        </p:txBody>
      </p:sp>
      <p:sp>
        <p:nvSpPr>
          <p:cNvPr id="3257" name="Text Box 185"/>
          <p:cNvSpPr txBox="1">
            <a:spLocks noChangeArrowheads="1"/>
          </p:cNvSpPr>
          <p:nvPr/>
        </p:nvSpPr>
        <p:spPr bwMode="auto">
          <a:xfrm rot="1807412">
            <a:off x="1331913" y="5805488"/>
            <a:ext cx="503237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50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258" name="Text Box 186"/>
          <p:cNvSpPr txBox="1">
            <a:spLocks noChangeArrowheads="1"/>
          </p:cNvSpPr>
          <p:nvPr/>
        </p:nvSpPr>
        <p:spPr bwMode="auto">
          <a:xfrm rot="-1311156">
            <a:off x="7956550" y="5589588"/>
            <a:ext cx="503238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5000" b="1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3259" name="Text Box 187"/>
          <p:cNvSpPr txBox="1">
            <a:spLocks noChangeArrowheads="1"/>
          </p:cNvSpPr>
          <p:nvPr/>
        </p:nvSpPr>
        <p:spPr bwMode="auto">
          <a:xfrm rot="1133761">
            <a:off x="6115050" y="5486400"/>
            <a:ext cx="503238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5000" b="1">
                <a:solidFill>
                  <a:srgbClr val="99FF33"/>
                </a:solidFill>
              </a:rPr>
              <a:t>8</a:t>
            </a:r>
          </a:p>
        </p:txBody>
      </p:sp>
      <p:grpSp>
        <p:nvGrpSpPr>
          <p:cNvPr id="3260" name="Group 188"/>
          <p:cNvGrpSpPr>
            <a:grpSpLocks/>
          </p:cNvGrpSpPr>
          <p:nvPr/>
        </p:nvGrpSpPr>
        <p:grpSpPr bwMode="auto">
          <a:xfrm rot="5400000">
            <a:off x="7297738" y="5888037"/>
            <a:ext cx="603250" cy="727075"/>
            <a:chOff x="3916" y="210"/>
            <a:chExt cx="593" cy="914"/>
          </a:xfrm>
        </p:grpSpPr>
        <p:grpSp>
          <p:nvGrpSpPr>
            <p:cNvPr id="3261" name="Group 189"/>
            <p:cNvGrpSpPr>
              <a:grpSpLocks/>
            </p:cNvGrpSpPr>
            <p:nvPr userDrawn="1"/>
          </p:nvGrpSpPr>
          <p:grpSpPr bwMode="auto">
            <a:xfrm>
              <a:off x="3916" y="338"/>
              <a:ext cx="593" cy="786"/>
              <a:chOff x="3916" y="338"/>
              <a:chExt cx="593" cy="786"/>
            </a:xfrm>
          </p:grpSpPr>
          <p:sp>
            <p:nvSpPr>
              <p:cNvPr id="3262" name="AutoShape 190"/>
              <p:cNvSpPr>
                <a:spLocks noChangeArrowheads="1"/>
              </p:cNvSpPr>
              <p:nvPr userDrawn="1"/>
            </p:nvSpPr>
            <p:spPr bwMode="auto">
              <a:xfrm rot="1078149">
                <a:off x="3916" y="435"/>
                <a:ext cx="590" cy="545"/>
              </a:xfrm>
              <a:prstGeom prst="flowChartAlternateProcess">
                <a:avLst/>
              </a:prstGeom>
              <a:solidFill>
                <a:srgbClr val="FF99CC"/>
              </a:solidFill>
              <a:ln>
                <a:noFill/>
              </a:ln>
              <a:effectLst>
                <a:prstShdw prst="shdw17" dist="17961" dir="2700000">
                  <a:srgbClr val="FF99CC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63" name="Text Box 191"/>
              <p:cNvSpPr txBox="1">
                <a:spLocks noChangeArrowheads="1"/>
              </p:cNvSpPr>
              <p:nvPr userDrawn="1"/>
            </p:nvSpPr>
            <p:spPr bwMode="auto">
              <a:xfrm rot="1059041">
                <a:off x="4010" y="338"/>
                <a:ext cx="499" cy="78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3500" b="1">
                    <a:solidFill>
                      <a:schemeClr val="accent2"/>
                    </a:solidFill>
                  </a:rPr>
                  <a:t>7</a:t>
                </a:r>
              </a:p>
            </p:txBody>
          </p:sp>
          <p:sp>
            <p:nvSpPr>
              <p:cNvPr id="3264" name="Oval 192"/>
              <p:cNvSpPr>
                <a:spLocks noChangeArrowheads="1"/>
              </p:cNvSpPr>
              <p:nvPr userDrawn="1"/>
            </p:nvSpPr>
            <p:spPr bwMode="auto">
              <a:xfrm rot="1078149">
                <a:off x="4027" y="426"/>
                <a:ext cx="90" cy="9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265" name="Arc 193"/>
            <p:cNvSpPr>
              <a:spLocks/>
            </p:cNvSpPr>
            <p:nvPr userDrawn="1"/>
          </p:nvSpPr>
          <p:spPr bwMode="auto">
            <a:xfrm rot="9459508">
              <a:off x="3923" y="210"/>
              <a:ext cx="181" cy="25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4635 w 43200"/>
                <a:gd name="T3" fmla="*/ 823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3266" name="Text Box 194"/>
          <p:cNvSpPr txBox="1">
            <a:spLocks noChangeArrowheads="1"/>
          </p:cNvSpPr>
          <p:nvPr/>
        </p:nvSpPr>
        <p:spPr bwMode="auto">
          <a:xfrm rot="-1311156">
            <a:off x="2411413" y="6003925"/>
            <a:ext cx="503237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5000" b="1">
                <a:solidFill>
                  <a:schemeClr val="folHlink"/>
                </a:solidFill>
              </a:rPr>
              <a:t>6</a:t>
            </a:r>
          </a:p>
        </p:txBody>
      </p:sp>
      <p:sp>
        <p:nvSpPr>
          <p:cNvPr id="3268" name="Text Box 196"/>
          <p:cNvSpPr txBox="1">
            <a:spLocks noChangeArrowheads="1"/>
          </p:cNvSpPr>
          <p:nvPr/>
        </p:nvSpPr>
        <p:spPr bwMode="auto">
          <a:xfrm rot="4397030">
            <a:off x="5509419" y="5804694"/>
            <a:ext cx="503237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5000" b="1">
                <a:solidFill>
                  <a:srgbClr val="CC00CC"/>
                </a:solidFill>
              </a:rPr>
              <a:t>5</a:t>
            </a:r>
          </a:p>
        </p:txBody>
      </p:sp>
      <p:sp>
        <p:nvSpPr>
          <p:cNvPr id="3269" name="Text Box 197"/>
          <p:cNvSpPr txBox="1">
            <a:spLocks noChangeArrowheads="1"/>
          </p:cNvSpPr>
          <p:nvPr/>
        </p:nvSpPr>
        <p:spPr bwMode="auto">
          <a:xfrm rot="-1311156">
            <a:off x="4500563" y="5516563"/>
            <a:ext cx="503237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50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70" name="Text Box 198"/>
          <p:cNvSpPr txBox="1">
            <a:spLocks noChangeArrowheads="1"/>
          </p:cNvSpPr>
          <p:nvPr/>
        </p:nvSpPr>
        <p:spPr bwMode="auto">
          <a:xfrm rot="-22486710">
            <a:off x="3059113" y="5805488"/>
            <a:ext cx="536575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5000" b="1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3271" name="Text Box 199"/>
          <p:cNvSpPr txBox="1">
            <a:spLocks noChangeArrowheads="1"/>
          </p:cNvSpPr>
          <p:nvPr/>
        </p:nvSpPr>
        <p:spPr bwMode="auto">
          <a:xfrm rot="2173857">
            <a:off x="6372225" y="5805488"/>
            <a:ext cx="6477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8000" b="1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3272" name="Text Box 200"/>
          <p:cNvSpPr txBox="1">
            <a:spLocks noChangeArrowheads="1"/>
          </p:cNvSpPr>
          <p:nvPr/>
        </p:nvSpPr>
        <p:spPr bwMode="auto">
          <a:xfrm rot="1914867">
            <a:off x="8316913" y="5229225"/>
            <a:ext cx="1081087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6000" b="1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grpSp>
        <p:nvGrpSpPr>
          <p:cNvPr id="3273" name="Group 201"/>
          <p:cNvGrpSpPr>
            <a:grpSpLocks/>
          </p:cNvGrpSpPr>
          <p:nvPr/>
        </p:nvGrpSpPr>
        <p:grpSpPr bwMode="auto">
          <a:xfrm rot="-1763529">
            <a:off x="3779838" y="5876925"/>
            <a:ext cx="625475" cy="736600"/>
            <a:chOff x="4078" y="346"/>
            <a:chExt cx="664" cy="645"/>
          </a:xfrm>
        </p:grpSpPr>
        <p:sp>
          <p:nvSpPr>
            <p:cNvPr id="3274" name="AutoShape 202"/>
            <p:cNvSpPr>
              <a:spLocks noChangeArrowheads="1"/>
            </p:cNvSpPr>
            <p:nvPr/>
          </p:nvSpPr>
          <p:spPr bwMode="auto">
            <a:xfrm rot="2974542">
              <a:off x="4137" y="548"/>
              <a:ext cx="461" cy="425"/>
            </a:xfrm>
            <a:prstGeom prst="flowChartAlternateProcess">
              <a:avLst/>
            </a:prstGeom>
            <a:solidFill>
              <a:srgbClr val="99CC00"/>
            </a:solidFill>
            <a:ln>
              <a:noFill/>
            </a:ln>
            <a:effectLst>
              <a:prstShdw prst="shdw17" dist="17961" dir="2700000">
                <a:srgbClr val="99CC00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5" name="Text Box 203"/>
            <p:cNvSpPr txBox="1">
              <a:spLocks noChangeArrowheads="1"/>
            </p:cNvSpPr>
            <p:nvPr/>
          </p:nvSpPr>
          <p:spPr bwMode="auto">
            <a:xfrm rot="3827901">
              <a:off x="4216" y="425"/>
              <a:ext cx="388" cy="66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3500" b="1"/>
                <a:t>1</a:t>
              </a:r>
            </a:p>
          </p:txBody>
        </p:sp>
        <p:sp>
          <p:nvSpPr>
            <p:cNvPr id="3276" name="Oval 204"/>
            <p:cNvSpPr>
              <a:spLocks noChangeArrowheads="1"/>
            </p:cNvSpPr>
            <p:nvPr/>
          </p:nvSpPr>
          <p:spPr bwMode="auto">
            <a:xfrm rot="2974542">
              <a:off x="4337" y="510"/>
              <a:ext cx="70" cy="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7" name="Arc 205"/>
            <p:cNvSpPr>
              <a:spLocks/>
            </p:cNvSpPr>
            <p:nvPr/>
          </p:nvSpPr>
          <p:spPr bwMode="auto">
            <a:xfrm rot="9459508">
              <a:off x="4245" y="346"/>
              <a:ext cx="141" cy="20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4635 w 43200"/>
                <a:gd name="T3" fmla="*/ 823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278" name="Group 206"/>
          <p:cNvGrpSpPr>
            <a:grpSpLocks/>
          </p:cNvGrpSpPr>
          <p:nvPr/>
        </p:nvGrpSpPr>
        <p:grpSpPr bwMode="auto">
          <a:xfrm rot="6747355">
            <a:off x="523875" y="5749926"/>
            <a:ext cx="625475" cy="736600"/>
            <a:chOff x="4078" y="346"/>
            <a:chExt cx="664" cy="645"/>
          </a:xfrm>
        </p:grpSpPr>
        <p:sp>
          <p:nvSpPr>
            <p:cNvPr id="3279" name="AutoShape 207"/>
            <p:cNvSpPr>
              <a:spLocks noChangeArrowheads="1"/>
            </p:cNvSpPr>
            <p:nvPr/>
          </p:nvSpPr>
          <p:spPr bwMode="auto">
            <a:xfrm rot="2974542">
              <a:off x="4137" y="548"/>
              <a:ext cx="461" cy="425"/>
            </a:xfrm>
            <a:prstGeom prst="flowChartAlternateProcess">
              <a:avLst/>
            </a:prstGeom>
            <a:solidFill>
              <a:srgbClr val="99CC00"/>
            </a:solidFill>
            <a:ln>
              <a:noFill/>
            </a:ln>
            <a:effectLst>
              <a:prstShdw prst="shdw17" dist="17961" dir="2700000">
                <a:srgbClr val="99CC00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0" name="Text Box 208"/>
            <p:cNvSpPr txBox="1">
              <a:spLocks noChangeArrowheads="1"/>
            </p:cNvSpPr>
            <p:nvPr/>
          </p:nvSpPr>
          <p:spPr bwMode="auto">
            <a:xfrm rot="3827901">
              <a:off x="4216" y="425"/>
              <a:ext cx="388" cy="66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3500" b="1"/>
                <a:t>1</a:t>
              </a:r>
            </a:p>
          </p:txBody>
        </p:sp>
        <p:sp>
          <p:nvSpPr>
            <p:cNvPr id="3281" name="Oval 209"/>
            <p:cNvSpPr>
              <a:spLocks noChangeArrowheads="1"/>
            </p:cNvSpPr>
            <p:nvPr/>
          </p:nvSpPr>
          <p:spPr bwMode="auto">
            <a:xfrm rot="2974542">
              <a:off x="4337" y="510"/>
              <a:ext cx="70" cy="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2" name="Arc 210"/>
            <p:cNvSpPr>
              <a:spLocks/>
            </p:cNvSpPr>
            <p:nvPr/>
          </p:nvSpPr>
          <p:spPr bwMode="auto">
            <a:xfrm rot="9459508">
              <a:off x="4245" y="346"/>
              <a:ext cx="141" cy="20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4635 w 43200"/>
                <a:gd name="T3" fmla="*/ 823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245" name="Group 173"/>
          <p:cNvGrpSpPr>
            <a:grpSpLocks/>
          </p:cNvGrpSpPr>
          <p:nvPr/>
        </p:nvGrpSpPr>
        <p:grpSpPr bwMode="auto">
          <a:xfrm rot="-1714783">
            <a:off x="7529513" y="928688"/>
            <a:ext cx="1295400" cy="1016000"/>
            <a:chOff x="2327" y="663"/>
            <a:chExt cx="872" cy="640"/>
          </a:xfrm>
        </p:grpSpPr>
        <p:sp>
          <p:nvSpPr>
            <p:cNvPr id="3195" name="AutoShape 123"/>
            <p:cNvSpPr>
              <a:spLocks noChangeArrowheads="1"/>
            </p:cNvSpPr>
            <p:nvPr userDrawn="1"/>
          </p:nvSpPr>
          <p:spPr bwMode="auto">
            <a:xfrm rot="5749901">
              <a:off x="2441" y="608"/>
              <a:ext cx="590" cy="800"/>
            </a:xfrm>
            <a:prstGeom prst="flowChartDelay">
              <a:avLst/>
            </a:prstGeom>
            <a:solidFill>
              <a:srgbClr val="FF99CC"/>
            </a:solidFill>
            <a:ln>
              <a:noFill/>
            </a:ln>
            <a:effectLst>
              <a:prstShdw prst="shdw17" dist="17961" dir="2700000">
                <a:srgbClr val="FF99CC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prstDash val="lg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219" name="Group 147"/>
            <p:cNvGrpSpPr>
              <a:grpSpLocks/>
            </p:cNvGrpSpPr>
            <p:nvPr userDrawn="1"/>
          </p:nvGrpSpPr>
          <p:grpSpPr bwMode="auto">
            <a:xfrm rot="-9192509">
              <a:off x="2971" y="663"/>
              <a:ext cx="228" cy="226"/>
              <a:chOff x="1791" y="618"/>
              <a:chExt cx="363" cy="362"/>
            </a:xfrm>
          </p:grpSpPr>
          <p:sp>
            <p:nvSpPr>
              <p:cNvPr id="3220" name="Oval 148"/>
              <p:cNvSpPr>
                <a:spLocks noChangeArrowheads="1"/>
              </p:cNvSpPr>
              <p:nvPr userDrawn="1"/>
            </p:nvSpPr>
            <p:spPr bwMode="auto">
              <a:xfrm rot="319555">
                <a:off x="1927" y="618"/>
                <a:ext cx="90" cy="181"/>
              </a:xfrm>
              <a:prstGeom prst="ellipse">
                <a:avLst/>
              </a:prstGeom>
              <a:solidFill>
                <a:srgbClr val="FFFF00">
                  <a:alpha val="8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21" name="Oval 149"/>
              <p:cNvSpPr>
                <a:spLocks noChangeArrowheads="1"/>
              </p:cNvSpPr>
              <p:nvPr userDrawn="1"/>
            </p:nvSpPr>
            <p:spPr bwMode="auto">
              <a:xfrm rot="7369111">
                <a:off x="1838" y="663"/>
                <a:ext cx="90" cy="18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22" name="Oval 150"/>
              <p:cNvSpPr>
                <a:spLocks noChangeArrowheads="1"/>
              </p:cNvSpPr>
              <p:nvPr userDrawn="1"/>
            </p:nvSpPr>
            <p:spPr bwMode="auto">
              <a:xfrm rot="5081700">
                <a:off x="1837" y="753"/>
                <a:ext cx="90" cy="181"/>
              </a:xfrm>
              <a:prstGeom prst="ellipse">
                <a:avLst/>
              </a:prstGeom>
              <a:solidFill>
                <a:srgbClr val="FFFF00">
                  <a:alpha val="8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23" name="Oval 151"/>
              <p:cNvSpPr>
                <a:spLocks noChangeArrowheads="1"/>
              </p:cNvSpPr>
              <p:nvPr userDrawn="1"/>
            </p:nvSpPr>
            <p:spPr bwMode="auto">
              <a:xfrm rot="3783116">
                <a:off x="2019" y="663"/>
                <a:ext cx="90" cy="181"/>
              </a:xfrm>
              <a:prstGeom prst="ellipse">
                <a:avLst/>
              </a:prstGeom>
              <a:solidFill>
                <a:srgbClr val="FFFF00">
                  <a:alpha val="8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24" name="Oval 152"/>
              <p:cNvSpPr>
                <a:spLocks noChangeArrowheads="1"/>
              </p:cNvSpPr>
              <p:nvPr userDrawn="1"/>
            </p:nvSpPr>
            <p:spPr bwMode="auto">
              <a:xfrm>
                <a:off x="1927" y="799"/>
                <a:ext cx="90" cy="18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25" name="Oval 153"/>
              <p:cNvSpPr>
                <a:spLocks noChangeArrowheads="1"/>
              </p:cNvSpPr>
              <p:nvPr userDrawn="1"/>
            </p:nvSpPr>
            <p:spPr bwMode="auto">
              <a:xfrm rot="7090277">
                <a:off x="2019" y="753"/>
                <a:ext cx="90" cy="18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26" name="Oval 154"/>
              <p:cNvSpPr>
                <a:spLocks noChangeArrowheads="1"/>
              </p:cNvSpPr>
              <p:nvPr userDrawn="1"/>
            </p:nvSpPr>
            <p:spPr bwMode="auto">
              <a:xfrm>
                <a:off x="1927" y="754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3228" name="Group 156"/>
            <p:cNvGrpSpPr>
              <a:grpSpLocks/>
            </p:cNvGrpSpPr>
            <p:nvPr userDrawn="1"/>
          </p:nvGrpSpPr>
          <p:grpSpPr bwMode="auto">
            <a:xfrm rot="-9192509">
              <a:off x="2517" y="1121"/>
              <a:ext cx="134" cy="136"/>
              <a:chOff x="1791" y="618"/>
              <a:chExt cx="363" cy="362"/>
            </a:xfrm>
          </p:grpSpPr>
          <p:sp>
            <p:nvSpPr>
              <p:cNvPr id="3229" name="Oval 157"/>
              <p:cNvSpPr>
                <a:spLocks noChangeArrowheads="1"/>
              </p:cNvSpPr>
              <p:nvPr userDrawn="1"/>
            </p:nvSpPr>
            <p:spPr bwMode="auto">
              <a:xfrm rot="319555">
                <a:off x="1927" y="618"/>
                <a:ext cx="90" cy="181"/>
              </a:xfrm>
              <a:prstGeom prst="ellipse">
                <a:avLst/>
              </a:prstGeom>
              <a:solidFill>
                <a:srgbClr val="FFFF00">
                  <a:alpha val="8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30" name="Oval 158"/>
              <p:cNvSpPr>
                <a:spLocks noChangeArrowheads="1"/>
              </p:cNvSpPr>
              <p:nvPr userDrawn="1"/>
            </p:nvSpPr>
            <p:spPr bwMode="auto">
              <a:xfrm rot="7369111">
                <a:off x="1838" y="663"/>
                <a:ext cx="90" cy="18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31" name="Oval 159"/>
              <p:cNvSpPr>
                <a:spLocks noChangeArrowheads="1"/>
              </p:cNvSpPr>
              <p:nvPr userDrawn="1"/>
            </p:nvSpPr>
            <p:spPr bwMode="auto">
              <a:xfrm rot="5081700">
                <a:off x="1837" y="753"/>
                <a:ext cx="90" cy="181"/>
              </a:xfrm>
              <a:prstGeom prst="ellipse">
                <a:avLst/>
              </a:prstGeom>
              <a:solidFill>
                <a:srgbClr val="FFFF00">
                  <a:alpha val="8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32" name="Oval 160"/>
              <p:cNvSpPr>
                <a:spLocks noChangeArrowheads="1"/>
              </p:cNvSpPr>
              <p:nvPr userDrawn="1"/>
            </p:nvSpPr>
            <p:spPr bwMode="auto">
              <a:xfrm rot="3783116">
                <a:off x="2019" y="663"/>
                <a:ext cx="90" cy="181"/>
              </a:xfrm>
              <a:prstGeom prst="ellipse">
                <a:avLst/>
              </a:prstGeom>
              <a:solidFill>
                <a:srgbClr val="FFFF00">
                  <a:alpha val="8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33" name="Oval 161"/>
              <p:cNvSpPr>
                <a:spLocks noChangeArrowheads="1"/>
              </p:cNvSpPr>
              <p:nvPr userDrawn="1"/>
            </p:nvSpPr>
            <p:spPr bwMode="auto">
              <a:xfrm>
                <a:off x="1927" y="799"/>
                <a:ext cx="90" cy="18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34" name="Oval 162"/>
              <p:cNvSpPr>
                <a:spLocks noChangeArrowheads="1"/>
              </p:cNvSpPr>
              <p:nvPr userDrawn="1"/>
            </p:nvSpPr>
            <p:spPr bwMode="auto">
              <a:xfrm rot="7090277">
                <a:off x="2019" y="753"/>
                <a:ext cx="90" cy="18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35" name="Oval 163"/>
              <p:cNvSpPr>
                <a:spLocks noChangeArrowheads="1"/>
              </p:cNvSpPr>
              <p:nvPr userDrawn="1"/>
            </p:nvSpPr>
            <p:spPr bwMode="auto">
              <a:xfrm>
                <a:off x="1927" y="754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3236" name="Group 164"/>
            <p:cNvGrpSpPr>
              <a:grpSpLocks/>
            </p:cNvGrpSpPr>
            <p:nvPr userDrawn="1"/>
          </p:nvGrpSpPr>
          <p:grpSpPr bwMode="auto">
            <a:xfrm rot="-9192509">
              <a:off x="2327" y="1019"/>
              <a:ext cx="181" cy="179"/>
              <a:chOff x="1791" y="618"/>
              <a:chExt cx="363" cy="362"/>
            </a:xfrm>
          </p:grpSpPr>
          <p:sp>
            <p:nvSpPr>
              <p:cNvPr id="3237" name="Oval 165"/>
              <p:cNvSpPr>
                <a:spLocks noChangeArrowheads="1"/>
              </p:cNvSpPr>
              <p:nvPr userDrawn="1"/>
            </p:nvSpPr>
            <p:spPr bwMode="auto">
              <a:xfrm rot="319555">
                <a:off x="1927" y="618"/>
                <a:ext cx="90" cy="181"/>
              </a:xfrm>
              <a:prstGeom prst="ellipse">
                <a:avLst/>
              </a:prstGeom>
              <a:solidFill>
                <a:srgbClr val="FFFF00">
                  <a:alpha val="8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38" name="Oval 166"/>
              <p:cNvSpPr>
                <a:spLocks noChangeArrowheads="1"/>
              </p:cNvSpPr>
              <p:nvPr userDrawn="1"/>
            </p:nvSpPr>
            <p:spPr bwMode="auto">
              <a:xfrm rot="7369111">
                <a:off x="1838" y="663"/>
                <a:ext cx="90" cy="18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39" name="Oval 167"/>
              <p:cNvSpPr>
                <a:spLocks noChangeArrowheads="1"/>
              </p:cNvSpPr>
              <p:nvPr userDrawn="1"/>
            </p:nvSpPr>
            <p:spPr bwMode="auto">
              <a:xfrm rot="5081700">
                <a:off x="1837" y="753"/>
                <a:ext cx="90" cy="181"/>
              </a:xfrm>
              <a:prstGeom prst="ellipse">
                <a:avLst/>
              </a:prstGeom>
              <a:solidFill>
                <a:srgbClr val="FFFF00">
                  <a:alpha val="8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40" name="Oval 168"/>
              <p:cNvSpPr>
                <a:spLocks noChangeArrowheads="1"/>
              </p:cNvSpPr>
              <p:nvPr userDrawn="1"/>
            </p:nvSpPr>
            <p:spPr bwMode="auto">
              <a:xfrm rot="3783116">
                <a:off x="2019" y="663"/>
                <a:ext cx="90" cy="181"/>
              </a:xfrm>
              <a:prstGeom prst="ellipse">
                <a:avLst/>
              </a:prstGeom>
              <a:solidFill>
                <a:srgbClr val="FFFF00">
                  <a:alpha val="8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41" name="Oval 169"/>
              <p:cNvSpPr>
                <a:spLocks noChangeArrowheads="1"/>
              </p:cNvSpPr>
              <p:nvPr userDrawn="1"/>
            </p:nvSpPr>
            <p:spPr bwMode="auto">
              <a:xfrm>
                <a:off x="1927" y="799"/>
                <a:ext cx="90" cy="18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42" name="Oval 170"/>
              <p:cNvSpPr>
                <a:spLocks noChangeArrowheads="1"/>
              </p:cNvSpPr>
              <p:nvPr userDrawn="1"/>
            </p:nvSpPr>
            <p:spPr bwMode="auto">
              <a:xfrm rot="7090277">
                <a:off x="2019" y="753"/>
                <a:ext cx="90" cy="18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43" name="Oval 171"/>
              <p:cNvSpPr>
                <a:spLocks noChangeArrowheads="1"/>
              </p:cNvSpPr>
              <p:nvPr userDrawn="1"/>
            </p:nvSpPr>
            <p:spPr bwMode="auto">
              <a:xfrm>
                <a:off x="1927" y="754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244" name="Text Box 172"/>
            <p:cNvSpPr txBox="1">
              <a:spLocks noChangeArrowheads="1"/>
            </p:cNvSpPr>
            <p:nvPr userDrawn="1"/>
          </p:nvSpPr>
          <p:spPr bwMode="auto">
            <a:xfrm rot="585270">
              <a:off x="2336" y="845"/>
              <a:ext cx="81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2200" b="1"/>
                <a:t>3-2+1=?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4 -0.0941 C -0.05035 -0.09919 -0.10243 -0.10405 -0.12066 -0.10405 C -0.2349 -0.10405 -0.35295 -0.02081 -0.35295 0.06382 C -0.35295 0.02081 -0.41198 -0.02081 -0.46771 -0.02081 C -0.52674 -0.02081 -0.58264 0.02127 -0.58264 0.06382 C -0.58264 0.04208 -0.61181 0.02081 -0.64132 0.02081 C -0.67066 0.02081 -0.70035 0.04162 -0.70035 0.06382 C -0.70035 0.05202 -0.71493 0.04208 -0.72969 0.04208 C -0.74444 0.04208 -0.75938 0.05318 -0.75938 0.06382 C -0.75938 0.0578 -0.76684 0.05202 -0.77396 0.05202 C -0.77795 0.05202 -0.78889 0.0578 -0.78889 0.06382 C -0.78889 0.06058 -0.79254 0.0578 -0.79635 0.0578 C -0.79635 0.05711 -0.80434 0.06058 -0.80434 0.06382 C -0.80434 0.06173 -0.80434 0.06058 -0.80799 0.06058 C -0.80799 0.06127 -0.81181 0.06173 -0.81181 0.06382 C -0.81181 0.06243 -0.81181 0.06173 -0.81181 0.06127 C -0.81563 0.06127 -0.81563 0.06173 -0.81563 0.06243 C -0.81962 0.06243 -0.81962 0.06173 -0.81962 0.06127 C -0.82274 0.06127 -0.82274 0.06173 -0.82274 0.06243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3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75" y="73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3000" fill="hold"/>
                                        <p:tgtEl>
                                          <p:spTgt spid="32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3000" fill="hold"/>
                                        <p:tgtEl>
                                          <p:spTgt spid="3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3000" fill="hold"/>
                                        <p:tgtEl>
                                          <p:spTgt spid="32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3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3000" fill="hold"/>
                                        <p:tgtEl>
                                          <p:spTgt spid="32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3000" fill="hold"/>
                                        <p:tgtEl>
                                          <p:spTgt spid="3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3000" fill="hold"/>
                                        <p:tgtEl>
                                          <p:spTgt spid="32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3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3000" fill="hold"/>
                                        <p:tgtEl>
                                          <p:spTgt spid="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3000" fill="hold"/>
                                        <p:tgtEl>
                                          <p:spTgt spid="32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3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3000" fill="hold"/>
                                        <p:tgtEl>
                                          <p:spTgt spid="32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3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4092 C -0.00868 -0.04393 -0.03872 -0.04671 -0.04913 -0.04671 C -0.11563 -0.04671 -0.18403 -0.00092 -0.18403 0.04486 C -0.18403 0.02173 -0.21823 -0.00092 -0.25052 -0.00092 C -0.28473 -0.00092 -0.31719 0.02197 -0.31719 0.04486 C -0.31719 0.03329 -0.3342 0.02173 -0.35139 0.02173 C -0.36841 0.02173 -0.38542 0.03306 -0.38542 0.04486 C -0.38542 0.03884 -0.3941 0.03329 -0.40261 0.03329 C -0.41111 0.03329 -0.41962 0.03931 -0.41962 0.04486 C -0.41962 0.04185 -0.42413 0.03884 -0.4283 0.03884 C -0.43056 0.03884 -0.43681 0.04185 -0.43681 0.04486 C -0.43681 0.04324 -0.43907 0.04185 -0.44132 0.04185 C -0.44132 0.04139 -0.44566 0.04324 -0.44566 0.04486 C -0.44566 0.04393 -0.44566 0.04324 -0.44792 0.04324 C -0.44792 0.0437 -0.45018 0.04393 -0.45018 0.04486 C -0.45018 0.04439 -0.45018 0.04393 -0.45018 0.0437 C -0.45243 0.0437 -0.45243 0.04393 -0.45243 0.04439 C -0.45469 0.04439 -0.45469 0.04393 -0.45469 0.0437 C -0.45677 0.0437 -0.45677 0.04393 -0.45677 0.04439 " pathEditMode="relative" rAng="0" ptsTypes="fffffffffffffffffff">
                                      <p:cBhvr>
                                        <p:cTn id="26" dur="2000" fill="hold"/>
                                        <p:tgtEl>
                                          <p:spTgt spid="3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7" grpId="0"/>
      <p:bldP spid="3257" grpId="0"/>
      <p:bldP spid="3259" grpId="0"/>
      <p:bldP spid="3270" grpId="0"/>
      <p:bldP spid="327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9DF5A-0FD7-48EB-B7EE-4E6573DFC9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4218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8BE67-69CB-427B-BFF6-0C10D9E4E84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198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6797F-9F3E-4FBF-84AA-5666205D898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635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F3167-4E67-4BDC-92BC-54E864D0302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650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AC2AD-16CF-4508-835B-5585B8FC138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3630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0ECD5-844A-4CA5-A5E4-DE39F99688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9599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9B2259-D619-4860-BEB8-EB5F38A8F21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151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82155-0007-4FE2-B7CB-6C2970D8240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178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01C75-C708-463A-9D3F-9A05DA9D082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869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AE5E2-B02C-4F40-9A57-1F9BE2A09EE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623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chemeClr val="accent1">
                <a:gamma/>
                <a:tint val="1254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6475284-B856-48EF-8B41-4B403E73B8F3}" type="slidenum">
              <a:rPr lang="en-US" altLang="zh-TW"/>
              <a:pPr/>
              <a:t>‹#›</a:t>
            </a:fld>
            <a:endParaRPr lang="en-US" altLang="zh-TW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 rot="-14588127">
            <a:off x="143669" y="5041106"/>
            <a:ext cx="503238" cy="746125"/>
            <a:chOff x="2375" y="300"/>
            <a:chExt cx="590" cy="970"/>
          </a:xfrm>
        </p:grpSpPr>
        <p:grpSp>
          <p:nvGrpSpPr>
            <p:cNvPr id="1032" name="Group 8"/>
            <p:cNvGrpSpPr>
              <a:grpSpLocks/>
            </p:cNvGrpSpPr>
            <p:nvPr userDrawn="1"/>
          </p:nvGrpSpPr>
          <p:grpSpPr bwMode="auto">
            <a:xfrm rot="1213902">
              <a:off x="2375" y="357"/>
              <a:ext cx="590" cy="913"/>
              <a:chOff x="1927" y="130"/>
              <a:chExt cx="590" cy="913"/>
            </a:xfrm>
          </p:grpSpPr>
          <p:sp>
            <p:nvSpPr>
              <p:cNvPr id="1033" name="AutoShape 9"/>
              <p:cNvSpPr>
                <a:spLocks noChangeArrowheads="1"/>
              </p:cNvSpPr>
              <p:nvPr userDrawn="1"/>
            </p:nvSpPr>
            <p:spPr bwMode="auto">
              <a:xfrm>
                <a:off x="1927" y="300"/>
                <a:ext cx="590" cy="545"/>
              </a:xfrm>
              <a:prstGeom prst="flowChartAlternateProcess">
                <a:avLst/>
              </a:prstGeom>
              <a:solidFill>
                <a:srgbClr val="0000FF"/>
              </a:solidFill>
              <a:ln>
                <a:noFill/>
              </a:ln>
              <a:effectLst>
                <a:prstShdw prst="shdw17" dist="17961" dir="2700000">
                  <a:srgbClr val="0000FF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34" name="Text Box 10"/>
              <p:cNvSpPr txBox="1">
                <a:spLocks noChangeArrowheads="1"/>
              </p:cNvSpPr>
              <p:nvPr userDrawn="1"/>
            </p:nvSpPr>
            <p:spPr bwMode="auto">
              <a:xfrm rot="286224">
                <a:off x="1956" y="130"/>
                <a:ext cx="499" cy="91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4000" b="1">
                    <a:solidFill>
                      <a:srgbClr val="FFCCFF"/>
                    </a:solidFill>
                  </a:rPr>
                  <a:t>5</a:t>
                </a:r>
              </a:p>
            </p:txBody>
          </p:sp>
          <p:sp>
            <p:nvSpPr>
              <p:cNvPr id="1035" name="Oval 11"/>
              <p:cNvSpPr>
                <a:spLocks noChangeArrowheads="1"/>
              </p:cNvSpPr>
              <p:nvPr userDrawn="1"/>
            </p:nvSpPr>
            <p:spPr bwMode="auto">
              <a:xfrm>
                <a:off x="1972" y="346"/>
                <a:ext cx="90" cy="9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36" name="Arc 12"/>
            <p:cNvSpPr>
              <a:spLocks/>
            </p:cNvSpPr>
            <p:nvPr userDrawn="1"/>
          </p:nvSpPr>
          <p:spPr bwMode="auto">
            <a:xfrm rot="9459508">
              <a:off x="2426" y="300"/>
              <a:ext cx="181" cy="25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4635 w 43200"/>
                <a:gd name="T3" fmla="*/ 823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037" name="Text Box 13"/>
          <p:cNvSpPr txBox="1">
            <a:spLocks noChangeArrowheads="1"/>
          </p:cNvSpPr>
          <p:nvPr/>
        </p:nvSpPr>
        <p:spPr bwMode="auto">
          <a:xfrm rot="7607576">
            <a:off x="327819" y="5693569"/>
            <a:ext cx="503237" cy="1158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7000" b="1">
                <a:solidFill>
                  <a:srgbClr val="FF00FF"/>
                </a:solidFill>
              </a:rPr>
              <a:t>7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 rot="1807412">
            <a:off x="1331913" y="5805488"/>
            <a:ext cx="503237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50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 rot="-1311156">
            <a:off x="7956550" y="5589588"/>
            <a:ext cx="503238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5000" b="1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 rot="1133761">
            <a:off x="6156325" y="5805488"/>
            <a:ext cx="503238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5000" b="1">
                <a:solidFill>
                  <a:srgbClr val="99FF33"/>
                </a:solidFill>
              </a:rPr>
              <a:t>8</a:t>
            </a:r>
          </a:p>
        </p:txBody>
      </p:sp>
      <p:grpSp>
        <p:nvGrpSpPr>
          <p:cNvPr id="1041" name="Group 17"/>
          <p:cNvGrpSpPr>
            <a:grpSpLocks/>
          </p:cNvGrpSpPr>
          <p:nvPr/>
        </p:nvGrpSpPr>
        <p:grpSpPr bwMode="auto">
          <a:xfrm rot="5400000">
            <a:off x="7297738" y="5888037"/>
            <a:ext cx="603250" cy="727075"/>
            <a:chOff x="3916" y="210"/>
            <a:chExt cx="593" cy="914"/>
          </a:xfrm>
        </p:grpSpPr>
        <p:grpSp>
          <p:nvGrpSpPr>
            <p:cNvPr id="1042" name="Group 18"/>
            <p:cNvGrpSpPr>
              <a:grpSpLocks/>
            </p:cNvGrpSpPr>
            <p:nvPr userDrawn="1"/>
          </p:nvGrpSpPr>
          <p:grpSpPr bwMode="auto">
            <a:xfrm>
              <a:off x="3916" y="338"/>
              <a:ext cx="593" cy="786"/>
              <a:chOff x="3916" y="338"/>
              <a:chExt cx="593" cy="786"/>
            </a:xfrm>
          </p:grpSpPr>
          <p:sp>
            <p:nvSpPr>
              <p:cNvPr id="1043" name="AutoShape 19"/>
              <p:cNvSpPr>
                <a:spLocks noChangeArrowheads="1"/>
              </p:cNvSpPr>
              <p:nvPr userDrawn="1"/>
            </p:nvSpPr>
            <p:spPr bwMode="auto">
              <a:xfrm rot="1078149">
                <a:off x="3916" y="435"/>
                <a:ext cx="590" cy="545"/>
              </a:xfrm>
              <a:prstGeom prst="flowChartAlternateProcess">
                <a:avLst/>
              </a:prstGeom>
              <a:solidFill>
                <a:srgbClr val="FF99CC"/>
              </a:solidFill>
              <a:ln>
                <a:noFill/>
              </a:ln>
              <a:effectLst>
                <a:prstShdw prst="shdw17" dist="17961" dir="2700000">
                  <a:srgbClr val="FF99CC">
                    <a:gamma/>
                    <a:shade val="60000"/>
                    <a:invGamma/>
                  </a:srgbClr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4" name="Text Box 20"/>
              <p:cNvSpPr txBox="1">
                <a:spLocks noChangeArrowheads="1"/>
              </p:cNvSpPr>
              <p:nvPr userDrawn="1"/>
            </p:nvSpPr>
            <p:spPr bwMode="auto">
              <a:xfrm rot="1059041">
                <a:off x="4010" y="338"/>
                <a:ext cx="499" cy="78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3500" b="1">
                    <a:solidFill>
                      <a:schemeClr val="accent2"/>
                    </a:solidFill>
                  </a:rPr>
                  <a:t>7</a:t>
                </a:r>
              </a:p>
            </p:txBody>
          </p:sp>
          <p:sp>
            <p:nvSpPr>
              <p:cNvPr id="1045" name="Oval 21"/>
              <p:cNvSpPr>
                <a:spLocks noChangeArrowheads="1"/>
              </p:cNvSpPr>
              <p:nvPr userDrawn="1"/>
            </p:nvSpPr>
            <p:spPr bwMode="auto">
              <a:xfrm rot="1078149">
                <a:off x="4027" y="426"/>
                <a:ext cx="90" cy="9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46" name="Arc 22"/>
            <p:cNvSpPr>
              <a:spLocks/>
            </p:cNvSpPr>
            <p:nvPr userDrawn="1"/>
          </p:nvSpPr>
          <p:spPr bwMode="auto">
            <a:xfrm rot="9459508">
              <a:off x="3923" y="210"/>
              <a:ext cx="181" cy="25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4635 w 43200"/>
                <a:gd name="T3" fmla="*/ 823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047" name="Text Box 23"/>
          <p:cNvSpPr txBox="1">
            <a:spLocks noChangeArrowheads="1"/>
          </p:cNvSpPr>
          <p:nvPr/>
        </p:nvSpPr>
        <p:spPr bwMode="auto">
          <a:xfrm rot="-1311156">
            <a:off x="2411413" y="6003925"/>
            <a:ext cx="503237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5000" b="1">
                <a:solidFill>
                  <a:schemeClr val="folHlink"/>
                </a:solidFill>
              </a:rPr>
              <a:t>6</a:t>
            </a:r>
          </a:p>
        </p:txBody>
      </p:sp>
      <p:sp>
        <p:nvSpPr>
          <p:cNvPr id="1048" name="Text Box 24"/>
          <p:cNvSpPr txBox="1">
            <a:spLocks noChangeArrowheads="1"/>
          </p:cNvSpPr>
          <p:nvPr/>
        </p:nvSpPr>
        <p:spPr bwMode="auto">
          <a:xfrm rot="4397030">
            <a:off x="5509419" y="5804694"/>
            <a:ext cx="503237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5000" b="1">
                <a:solidFill>
                  <a:srgbClr val="CC00CC"/>
                </a:solidFill>
              </a:rPr>
              <a:t>5</a:t>
            </a:r>
          </a:p>
        </p:txBody>
      </p:sp>
      <p:sp>
        <p:nvSpPr>
          <p:cNvPr id="1049" name="Text Box 25"/>
          <p:cNvSpPr txBox="1">
            <a:spLocks noChangeArrowheads="1"/>
          </p:cNvSpPr>
          <p:nvPr/>
        </p:nvSpPr>
        <p:spPr bwMode="auto">
          <a:xfrm rot="-1311156">
            <a:off x="4643438" y="6003925"/>
            <a:ext cx="503237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50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50" name="Text Box 26"/>
          <p:cNvSpPr txBox="1">
            <a:spLocks noChangeArrowheads="1"/>
          </p:cNvSpPr>
          <p:nvPr/>
        </p:nvSpPr>
        <p:spPr bwMode="auto">
          <a:xfrm rot="-22486710">
            <a:off x="3059113" y="5805488"/>
            <a:ext cx="536575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5000" b="1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051" name="Text Box 27"/>
          <p:cNvSpPr txBox="1">
            <a:spLocks noChangeArrowheads="1"/>
          </p:cNvSpPr>
          <p:nvPr/>
        </p:nvSpPr>
        <p:spPr bwMode="auto">
          <a:xfrm rot="2173857">
            <a:off x="6372225" y="5805488"/>
            <a:ext cx="6477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8000" b="1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1052" name="Text Box 28"/>
          <p:cNvSpPr txBox="1">
            <a:spLocks noChangeArrowheads="1"/>
          </p:cNvSpPr>
          <p:nvPr/>
        </p:nvSpPr>
        <p:spPr bwMode="auto">
          <a:xfrm rot="1914867">
            <a:off x="8316913" y="5229225"/>
            <a:ext cx="1081087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6000" b="1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grpSp>
        <p:nvGrpSpPr>
          <p:cNvPr id="1053" name="Group 29"/>
          <p:cNvGrpSpPr>
            <a:grpSpLocks/>
          </p:cNvGrpSpPr>
          <p:nvPr/>
        </p:nvGrpSpPr>
        <p:grpSpPr bwMode="auto">
          <a:xfrm rot="-1763529">
            <a:off x="3779838" y="5876925"/>
            <a:ext cx="625475" cy="736600"/>
            <a:chOff x="4078" y="346"/>
            <a:chExt cx="664" cy="645"/>
          </a:xfrm>
        </p:grpSpPr>
        <p:sp>
          <p:nvSpPr>
            <p:cNvPr id="1054" name="AutoShape 30"/>
            <p:cNvSpPr>
              <a:spLocks noChangeArrowheads="1"/>
            </p:cNvSpPr>
            <p:nvPr/>
          </p:nvSpPr>
          <p:spPr bwMode="auto">
            <a:xfrm rot="2974542">
              <a:off x="4137" y="548"/>
              <a:ext cx="461" cy="425"/>
            </a:xfrm>
            <a:prstGeom prst="flowChartAlternateProcess">
              <a:avLst/>
            </a:prstGeom>
            <a:solidFill>
              <a:srgbClr val="99CC00"/>
            </a:solidFill>
            <a:ln>
              <a:noFill/>
            </a:ln>
            <a:effectLst>
              <a:prstShdw prst="shdw17" dist="17961" dir="2700000">
                <a:srgbClr val="99CC00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55" name="Text Box 31"/>
            <p:cNvSpPr txBox="1">
              <a:spLocks noChangeArrowheads="1"/>
            </p:cNvSpPr>
            <p:nvPr/>
          </p:nvSpPr>
          <p:spPr bwMode="auto">
            <a:xfrm rot="3827901">
              <a:off x="4216" y="425"/>
              <a:ext cx="388" cy="66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3500" b="1"/>
                <a:t>1</a:t>
              </a: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 rot="2974542">
              <a:off x="4337" y="510"/>
              <a:ext cx="70" cy="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57" name="Arc 33"/>
            <p:cNvSpPr>
              <a:spLocks/>
            </p:cNvSpPr>
            <p:nvPr/>
          </p:nvSpPr>
          <p:spPr bwMode="auto">
            <a:xfrm rot="9459508">
              <a:off x="4245" y="346"/>
              <a:ext cx="141" cy="20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4635 w 43200"/>
                <a:gd name="T3" fmla="*/ 823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58" name="Group 34"/>
          <p:cNvGrpSpPr>
            <a:grpSpLocks/>
          </p:cNvGrpSpPr>
          <p:nvPr/>
        </p:nvGrpSpPr>
        <p:grpSpPr bwMode="auto">
          <a:xfrm rot="6747355">
            <a:off x="523875" y="5749926"/>
            <a:ext cx="625475" cy="736600"/>
            <a:chOff x="4078" y="346"/>
            <a:chExt cx="664" cy="645"/>
          </a:xfrm>
        </p:grpSpPr>
        <p:sp>
          <p:nvSpPr>
            <p:cNvPr id="1059" name="AutoShape 35"/>
            <p:cNvSpPr>
              <a:spLocks noChangeArrowheads="1"/>
            </p:cNvSpPr>
            <p:nvPr/>
          </p:nvSpPr>
          <p:spPr bwMode="auto">
            <a:xfrm rot="2974542">
              <a:off x="4137" y="548"/>
              <a:ext cx="461" cy="425"/>
            </a:xfrm>
            <a:prstGeom prst="flowChartAlternateProcess">
              <a:avLst/>
            </a:prstGeom>
            <a:solidFill>
              <a:srgbClr val="99CC00"/>
            </a:solidFill>
            <a:ln>
              <a:noFill/>
            </a:ln>
            <a:effectLst>
              <a:prstShdw prst="shdw17" dist="17961" dir="2700000">
                <a:srgbClr val="99CC00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60" name="Text Box 36"/>
            <p:cNvSpPr txBox="1">
              <a:spLocks noChangeArrowheads="1"/>
            </p:cNvSpPr>
            <p:nvPr/>
          </p:nvSpPr>
          <p:spPr bwMode="auto">
            <a:xfrm rot="3827901">
              <a:off x="4216" y="425"/>
              <a:ext cx="388" cy="66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3500" b="1"/>
                <a:t>1</a:t>
              </a: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 rot="2974542">
              <a:off x="4337" y="510"/>
              <a:ext cx="70" cy="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62" name="Arc 38"/>
            <p:cNvSpPr>
              <a:spLocks/>
            </p:cNvSpPr>
            <p:nvPr/>
          </p:nvSpPr>
          <p:spPr bwMode="auto">
            <a:xfrm rot="9459508">
              <a:off x="4245" y="346"/>
              <a:ext cx="141" cy="20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4635 w 43200"/>
                <a:gd name="T3" fmla="*/ 823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</a:path>
                <a:path w="43200" h="43200" stroke="0" extrusionOk="0">
                  <a:moveTo>
                    <a:pt x="21600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6749"/>
                    <a:pt x="1632" y="12039"/>
                    <a:pt x="4635" y="823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3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3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3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3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8" grpId="0"/>
      <p:bldP spid="1040" grpId="0"/>
      <p:bldP spid="1050" grpId="0"/>
      <p:bldP spid="1052" grpId="0"/>
    </p:bldLst>
  </p:timing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50000"/>
        <a:buFont typeface="Wingdings" panose="05000000000000000000" pitchFamily="2" charset="2"/>
        <a:buChar char="u"/>
        <a:defRPr kumimoji="1" sz="2800" kern="1200">
          <a:solidFill>
            <a:srgbClr val="FF9900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SzPct val="45000"/>
        <a:buFont typeface="Wingdings" panose="05000000000000000000" pitchFamily="2" charset="2"/>
        <a:buChar char="u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40000"/>
        <a:buFont typeface="Wingdings" panose="05000000000000000000" pitchFamily="2" charset="2"/>
        <a:buChar char="l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udndata.com.rpa.ntcu.edu.tw:81/library/fullpage/" TargetMode="External"/><Relationship Id="rId2" Type="http://schemas.openxmlformats.org/officeDocument/2006/relationships/hyperlink" Target="http://law.moj.gov.tw/Index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oj.gov.tw/ct.asp?xItem=237467&amp;CtNode=30956&amp;mp=001" TargetMode="External"/><Relationship Id="rId5" Type="http://schemas.openxmlformats.org/officeDocument/2006/relationships/hyperlink" Target="http://tw.news.yahoo.com/" TargetMode="External"/><Relationship Id="rId4" Type="http://schemas.openxmlformats.org/officeDocument/2006/relationships/hyperlink" Target="https://csrc.edu.tw/bully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0008-157623218_3553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Rot="1" noChangeArrowheads="1"/>
          </p:cNvSpPr>
          <p:nvPr>
            <p:ph type="ctrTitle"/>
          </p:nvPr>
        </p:nvSpPr>
        <p:spPr>
          <a:xfrm>
            <a:off x="830263" y="1700213"/>
            <a:ext cx="7918450" cy="2019300"/>
          </a:xfrm>
          <a:noFill/>
          <a:ln/>
        </p:spPr>
        <p:txBody>
          <a:bodyPr/>
          <a:lstStyle/>
          <a:p>
            <a:r>
              <a:rPr lang="zh-TW" altLang="en-US" sz="6000" b="1">
                <a:solidFill>
                  <a:srgbClr val="0000FF"/>
                </a:solidFill>
                <a:ea typeface="標楷體" panose="03000509000000000000" pitchFamily="65" charset="-120"/>
              </a:rPr>
              <a:t>你一定要知道！</a:t>
            </a:r>
            <a:br>
              <a:rPr lang="zh-TW" altLang="en-US" sz="6000" b="1">
                <a:solidFill>
                  <a:srgbClr val="0000FF"/>
                </a:solidFill>
                <a:ea typeface="標楷體" panose="03000509000000000000" pitchFamily="65" charset="-120"/>
              </a:rPr>
            </a:br>
            <a:r>
              <a:rPr lang="zh-TW" altLang="en-US" sz="6000" b="1">
                <a:solidFill>
                  <a:srgbClr val="0000FF"/>
                </a:solidFill>
                <a:ea typeface="標楷體" panose="03000509000000000000" pitchFamily="65" charset="-120"/>
              </a:rPr>
              <a:t>～校園法律面面觀～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492500" y="333375"/>
            <a:ext cx="53276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2800" b="1">
                <a:ea typeface="標楷體" panose="03000509000000000000" pitchFamily="65" charset="-120"/>
              </a:rPr>
              <a:t>台中市西屯區長安國民小學</a:t>
            </a:r>
          </a:p>
          <a:p>
            <a:pPr algn="ctr"/>
            <a:r>
              <a:rPr lang="en-US" altLang="zh-TW" sz="2800" b="1">
                <a:ea typeface="標楷體" panose="03000509000000000000" pitchFamily="65" charset="-120"/>
              </a:rPr>
              <a:t>102</a:t>
            </a:r>
            <a:r>
              <a:rPr lang="zh-TW" altLang="en-US" sz="2800" b="1">
                <a:ea typeface="標楷體" panose="03000509000000000000" pitchFamily="65" charset="-120"/>
              </a:rPr>
              <a:t>學年度法律基本常識宣導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00" name="Picture 12" descr="罵鄰居長得像豬八戒，判賠10萬2013"/>
          <p:cNvPicPr>
            <a:picLocks noChangeAspect="1" noChangeArrowheads="1"/>
          </p:cNvPicPr>
          <p:nvPr/>
        </p:nvPicPr>
        <p:blipFill>
          <a:blip r:embed="rId2" cstate="print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7847012" cy="497840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57200" y="163513"/>
            <a:ext cx="8229600" cy="633412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猜一猜～嘲笑別人的外貌要賠多少？</a:t>
            </a:r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5903913" y="5741988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2012.11.18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89101" name="Rectangle 13"/>
          <p:cNvSpPr>
            <a:spLocks noChangeArrowheads="1"/>
          </p:cNvSpPr>
          <p:nvPr/>
        </p:nvSpPr>
        <p:spPr bwMode="auto">
          <a:xfrm>
            <a:off x="2306638" y="4005263"/>
            <a:ext cx="2003425" cy="32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7" grpId="0" animBg="1"/>
      <p:bldP spid="8910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9" name="Picture 7" descr="冤枉偷竊  判賠10萬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09650"/>
            <a:ext cx="5975350" cy="5659438"/>
          </a:xfrm>
          <a:prstGeom prst="rect">
            <a:avLst/>
          </a:prstGeom>
          <a:noFill/>
          <a:ln w="635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31763"/>
            <a:ext cx="8229600" cy="704850"/>
          </a:xfr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說話當心！沒有證據  千萬別亂冤枉他人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7131050" y="5972175"/>
            <a:ext cx="1800225" cy="64135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ea typeface="標楷體" panose="03000509000000000000" pitchFamily="65" charset="-120"/>
              </a:rPr>
              <a:t>資料來源</a:t>
            </a:r>
            <a:r>
              <a:rPr lang="zh-TW" altLang="en-US"/>
              <a:t>：</a:t>
            </a:r>
            <a:r>
              <a:rPr lang="en-US" altLang="zh-TW"/>
              <a:t>2007.9.5</a:t>
            </a:r>
            <a:r>
              <a:rPr lang="zh-TW" altLang="en-US" b="1">
                <a:ea typeface="標楷體" panose="03000509000000000000" pitchFamily="65" charset="-120"/>
              </a:rPr>
              <a:t>聯合報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7" descr="0006-157623771_62439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3203575" y="476250"/>
            <a:ext cx="5681663" cy="1152525"/>
          </a:xfrm>
          <a:prstGeom prst="rect">
            <a:avLst/>
          </a:prstGeom>
          <a:solidFill>
            <a:srgbClr val="99CCFF"/>
          </a:solidFill>
          <a:ln w="508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6000" b="1">
                <a:solidFill>
                  <a:srgbClr val="000000"/>
                </a:solidFill>
                <a:ea typeface="標楷體" panose="03000509000000000000" pitchFamily="65" charset="-120"/>
              </a:rPr>
              <a:t>貳、麻煩</a:t>
            </a:r>
            <a:r>
              <a:rPr lang="zh-TW" altLang="en-US" sz="6000" b="1">
                <a:solidFill>
                  <a:srgbClr val="FF00FF"/>
                </a:solidFill>
                <a:ea typeface="標楷體" panose="03000509000000000000" pitchFamily="65" charset="-120"/>
              </a:rPr>
              <a:t>跑</a:t>
            </a:r>
            <a:r>
              <a:rPr lang="zh-TW" altLang="en-US" sz="6000" b="1">
                <a:solidFill>
                  <a:srgbClr val="000000"/>
                </a:solidFill>
                <a:ea typeface="標楷體" panose="03000509000000000000" pitchFamily="65" charset="-120"/>
              </a:rPr>
              <a:t>出來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003800" y="2205038"/>
            <a:ext cx="2808288" cy="936625"/>
          </a:xfrm>
          <a:prstGeom prst="rect">
            <a:avLst/>
          </a:prstGeom>
          <a:solidFill>
            <a:srgbClr val="CCFFCC"/>
          </a:solidFill>
          <a:ln w="762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zh-TW" altLang="en-US" sz="3600" b="1">
                <a:solidFill>
                  <a:srgbClr val="000000"/>
                </a:solidFill>
                <a:ea typeface="標楷體" panose="03000509000000000000" pitchFamily="65" charset="-120"/>
              </a:rPr>
              <a:t>過失傷害罪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4995863" y="3429000"/>
            <a:ext cx="2808287" cy="936625"/>
          </a:xfrm>
          <a:prstGeom prst="rect">
            <a:avLst/>
          </a:prstGeom>
          <a:solidFill>
            <a:srgbClr val="FFFF99"/>
          </a:solidFill>
          <a:ln w="762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zh-TW" altLang="en-US" sz="3600" b="1">
                <a:solidFill>
                  <a:srgbClr val="000000"/>
                </a:solidFill>
                <a:ea typeface="標楷體" panose="03000509000000000000" pitchFamily="65" charset="-120"/>
              </a:rPr>
              <a:t>不可惡作劇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en-US" altLang="zh-TW" sz="4000" b="1">
                <a:solidFill>
                  <a:srgbClr val="0000FF"/>
                </a:solidFill>
              </a:rPr>
              <a:t>Q2.</a:t>
            </a:r>
            <a:r>
              <a:rPr lang="zh-TW" altLang="en-US" sz="4000" b="1">
                <a:solidFill>
                  <a:srgbClr val="0000FF"/>
                </a:solidFill>
                <a:ea typeface="標楷體" panose="03000509000000000000" pitchFamily="65" charset="-120"/>
              </a:rPr>
              <a:t>走廊奔跑不小心撞倒同學有罪嗎？</a:t>
            </a: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323850" y="996950"/>
            <a:ext cx="8516938" cy="1728788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25500" indent="-285750">
              <a:spcBef>
                <a:spcPct val="20000"/>
              </a:spcBef>
              <a:buSzPct val="50000"/>
              <a:buFont typeface="Wingdings" panose="05000000000000000000" pitchFamily="2" charset="2"/>
              <a:buChar char="u"/>
              <a:defRPr kumimoji="1" sz="2800">
                <a:solidFill>
                  <a:srgbClr val="FF99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33488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41475" indent="-228600">
              <a:spcBef>
                <a:spcPct val="20000"/>
              </a:spcBef>
              <a:buClr>
                <a:srgbClr val="FF9900"/>
              </a:buClr>
              <a:buSzPct val="45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600" b="1">
                <a:solidFill>
                  <a:srgbClr val="0000FF"/>
                </a:solidFill>
                <a:ea typeface="標楷體" panose="03000509000000000000" pitchFamily="65" charset="-120"/>
              </a:rPr>
              <a:t>刑法第</a:t>
            </a:r>
            <a:r>
              <a:rPr lang="en-US" altLang="zh-TW" sz="2600" b="1">
                <a:solidFill>
                  <a:srgbClr val="0000FF"/>
                </a:solidFill>
                <a:ea typeface="標楷體" panose="03000509000000000000" pitchFamily="65" charset="-120"/>
              </a:rPr>
              <a:t>284</a:t>
            </a:r>
            <a:r>
              <a:rPr lang="zh-TW" altLang="en-US" sz="2600" b="1">
                <a:solidFill>
                  <a:srgbClr val="0000FF"/>
                </a:solidFill>
                <a:ea typeface="標楷體" panose="03000509000000000000" pitchFamily="65" charset="-120"/>
              </a:rPr>
              <a:t>條：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600" b="1">
                <a:ea typeface="標楷體" panose="03000509000000000000" pitchFamily="65" charset="-120"/>
              </a:rPr>
              <a:t>因過失傷害人者，處六月以下有期徒刑、拘役或五百元以下罰金。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600" b="1">
                <a:ea typeface="標楷體" panose="03000509000000000000" pitchFamily="65" charset="-120"/>
              </a:rPr>
              <a:t>致重傷者處一年以下有期徒刑、拘役或五百元以下罰金</a:t>
            </a:r>
            <a:r>
              <a:rPr lang="en-US" altLang="zh-TW" sz="2600" b="1"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323850" y="2928938"/>
            <a:ext cx="8516938" cy="3168650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25500" indent="-285750">
              <a:spcBef>
                <a:spcPct val="20000"/>
              </a:spcBef>
              <a:buSzPct val="50000"/>
              <a:buFont typeface="Wingdings" panose="05000000000000000000" pitchFamily="2" charset="2"/>
              <a:buChar char="u"/>
              <a:defRPr kumimoji="1" sz="2800">
                <a:solidFill>
                  <a:srgbClr val="FF99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33488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41475" indent="-228600">
              <a:spcBef>
                <a:spcPct val="20000"/>
              </a:spcBef>
              <a:buClr>
                <a:srgbClr val="FF9900"/>
              </a:buClr>
              <a:buSzPct val="45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Tx/>
              <a:buNone/>
            </a:pPr>
            <a:r>
              <a:rPr lang="zh-TW" altLang="en-US" sz="2600" b="1">
                <a:solidFill>
                  <a:srgbClr val="0000FF"/>
                </a:solidFill>
                <a:ea typeface="標楷體" panose="03000509000000000000" pitchFamily="65" charset="-120"/>
              </a:rPr>
              <a:t>刑法第</a:t>
            </a:r>
            <a:r>
              <a:rPr lang="en-US" altLang="zh-TW" sz="2600" b="1">
                <a:solidFill>
                  <a:srgbClr val="0000FF"/>
                </a:solidFill>
                <a:ea typeface="標楷體" panose="03000509000000000000" pitchFamily="65" charset="-120"/>
              </a:rPr>
              <a:t>12</a:t>
            </a:r>
            <a:r>
              <a:rPr lang="zh-TW" altLang="en-US" sz="2600" b="1">
                <a:solidFill>
                  <a:srgbClr val="0000FF"/>
                </a:solidFill>
                <a:ea typeface="標楷體" panose="03000509000000000000" pitchFamily="65" charset="-120"/>
              </a:rPr>
              <a:t>條：</a:t>
            </a:r>
            <a:r>
              <a:rPr lang="zh-TW" altLang="en-US" sz="2600" b="1">
                <a:ea typeface="標楷體" panose="03000509000000000000" pitchFamily="65" charset="-120"/>
              </a:rPr>
              <a:t>行為非出於故意或過失者，不罰。</a:t>
            </a:r>
          </a:p>
          <a:p>
            <a:pPr>
              <a:buFontTx/>
              <a:buNone/>
            </a:pPr>
            <a:r>
              <a:rPr lang="zh-TW" altLang="en-US" sz="2600" b="1">
                <a:solidFill>
                  <a:srgbClr val="0000FF"/>
                </a:solidFill>
                <a:ea typeface="標楷體" panose="03000509000000000000" pitchFamily="65" charset="-120"/>
              </a:rPr>
              <a:t>刑法第</a:t>
            </a:r>
            <a:r>
              <a:rPr lang="en-US" altLang="zh-TW" sz="2600" b="1">
                <a:solidFill>
                  <a:srgbClr val="0000FF"/>
                </a:solidFill>
                <a:ea typeface="標楷體" panose="03000509000000000000" pitchFamily="65" charset="-120"/>
              </a:rPr>
              <a:t>13</a:t>
            </a:r>
            <a:r>
              <a:rPr lang="zh-TW" altLang="en-US" sz="2600" b="1">
                <a:solidFill>
                  <a:srgbClr val="0000FF"/>
                </a:solidFill>
                <a:ea typeface="標楷體" panose="03000509000000000000" pitchFamily="65" charset="-120"/>
              </a:rPr>
              <a:t>條：</a:t>
            </a:r>
            <a:r>
              <a:rPr lang="zh-TW" altLang="en-US" sz="2600" b="1">
                <a:ea typeface="標楷體" panose="03000509000000000000" pitchFamily="65" charset="-120"/>
              </a:rPr>
              <a:t>行為人對於構成犯罪之事實，明知並有意使其發生者，為故意。行為人對於構成犯罪之事實，預見其發生而其發生並不違背其本意者，以故意論。</a:t>
            </a:r>
          </a:p>
          <a:p>
            <a:pPr>
              <a:buFontTx/>
              <a:buNone/>
            </a:pPr>
            <a:r>
              <a:rPr lang="zh-TW" altLang="en-US" sz="2600" b="1">
                <a:solidFill>
                  <a:srgbClr val="0000FF"/>
                </a:solidFill>
                <a:ea typeface="標楷體" panose="03000509000000000000" pitchFamily="65" charset="-120"/>
              </a:rPr>
              <a:t>刑法第</a:t>
            </a:r>
            <a:r>
              <a:rPr lang="en-US" altLang="zh-TW" sz="2600" b="1">
                <a:solidFill>
                  <a:srgbClr val="0000FF"/>
                </a:solidFill>
                <a:ea typeface="標楷體" panose="03000509000000000000" pitchFamily="65" charset="-120"/>
              </a:rPr>
              <a:t>14</a:t>
            </a:r>
            <a:r>
              <a:rPr lang="zh-TW" altLang="en-US" sz="2600" b="1">
                <a:solidFill>
                  <a:srgbClr val="0000FF"/>
                </a:solidFill>
                <a:ea typeface="標楷體" panose="03000509000000000000" pitchFamily="65" charset="-120"/>
              </a:rPr>
              <a:t>條：</a:t>
            </a:r>
            <a:r>
              <a:rPr lang="zh-TW" altLang="en-US" sz="2600" b="1">
                <a:ea typeface="標楷體" panose="03000509000000000000" pitchFamily="65" charset="-120"/>
              </a:rPr>
              <a:t>行為人雖非故意。但按其情節</a:t>
            </a:r>
            <a:r>
              <a:rPr lang="zh-TW" altLang="en-US" sz="2600" b="1" u="sng">
                <a:solidFill>
                  <a:srgbClr val="FF0000"/>
                </a:solidFill>
                <a:ea typeface="標楷體" panose="03000509000000000000" pitchFamily="65" charset="-120"/>
              </a:rPr>
              <a:t>應注意，並能注意，而不注意者</a:t>
            </a:r>
            <a:r>
              <a:rPr lang="zh-TW" altLang="en-US" sz="2600" b="1">
                <a:ea typeface="標楷體" panose="03000509000000000000" pitchFamily="65" charset="-120"/>
              </a:rPr>
              <a:t>，為過失。行為人對於構成犯罪之事實，</a:t>
            </a:r>
            <a:r>
              <a:rPr lang="zh-TW" altLang="en-US" sz="2600" b="1" u="sng">
                <a:solidFill>
                  <a:srgbClr val="FF0000"/>
                </a:solidFill>
                <a:ea typeface="標楷體" panose="03000509000000000000" pitchFamily="65" charset="-120"/>
              </a:rPr>
              <a:t>雖預見其能發生而確信其不發生者</a:t>
            </a:r>
            <a:r>
              <a:rPr lang="zh-TW" altLang="en-US" sz="2600" b="1">
                <a:ea typeface="標楷體" panose="03000509000000000000" pitchFamily="65" charset="-120"/>
              </a:rPr>
              <a:t>，以過失論。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 uiExpand="1" build="p" animBg="1"/>
      <p:bldP spid="92165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323850" y="6064250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2012.6.28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1650" y="333375"/>
            <a:ext cx="8229600" cy="850900"/>
          </a:xfr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TW" altLang="en-US" sz="4000" b="1">
                <a:solidFill>
                  <a:schemeClr val="tx1"/>
                </a:solidFill>
                <a:ea typeface="標楷體" panose="03000509000000000000" pitchFamily="65" charset="-120"/>
              </a:rPr>
              <a:t>小六男童撞飛小一女生  判賠</a:t>
            </a:r>
            <a:r>
              <a:rPr lang="en-US" altLang="zh-TW" sz="4000" b="1">
                <a:solidFill>
                  <a:schemeClr val="tx1"/>
                </a:solidFill>
                <a:ea typeface="標楷體" panose="03000509000000000000" pitchFamily="65" charset="-120"/>
              </a:rPr>
              <a:t>28</a:t>
            </a:r>
            <a:r>
              <a:rPr lang="zh-TW" altLang="en-US" sz="4000" b="1">
                <a:solidFill>
                  <a:schemeClr val="tx1"/>
                </a:solidFill>
                <a:ea typeface="標楷體" panose="03000509000000000000" pitchFamily="65" charset="-120"/>
              </a:rPr>
              <a:t>萬元</a:t>
            </a:r>
          </a:p>
        </p:txBody>
      </p:sp>
      <p:pic>
        <p:nvPicPr>
          <p:cNvPr id="74757" name="Picture 5" descr="撞飛小一女，小六男判陪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4459" r="5386" b="1669"/>
          <a:stretch>
            <a:fillRect/>
          </a:stretch>
        </p:blipFill>
        <p:spPr bwMode="auto">
          <a:xfrm>
            <a:off x="323850" y="1557338"/>
            <a:ext cx="8532813" cy="4319587"/>
          </a:xfrm>
          <a:prstGeom prst="rect">
            <a:avLst/>
          </a:prstGeom>
          <a:noFill/>
          <a:ln w="63500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8" name="Picture 6" descr="撞飛小一女，小六男判陪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" t="2229" r="3278" b="1102"/>
          <a:stretch>
            <a:fillRect/>
          </a:stretch>
        </p:blipFill>
        <p:spPr bwMode="auto">
          <a:xfrm>
            <a:off x="433388" y="222250"/>
            <a:ext cx="8280400" cy="6480175"/>
          </a:xfrm>
          <a:prstGeom prst="rect">
            <a:avLst/>
          </a:prstGeom>
          <a:noFill/>
          <a:ln w="63500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4643438" y="5373688"/>
            <a:ext cx="4032250" cy="1295400"/>
          </a:xfrm>
          <a:prstGeom prst="rect">
            <a:avLst/>
          </a:prstGeom>
          <a:solidFill>
            <a:srgbClr val="FF9900">
              <a:alpha val="20000"/>
            </a:srgbClr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2916238" y="1844675"/>
            <a:ext cx="3313112" cy="2951163"/>
          </a:xfrm>
          <a:prstGeom prst="rect">
            <a:avLst/>
          </a:prstGeom>
          <a:solidFill>
            <a:srgbClr val="CCFFFF"/>
          </a:solidFill>
          <a:ln w="666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3200" b="1">
                <a:ea typeface="標楷體" panose="03000509000000000000" pitchFamily="65" charset="-120"/>
              </a:rPr>
              <a:t>女童   </a:t>
            </a:r>
            <a:r>
              <a:rPr lang="en-US" altLang="zh-TW" sz="3200" b="1">
                <a:ea typeface="標楷體" panose="03000509000000000000" pitchFamily="65" charset="-120"/>
              </a:rPr>
              <a:t>18</a:t>
            </a:r>
            <a:r>
              <a:rPr lang="zh-TW" altLang="en-US" sz="3200" b="1">
                <a:ea typeface="標楷體" panose="03000509000000000000" pitchFamily="65" charset="-120"/>
              </a:rPr>
              <a:t>萬</a:t>
            </a:r>
          </a:p>
          <a:p>
            <a:pPr algn="ctr"/>
            <a:r>
              <a:rPr lang="zh-TW" altLang="en-US" sz="3200" b="1">
                <a:ea typeface="標楷體" panose="03000509000000000000" pitchFamily="65" charset="-120"/>
              </a:rPr>
              <a:t>父親     </a:t>
            </a:r>
            <a:r>
              <a:rPr lang="en-US" altLang="zh-TW" sz="3200" b="1">
                <a:ea typeface="標楷體" panose="03000509000000000000" pitchFamily="65" charset="-120"/>
              </a:rPr>
              <a:t>5</a:t>
            </a:r>
            <a:r>
              <a:rPr lang="zh-TW" altLang="en-US" sz="3200" b="1">
                <a:ea typeface="標楷體" panose="03000509000000000000" pitchFamily="65" charset="-120"/>
              </a:rPr>
              <a:t>萬</a:t>
            </a:r>
          </a:p>
          <a:p>
            <a:pPr algn="ctr"/>
            <a:r>
              <a:rPr lang="zh-TW" altLang="en-US" sz="3200" b="1">
                <a:ea typeface="標楷體" panose="03000509000000000000" pitchFamily="65" charset="-120"/>
              </a:rPr>
              <a:t>母親     </a:t>
            </a:r>
            <a:r>
              <a:rPr lang="en-US" altLang="zh-TW" sz="3200" b="1">
                <a:ea typeface="標楷體" panose="03000509000000000000" pitchFamily="65" charset="-120"/>
              </a:rPr>
              <a:t>5</a:t>
            </a:r>
            <a:r>
              <a:rPr lang="zh-TW" altLang="en-US" sz="3200" b="1">
                <a:ea typeface="標楷體" panose="03000509000000000000" pitchFamily="65" charset="-120"/>
              </a:rPr>
              <a:t>萬</a:t>
            </a:r>
          </a:p>
          <a:p>
            <a:pPr algn="ctr"/>
            <a:r>
              <a:rPr lang="en-US" altLang="zh-TW" sz="3200" b="1">
                <a:ea typeface="標楷體" panose="03000509000000000000" pitchFamily="65" charset="-120"/>
              </a:rPr>
              <a:t>---------------------</a:t>
            </a:r>
          </a:p>
          <a:p>
            <a:pPr algn="ctr"/>
            <a:r>
              <a:rPr lang="zh-TW" altLang="en-US" sz="3200" b="1">
                <a:ea typeface="標楷體" panose="03000509000000000000" pitchFamily="65" charset="-120"/>
              </a:rPr>
              <a:t>合計     </a:t>
            </a:r>
            <a:r>
              <a:rPr lang="en-US" altLang="zh-TW" sz="3200" b="1">
                <a:ea typeface="標楷體" panose="03000509000000000000" pitchFamily="65" charset="-120"/>
              </a:rPr>
              <a:t>28</a:t>
            </a:r>
            <a:r>
              <a:rPr lang="zh-TW" altLang="en-US" sz="3200" b="1">
                <a:ea typeface="標楷體" panose="03000509000000000000" pitchFamily="65" charset="-120"/>
              </a:rPr>
              <a:t>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9" grpId="0" animBg="1"/>
      <p:bldP spid="747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468313" y="131763"/>
            <a:ext cx="8229600" cy="704850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奔跑意外多～受傷 </a:t>
            </a:r>
            <a:r>
              <a:rPr lang="en-US" altLang="zh-TW" sz="3400" b="1">
                <a:solidFill>
                  <a:schemeClr val="tx1"/>
                </a:solidFill>
                <a:ea typeface="標楷體" panose="03000509000000000000" pitchFamily="65" charset="-120"/>
              </a:rPr>
              <a:t>+ </a:t>
            </a:r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賠償  值得嗎？</a:t>
            </a:r>
          </a:p>
        </p:txBody>
      </p:sp>
      <p:pic>
        <p:nvPicPr>
          <p:cNvPr id="96261" name="Picture 5" descr="學童趕上課 下樓摔斷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054100"/>
            <a:ext cx="3981450" cy="5545138"/>
          </a:xfrm>
          <a:prstGeom prst="rect">
            <a:avLst/>
          </a:prstGeom>
          <a:noFill/>
          <a:ln w="508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790575" y="6529388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2003.11.28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pic>
        <p:nvPicPr>
          <p:cNvPr id="96263" name="Picture 7" descr="奔跑搭捷運 撞傷人拘役40天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1052513"/>
            <a:ext cx="4813300" cy="5541962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5472113" y="6572250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2006.4.5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新聞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t="17671" r="5740" b="1228"/>
          <a:stretch>
            <a:fillRect/>
          </a:stretch>
        </p:blipFill>
        <p:spPr bwMode="auto">
          <a:xfrm>
            <a:off x="152400" y="1484313"/>
            <a:ext cx="8858250" cy="4635500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457200" y="419100"/>
            <a:ext cx="8229600" cy="633413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老師們的宣導太囉嗦？  血淋淋的教訓！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6407150" y="5797550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2007.5.12 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7" name="Picture 5" descr="孩童踢球騎士摔倒 父母賠4萬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125538"/>
            <a:ext cx="8991600" cy="2232025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68313" y="274638"/>
            <a:ext cx="8229600" cy="633412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交通安全不是口號！過失傷害悔莫及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7092950" y="3789363"/>
            <a:ext cx="1763713" cy="48895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/>
            <a:r>
              <a:rPr lang="zh-TW" altLang="en-US" sz="1600" b="1">
                <a:ea typeface="標楷體" panose="03000509000000000000" pitchFamily="65" charset="-120"/>
              </a:rPr>
              <a:t>上則資料</a:t>
            </a:r>
            <a:r>
              <a:rPr lang="zh-TW" altLang="en-US" sz="1600"/>
              <a:t>：</a:t>
            </a:r>
          </a:p>
          <a:p>
            <a:pPr algn="ctr"/>
            <a:r>
              <a:rPr lang="en-US" altLang="zh-TW" sz="1600"/>
              <a:t>2012.5.21 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6973888" y="2649538"/>
            <a:ext cx="2119312" cy="647700"/>
          </a:xfrm>
          <a:prstGeom prst="rect">
            <a:avLst/>
          </a:prstGeom>
          <a:solidFill>
            <a:srgbClr val="FF9900">
              <a:alpha val="28999"/>
            </a:srgbClr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100359" name="Picture 7" descr="孩童踢球騎士摔倒 父母賠4萬"/>
          <p:cNvPicPr>
            <a:picLocks noChangeAspect="1" noChangeArrowheads="1"/>
          </p:cNvPicPr>
          <p:nvPr/>
        </p:nvPicPr>
        <p:blipFill>
          <a:blip r:embed="rId3" cstate="print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68413"/>
            <a:ext cx="5761037" cy="1900237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0" name="Picture 8" descr="突開車門 判賠百萬"/>
          <p:cNvPicPr>
            <a:picLocks noChangeAspect="1" noChangeArrowheads="1"/>
          </p:cNvPicPr>
          <p:nvPr/>
        </p:nvPicPr>
        <p:blipFill>
          <a:blip r:embed="rId4" cstate="print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573463"/>
            <a:ext cx="6697662" cy="3090862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7092950" y="4508500"/>
            <a:ext cx="1765300" cy="48895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/>
            <a:r>
              <a:rPr lang="zh-TW" altLang="en-US" sz="1600" b="1">
                <a:ea typeface="標楷體" panose="03000509000000000000" pitchFamily="65" charset="-120"/>
              </a:rPr>
              <a:t>左則資料</a:t>
            </a:r>
            <a:r>
              <a:rPr lang="zh-TW" altLang="en-US" sz="1600"/>
              <a:t>：</a:t>
            </a:r>
            <a:r>
              <a:rPr lang="en-US" altLang="zh-TW" sz="1600"/>
              <a:t>2004.6.19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100362" name="Rectangle 10"/>
          <p:cNvSpPr>
            <a:spLocks noChangeArrowheads="1"/>
          </p:cNvSpPr>
          <p:nvPr/>
        </p:nvSpPr>
        <p:spPr bwMode="auto">
          <a:xfrm>
            <a:off x="6021388" y="5445125"/>
            <a:ext cx="254000" cy="1079500"/>
          </a:xfrm>
          <a:prstGeom prst="rect">
            <a:avLst/>
          </a:prstGeom>
          <a:solidFill>
            <a:srgbClr val="FF00FF">
              <a:alpha val="3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44450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0363" name="Rectangle 11"/>
          <p:cNvSpPr>
            <a:spLocks noChangeArrowheads="1"/>
          </p:cNvSpPr>
          <p:nvPr/>
        </p:nvSpPr>
        <p:spPr bwMode="auto">
          <a:xfrm>
            <a:off x="5651500" y="4365625"/>
            <a:ext cx="261938" cy="647700"/>
          </a:xfrm>
          <a:prstGeom prst="rect">
            <a:avLst/>
          </a:prstGeom>
          <a:solidFill>
            <a:srgbClr val="FF00FF">
              <a:alpha val="3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44450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00050" y="4327525"/>
            <a:ext cx="1079500" cy="2232025"/>
          </a:xfrm>
          <a:prstGeom prst="rect">
            <a:avLst/>
          </a:prstGeom>
          <a:noFill/>
          <a:ln w="857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0365" name="AutoShape 13"/>
          <p:cNvSpPr>
            <a:spLocks noChangeArrowheads="1"/>
          </p:cNvSpPr>
          <p:nvPr/>
        </p:nvSpPr>
        <p:spPr bwMode="auto">
          <a:xfrm>
            <a:off x="1979613" y="4508500"/>
            <a:ext cx="2879725" cy="1225550"/>
          </a:xfrm>
          <a:prstGeom prst="wedgeRoundRectCallout">
            <a:avLst>
              <a:gd name="adj1" fmla="val -72986"/>
              <a:gd name="adj2" fmla="val 59069"/>
              <a:gd name="adj3" fmla="val 16667"/>
            </a:avLst>
          </a:prstGeom>
          <a:solidFill>
            <a:srgbClr val="FFFF99"/>
          </a:solidFill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zh-TW" altLang="en-US" sz="2400" b="1">
                <a:ea typeface="標楷體" panose="03000509000000000000" pitchFamily="65" charset="-120"/>
              </a:rPr>
              <a:t>天文數字</a:t>
            </a:r>
          </a:p>
          <a:p>
            <a:pPr algn="ctr">
              <a:lnSpc>
                <a:spcPct val="90000"/>
              </a:lnSpc>
            </a:pPr>
            <a:r>
              <a:rPr lang="zh-TW" altLang="en-US" sz="2400" b="1">
                <a:ea typeface="標楷體" panose="03000509000000000000" pitchFamily="65" charset="-120"/>
              </a:rPr>
              <a:t>一個粗心的小動作！判賠</a:t>
            </a:r>
            <a:r>
              <a:rPr lang="en-US" altLang="zh-TW" sz="2400" b="1">
                <a:ea typeface="標楷體" panose="03000509000000000000" pitchFamily="65" charset="-120"/>
              </a:rPr>
              <a:t>403</a:t>
            </a:r>
            <a:r>
              <a:rPr lang="zh-TW" altLang="en-US" sz="2400" b="1">
                <a:ea typeface="標楷體" panose="03000509000000000000" pitchFamily="65" charset="-120"/>
              </a:rPr>
              <a:t>萬！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1" grpId="0" animBg="1"/>
      <p:bldP spid="100362" grpId="0" animBg="1"/>
      <p:bldP spid="100363" grpId="0" animBg="1"/>
      <p:bldP spid="100364" grpId="0" animBg="1"/>
      <p:bldP spid="1003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206375" y="419100"/>
            <a:ext cx="8686800" cy="633413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會讓人受傷的玩笑絕對不能開！</a:t>
            </a:r>
          </a:p>
        </p:txBody>
      </p:sp>
      <p:pic>
        <p:nvPicPr>
          <p:cNvPr id="99333" name="Picture 5" descr="單槓推落同學 惡作劇代價11萬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412875"/>
            <a:ext cx="8675687" cy="4319588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3348038" y="5921375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2003.10.14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1" name="Picture 5" descr="美工刀擲傷同學眼 判賠26萬多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268413"/>
            <a:ext cx="7777163" cy="4794250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206375" y="260350"/>
            <a:ext cx="8686800" cy="633413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丟來丟去意外多 誤傷眼睛屬於重傷害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3167063" y="6137275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2005.11.9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3382963" y="6497638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2006.4.25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pic>
        <p:nvPicPr>
          <p:cNvPr id="101384" name="Picture 8" descr="互丟量角器 傷眼判賠百萬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268413"/>
            <a:ext cx="8675688" cy="5126037"/>
          </a:xfrm>
          <a:noFill/>
          <a:ln w="762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5986463" y="5013325"/>
            <a:ext cx="2808287" cy="1063625"/>
          </a:xfrm>
          <a:prstGeom prst="rect">
            <a:avLst/>
          </a:prstGeom>
          <a:solidFill>
            <a:srgbClr val="FF9900">
              <a:alpha val="36000"/>
            </a:srgbClr>
          </a:solidFill>
          <a:ln w="4127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3" grpId="0" animBg="1"/>
      <p:bldP spid="1013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0019-157623714_870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03225" y="404813"/>
            <a:ext cx="5184775" cy="1152525"/>
          </a:xfrm>
          <a:solidFill>
            <a:srgbClr val="99CCFF"/>
          </a:solidFill>
          <a:ln w="508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TW" altLang="en-US" sz="6000" b="1">
                <a:solidFill>
                  <a:srgbClr val="000000"/>
                </a:solidFill>
                <a:ea typeface="標楷體" panose="03000509000000000000" pitchFamily="65" charset="-120"/>
              </a:rPr>
              <a:t>壹、禍從口出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900113" y="6383338"/>
            <a:ext cx="2376487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15000"/>
              </a:spcBef>
            </a:pPr>
            <a:r>
              <a:rPr lang="zh-TW" altLang="en-US" b="1">
                <a:ea typeface="標楷體" panose="03000509000000000000" pitchFamily="65" charset="-120"/>
              </a:rPr>
              <a:t>教育部：天使的吻痕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827088" y="1916113"/>
            <a:ext cx="2808287" cy="936625"/>
          </a:xfrm>
          <a:prstGeom prst="rect">
            <a:avLst/>
          </a:prstGeom>
          <a:solidFill>
            <a:srgbClr val="CCFFCC"/>
          </a:solidFill>
          <a:ln w="762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zh-TW" altLang="en-US" sz="3600" b="1">
                <a:solidFill>
                  <a:srgbClr val="000000"/>
                </a:solidFill>
                <a:ea typeface="標楷體" panose="03000509000000000000" pitchFamily="65" charset="-120"/>
              </a:rPr>
              <a:t>公然侮辱罪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827088" y="3141663"/>
            <a:ext cx="2808287" cy="936625"/>
          </a:xfrm>
          <a:prstGeom prst="rect">
            <a:avLst/>
          </a:prstGeom>
          <a:solidFill>
            <a:srgbClr val="CCFFCC"/>
          </a:solidFill>
          <a:ln w="762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zh-TW" altLang="en-US" sz="3600" b="1">
                <a:solidFill>
                  <a:srgbClr val="000000"/>
                </a:solidFill>
                <a:ea typeface="標楷體" panose="03000509000000000000" pitchFamily="65" charset="-120"/>
              </a:rPr>
              <a:t>誹謗罪</a:t>
            </a:r>
          </a:p>
        </p:txBody>
      </p:sp>
      <p:pic>
        <p:nvPicPr>
          <p:cNvPr id="10250" name="Picture 10" descr="未命名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365625"/>
            <a:ext cx="2808287" cy="20367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206375" y="260350"/>
            <a:ext cx="8686800" cy="633413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電話不亂打～小心吃官司！</a:t>
            </a:r>
          </a:p>
        </p:txBody>
      </p:sp>
      <p:pic>
        <p:nvPicPr>
          <p:cNvPr id="102407" name="Picture 7" descr="騷擾電話判賠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125538"/>
            <a:ext cx="4562475" cy="5545137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1295400" y="6550025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2012.6.8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5114925" y="1125538"/>
            <a:ext cx="3778250" cy="5543550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zh-TW" sz="2400" b="1">
                <a:ea typeface="標楷體" panose="03000509000000000000" pitchFamily="65" charset="-120"/>
              </a:rPr>
              <a:t>2008-12-2 </a:t>
            </a:r>
          </a:p>
          <a:p>
            <a:r>
              <a:rPr lang="zh-TW" altLang="en-US" sz="2400" b="1">
                <a:ea typeface="標楷體" panose="03000509000000000000" pitchFamily="65" charset="-120"/>
              </a:rPr>
              <a:t>林承志、彭志華報導   </a:t>
            </a:r>
          </a:p>
          <a:p>
            <a:r>
              <a:rPr lang="zh-TW" altLang="en-US" sz="2400" b="1">
                <a:ea typeface="標楷體" panose="03000509000000000000" pitchFamily="65" charset="-120"/>
              </a:rPr>
              <a:t>資料：</a:t>
            </a:r>
            <a:r>
              <a:rPr lang="en-US" altLang="zh-TW" sz="2400" b="1">
                <a:ea typeface="標楷體" panose="03000509000000000000" pitchFamily="65" charset="-120"/>
              </a:rPr>
              <a:t>YAHOO</a:t>
            </a:r>
            <a:r>
              <a:rPr lang="zh-TW" altLang="en-US" sz="2400" b="1">
                <a:ea typeface="標楷體" panose="03000509000000000000" pitchFamily="65" charset="-120"/>
              </a:rPr>
              <a:t>奇摩新聞</a:t>
            </a:r>
          </a:p>
          <a:p>
            <a:endParaRPr lang="zh-TW" altLang="en-US" sz="2400" b="1">
              <a:ea typeface="標楷體" panose="03000509000000000000" pitchFamily="65" charset="-120"/>
            </a:endParaRPr>
          </a:p>
          <a:p>
            <a:r>
              <a:rPr lang="zh-TW" altLang="en-US" sz="2800" b="1">
                <a:ea typeface="標楷體" panose="03000509000000000000" pitchFamily="65" charset="-120"/>
              </a:rPr>
              <a:t>打惡作劇電話也有罪，台北縣包子店女老闆，因為生意糾紛，一連六天每天打電話給上游食品行，但電話通了又不說話，法官判決打惡作劇電話，要賠償精神損失十萬元，創下全國首例。</a:t>
            </a:r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323850" y="3946525"/>
            <a:ext cx="2232025" cy="431800"/>
          </a:xfrm>
          <a:prstGeom prst="rect">
            <a:avLst/>
          </a:prstGeom>
          <a:solidFill>
            <a:srgbClr val="FF9900">
              <a:alpha val="39999"/>
            </a:srgbClr>
          </a:solidFill>
          <a:ln w="508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謊報119 最高可罰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4279900"/>
            <a:ext cx="8964613" cy="2087563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206375" y="260350"/>
            <a:ext cx="8686800" cy="633413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亂打緊急電話是違法（消防法）行為！</a:t>
            </a:r>
          </a:p>
        </p:txBody>
      </p:sp>
      <p:pic>
        <p:nvPicPr>
          <p:cNvPr id="103430" name="Picture 6" descr="110新功能"/>
          <p:cNvPicPr>
            <a:picLocks noChangeAspect="1" noChangeArrowheads="1"/>
          </p:cNvPicPr>
          <p:nvPr/>
        </p:nvPicPr>
        <p:blipFill>
          <a:blip r:embed="rId3" cstate="print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196975"/>
            <a:ext cx="8883650" cy="2765425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6084888" y="3649663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2007.1.10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6621463" y="6427788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2006.1.11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103435" name="Rectangle 11"/>
          <p:cNvSpPr>
            <a:spLocks noChangeArrowheads="1"/>
          </p:cNvSpPr>
          <p:nvPr/>
        </p:nvSpPr>
        <p:spPr bwMode="auto">
          <a:xfrm>
            <a:off x="166688" y="1196975"/>
            <a:ext cx="3816350" cy="1079500"/>
          </a:xfrm>
          <a:prstGeom prst="rect">
            <a:avLst/>
          </a:prstGeom>
          <a:noFill/>
          <a:ln w="762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433" name="Rectangle 9"/>
          <p:cNvSpPr>
            <a:spLocks noChangeArrowheads="1"/>
          </p:cNvSpPr>
          <p:nvPr/>
        </p:nvSpPr>
        <p:spPr bwMode="auto">
          <a:xfrm>
            <a:off x="265113" y="1125538"/>
            <a:ext cx="8640762" cy="5256212"/>
          </a:xfrm>
          <a:prstGeom prst="rect">
            <a:avLst/>
          </a:prstGeom>
          <a:solidFill>
            <a:srgbClr val="CCFFCC"/>
          </a:solidFill>
          <a:ln w="635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8900" indent="-88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20738" indent="-285750">
              <a:spcBef>
                <a:spcPct val="20000"/>
              </a:spcBef>
              <a:buSzPct val="50000"/>
              <a:buFont typeface="Wingdings" panose="05000000000000000000" pitchFamily="2" charset="2"/>
              <a:buChar char="u"/>
              <a:defRPr kumimoji="1" sz="2800">
                <a:solidFill>
                  <a:srgbClr val="FF99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28725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36713" indent="-228600">
              <a:spcBef>
                <a:spcPct val="20000"/>
              </a:spcBef>
              <a:buClr>
                <a:srgbClr val="FF9900"/>
              </a:buClr>
              <a:buSzPct val="45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b="1"/>
              <a:t>【</a:t>
            </a:r>
            <a:r>
              <a:rPr lang="zh-TW" altLang="en-US" sz="2800" b="1">
                <a:ea typeface="標楷體" panose="03000509000000000000" pitchFamily="65" charset="-120"/>
              </a:rPr>
              <a:t>消防法第 </a:t>
            </a:r>
            <a:r>
              <a:rPr lang="en-US" altLang="zh-TW" sz="2800" b="1">
                <a:ea typeface="標楷體" panose="03000509000000000000" pitchFamily="65" charset="-120"/>
              </a:rPr>
              <a:t>34 </a:t>
            </a:r>
            <a:r>
              <a:rPr lang="zh-TW" altLang="en-US" sz="2800" b="1">
                <a:ea typeface="標楷體" panose="03000509000000000000" pitchFamily="65" charset="-120"/>
              </a:rPr>
              <a:t>條</a:t>
            </a:r>
            <a:r>
              <a:rPr lang="en-US" altLang="zh-TW" b="1"/>
              <a:t>】</a:t>
            </a:r>
            <a:endParaRPr lang="en-US" altLang="zh-TW" sz="2800" b="1"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800" b="1">
                <a:ea typeface="標楷體" panose="03000509000000000000" pitchFamily="65" charset="-120"/>
              </a:rPr>
              <a:t> </a:t>
            </a:r>
            <a:r>
              <a:rPr lang="zh-TW" altLang="en-US" sz="2800" b="1">
                <a:ea typeface="標楷體" panose="03000509000000000000" pitchFamily="65" charset="-120"/>
              </a:rPr>
              <a:t>毀損供消防使用之蓄、供水設備或消防、救護設備者，處三年以下有期徒刑或拘役，得併科新臺幣六千元以上三萬元以下罰金。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>
                <a:ea typeface="標楷體" panose="03000509000000000000" pitchFamily="65" charset="-120"/>
              </a:rPr>
              <a:t> </a:t>
            </a:r>
            <a:r>
              <a:rPr lang="zh-TW" altLang="en-US" sz="2800" b="1">
                <a:solidFill>
                  <a:srgbClr val="FF0000"/>
                </a:solidFill>
                <a:ea typeface="標楷體" panose="03000509000000000000" pitchFamily="65" charset="-120"/>
              </a:rPr>
              <a:t>前項未遂犯罰之。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FF0000"/>
                </a:solidFill>
                <a:ea typeface="標楷體" panose="03000509000000000000" pitchFamily="65" charset="-120"/>
              </a:rPr>
              <a:t> </a:t>
            </a:r>
            <a:r>
              <a:rPr lang="zh-TW" altLang="en-US" sz="2800" b="1">
                <a:solidFill>
                  <a:srgbClr val="FF0000"/>
                </a:solidFill>
                <a:ea typeface="標楷體" panose="03000509000000000000" pitchFamily="65" charset="-120"/>
                <a:sym typeface="Wingdings" panose="05000000000000000000" pitchFamily="2" charset="2"/>
              </a:rPr>
              <a:t>玩滅火器、消防栓可罰</a:t>
            </a:r>
            <a:r>
              <a:rPr lang="en-US" altLang="zh-TW" sz="2800" b="1">
                <a:solidFill>
                  <a:srgbClr val="FF0000"/>
                </a:solidFill>
                <a:ea typeface="標楷體" panose="03000509000000000000" pitchFamily="65" charset="-120"/>
                <a:sym typeface="Wingdings" panose="05000000000000000000" pitchFamily="2" charset="2"/>
              </a:rPr>
              <a:t>6000</a:t>
            </a:r>
            <a:r>
              <a:rPr lang="zh-TW" altLang="en-US" sz="2800" b="1">
                <a:solidFill>
                  <a:srgbClr val="FF0000"/>
                </a:solidFill>
                <a:ea typeface="標楷體" panose="03000509000000000000" pitchFamily="65" charset="-120"/>
                <a:sym typeface="Wingdings" panose="05000000000000000000" pitchFamily="2" charset="2"/>
              </a:rPr>
              <a:t>～</a:t>
            </a:r>
            <a:r>
              <a:rPr lang="en-US" altLang="zh-TW" sz="2800" b="1">
                <a:solidFill>
                  <a:srgbClr val="FF0000"/>
                </a:solidFill>
                <a:ea typeface="標楷體" panose="03000509000000000000" pitchFamily="65" charset="-120"/>
                <a:sym typeface="Wingdings" panose="05000000000000000000" pitchFamily="2" charset="2"/>
              </a:rPr>
              <a:t>3</a:t>
            </a:r>
            <a:r>
              <a:rPr lang="zh-TW" altLang="en-US" sz="2800" b="1">
                <a:solidFill>
                  <a:srgbClr val="FF0000"/>
                </a:solidFill>
                <a:ea typeface="標楷體" panose="03000509000000000000" pitchFamily="65" charset="-120"/>
                <a:sym typeface="Wingdings" panose="05000000000000000000" pitchFamily="2" charset="2"/>
              </a:rPr>
              <a:t>萬元</a:t>
            </a:r>
            <a:endParaRPr lang="zh-TW" altLang="en-US" sz="2800" b="1"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b="1"/>
              <a:t>【</a:t>
            </a:r>
            <a:r>
              <a:rPr lang="zh-TW" altLang="en-US" sz="2800" b="1">
                <a:ea typeface="標楷體" panose="03000509000000000000" pitchFamily="65" charset="-120"/>
              </a:rPr>
              <a:t>消防法第 </a:t>
            </a:r>
            <a:r>
              <a:rPr lang="en-US" altLang="zh-TW" sz="2800" b="1">
                <a:ea typeface="標楷體" panose="03000509000000000000" pitchFamily="65" charset="-120"/>
              </a:rPr>
              <a:t>36 </a:t>
            </a:r>
            <a:r>
              <a:rPr lang="zh-TW" altLang="en-US" sz="2800" b="1">
                <a:ea typeface="標楷體" panose="03000509000000000000" pitchFamily="65" charset="-120"/>
              </a:rPr>
              <a:t>條</a:t>
            </a:r>
            <a:r>
              <a:rPr lang="en-US" altLang="zh-TW" b="1"/>
              <a:t>】</a:t>
            </a:r>
            <a:endParaRPr lang="en-US" altLang="zh-TW" sz="2800" b="1"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800" b="1">
                <a:ea typeface="標楷體" panose="03000509000000000000" pitchFamily="65" charset="-120"/>
              </a:rPr>
              <a:t> </a:t>
            </a:r>
            <a:r>
              <a:rPr lang="zh-TW" altLang="en-US" sz="2800" b="1">
                <a:ea typeface="標楷體" panose="03000509000000000000" pitchFamily="65" charset="-120"/>
              </a:rPr>
              <a:t>有下列情形之一者，處新臺幣</a:t>
            </a:r>
            <a:r>
              <a:rPr lang="en-US" altLang="zh-TW" sz="2800" b="1">
                <a:ea typeface="標楷體" panose="03000509000000000000" pitchFamily="65" charset="-120"/>
              </a:rPr>
              <a:t>3000</a:t>
            </a:r>
            <a:r>
              <a:rPr lang="zh-TW" altLang="en-US" sz="2800" b="1">
                <a:ea typeface="標楷體" panose="03000509000000000000" pitchFamily="65" charset="-120"/>
              </a:rPr>
              <a:t>元以上</a:t>
            </a:r>
            <a:r>
              <a:rPr lang="en-US" altLang="zh-TW" sz="2800" b="1">
                <a:ea typeface="標楷體" panose="03000509000000000000" pitchFamily="65" charset="-120"/>
              </a:rPr>
              <a:t>15000</a:t>
            </a:r>
            <a:r>
              <a:rPr lang="zh-TW" altLang="en-US" sz="2800" b="1">
                <a:ea typeface="標楷體" panose="03000509000000000000" pitchFamily="65" charset="-120"/>
              </a:rPr>
              <a:t>元以下罰鍰：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>
                <a:ea typeface="標楷體" panose="03000509000000000000" pitchFamily="65" charset="-120"/>
              </a:rPr>
              <a:t> </a:t>
            </a:r>
            <a:r>
              <a:rPr lang="zh-TW" altLang="en-US" sz="2800" b="1">
                <a:solidFill>
                  <a:srgbClr val="FF0000"/>
                </a:solidFill>
                <a:ea typeface="標楷體" panose="03000509000000000000" pitchFamily="65" charset="-120"/>
              </a:rPr>
              <a:t>一、謊報火警者。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FF0000"/>
                </a:solidFill>
                <a:ea typeface="標楷體" panose="03000509000000000000" pitchFamily="65" charset="-120"/>
              </a:rPr>
              <a:t> 二、無故撥火警電話者。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5" grpId="0" animBg="1"/>
      <p:bldP spid="1034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0005-157623727_34984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411413" y="476250"/>
            <a:ext cx="6473825" cy="1152525"/>
          </a:xfrm>
          <a:prstGeom prst="rect">
            <a:avLst/>
          </a:prstGeom>
          <a:solidFill>
            <a:srgbClr val="99CCFF"/>
          </a:solidFill>
          <a:ln w="508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6000" b="1">
                <a:solidFill>
                  <a:srgbClr val="000000"/>
                </a:solidFill>
                <a:ea typeface="標楷體" panose="03000509000000000000" pitchFamily="65" charset="-120"/>
              </a:rPr>
              <a:t>參、做身體的主人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076825" y="2924175"/>
            <a:ext cx="2808288" cy="936625"/>
          </a:xfrm>
          <a:prstGeom prst="rect">
            <a:avLst/>
          </a:prstGeom>
          <a:solidFill>
            <a:srgbClr val="CCFFCC"/>
          </a:solidFill>
          <a:ln w="762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zh-TW" altLang="en-US" sz="3600" b="1">
                <a:solidFill>
                  <a:srgbClr val="000000"/>
                </a:solidFill>
                <a:ea typeface="標楷體" panose="03000509000000000000" pitchFamily="65" charset="-120"/>
              </a:rPr>
              <a:t>性騷擾罪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US" altLang="zh-TW" b="1">
                <a:solidFill>
                  <a:srgbClr val="0000CC"/>
                </a:solidFill>
                <a:ea typeface="標楷體" panose="03000509000000000000" pitchFamily="65" charset="-120"/>
              </a:rPr>
              <a:t>Q3.</a:t>
            </a:r>
            <a:r>
              <a:rPr lang="zh-TW" altLang="en-US" b="1">
                <a:solidFill>
                  <a:srgbClr val="0000CC"/>
                </a:solidFill>
                <a:ea typeface="標楷體" panose="03000509000000000000" pitchFamily="65" charset="-120"/>
              </a:rPr>
              <a:t>講黃色笑話算不算性騷擾？</a:t>
            </a: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476250" y="1268413"/>
            <a:ext cx="8137525" cy="4232275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TW" sz="2800" b="1">
                <a:sym typeface="Wingdings 3" panose="05040102010807070707" pitchFamily="18" charset="2"/>
              </a:rPr>
              <a:t>【</a:t>
            </a:r>
            <a:r>
              <a:rPr lang="zh-TW" altLang="en-US" sz="2800" b="1">
                <a:ea typeface="標楷體" panose="03000509000000000000" pitchFamily="65" charset="-120"/>
                <a:sym typeface="Wingdings 3" panose="05040102010807070707" pitchFamily="18" charset="2"/>
              </a:rPr>
              <a:t>性騷擾防制法第</a:t>
            </a:r>
            <a:r>
              <a:rPr lang="en-US" altLang="zh-TW" sz="2800" b="1">
                <a:ea typeface="標楷體" panose="03000509000000000000" pitchFamily="65" charset="-120"/>
                <a:sym typeface="Wingdings 3" panose="05040102010807070707" pitchFamily="18" charset="2"/>
              </a:rPr>
              <a:t>2</a:t>
            </a:r>
            <a:r>
              <a:rPr lang="zh-TW" altLang="en-US" sz="2800" b="1">
                <a:ea typeface="標楷體" panose="03000509000000000000" pitchFamily="65" charset="-120"/>
                <a:sym typeface="Wingdings 3" panose="05040102010807070707" pitchFamily="18" charset="2"/>
              </a:rPr>
              <a:t>條</a:t>
            </a:r>
            <a:r>
              <a:rPr lang="en-US" altLang="zh-TW" sz="2800" b="1">
                <a:sym typeface="Wingdings 3" panose="05040102010807070707" pitchFamily="18" charset="2"/>
              </a:rPr>
              <a:t>】</a:t>
            </a:r>
            <a:endParaRPr lang="en-US" altLang="zh-TW" sz="2800" b="1">
              <a:ea typeface="標楷體" panose="03000509000000000000" pitchFamily="65" charset="-120"/>
              <a:sym typeface="Wingdings 3" panose="05040102010807070707" pitchFamily="18" charset="2"/>
            </a:endParaRPr>
          </a:p>
          <a:p>
            <a:pPr>
              <a:lnSpc>
                <a:spcPct val="120000"/>
              </a:lnSpc>
            </a:pPr>
            <a:r>
              <a:rPr lang="zh-TW" altLang="en-US" sz="2800" b="1">
                <a:ea typeface="標楷體" panose="03000509000000000000" pitchFamily="65" charset="-120"/>
                <a:sym typeface="Wingdings 3" panose="05040102010807070707" pitchFamily="18" charset="2"/>
              </a:rPr>
              <a:t>性騷擾指性侵害犯罪以外，對他人實施違反其意願而與性或性別有關之行為，且有下列情形之一者：</a:t>
            </a:r>
          </a:p>
          <a:p>
            <a:pPr>
              <a:lnSpc>
                <a:spcPct val="120000"/>
              </a:lnSpc>
            </a:pPr>
            <a:r>
              <a:rPr lang="zh-TW" altLang="en-US" sz="2800" b="1">
                <a:solidFill>
                  <a:srgbClr val="FF0000"/>
                </a:solidFill>
                <a:ea typeface="標楷體" panose="03000509000000000000" pitchFamily="65" charset="-120"/>
                <a:sym typeface="Wingdings 3" panose="05040102010807070707" pitchFamily="18" charset="2"/>
              </a:rPr>
              <a:t>以展示或播送文字、圖畫、聲音、影像或其他物品之方式，</a:t>
            </a:r>
            <a:r>
              <a:rPr lang="zh-TW" altLang="en-US" sz="2800" b="1">
                <a:ea typeface="標楷體" panose="03000509000000000000" pitchFamily="65" charset="-120"/>
                <a:sym typeface="Wingdings 3" panose="05040102010807070707" pitchFamily="18" charset="2"/>
              </a:rPr>
              <a:t>或以歧視 、侮辱之言行，或以他法，而有損害他人人格尊嚴，或造成使人心生畏怖、感受敵意或冒犯之情境，或不當影響其工作、教育、訓練、服務、計畫、活動或正常生活之進行。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468313" y="1268413"/>
            <a:ext cx="8207375" cy="4608512"/>
          </a:xfrm>
          <a:prstGeom prst="rect">
            <a:avLst/>
          </a:prstGeom>
          <a:solidFill>
            <a:srgbClr val="99CCFF"/>
          </a:solidFill>
          <a:ln w="508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10000"/>
              </a:lnSpc>
              <a:spcBef>
                <a:spcPct val="55000"/>
              </a:spcBef>
            </a:pPr>
            <a:endParaRPr lang="en-US" altLang="zh-TW" sz="900" b="1">
              <a:ea typeface="標楷體" panose="03000509000000000000" pitchFamily="65" charset="-120"/>
              <a:sym typeface="Wingdings 3" panose="05040102010807070707" pitchFamily="18" charset="2"/>
            </a:endParaRPr>
          </a:p>
          <a:p>
            <a:pPr algn="ctr">
              <a:lnSpc>
                <a:spcPct val="110000"/>
              </a:lnSpc>
            </a:pPr>
            <a:r>
              <a:rPr lang="zh-TW" altLang="en-US" sz="3600" b="1">
                <a:ea typeface="標楷體" panose="03000509000000000000" pitchFamily="65" charset="-120"/>
                <a:sym typeface="Wingdings 3" panose="05040102010807070707" pitchFamily="18" charset="2"/>
              </a:rPr>
              <a:t>性騷擾防制法第</a:t>
            </a:r>
            <a:r>
              <a:rPr lang="en-US" altLang="zh-TW" sz="3600" b="1">
                <a:ea typeface="標楷體" panose="03000509000000000000" pitchFamily="65" charset="-120"/>
                <a:sym typeface="Wingdings 3" panose="05040102010807070707" pitchFamily="18" charset="2"/>
              </a:rPr>
              <a:t>20</a:t>
            </a:r>
            <a:r>
              <a:rPr lang="zh-TW" altLang="en-US" sz="3600" b="1">
                <a:ea typeface="標楷體" panose="03000509000000000000" pitchFamily="65" charset="-120"/>
                <a:sym typeface="Wingdings 3" panose="05040102010807070707" pitchFamily="18" charset="2"/>
              </a:rPr>
              <a:t>條</a:t>
            </a:r>
          </a:p>
          <a:p>
            <a:pPr>
              <a:lnSpc>
                <a:spcPct val="110000"/>
              </a:lnSpc>
            </a:pPr>
            <a:r>
              <a:rPr lang="zh-TW" altLang="en-US" sz="2800" b="1">
                <a:ea typeface="標楷體" panose="03000509000000000000" pitchFamily="65" charset="-120"/>
                <a:sym typeface="Wingdings 3" panose="05040102010807070707" pitchFamily="18" charset="2"/>
              </a:rPr>
              <a:t>對他人為性騷擾者，由直轄市、縣 </a:t>
            </a:r>
            <a:r>
              <a:rPr lang="en-US" altLang="zh-TW" sz="2800" b="1">
                <a:ea typeface="標楷體" panose="03000509000000000000" pitchFamily="65" charset="-120"/>
                <a:sym typeface="Wingdings 3" panose="05040102010807070707" pitchFamily="18" charset="2"/>
              </a:rPr>
              <a:t>(</a:t>
            </a:r>
            <a:r>
              <a:rPr lang="zh-TW" altLang="en-US" sz="2800" b="1">
                <a:ea typeface="標楷體" panose="03000509000000000000" pitchFamily="65" charset="-120"/>
                <a:sym typeface="Wingdings 3" panose="05040102010807070707" pitchFamily="18" charset="2"/>
              </a:rPr>
              <a:t>市</a:t>
            </a:r>
            <a:r>
              <a:rPr lang="en-US" altLang="zh-TW" sz="2800" b="1">
                <a:ea typeface="標楷體" panose="03000509000000000000" pitchFamily="65" charset="-120"/>
                <a:sym typeface="Wingdings 3" panose="05040102010807070707" pitchFamily="18" charset="2"/>
              </a:rPr>
              <a:t>) </a:t>
            </a:r>
            <a:r>
              <a:rPr lang="zh-TW" altLang="en-US" sz="2800" b="1">
                <a:ea typeface="標楷體" panose="03000509000000000000" pitchFamily="65" charset="-120"/>
                <a:sym typeface="Wingdings 3" panose="05040102010807070707" pitchFamily="18" charset="2"/>
              </a:rPr>
              <a:t>主管機關</a:t>
            </a:r>
            <a:r>
              <a:rPr lang="zh-TW" altLang="en-US" sz="2800" b="1">
                <a:solidFill>
                  <a:srgbClr val="FF0000"/>
                </a:solidFill>
                <a:ea typeface="標楷體" panose="03000509000000000000" pitchFamily="65" charset="-120"/>
                <a:sym typeface="Wingdings 3" panose="05040102010807070707" pitchFamily="18" charset="2"/>
              </a:rPr>
              <a:t>處新臺幣一萬元以上十萬元以下罰鍰</a:t>
            </a:r>
            <a:r>
              <a:rPr lang="zh-TW" altLang="en-US" sz="2800" b="1">
                <a:ea typeface="標楷體" panose="03000509000000000000" pitchFamily="65" charset="-120"/>
                <a:sym typeface="Wingdings 3" panose="05040102010807070707" pitchFamily="18" charset="2"/>
              </a:rPr>
              <a:t>。</a:t>
            </a:r>
          </a:p>
          <a:p>
            <a:pPr algn="ctr">
              <a:lnSpc>
                <a:spcPct val="110000"/>
              </a:lnSpc>
              <a:spcBef>
                <a:spcPct val="30000"/>
              </a:spcBef>
            </a:pPr>
            <a:r>
              <a:rPr lang="zh-TW" altLang="en-US" sz="3600" b="1">
                <a:ea typeface="標楷體" panose="03000509000000000000" pitchFamily="65" charset="-120"/>
                <a:sym typeface="Wingdings 3" panose="05040102010807070707" pitchFamily="18" charset="2"/>
              </a:rPr>
              <a:t>性騷擾防制法第</a:t>
            </a:r>
            <a:r>
              <a:rPr lang="en-US" altLang="zh-TW" sz="3600" b="1">
                <a:ea typeface="標楷體" panose="03000509000000000000" pitchFamily="65" charset="-120"/>
                <a:sym typeface="Wingdings 3" panose="05040102010807070707" pitchFamily="18" charset="2"/>
              </a:rPr>
              <a:t>25</a:t>
            </a:r>
            <a:r>
              <a:rPr lang="zh-TW" altLang="en-US" sz="3600" b="1">
                <a:ea typeface="標楷體" panose="03000509000000000000" pitchFamily="65" charset="-120"/>
                <a:sym typeface="Wingdings 3" panose="05040102010807070707" pitchFamily="18" charset="2"/>
              </a:rPr>
              <a:t>條</a:t>
            </a:r>
          </a:p>
          <a:p>
            <a:pPr>
              <a:lnSpc>
                <a:spcPct val="110000"/>
              </a:lnSpc>
            </a:pPr>
            <a:r>
              <a:rPr lang="zh-TW" altLang="en-US" sz="2800" b="1">
                <a:ea typeface="標楷體" panose="03000509000000000000" pitchFamily="65" charset="-120"/>
                <a:sym typeface="Wingdings 3" panose="05040102010807070707" pitchFamily="18" charset="2"/>
              </a:rPr>
              <a:t>意圖性騷擾，乘人不及抗拒而為親吻、擁抱或觸摸其臀部、胸部或其他身體隱私處之行為者，</a:t>
            </a:r>
            <a:r>
              <a:rPr lang="zh-TW" altLang="en-US" sz="2800" b="1">
                <a:solidFill>
                  <a:srgbClr val="FF0000"/>
                </a:solidFill>
                <a:ea typeface="標楷體" panose="03000509000000000000" pitchFamily="65" charset="-120"/>
                <a:sym typeface="Wingdings 3" panose="05040102010807070707" pitchFamily="18" charset="2"/>
              </a:rPr>
              <a:t>處二年以下有期徒刑、拘役或科或併科新臺幣十萬元以下罰金。</a:t>
            </a:r>
            <a:r>
              <a:rPr lang="zh-TW" altLang="en-US" sz="2800" b="1">
                <a:ea typeface="標楷體" panose="03000509000000000000" pitchFamily="65" charset="-120"/>
                <a:sym typeface="Wingdings 3" panose="05040102010807070707" pitchFamily="18" charset="2"/>
              </a:rPr>
              <a:t>前項之罪，須告訴乃論。</a:t>
            </a:r>
          </a:p>
        </p:txBody>
      </p:sp>
      <p:pic>
        <p:nvPicPr>
          <p:cNvPr id="114694" name="Picture 6" descr="開黃腔最重罰10萬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68413"/>
            <a:ext cx="8893175" cy="5048250"/>
          </a:xfrm>
          <a:prstGeom prst="rect">
            <a:avLst/>
          </a:prstGeom>
          <a:noFill/>
          <a:ln w="635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3454400" y="6402388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2006.1.27 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114696" name="Rectangle 8"/>
          <p:cNvSpPr>
            <a:spLocks noChangeArrowheads="1"/>
          </p:cNvSpPr>
          <p:nvPr/>
        </p:nvSpPr>
        <p:spPr bwMode="auto">
          <a:xfrm>
            <a:off x="4787900" y="5734050"/>
            <a:ext cx="3887788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 animBg="1"/>
      <p:bldP spid="114693" grpId="0" animBg="1"/>
      <p:bldP spid="114695" grpId="0" animBg="1"/>
      <p:bldP spid="11469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新聞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846263"/>
            <a:ext cx="8775700" cy="4175125"/>
          </a:xfrm>
          <a:prstGeom prst="rect">
            <a:avLst/>
          </a:prstGeom>
          <a:noFill/>
          <a:ln w="508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457200" y="346075"/>
            <a:ext cx="8362950" cy="1282700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只要含有性方面的意味，且讓對方感覺不舒服，就有可能構成性騷擾！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3419475" y="6064250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2011.5.9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 descr="HappyChildhood_1004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250825" y="260350"/>
            <a:ext cx="5761038" cy="1152525"/>
          </a:xfrm>
          <a:prstGeom prst="rect">
            <a:avLst/>
          </a:prstGeom>
          <a:solidFill>
            <a:srgbClr val="99CCFF"/>
          </a:solidFill>
          <a:ln w="508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6000" b="1">
                <a:solidFill>
                  <a:srgbClr val="000000"/>
                </a:solidFill>
                <a:ea typeface="標楷體" panose="03000509000000000000" pitchFamily="65" charset="-120"/>
              </a:rPr>
              <a:t>肆、衝動的代價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900113" y="2779713"/>
            <a:ext cx="2808287" cy="936625"/>
          </a:xfrm>
          <a:prstGeom prst="rect">
            <a:avLst/>
          </a:prstGeom>
          <a:solidFill>
            <a:srgbClr val="CCFFCC"/>
          </a:solidFill>
          <a:ln w="762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zh-TW" altLang="en-US" sz="3600" b="1">
                <a:solidFill>
                  <a:srgbClr val="000000"/>
                </a:solidFill>
                <a:ea typeface="標楷體" panose="03000509000000000000" pitchFamily="65" charset="-120"/>
              </a:rPr>
              <a:t>普通傷害罪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777875"/>
          </a:xfrm>
        </p:spPr>
        <p:txBody>
          <a:bodyPr/>
          <a:lstStyle/>
          <a:p>
            <a:r>
              <a:rPr lang="en-US" altLang="zh-TW" sz="4000" b="1">
                <a:solidFill>
                  <a:srgbClr val="0000CC"/>
                </a:solidFill>
                <a:ea typeface="標楷體" panose="03000509000000000000" pitchFamily="65" charset="-120"/>
              </a:rPr>
              <a:t>Q4.</a:t>
            </a:r>
            <a:r>
              <a:rPr lang="zh-TW" altLang="en-US" sz="4000" b="1">
                <a:solidFill>
                  <a:srgbClr val="0000CC"/>
                </a:solidFill>
                <a:ea typeface="標楷體" panose="03000509000000000000" pitchFamily="65" charset="-120"/>
              </a:rPr>
              <a:t>慫恿別人動手或是在旁圍觀有罪嗎？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229600" cy="5545137"/>
          </a:xfrm>
          <a:solidFill>
            <a:srgbClr val="CCFFCC"/>
          </a:solidFill>
          <a:ln w="444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marL="1612900" indent="-1612900">
              <a:spcBef>
                <a:spcPct val="30000"/>
              </a:spcBef>
              <a:buFontTx/>
              <a:buNone/>
            </a:pPr>
            <a:r>
              <a:rPr lang="zh-TW" altLang="en-US" sz="2800" b="1">
                <a:solidFill>
                  <a:srgbClr val="FF6600"/>
                </a:solidFill>
                <a:ea typeface="標楷體" panose="03000509000000000000" pitchFamily="65" charset="-120"/>
              </a:rPr>
              <a:t>第</a:t>
            </a:r>
            <a:r>
              <a:rPr lang="en-US" altLang="zh-TW" sz="2800" b="1">
                <a:solidFill>
                  <a:srgbClr val="FF6600"/>
                </a:solidFill>
                <a:ea typeface="標楷體" panose="03000509000000000000" pitchFamily="65" charset="-120"/>
              </a:rPr>
              <a:t>277</a:t>
            </a:r>
            <a:r>
              <a:rPr lang="zh-TW" altLang="en-US" sz="2800" b="1">
                <a:solidFill>
                  <a:srgbClr val="FF6600"/>
                </a:solidFill>
                <a:ea typeface="標楷體" panose="03000509000000000000" pitchFamily="65" charset="-120"/>
              </a:rPr>
              <a:t>條：</a:t>
            </a:r>
            <a:r>
              <a:rPr lang="zh-TW" altLang="en-US" sz="2800" b="1">
                <a:solidFill>
                  <a:srgbClr val="FF0000"/>
                </a:solidFill>
                <a:ea typeface="標楷體" panose="03000509000000000000" pitchFamily="65" charset="-120"/>
              </a:rPr>
              <a:t>傷害人之身體或健康者，處三年以下有期徒刑、拘役或一千元以下罰金。</a:t>
            </a:r>
            <a:r>
              <a:rPr lang="zh-TW" altLang="en-US" sz="2800" b="1">
                <a:ea typeface="標楷體" panose="03000509000000000000" pitchFamily="65" charset="-120"/>
              </a:rPr>
              <a:t>犯前項之罪因而致人於死者，處無期徒刑或七年以上有期徒刑；致重傷者，處三年以上十年以下有期徒刑。</a:t>
            </a:r>
          </a:p>
          <a:p>
            <a:pPr marL="1612900" indent="-1612900">
              <a:spcBef>
                <a:spcPct val="30000"/>
              </a:spcBef>
              <a:buFontTx/>
              <a:buNone/>
            </a:pPr>
            <a:r>
              <a:rPr lang="zh-TW" altLang="en-US" sz="2800" b="1">
                <a:solidFill>
                  <a:srgbClr val="FF6600"/>
                </a:solidFill>
                <a:ea typeface="標楷體" panose="03000509000000000000" pitchFamily="65" charset="-120"/>
                <a:sym typeface="Wingdings 3" panose="05040102010807070707" pitchFamily="18" charset="2"/>
              </a:rPr>
              <a:t>第</a:t>
            </a:r>
            <a:r>
              <a:rPr lang="en-US" altLang="zh-TW" sz="2800" b="1">
                <a:solidFill>
                  <a:srgbClr val="FF6600"/>
                </a:solidFill>
                <a:ea typeface="標楷體" panose="03000509000000000000" pitchFamily="65" charset="-120"/>
                <a:sym typeface="Wingdings 3" panose="05040102010807070707" pitchFamily="18" charset="2"/>
              </a:rPr>
              <a:t>283</a:t>
            </a:r>
            <a:r>
              <a:rPr lang="zh-TW" altLang="en-US" sz="2800" b="1">
                <a:solidFill>
                  <a:srgbClr val="FF6600"/>
                </a:solidFill>
                <a:ea typeface="標楷體" panose="03000509000000000000" pitchFamily="65" charset="-120"/>
                <a:sym typeface="Wingdings 3" panose="05040102010807070707" pitchFamily="18" charset="2"/>
              </a:rPr>
              <a:t>條：</a:t>
            </a:r>
            <a:r>
              <a:rPr lang="zh-TW" altLang="en-US" sz="2800" b="1">
                <a:ea typeface="標楷體" panose="03000509000000000000" pitchFamily="65" charset="-120"/>
                <a:sym typeface="Wingdings 3" panose="05040102010807070707" pitchFamily="18" charset="2"/>
              </a:rPr>
              <a:t>聚眾鬥毆致人於死或重傷者，</a:t>
            </a:r>
            <a:r>
              <a:rPr lang="zh-TW" altLang="en-US" sz="2800" b="1">
                <a:solidFill>
                  <a:srgbClr val="FF0000"/>
                </a:solidFill>
                <a:ea typeface="標楷體" panose="03000509000000000000" pitchFamily="65" charset="-120"/>
                <a:sym typeface="Wingdings 3" panose="05040102010807070707" pitchFamily="18" charset="2"/>
              </a:rPr>
              <a:t>在場助勢而非出於正當防衛之人，處三年以下有期徒刑</a:t>
            </a:r>
            <a:r>
              <a:rPr lang="zh-TW" altLang="en-US" sz="2800" b="1">
                <a:ea typeface="標楷體" panose="03000509000000000000" pitchFamily="65" charset="-120"/>
                <a:sym typeface="Wingdings 3" panose="05040102010807070707" pitchFamily="18" charset="2"/>
              </a:rPr>
              <a:t>，下手實施傷害者，仍依傷害各條之規定處斷。</a:t>
            </a:r>
          </a:p>
          <a:p>
            <a:pPr marL="1612900" indent="-1612900">
              <a:spcBef>
                <a:spcPct val="30000"/>
              </a:spcBef>
              <a:buFontTx/>
              <a:buNone/>
            </a:pPr>
            <a:r>
              <a:rPr lang="zh-TW" altLang="en-US" sz="2800" b="1">
                <a:solidFill>
                  <a:srgbClr val="FF6600"/>
                </a:solidFill>
                <a:ea typeface="標楷體" panose="03000509000000000000" pitchFamily="65" charset="-120"/>
                <a:sym typeface="Wingdings 3" panose="05040102010807070707" pitchFamily="18" charset="2"/>
              </a:rPr>
              <a:t>第 </a:t>
            </a:r>
            <a:r>
              <a:rPr lang="en-US" altLang="zh-TW" sz="2800" b="1">
                <a:solidFill>
                  <a:srgbClr val="FF6600"/>
                </a:solidFill>
                <a:ea typeface="標楷體" panose="03000509000000000000" pitchFamily="65" charset="-120"/>
                <a:sym typeface="Wingdings 3" panose="05040102010807070707" pitchFamily="18" charset="2"/>
              </a:rPr>
              <a:t>29 </a:t>
            </a:r>
            <a:r>
              <a:rPr lang="zh-TW" altLang="en-US" sz="2800" b="1">
                <a:solidFill>
                  <a:srgbClr val="FF6600"/>
                </a:solidFill>
                <a:ea typeface="標楷體" panose="03000509000000000000" pitchFamily="65" charset="-120"/>
                <a:sym typeface="Wingdings 3" panose="05040102010807070707" pitchFamily="18" charset="2"/>
              </a:rPr>
              <a:t>條：</a:t>
            </a:r>
            <a:r>
              <a:rPr lang="zh-TW" altLang="en-US" sz="2800" b="1">
                <a:ea typeface="標楷體" panose="03000509000000000000" pitchFamily="65" charset="-120"/>
                <a:sym typeface="Wingdings 3" panose="05040102010807070707" pitchFamily="18" charset="2"/>
              </a:rPr>
              <a:t>教唆他人使之實行犯罪行為者，為教唆犯。教唆犯之處罰，依其所教唆之罪處罰之。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霸凌身障生 判賠10萬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00175"/>
            <a:ext cx="4427537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187450" y="5876925"/>
            <a:ext cx="2663825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上則資料</a:t>
            </a:r>
            <a:r>
              <a:rPr lang="zh-TW" altLang="en-US" sz="1600"/>
              <a:t>：</a:t>
            </a:r>
            <a:r>
              <a:rPr lang="en-US" altLang="zh-TW" sz="1600"/>
              <a:t>2011.6.28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pic>
        <p:nvPicPr>
          <p:cNvPr id="104454" name="Picture 6" descr="國中生打人判賠61萬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8913"/>
            <a:ext cx="4052887" cy="6478587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5" name="Picture 7" descr="霸凌身障生 判賠10萬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500438"/>
            <a:ext cx="4537075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1187450" y="6237288"/>
            <a:ext cx="2663825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右則資料</a:t>
            </a:r>
            <a:r>
              <a:rPr lang="zh-TW" altLang="en-US" sz="1600"/>
              <a:t>：</a:t>
            </a:r>
            <a:r>
              <a:rPr lang="en-US" altLang="zh-TW" sz="1600"/>
              <a:t>2004.5.12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104457" name="Rectangle 9"/>
          <p:cNvSpPr>
            <a:spLocks noChangeArrowheads="1"/>
          </p:cNvSpPr>
          <p:nvPr/>
        </p:nvSpPr>
        <p:spPr bwMode="auto">
          <a:xfrm>
            <a:off x="4884738" y="4543425"/>
            <a:ext cx="1008062" cy="2087563"/>
          </a:xfrm>
          <a:prstGeom prst="rect">
            <a:avLst/>
          </a:prstGeom>
          <a:solidFill>
            <a:srgbClr val="FFCC00">
              <a:alpha val="32001"/>
            </a:srgbClr>
          </a:solidFill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323850" y="188913"/>
            <a:ext cx="4186238" cy="1079500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85000"/>
              </a:lnSpc>
            </a:pPr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暴力是有代價的！</a:t>
            </a:r>
            <a:b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</a:br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圍觀、慫恿的都有罪</a:t>
            </a:r>
          </a:p>
        </p:txBody>
      </p:sp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96838" y="3513138"/>
            <a:ext cx="2166937" cy="431800"/>
          </a:xfrm>
          <a:prstGeom prst="rect">
            <a:avLst/>
          </a:prstGeom>
          <a:solidFill>
            <a:srgbClr val="FF9900">
              <a:alpha val="36000"/>
            </a:srgbClr>
          </a:solidFill>
          <a:ln w="349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460" name="Rectangle 12"/>
          <p:cNvSpPr>
            <a:spLocks noChangeArrowheads="1"/>
          </p:cNvSpPr>
          <p:nvPr/>
        </p:nvSpPr>
        <p:spPr bwMode="auto">
          <a:xfrm>
            <a:off x="103188" y="1400175"/>
            <a:ext cx="4464050" cy="4321175"/>
          </a:xfrm>
          <a:prstGeom prst="rect">
            <a:avLst/>
          </a:prstGeom>
          <a:noFill/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461" name="Rectangle 13"/>
          <p:cNvSpPr>
            <a:spLocks noChangeArrowheads="1"/>
          </p:cNvSpPr>
          <p:nvPr/>
        </p:nvSpPr>
        <p:spPr bwMode="auto">
          <a:xfrm>
            <a:off x="7812088" y="333375"/>
            <a:ext cx="288925" cy="3167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462" name="Rectangle 14"/>
          <p:cNvSpPr>
            <a:spLocks noChangeArrowheads="1"/>
          </p:cNvSpPr>
          <p:nvPr/>
        </p:nvSpPr>
        <p:spPr bwMode="auto">
          <a:xfrm>
            <a:off x="7164388" y="333375"/>
            <a:ext cx="144462" cy="1800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463" name="Rectangle 15"/>
          <p:cNvSpPr>
            <a:spLocks noChangeArrowheads="1"/>
          </p:cNvSpPr>
          <p:nvPr/>
        </p:nvSpPr>
        <p:spPr bwMode="auto">
          <a:xfrm>
            <a:off x="4932363" y="188913"/>
            <a:ext cx="935037" cy="2087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128588" y="6308725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2006.5.23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pic>
        <p:nvPicPr>
          <p:cNvPr id="111623" name="Picture 7" descr="鬥牛發脾氣 揮兩拳 賠17萬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8064500" cy="5165725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468313" y="130175"/>
            <a:ext cx="8229600" cy="777875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200" b="1">
                <a:solidFill>
                  <a:schemeClr val="tx1"/>
                </a:solidFill>
                <a:ea typeface="標楷體" panose="03000509000000000000" pitchFamily="65" charset="-120"/>
              </a:rPr>
              <a:t>動手前冷靜！依法對方在期限內能隨時提告</a:t>
            </a:r>
          </a:p>
        </p:txBody>
      </p:sp>
      <p:pic>
        <p:nvPicPr>
          <p:cNvPr id="111625" name="Picture 9" descr="打傷同學判賠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24175"/>
            <a:ext cx="4176712" cy="3781425"/>
          </a:xfrm>
          <a:prstGeom prst="rect">
            <a:avLst/>
          </a:prstGeom>
          <a:noFill/>
          <a:ln w="762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6" name="Text Box 10"/>
          <p:cNvSpPr txBox="1">
            <a:spLocks noChangeArrowheads="1"/>
          </p:cNvSpPr>
          <p:nvPr/>
        </p:nvSpPr>
        <p:spPr bwMode="auto">
          <a:xfrm>
            <a:off x="2124075" y="6524625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2006.7.5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395288" y="1125538"/>
            <a:ext cx="8424862" cy="2243137"/>
          </a:xfrm>
          <a:prstGeom prst="rect">
            <a:avLst/>
          </a:prstGeom>
          <a:solidFill>
            <a:srgbClr val="CCFFCC"/>
          </a:solidFill>
          <a:ln w="889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TW" sz="3600" b="1"/>
              <a:t>【 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刑事訴訟法第 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237 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條 </a:t>
            </a:r>
            <a:r>
              <a:rPr lang="en-US" altLang="zh-TW" sz="3600" b="1"/>
              <a:t>】</a:t>
            </a:r>
            <a:endParaRPr lang="en-US" altLang="zh-TW" sz="3600" b="1" u="sng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5000"/>
              </a:lnSpc>
            </a:pP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告訴乃論之罪，其告訴應自得為告訴之人知悉犯人之時起，於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六個月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內為之。</a:t>
            </a:r>
          </a:p>
        </p:txBody>
      </p:sp>
      <p:sp>
        <p:nvSpPr>
          <p:cNvPr id="111628" name="Text Box 12"/>
          <p:cNvSpPr txBox="1">
            <a:spLocks noChangeArrowheads="1"/>
          </p:cNvSpPr>
          <p:nvPr/>
        </p:nvSpPr>
        <p:spPr bwMode="auto">
          <a:xfrm>
            <a:off x="468313" y="3573463"/>
            <a:ext cx="8424862" cy="2930525"/>
          </a:xfrm>
          <a:prstGeom prst="rect">
            <a:avLst/>
          </a:prstGeom>
          <a:solidFill>
            <a:srgbClr val="CCFFFF"/>
          </a:solidFill>
          <a:ln w="889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  <a:spcBef>
                <a:spcPct val="25000"/>
              </a:spcBef>
            </a:pP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民法第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197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條 第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pPr>
              <a:lnSpc>
                <a:spcPct val="125000"/>
              </a:lnSpc>
            </a:pP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因侵權行為所生之損害賠償請求權，自請求權人知有損害及賠償義務人時起，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二年間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不行使而消滅。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7" grpId="0" animBg="1"/>
      <p:bldP spid="1116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HappyChildhood_2019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250825" y="260350"/>
            <a:ext cx="7273925" cy="1152525"/>
          </a:xfrm>
          <a:prstGeom prst="rect">
            <a:avLst/>
          </a:prstGeom>
          <a:solidFill>
            <a:srgbClr val="99CCFF"/>
          </a:solidFill>
          <a:ln w="508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6000" b="1">
                <a:solidFill>
                  <a:srgbClr val="000000"/>
                </a:solidFill>
                <a:ea typeface="標楷體" panose="03000509000000000000" pitchFamily="65" charset="-120"/>
              </a:rPr>
              <a:t>伍、安全是回家的路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836613" y="2205038"/>
            <a:ext cx="2808287" cy="936625"/>
          </a:xfrm>
          <a:prstGeom prst="rect">
            <a:avLst/>
          </a:prstGeom>
          <a:solidFill>
            <a:srgbClr val="CCFFCC"/>
          </a:solidFill>
          <a:ln w="762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zh-TW" altLang="en-US" sz="3600" b="1">
                <a:solidFill>
                  <a:srgbClr val="000000"/>
                </a:solidFill>
                <a:ea typeface="標楷體" panose="03000509000000000000" pitchFamily="65" charset="-120"/>
              </a:rPr>
              <a:t>要帶安全帽</a:t>
            </a: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827088" y="3644900"/>
            <a:ext cx="2808287" cy="792163"/>
          </a:xfrm>
          <a:prstGeom prst="rect">
            <a:avLst/>
          </a:prstGeom>
          <a:solidFill>
            <a:srgbClr val="CCFFCC"/>
          </a:solidFill>
          <a:ln w="762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 sz="3600" b="1">
                <a:solidFill>
                  <a:srgbClr val="000000"/>
                </a:solidFill>
                <a:ea typeface="標楷體" panose="03000509000000000000" pitchFamily="65" charset="-120"/>
              </a:rPr>
              <a:t>違規迴轉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865187"/>
          </a:xfrm>
        </p:spPr>
        <p:txBody>
          <a:bodyPr/>
          <a:lstStyle/>
          <a:p>
            <a:r>
              <a:rPr lang="en-US" altLang="zh-TW" b="1">
                <a:solidFill>
                  <a:srgbClr val="0000FF"/>
                </a:solidFill>
                <a:ea typeface="標楷體" panose="03000509000000000000" pitchFamily="65" charset="-120"/>
              </a:rPr>
              <a:t>Q1.</a:t>
            </a:r>
            <a:r>
              <a:rPr lang="zh-TW" altLang="en-US" b="1">
                <a:solidFill>
                  <a:srgbClr val="0000FF"/>
                </a:solidFill>
                <a:ea typeface="標楷體" panose="03000509000000000000" pitchFamily="65" charset="-120"/>
              </a:rPr>
              <a:t>嘲笑小優的同學有罪責嗎？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52513"/>
            <a:ext cx="8516938" cy="2103437"/>
          </a:xfr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zh-TW" altLang="en-US" sz="3000" b="1">
                <a:solidFill>
                  <a:srgbClr val="0000FF"/>
                </a:solidFill>
                <a:ea typeface="標楷體" panose="03000509000000000000" pitchFamily="65" charset="-120"/>
              </a:rPr>
              <a:t>刑法第</a:t>
            </a:r>
            <a:r>
              <a:rPr lang="en-US" altLang="zh-TW" sz="3000" b="1">
                <a:solidFill>
                  <a:srgbClr val="0000FF"/>
                </a:solidFill>
                <a:ea typeface="標楷體" panose="03000509000000000000" pitchFamily="65" charset="-120"/>
              </a:rPr>
              <a:t>309</a:t>
            </a:r>
            <a:r>
              <a:rPr lang="zh-TW" altLang="en-US" sz="3000" b="1">
                <a:solidFill>
                  <a:srgbClr val="0000FF"/>
                </a:solidFill>
                <a:ea typeface="標楷體" panose="03000509000000000000" pitchFamily="65" charset="-120"/>
              </a:rPr>
              <a:t>條：</a:t>
            </a:r>
            <a:r>
              <a:rPr lang="zh-TW" altLang="en-US" sz="3000" b="1">
                <a:ea typeface="標楷體" panose="03000509000000000000" pitchFamily="65" charset="-120"/>
              </a:rPr>
              <a:t>公然侮辱人者，處拘役或三百元以下罰金。 以強暴（</a:t>
            </a:r>
            <a:r>
              <a:rPr lang="zh-TW" altLang="en-US" sz="3000" b="1">
                <a:latin typeface="標楷體" panose="03000509000000000000" pitchFamily="65" charset="-120"/>
                <a:ea typeface="標楷體" panose="03000509000000000000" pitchFamily="65" charset="-120"/>
              </a:rPr>
              <a:t>如：丟雞蛋、吐口水、拉扯頭髮）</a:t>
            </a:r>
            <a:r>
              <a:rPr lang="zh-TW" altLang="en-US" sz="3000" b="1">
                <a:ea typeface="標楷體" panose="03000509000000000000" pitchFamily="65" charset="-120"/>
              </a:rPr>
              <a:t>犯前項之罪者，處一年以下有期徒刑、拘役或五百元以下罰金。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23850" y="3357563"/>
            <a:ext cx="8496300" cy="3324225"/>
          </a:xfrm>
          <a:prstGeom prst="rect">
            <a:avLst/>
          </a:prstGeom>
          <a:solidFill>
            <a:srgbClr val="FFCC00"/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000" b="1">
                <a:solidFill>
                  <a:srgbClr val="0000FF"/>
                </a:solidFill>
                <a:ea typeface="標楷體" panose="03000509000000000000" pitchFamily="65" charset="-120"/>
              </a:rPr>
              <a:t>刑法第</a:t>
            </a:r>
            <a:r>
              <a:rPr lang="en-US" altLang="zh-TW" sz="3000" b="1">
                <a:solidFill>
                  <a:srgbClr val="0000FF"/>
                </a:solidFill>
                <a:ea typeface="標楷體" panose="03000509000000000000" pitchFamily="65" charset="-120"/>
              </a:rPr>
              <a:t>310</a:t>
            </a:r>
            <a:r>
              <a:rPr lang="zh-TW" altLang="en-US" sz="3000" b="1">
                <a:solidFill>
                  <a:srgbClr val="0000FF"/>
                </a:solidFill>
                <a:ea typeface="標楷體" panose="03000509000000000000" pitchFamily="65" charset="-120"/>
              </a:rPr>
              <a:t>條：</a:t>
            </a:r>
            <a:r>
              <a:rPr lang="zh-TW" altLang="en-US" sz="3000" b="1">
                <a:ea typeface="標楷體" panose="03000509000000000000" pitchFamily="65" charset="-120"/>
              </a:rPr>
              <a:t>意圖散布於眾，而指摘或傳述足以毀損他人名譽之事者，為誹謗罪，處一年以下有期徒刑、拘役或五百元以下罰金。散布文字、圖畫犯前項之罪者，處二年以下有期徒刑、拘役或一千元以下罰金。對於所誹謗之事，能證明其為真實者，不罰。但涉於私德而與公共利益無關者，不在此限。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36550" y="1090613"/>
            <a:ext cx="8496300" cy="5545137"/>
          </a:xfrm>
          <a:prstGeom prst="rect">
            <a:avLst/>
          </a:prstGeom>
          <a:solidFill>
            <a:srgbClr val="CCFFCC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31825" indent="-631825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1096963" indent="-285750">
              <a:spcBef>
                <a:spcPct val="20000"/>
              </a:spcBef>
              <a:buSzPct val="50000"/>
              <a:buFont typeface="Wingdings" panose="05000000000000000000" pitchFamily="2" charset="2"/>
              <a:buChar char="u"/>
              <a:defRPr kumimoji="1" sz="2800">
                <a:solidFill>
                  <a:srgbClr val="FF99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50495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912938" indent="-228600">
              <a:spcBef>
                <a:spcPct val="20000"/>
              </a:spcBef>
              <a:buClr>
                <a:srgbClr val="FF9900"/>
              </a:buClr>
              <a:buSzPct val="45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320925" indent="-228600">
              <a:spcBef>
                <a:spcPct val="20000"/>
              </a:spcBef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78125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35325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92525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49725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10000"/>
              </a:lnSpc>
              <a:buFontTx/>
              <a:buNone/>
            </a:pPr>
            <a:r>
              <a:rPr lang="en-US" altLang="zh-TW" b="1">
                <a:ea typeface="標楷體" panose="03000509000000000000" pitchFamily="65" charset="-120"/>
              </a:rPr>
              <a:t>【</a:t>
            </a:r>
            <a:r>
              <a:rPr lang="zh-TW" altLang="en-US" b="1">
                <a:ea typeface="標楷體" panose="03000509000000000000" pitchFamily="65" charset="-120"/>
              </a:rPr>
              <a:t>法律小辭典～公然侮辱罪</a:t>
            </a:r>
            <a:r>
              <a:rPr lang="en-US" altLang="zh-TW" b="1">
                <a:ea typeface="標楷體" panose="03000509000000000000" pitchFamily="65" charset="-120"/>
              </a:rPr>
              <a:t>】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zh-TW" b="1">
                <a:ea typeface="標楷體" panose="03000509000000000000" pitchFamily="65" charset="-120"/>
              </a:rPr>
              <a:t>1</a:t>
            </a:r>
            <a:r>
              <a:rPr lang="zh-TW" altLang="en-US" b="1">
                <a:ea typeface="標楷體" panose="03000509000000000000" pitchFamily="65" charset="-120"/>
              </a:rPr>
              <a:t>、以抽象的語言、文字、姿態動作公開攻擊 他人名譽的行為皆屬之。私下行為不成立，但網路上符合公開條件！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zh-TW" b="1">
                <a:ea typeface="標楷體" panose="03000509000000000000" pitchFamily="65" charset="-120"/>
              </a:rPr>
              <a:t>2</a:t>
            </a:r>
            <a:r>
              <a:rPr lang="zh-TW" altLang="en-US" b="1">
                <a:ea typeface="標楷體" panose="03000509000000000000" pitchFamily="65" charset="-120"/>
              </a:rPr>
              <a:t>、被侮辱的人不需要當場聽見，事後知道也可提起訴訟。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zh-TW" b="1">
                <a:ea typeface="標楷體" panose="03000509000000000000" pitchFamily="65" charset="-120"/>
              </a:rPr>
              <a:t>3</a:t>
            </a:r>
            <a:r>
              <a:rPr lang="zh-TW" altLang="en-US" b="1">
                <a:ea typeface="標楷體" panose="03000509000000000000" pitchFamily="65" charset="-120"/>
              </a:rPr>
              <a:t>、被侮辱的對象不一定是人，法人亦可。所 以侮辱某某公司也不行。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zh-TW" b="1">
                <a:ea typeface="標楷體" panose="03000509000000000000" pitchFamily="65" charset="-120"/>
              </a:rPr>
              <a:t>4</a:t>
            </a:r>
            <a:r>
              <a:rPr lang="zh-TW" altLang="en-US" b="1">
                <a:ea typeface="標楷體" panose="03000509000000000000" pitchFamily="65" charset="-120"/>
              </a:rPr>
              <a:t>、本罪屬告訴乃論。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57200" y="1196975"/>
            <a:ext cx="8218488" cy="5327650"/>
          </a:xfrm>
          <a:prstGeom prst="rect">
            <a:avLst/>
          </a:prstGeom>
          <a:solidFill>
            <a:srgbClr val="333333"/>
          </a:solidFill>
          <a:ln w="603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25500" indent="-285750">
              <a:spcBef>
                <a:spcPct val="20000"/>
              </a:spcBef>
              <a:buSzPct val="50000"/>
              <a:buFont typeface="Wingdings" panose="05000000000000000000" pitchFamily="2" charset="2"/>
              <a:buChar char="u"/>
              <a:defRPr kumimoji="1" sz="2800">
                <a:solidFill>
                  <a:srgbClr val="FF99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33488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41475" indent="-228600">
              <a:spcBef>
                <a:spcPct val="20000"/>
              </a:spcBef>
              <a:buClr>
                <a:srgbClr val="FF9900"/>
              </a:buClr>
              <a:buSzPct val="45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SzPct val="4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zh-TW" altLang="en-US" sz="3000" b="1">
                <a:solidFill>
                  <a:srgbClr val="FFFF00"/>
                </a:solidFill>
                <a:ea typeface="標楷體" panose="03000509000000000000" pitchFamily="65" charset="-120"/>
              </a:rPr>
              <a:t>民法第</a:t>
            </a:r>
            <a:r>
              <a:rPr lang="en-US" altLang="zh-TW" sz="3000" b="1">
                <a:solidFill>
                  <a:srgbClr val="FFFF00"/>
                </a:solidFill>
                <a:ea typeface="標楷體" panose="03000509000000000000" pitchFamily="65" charset="-120"/>
              </a:rPr>
              <a:t>18</a:t>
            </a:r>
            <a:r>
              <a:rPr lang="zh-TW" altLang="en-US" sz="3000" b="1">
                <a:solidFill>
                  <a:srgbClr val="FFFF00"/>
                </a:solidFill>
                <a:ea typeface="標楷體" panose="03000509000000000000" pitchFamily="65" charset="-120"/>
              </a:rPr>
              <a:t>條：</a:t>
            </a:r>
            <a:r>
              <a:rPr lang="zh-TW" altLang="en-US" sz="3000" b="1">
                <a:solidFill>
                  <a:schemeClr val="bg1"/>
                </a:solidFill>
                <a:ea typeface="標楷體" panose="03000509000000000000" pitchFamily="65" charset="-120"/>
              </a:rPr>
              <a:t>人格權受侵害時，得請求法院除去其侵害；有受侵害之虞時，得請求防止之。前項情形，以法律有特別規定者為限，得請求</a:t>
            </a:r>
            <a:r>
              <a:rPr lang="zh-TW" altLang="en-US" sz="3000" b="1" u="sng">
                <a:solidFill>
                  <a:srgbClr val="FF00FF"/>
                </a:solidFill>
                <a:ea typeface="標楷體" panose="03000509000000000000" pitchFamily="65" charset="-120"/>
              </a:rPr>
              <a:t>損害賠償或慰撫金</a:t>
            </a:r>
            <a:r>
              <a:rPr lang="zh-TW" altLang="en-US" sz="3000" b="1">
                <a:solidFill>
                  <a:schemeClr val="bg1"/>
                </a:solidFill>
                <a:ea typeface="標楷體" panose="03000509000000000000" pitchFamily="65" charset="-120"/>
              </a:rPr>
              <a:t>。</a:t>
            </a: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zh-TW" altLang="en-US" sz="3000" b="1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zh-TW" altLang="en-US" sz="3000" b="1">
                <a:solidFill>
                  <a:srgbClr val="FFFF00"/>
                </a:solidFill>
                <a:ea typeface="標楷體" panose="03000509000000000000" pitchFamily="65" charset="-120"/>
              </a:rPr>
              <a:t>民法第</a:t>
            </a:r>
            <a:r>
              <a:rPr lang="en-US" altLang="zh-TW" sz="3000" b="1">
                <a:solidFill>
                  <a:srgbClr val="FFFF00"/>
                </a:solidFill>
                <a:ea typeface="標楷體" panose="03000509000000000000" pitchFamily="65" charset="-120"/>
              </a:rPr>
              <a:t>195</a:t>
            </a:r>
            <a:r>
              <a:rPr lang="zh-TW" altLang="en-US" sz="3000" b="1">
                <a:solidFill>
                  <a:srgbClr val="FFFF00"/>
                </a:solidFill>
                <a:ea typeface="標楷體" panose="03000509000000000000" pitchFamily="65" charset="-120"/>
              </a:rPr>
              <a:t>條：</a:t>
            </a:r>
            <a:r>
              <a:rPr lang="zh-TW" altLang="en-US" sz="3000" b="1">
                <a:solidFill>
                  <a:schemeClr val="bg1"/>
                </a:solidFill>
                <a:ea typeface="標楷體" panose="03000509000000000000" pitchFamily="65" charset="-120"/>
              </a:rPr>
              <a:t>不法侵害他人之身體、健康、名譽、自由、信用、隱私、貞操，或不法侵害其他人格法益而情節重大者，被害人雖非財產上之損害，亦</a:t>
            </a:r>
            <a:r>
              <a:rPr lang="zh-TW" altLang="en-US" sz="3000" b="1" u="sng">
                <a:solidFill>
                  <a:srgbClr val="FF00FF"/>
                </a:solidFill>
                <a:ea typeface="標楷體" panose="03000509000000000000" pitchFamily="65" charset="-120"/>
              </a:rPr>
              <a:t>得請求賠償相當之金額</a:t>
            </a:r>
            <a:r>
              <a:rPr lang="zh-TW" altLang="en-US" sz="3000" b="1">
                <a:solidFill>
                  <a:schemeClr val="bg1"/>
                </a:solidFill>
                <a:ea typeface="標楷體" panose="03000509000000000000" pitchFamily="65" charset="-120"/>
              </a:rPr>
              <a:t>。其名譽被侵害者，並得請求回復名譽之適當處分。</a:t>
            </a:r>
            <a:endParaRPr lang="zh-TW" altLang="en-US" sz="3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1" uiExpand="1" build="p" animBg="1"/>
      <p:bldP spid="8197" grpId="0" animBg="1"/>
      <p:bldP spid="8196" grpId="0" animBg="1"/>
      <p:bldP spid="8196" grpId="1" animBg="1"/>
      <p:bldP spid="819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撞車摔死小弟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341438"/>
            <a:ext cx="8816975" cy="2703512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7164388" y="3738563"/>
            <a:ext cx="1763712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600"/>
              <a:t>2013.9.16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457200" y="274638"/>
            <a:ext cx="8229600" cy="777875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600" b="1">
                <a:solidFill>
                  <a:schemeClr val="tx1"/>
                </a:solidFill>
                <a:ea typeface="標楷體" panose="03000509000000000000" pitchFamily="65" charset="-120"/>
              </a:rPr>
              <a:t>未戴安全帽時 車禍死亡率增加</a:t>
            </a:r>
          </a:p>
        </p:txBody>
      </p:sp>
      <p:pic>
        <p:nvPicPr>
          <p:cNvPr id="105479" name="Picture 7" descr="未命名 -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4292600"/>
            <a:ext cx="8816975" cy="2232025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3238500" y="6599238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2013.7.6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433388" y="419100"/>
            <a:ext cx="8229600" cy="777875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600" b="1">
                <a:solidFill>
                  <a:schemeClr val="tx1"/>
                </a:solidFill>
                <a:ea typeface="標楷體" panose="03000509000000000000" pitchFamily="65" charset="-120"/>
              </a:rPr>
              <a:t>校門口常見的交通違規</a:t>
            </a:r>
            <a:r>
              <a:rPr lang="en-US" altLang="zh-TW" sz="3600" b="1">
                <a:solidFill>
                  <a:schemeClr val="tx1"/>
                </a:solidFill>
                <a:ea typeface="標楷體" panose="03000509000000000000" pitchFamily="65" charset="-120"/>
              </a:rPr>
              <a:t>—</a:t>
            </a:r>
            <a:r>
              <a:rPr lang="zh-TW" altLang="en-US" sz="3600" b="1">
                <a:solidFill>
                  <a:schemeClr val="tx1"/>
                </a:solidFill>
                <a:ea typeface="標楷體" panose="03000509000000000000" pitchFamily="65" charset="-120"/>
              </a:rPr>
              <a:t>未戴安全帽</a:t>
            </a:r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323850" y="1733550"/>
            <a:ext cx="8496300" cy="1695450"/>
          </a:xfrm>
          <a:prstGeom prst="rect">
            <a:avLst/>
          </a:prstGeom>
          <a:solidFill>
            <a:srgbClr val="CCFFFF"/>
          </a:solidFill>
          <a:ln w="508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道路交通管理處罰條例  第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31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</a:p>
          <a:p>
            <a:pPr>
              <a:spcBef>
                <a:spcPct val="35000"/>
              </a:spcBef>
            </a:pP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機車駕駛人或附載座人未依規定戴安全帽者，處駕駛人新臺幣五百元罰鍰</a:t>
            </a:r>
            <a:r>
              <a:rPr lang="zh-TW" altLang="en-US" sz="2800"/>
              <a:t> 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301625" y="3789363"/>
            <a:ext cx="8496300" cy="2079625"/>
          </a:xfrm>
          <a:prstGeom prst="rect">
            <a:avLst/>
          </a:prstGeom>
          <a:solidFill>
            <a:srgbClr val="FFCC99"/>
          </a:solidFill>
          <a:ln w="508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道路交通管理處罰條例  第</a:t>
            </a:r>
            <a:r>
              <a:rPr lang="en-US" altLang="zh-TW" sz="3600" b="1">
                <a:latin typeface="標楷體" panose="03000509000000000000" pitchFamily="65" charset="-120"/>
                <a:ea typeface="標楷體" panose="03000509000000000000" pitchFamily="65" charset="-120"/>
              </a:rPr>
              <a:t>7-1</a:t>
            </a:r>
            <a:r>
              <a:rPr lang="zh-TW" altLang="en-US" sz="3600" b="1"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</a:p>
          <a:p>
            <a:pPr>
              <a:spcBef>
                <a:spcPct val="25000"/>
              </a:spcBef>
            </a:pP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對於違反本條例之行為者，民眾得敘明違規事實或檢具違規證據資料，向公路主管或警察機關檢舉，經查證屬實者，應即舉發。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344488" y="3932238"/>
            <a:ext cx="8524875" cy="1944687"/>
          </a:xfrm>
          <a:prstGeom prst="rect">
            <a:avLst/>
          </a:prstGeom>
          <a:solidFill>
            <a:srgbClr val="CCFFFF"/>
          </a:solidFill>
          <a:ln w="508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40000"/>
              </a:spcBef>
            </a:pPr>
            <a:r>
              <a:rPr lang="zh-TW" altLang="en-US" sz="3600" b="1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道路交通標誌標線號誌設置規則 第</a:t>
            </a:r>
            <a:r>
              <a:rPr lang="en-US" altLang="zh-TW" sz="3600" b="1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33</a:t>
            </a:r>
            <a:r>
              <a:rPr lang="zh-TW" altLang="en-US" sz="3600" b="1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</a:p>
          <a:p>
            <a:pPr>
              <a:spcBef>
                <a:spcPct val="25000"/>
              </a:spcBef>
            </a:pP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八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雙黃實線：設於路段中，用以分隔對向車道， </a:t>
            </a:r>
          </a:p>
          <a:p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     並雙向禁止超車、跨越或迴轉。</a:t>
            </a:r>
            <a:r>
              <a:rPr lang="zh-TW" altLang="en-US"/>
              <a:t> </a:t>
            </a:r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323850" y="1341438"/>
            <a:ext cx="8569325" cy="2232025"/>
          </a:xfrm>
          <a:prstGeom prst="rect">
            <a:avLst/>
          </a:prstGeom>
          <a:solidFill>
            <a:srgbClr val="CCFFFF"/>
          </a:solidFill>
          <a:ln w="508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 sz="3600" b="1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道路交通管理處罰條例 第</a:t>
            </a:r>
            <a:r>
              <a:rPr lang="en-US" altLang="zh-TW" sz="3600" b="1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33</a:t>
            </a:r>
            <a:r>
              <a:rPr lang="zh-TW" altLang="en-US" sz="3600" b="1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</a:t>
            </a:r>
          </a:p>
          <a:p>
            <a:pPr>
              <a:spcBef>
                <a:spcPct val="25000"/>
              </a:spcBef>
            </a:pP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汽車行駛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有下列行為者，處汽車駕駛人新臺幣三千元以上六千元以下罰鍰：</a:t>
            </a:r>
          </a:p>
          <a:p>
            <a:r>
              <a:rPr lang="zh-TW" altLang="en-US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七、違規超車、迴車、倒車、逆向行駛。</a:t>
            </a: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442913" y="265113"/>
            <a:ext cx="8229600" cy="777875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600" b="1">
                <a:solidFill>
                  <a:schemeClr val="tx1"/>
                </a:solidFill>
                <a:ea typeface="標楷體" panose="03000509000000000000" pitchFamily="65" charset="-120"/>
              </a:rPr>
              <a:t>校門口常見的交通違規</a:t>
            </a:r>
            <a:r>
              <a:rPr lang="en-US" altLang="zh-TW" sz="3600" b="1">
                <a:solidFill>
                  <a:schemeClr val="tx1"/>
                </a:solidFill>
                <a:ea typeface="標楷體" panose="03000509000000000000" pitchFamily="65" charset="-120"/>
              </a:rPr>
              <a:t>—</a:t>
            </a:r>
            <a:r>
              <a:rPr lang="zh-TW" altLang="en-US" sz="3600" b="1">
                <a:solidFill>
                  <a:schemeClr val="tx1"/>
                </a:solidFill>
                <a:ea typeface="標楷體" panose="03000509000000000000" pitchFamily="65" charset="-120"/>
              </a:rPr>
              <a:t>汽車違規迴轉</a:t>
            </a:r>
          </a:p>
        </p:txBody>
      </p:sp>
      <p:pic>
        <p:nvPicPr>
          <p:cNvPr id="106504" name="Picture 8" descr="DSC068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268413"/>
            <a:ext cx="6942137" cy="5205412"/>
          </a:xfrm>
          <a:prstGeom prst="rect">
            <a:avLst/>
          </a:prstGeom>
          <a:noFill/>
          <a:ln w="88900">
            <a:solidFill>
              <a:srgbClr val="CC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5" name="AutoShape 9"/>
          <p:cNvSpPr>
            <a:spLocks noChangeArrowheads="1"/>
          </p:cNvSpPr>
          <p:nvPr/>
        </p:nvSpPr>
        <p:spPr bwMode="auto">
          <a:xfrm>
            <a:off x="1476375" y="5157788"/>
            <a:ext cx="3816350" cy="1223962"/>
          </a:xfrm>
          <a:prstGeom prst="wedgeRoundRectCallout">
            <a:avLst>
              <a:gd name="adj1" fmla="val 14769"/>
              <a:gd name="adj2" fmla="val -183074"/>
              <a:gd name="adj3" fmla="val 16667"/>
            </a:avLst>
          </a:prstGeom>
          <a:solidFill>
            <a:srgbClr val="FFFF00"/>
          </a:solidFill>
          <a:ln w="476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TW" altLang="en-US" sz="3200" b="1">
                <a:ea typeface="標楷體" panose="03000509000000000000" pitchFamily="65" charset="-120"/>
              </a:rPr>
              <a:t>雙黃實線。 此處禁止超越、迴轉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5" grpId="0" animBg="1"/>
      <p:bldP spid="10650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迴轉撞人"/>
          <p:cNvPicPr>
            <a:picLocks noChangeAspect="1" noChangeArrowheads="1"/>
          </p:cNvPicPr>
          <p:nvPr/>
        </p:nvPicPr>
        <p:blipFill>
          <a:blip r:embed="rId2" cstate="print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16348" r="8559"/>
          <a:stretch>
            <a:fillRect/>
          </a:stretch>
        </p:blipFill>
        <p:spPr bwMode="auto">
          <a:xfrm>
            <a:off x="468313" y="1700213"/>
            <a:ext cx="8207375" cy="4779962"/>
          </a:xfrm>
          <a:prstGeom prst="rect">
            <a:avLst/>
          </a:prstGeom>
          <a:noFill/>
          <a:ln w="635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6262688" y="6551613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2013.2.19 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431800" y="334963"/>
            <a:ext cx="8291513" cy="1136650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600" b="1">
                <a:solidFill>
                  <a:schemeClr val="tx1"/>
                </a:solidFill>
                <a:ea typeface="標楷體" panose="03000509000000000000" pitchFamily="65" charset="-120"/>
              </a:rPr>
              <a:t>汽車違規迴轉，若發生意外，駕駛人可能要負「過失重傷害罪」與民事賠償</a:t>
            </a:r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658813" y="3979863"/>
            <a:ext cx="3819525" cy="1079500"/>
          </a:xfrm>
          <a:prstGeom prst="rect">
            <a:avLst/>
          </a:prstGeom>
          <a:solidFill>
            <a:srgbClr val="FFCC00">
              <a:alpha val="28999"/>
            </a:srgbClr>
          </a:solidFill>
          <a:ln w="4127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HappyChildhood_1016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2555875" y="404813"/>
            <a:ext cx="5472113" cy="1692275"/>
          </a:xfrm>
          <a:prstGeom prst="rect">
            <a:avLst/>
          </a:prstGeom>
          <a:solidFill>
            <a:srgbClr val="FFFF99"/>
          </a:solidFill>
          <a:ln w="762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0000" b="1">
                <a:ea typeface="標楷體" panose="03000509000000000000" pitchFamily="65" charset="-120"/>
              </a:rPr>
              <a:t>有獎徵答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3636963" y="3716338"/>
            <a:ext cx="1871662" cy="1654175"/>
          </a:xfrm>
          <a:prstGeom prst="rect">
            <a:avLst/>
          </a:prstGeom>
          <a:solidFill>
            <a:srgbClr val="FFFF00"/>
          </a:solidFill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0000" b="1">
                <a:ea typeface="標楷體" panose="03000509000000000000" pitchFamily="65" charset="-120"/>
              </a:rPr>
              <a:t>○</a:t>
            </a: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title"/>
          </p:nvPr>
        </p:nvSpPr>
        <p:spPr>
          <a:xfrm>
            <a:off x="319088" y="425450"/>
            <a:ext cx="8497887" cy="765175"/>
          </a:xfrm>
          <a:solidFill>
            <a:srgbClr val="FFFF9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TW" altLang="en-US" sz="3000" b="1">
                <a:solidFill>
                  <a:schemeClr val="tx1"/>
                </a:solidFill>
                <a:ea typeface="標楷體" panose="03000509000000000000" pitchFamily="65" charset="-120"/>
              </a:rPr>
              <a:t>長安國小</a:t>
            </a:r>
            <a:r>
              <a:rPr lang="en-US" altLang="zh-TW" sz="3000" b="1">
                <a:solidFill>
                  <a:schemeClr val="tx1"/>
                </a:solidFill>
                <a:ea typeface="標楷體" panose="03000509000000000000" pitchFamily="65" charset="-120"/>
              </a:rPr>
              <a:t>102</a:t>
            </a:r>
            <a:r>
              <a:rPr lang="zh-TW" altLang="en-US" sz="3000" b="1">
                <a:solidFill>
                  <a:schemeClr val="tx1"/>
                </a:solidFill>
                <a:ea typeface="標楷體" panose="03000509000000000000" pitchFamily="65" charset="-120"/>
              </a:rPr>
              <a:t>學年度 法律基本常識宣導 有獎徵答</a:t>
            </a:r>
          </a:p>
        </p:txBody>
      </p:sp>
      <p:sp>
        <p:nvSpPr>
          <p:cNvPr id="7271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755650" y="1917700"/>
            <a:ext cx="7559675" cy="1223963"/>
          </a:xfrm>
          <a:solidFill>
            <a:srgbClr val="CCFFCC"/>
          </a:solidFill>
          <a:ln w="635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marL="1041400" indent="-1041400">
              <a:spcBef>
                <a:spcPct val="0"/>
              </a:spcBef>
              <a:buFontTx/>
              <a:buNone/>
            </a:pPr>
            <a:r>
              <a:rPr lang="en-US" altLang="zh-TW" sz="3500" b="1">
                <a:ea typeface="標楷體" panose="03000509000000000000" pitchFamily="65" charset="-120"/>
              </a:rPr>
              <a:t>Q1</a:t>
            </a:r>
            <a:r>
              <a:rPr lang="zh-TW" altLang="en-US" sz="3500" b="1">
                <a:ea typeface="標楷體" panose="03000509000000000000" pitchFamily="65" charset="-120"/>
              </a:rPr>
              <a:t>：同學打架，</a:t>
            </a:r>
            <a:r>
              <a:rPr lang="zh-TW" altLang="en-US" sz="3500" b="1" u="sng">
                <a:ea typeface="標楷體" panose="03000509000000000000" pitchFamily="65" charset="-120"/>
              </a:rPr>
              <a:t>小寶</a:t>
            </a:r>
            <a:r>
              <a:rPr lang="zh-TW" altLang="en-US" sz="3500" b="1">
                <a:ea typeface="標楷體" panose="03000509000000000000" pitchFamily="65" charset="-120"/>
              </a:rPr>
              <a:t>在旁吆喝助陣有 沒有罪責？</a:t>
            </a:r>
            <a:endParaRPr lang="zh-TW" altLang="en-US" sz="3500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3636963" y="3716338"/>
            <a:ext cx="1871662" cy="1654175"/>
          </a:xfrm>
          <a:prstGeom prst="rect">
            <a:avLst/>
          </a:prstGeom>
          <a:solidFill>
            <a:srgbClr val="FFFF00"/>
          </a:solidFill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0000" b="1">
                <a:ea typeface="標楷體" panose="03000509000000000000" pitchFamily="65" charset="-120"/>
              </a:rPr>
              <a:t>X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>
          <a:xfrm>
            <a:off x="319088" y="425450"/>
            <a:ext cx="8497887" cy="765175"/>
          </a:xfrm>
          <a:solidFill>
            <a:srgbClr val="FFFF9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TW" altLang="en-US" sz="3000" b="1">
                <a:solidFill>
                  <a:schemeClr val="tx1"/>
                </a:solidFill>
                <a:ea typeface="標楷體" panose="03000509000000000000" pitchFamily="65" charset="-120"/>
              </a:rPr>
              <a:t>長安國小</a:t>
            </a:r>
            <a:r>
              <a:rPr lang="en-US" altLang="zh-TW" sz="3000" b="1">
                <a:solidFill>
                  <a:schemeClr val="tx1"/>
                </a:solidFill>
                <a:ea typeface="標楷體" panose="03000509000000000000" pitchFamily="65" charset="-120"/>
              </a:rPr>
              <a:t>102</a:t>
            </a:r>
            <a:r>
              <a:rPr lang="zh-TW" altLang="en-US" sz="3000" b="1">
                <a:solidFill>
                  <a:schemeClr val="tx1"/>
                </a:solidFill>
                <a:ea typeface="標楷體" panose="03000509000000000000" pitchFamily="65" charset="-120"/>
              </a:rPr>
              <a:t>學年度 法律基本常識宣導 有獎徵答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1917700"/>
            <a:ext cx="7559675" cy="1223963"/>
          </a:xfrm>
          <a:solidFill>
            <a:srgbClr val="CCFFCC"/>
          </a:solidFill>
          <a:ln w="635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marL="1041400" indent="-1041400">
              <a:spcBef>
                <a:spcPct val="0"/>
              </a:spcBef>
              <a:buFontTx/>
              <a:buNone/>
            </a:pPr>
            <a:r>
              <a:rPr lang="en-US" altLang="zh-TW" sz="3500" b="1">
                <a:ea typeface="標楷體" panose="03000509000000000000" pitchFamily="65" charset="-120"/>
              </a:rPr>
              <a:t>Q2</a:t>
            </a:r>
            <a:r>
              <a:rPr lang="zh-TW" altLang="en-US" sz="3500" b="1">
                <a:ea typeface="標楷體" panose="03000509000000000000" pitchFamily="65" charset="-120"/>
              </a:rPr>
              <a:t>：亂打</a:t>
            </a:r>
            <a:r>
              <a:rPr lang="en-US" altLang="zh-TW" sz="3500" b="1">
                <a:ea typeface="標楷體" panose="03000509000000000000" pitchFamily="65" charset="-120"/>
              </a:rPr>
              <a:t>119</a:t>
            </a:r>
            <a:r>
              <a:rPr lang="zh-TW" altLang="en-US" sz="3500" b="1">
                <a:ea typeface="標楷體" panose="03000509000000000000" pitchFamily="65" charset="-120"/>
              </a:rPr>
              <a:t>報案電話，只是開玩笑而已，是不會被處罰的？</a:t>
            </a:r>
            <a:endParaRPr lang="zh-TW" altLang="en-US" sz="3500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type="title"/>
          </p:nvPr>
        </p:nvSpPr>
        <p:spPr>
          <a:xfrm>
            <a:off x="319088" y="425450"/>
            <a:ext cx="8497887" cy="765175"/>
          </a:xfrm>
          <a:solidFill>
            <a:srgbClr val="FFFF9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TW" altLang="en-US" sz="3000" b="1">
                <a:solidFill>
                  <a:schemeClr val="tx1"/>
                </a:solidFill>
                <a:ea typeface="標楷體" panose="03000509000000000000" pitchFamily="65" charset="-120"/>
              </a:rPr>
              <a:t>長安國小</a:t>
            </a:r>
            <a:r>
              <a:rPr lang="en-US" altLang="zh-TW" sz="3000" b="1">
                <a:solidFill>
                  <a:schemeClr val="tx1"/>
                </a:solidFill>
                <a:ea typeface="標楷體" panose="03000509000000000000" pitchFamily="65" charset="-120"/>
              </a:rPr>
              <a:t>102</a:t>
            </a:r>
            <a:r>
              <a:rPr lang="zh-TW" altLang="en-US" sz="3000" b="1">
                <a:solidFill>
                  <a:schemeClr val="tx1"/>
                </a:solidFill>
                <a:ea typeface="標楷體" panose="03000509000000000000" pitchFamily="65" charset="-120"/>
              </a:rPr>
              <a:t>學年度 法律基本常識宣導 有獎徵答</a:t>
            </a:r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9750" y="1916113"/>
            <a:ext cx="7993063" cy="3241675"/>
          </a:xfrm>
          <a:solidFill>
            <a:srgbClr val="CCFFCC"/>
          </a:solidFill>
          <a:ln w="635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marL="965200" indent="-965200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zh-TW" sz="3600" b="1">
                <a:ea typeface="標楷體" panose="03000509000000000000" pitchFamily="65" charset="-120"/>
              </a:rPr>
              <a:t>Q3</a:t>
            </a:r>
            <a:r>
              <a:rPr lang="zh-TW" altLang="en-US" sz="3600" b="1">
                <a:ea typeface="標楷體" panose="03000509000000000000" pitchFamily="65" charset="-120"/>
              </a:rPr>
              <a:t>：根據「道路交通管理處罰條例」的規定：騎乘摩托車（機車）時未戴安全帽，會被處罰多少元？</a:t>
            </a:r>
            <a:endParaRPr lang="zh-TW" altLang="en-US" sz="3600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2124075" y="4005263"/>
            <a:ext cx="4895850" cy="885825"/>
          </a:xfrm>
          <a:prstGeom prst="rect">
            <a:avLst/>
          </a:prstGeom>
          <a:solidFill>
            <a:srgbClr val="FFFF00"/>
          </a:solidFill>
          <a:ln w="3175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5000" b="1">
                <a:ea typeface="標楷體" panose="03000509000000000000" pitchFamily="65" charset="-120"/>
              </a:rPr>
              <a:t>新台幣</a:t>
            </a:r>
            <a:r>
              <a:rPr lang="en-US" altLang="zh-TW" sz="5000" b="1">
                <a:ea typeface="標楷體" panose="03000509000000000000" pitchFamily="65" charset="-120"/>
              </a:rPr>
              <a:t>500</a:t>
            </a:r>
            <a:r>
              <a:rPr lang="zh-TW" altLang="en-US" sz="5000" b="1">
                <a:ea typeface="標楷體" panose="03000509000000000000" pitchFamily="65" charset="-120"/>
              </a:rPr>
              <a:t>元！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28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1476375" y="3919538"/>
            <a:ext cx="6983413" cy="581025"/>
          </a:xfrm>
          <a:prstGeom prst="rect">
            <a:avLst/>
          </a:prstGeom>
          <a:solidFill>
            <a:srgbClr val="FFFF00"/>
          </a:solidFill>
          <a:ln w="3175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zh-TW" altLang="zh-TW" sz="3000" b="1">
              <a:ea typeface="標楷體" panose="03000509000000000000" pitchFamily="65" charset="-12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8064500" cy="3600450"/>
          </a:xfrm>
          <a:noFill/>
          <a:ln w="1016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</a:extLst>
        </p:spPr>
        <p:txBody>
          <a:bodyPr/>
          <a:lstStyle/>
          <a:p>
            <a:pPr marL="1041400" indent="-10414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3500" b="1">
                <a:ea typeface="標楷體" panose="03000509000000000000" pitchFamily="65" charset="-120"/>
              </a:rPr>
              <a:t>Q4</a:t>
            </a:r>
            <a:r>
              <a:rPr lang="zh-TW" altLang="en-US" sz="3500" b="1">
                <a:ea typeface="標楷體" panose="03000509000000000000" pitchFamily="65" charset="-120"/>
              </a:rPr>
              <a:t>：</a:t>
            </a:r>
            <a:r>
              <a:rPr lang="zh-TW" altLang="en-US" sz="3500" b="1" u="sng">
                <a:ea typeface="標楷體" panose="03000509000000000000" pitchFamily="65" charset="-120"/>
              </a:rPr>
              <a:t>胖虎</a:t>
            </a:r>
            <a:r>
              <a:rPr lang="zh-TW" altLang="en-US" sz="3500" b="1">
                <a:ea typeface="標楷體" panose="03000509000000000000" pitchFamily="65" charset="-120"/>
              </a:rPr>
              <a:t>的哪一行為</a:t>
            </a:r>
            <a:r>
              <a:rPr lang="zh-TW" altLang="en-US" sz="3500" b="1">
                <a:solidFill>
                  <a:srgbClr val="FF0000"/>
                </a:solidFill>
                <a:ea typeface="標楷體" panose="03000509000000000000" pitchFamily="65" charset="-120"/>
              </a:rPr>
              <a:t>不算是性騷擾</a:t>
            </a:r>
            <a:r>
              <a:rPr lang="zh-TW" altLang="en-US" sz="3500" b="1">
                <a:ea typeface="標楷體" panose="03000509000000000000" pitchFamily="65" charset="-120"/>
              </a:rPr>
              <a:t>？ </a:t>
            </a:r>
          </a:p>
          <a:p>
            <a:pPr marL="1041400" indent="-10414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3500" b="1">
                <a:ea typeface="標楷體" panose="03000509000000000000" pitchFamily="65" charset="-120"/>
              </a:rPr>
              <a:t>       </a:t>
            </a:r>
            <a:r>
              <a:rPr lang="zh-TW" altLang="en-US" sz="3600" b="1">
                <a:ea typeface="標楷體" panose="03000509000000000000" pitchFamily="65" charset="-120"/>
                <a:sym typeface="Wingdings 2" panose="05020102010507070707" pitchFamily="18" charset="2"/>
              </a:rPr>
              <a:t>對</a:t>
            </a:r>
            <a:r>
              <a:rPr lang="zh-TW" altLang="en-US" sz="3600" b="1" u="sng">
                <a:ea typeface="標楷體" panose="03000509000000000000" pitchFamily="65" charset="-120"/>
                <a:sym typeface="Wingdings 2" panose="05020102010507070707" pitchFamily="18" charset="2"/>
              </a:rPr>
              <a:t>靜香</a:t>
            </a:r>
            <a:r>
              <a:rPr lang="zh-TW" altLang="en-US" sz="3600" b="1">
                <a:ea typeface="標楷體" panose="03000509000000000000" pitchFamily="65" charset="-120"/>
              </a:rPr>
              <a:t>講黃色笑話 </a:t>
            </a:r>
          </a:p>
          <a:p>
            <a:pPr marL="1041400" indent="-10414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3600" b="1">
                <a:ea typeface="標楷體" panose="03000509000000000000" pitchFamily="65" charset="-120"/>
                <a:sym typeface="Wingdings 2" panose="05020102010507070707" pitchFamily="18" charset="2"/>
              </a:rPr>
              <a:t>       打電話騷擾異性同學</a:t>
            </a:r>
            <a:endParaRPr lang="zh-TW" altLang="en-US" sz="3600" b="1">
              <a:ea typeface="標楷體" panose="03000509000000000000" pitchFamily="65" charset="-120"/>
            </a:endParaRPr>
          </a:p>
          <a:p>
            <a:pPr marL="1041400" indent="-10414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3600" b="1">
                <a:ea typeface="標楷體" panose="03000509000000000000" pitchFamily="65" charset="-120"/>
              </a:rPr>
              <a:t>       </a:t>
            </a:r>
            <a:r>
              <a:rPr lang="zh-TW" altLang="en-US" sz="3600" b="1">
                <a:ea typeface="標楷體" panose="03000509000000000000" pitchFamily="65" charset="-120"/>
                <a:sym typeface="Wingdings 2" panose="05020102010507070707" pitchFamily="18" charset="2"/>
              </a:rPr>
              <a:t></a:t>
            </a:r>
            <a:r>
              <a:rPr lang="zh-TW" altLang="en-US" sz="3600" b="1">
                <a:ea typeface="標楷體" panose="03000509000000000000" pitchFamily="65" charset="-120"/>
              </a:rPr>
              <a:t>對妹妹的好表現摸摸頭以示嘉獎  </a:t>
            </a:r>
          </a:p>
          <a:p>
            <a:pPr marL="1041400" indent="-10414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3600" b="1">
                <a:ea typeface="標楷體" panose="03000509000000000000" pitchFamily="65" charset="-120"/>
                <a:sym typeface="Wingdings 2" panose="05020102010507070707" pitchFamily="18" charset="2"/>
              </a:rPr>
              <a:t>       </a:t>
            </a:r>
            <a:r>
              <a:rPr lang="zh-TW" altLang="en-US" sz="3600" b="1">
                <a:ea typeface="標楷體" panose="03000509000000000000" pitchFamily="65" charset="-120"/>
              </a:rPr>
              <a:t>開女生身材的玩笑  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title"/>
          </p:nvPr>
        </p:nvSpPr>
        <p:spPr>
          <a:xfrm>
            <a:off x="319088" y="425450"/>
            <a:ext cx="8497887" cy="765175"/>
          </a:xfrm>
          <a:solidFill>
            <a:srgbClr val="FFFF9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TW" altLang="en-US" sz="3000" b="1">
                <a:solidFill>
                  <a:schemeClr val="tx1"/>
                </a:solidFill>
                <a:ea typeface="標楷體" panose="03000509000000000000" pitchFamily="65" charset="-120"/>
              </a:rPr>
              <a:t>長安國小</a:t>
            </a:r>
            <a:r>
              <a:rPr lang="en-US" altLang="zh-TW" sz="3000" b="1">
                <a:solidFill>
                  <a:schemeClr val="tx1"/>
                </a:solidFill>
                <a:ea typeface="標楷體" panose="03000509000000000000" pitchFamily="65" charset="-120"/>
              </a:rPr>
              <a:t>102</a:t>
            </a:r>
            <a:r>
              <a:rPr lang="zh-TW" altLang="en-US" sz="3000" b="1">
                <a:solidFill>
                  <a:schemeClr val="tx1"/>
                </a:solidFill>
                <a:ea typeface="標楷體" panose="03000509000000000000" pitchFamily="65" charset="-120"/>
              </a:rPr>
              <a:t>學年度 法律基本常識宣導 有獎徵答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5288" y="1628775"/>
            <a:ext cx="8353425" cy="3240088"/>
          </a:xfrm>
          <a:solidFill>
            <a:srgbClr val="CCFFCC"/>
          </a:solidFill>
          <a:ln w="635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marL="1041400" indent="-1041400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zh-TW" sz="3400" b="1">
                <a:ea typeface="標楷體" panose="03000509000000000000" pitchFamily="65" charset="-120"/>
              </a:rPr>
              <a:t>Q5</a:t>
            </a:r>
            <a:r>
              <a:rPr lang="zh-TW" altLang="en-US" sz="3400" b="1">
                <a:ea typeface="標楷體" panose="03000509000000000000" pitchFamily="65" charset="-120"/>
              </a:rPr>
              <a:t>：</a:t>
            </a:r>
            <a:r>
              <a:rPr lang="zh-TW" altLang="en-US" sz="3400" b="1" u="sng">
                <a:ea typeface="標楷體" panose="03000509000000000000" pitchFamily="65" charset="-120"/>
              </a:rPr>
              <a:t>阿寶</a:t>
            </a:r>
            <a:r>
              <a:rPr lang="zh-TW" altLang="en-US" sz="3400" b="1">
                <a:ea typeface="標楷體" panose="03000509000000000000" pitchFamily="65" charset="-120"/>
              </a:rPr>
              <a:t>在走廊奔跑，不小心撞傷</a:t>
            </a:r>
            <a:r>
              <a:rPr lang="zh-TW" altLang="en-US" sz="3400" b="1" u="sng">
                <a:ea typeface="標楷體" panose="03000509000000000000" pitchFamily="65" charset="-120"/>
              </a:rPr>
              <a:t>小華</a:t>
            </a:r>
            <a:r>
              <a:rPr lang="zh-TW" altLang="en-US" sz="3400" b="1">
                <a:ea typeface="標楷體" panose="03000509000000000000" pitchFamily="65" charset="-120"/>
              </a:rPr>
              <a:t>，害</a:t>
            </a:r>
            <a:r>
              <a:rPr lang="zh-TW" altLang="en-US" sz="3400" b="1" u="sng">
                <a:ea typeface="標楷體" panose="03000509000000000000" pitchFamily="65" charset="-120"/>
              </a:rPr>
              <a:t>小華</a:t>
            </a:r>
            <a:r>
              <a:rPr lang="zh-TW" altLang="en-US" sz="3400" b="1">
                <a:ea typeface="標楷體" panose="03000509000000000000" pitchFamily="65" charset="-120"/>
              </a:rPr>
              <a:t>骨折。小華可以根據哪一部法律，要求</a:t>
            </a:r>
            <a:r>
              <a:rPr lang="zh-TW" altLang="en-US" sz="3400" b="1" u="sng">
                <a:ea typeface="標楷體" panose="03000509000000000000" pitchFamily="65" charset="-120"/>
              </a:rPr>
              <a:t>阿寶</a:t>
            </a:r>
            <a:r>
              <a:rPr lang="zh-TW" altLang="en-US" sz="3400" b="1">
                <a:ea typeface="標楷體" panose="03000509000000000000" pitchFamily="65" charset="-120"/>
              </a:rPr>
              <a:t>的父母賠償金錢？ </a:t>
            </a:r>
          </a:p>
          <a:p>
            <a:pPr marL="1041400" indent="-1041400">
              <a:lnSpc>
                <a:spcPct val="115000"/>
              </a:lnSpc>
              <a:buFontTx/>
              <a:buNone/>
            </a:pPr>
            <a:r>
              <a:rPr lang="zh-TW" altLang="en-US" sz="3400" b="1">
                <a:ea typeface="標楷體" panose="03000509000000000000" pitchFamily="65" charset="-120"/>
              </a:rPr>
              <a:t>         </a:t>
            </a:r>
            <a:r>
              <a:rPr lang="zh-TW" altLang="en-US" sz="3400" b="1">
                <a:ea typeface="標楷體" panose="03000509000000000000" pitchFamily="65" charset="-120"/>
                <a:sym typeface="Wingdings 2" panose="05020102010507070707" pitchFamily="18" charset="2"/>
              </a:rPr>
              <a:t>消防法    道路交通管理處罰條例</a:t>
            </a:r>
          </a:p>
          <a:p>
            <a:pPr marL="1041400" indent="-1041400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zh-TW" altLang="en-US" sz="3400" b="1">
                <a:ea typeface="標楷體" panose="03000509000000000000" pitchFamily="65" charset="-120"/>
                <a:sym typeface="Wingdings 2" panose="05020102010507070707" pitchFamily="18" charset="2"/>
              </a:rPr>
              <a:t>         民法        刑法</a:t>
            </a:r>
          </a:p>
        </p:txBody>
      </p:sp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3132138" y="5157788"/>
            <a:ext cx="2663825" cy="889000"/>
          </a:xfrm>
          <a:prstGeom prst="rect">
            <a:avLst/>
          </a:prstGeom>
          <a:solidFill>
            <a:srgbClr val="FFFF00"/>
          </a:solidFill>
          <a:ln w="349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5000" b="1">
                <a:ea typeface="標楷體" panose="03000509000000000000" pitchFamily="65" charset="-120"/>
                <a:sym typeface="Wingdings 2" panose="05020102010507070707" pitchFamily="18" charset="2"/>
              </a:rPr>
              <a:t></a:t>
            </a:r>
            <a:r>
              <a:rPr lang="zh-TW" altLang="en-US" sz="5000" b="1">
                <a:ea typeface="標楷體" panose="03000509000000000000" pitchFamily="65" charset="-120"/>
                <a:sym typeface="Wingdings 2" panose="05020102010507070707" pitchFamily="18" charset="2"/>
              </a:rPr>
              <a:t>民法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title"/>
          </p:nvPr>
        </p:nvSpPr>
        <p:spPr>
          <a:xfrm>
            <a:off x="319088" y="425450"/>
            <a:ext cx="8497887" cy="765175"/>
          </a:xfrm>
          <a:solidFill>
            <a:srgbClr val="FFFF9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TW" altLang="en-US" sz="3000" b="1">
                <a:solidFill>
                  <a:schemeClr val="tx1"/>
                </a:solidFill>
                <a:ea typeface="標楷體" panose="03000509000000000000" pitchFamily="65" charset="-120"/>
              </a:rPr>
              <a:t>長安國小</a:t>
            </a:r>
            <a:r>
              <a:rPr lang="en-US" altLang="zh-TW" sz="3000" b="1">
                <a:solidFill>
                  <a:schemeClr val="tx1"/>
                </a:solidFill>
                <a:ea typeface="標楷體" panose="03000509000000000000" pitchFamily="65" charset="-120"/>
              </a:rPr>
              <a:t>102</a:t>
            </a:r>
            <a:r>
              <a:rPr lang="zh-TW" altLang="en-US" sz="3000" b="1">
                <a:solidFill>
                  <a:schemeClr val="tx1"/>
                </a:solidFill>
                <a:ea typeface="標楷體" panose="03000509000000000000" pitchFamily="65" charset="-120"/>
              </a:rPr>
              <a:t>學年度 法律基本常識宣導 有獎徵答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帳單加註「機車女」    旅館賠 </a:t>
            </a:r>
            <a:r>
              <a:rPr lang="en-US" altLang="zh-TW" sz="3400" b="1">
                <a:solidFill>
                  <a:schemeClr val="tx1"/>
                </a:solidFill>
                <a:ea typeface="標楷體" panose="03000509000000000000" pitchFamily="65" charset="-120"/>
              </a:rPr>
              <a:t>3 </a:t>
            </a:r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萬元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540750" cy="5516562"/>
          </a:xfrm>
          <a:solidFill>
            <a:srgbClr val="CCFFCC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lnSpc>
                <a:spcPct val="110000"/>
              </a:lnSpc>
              <a:buFontTx/>
              <a:buNone/>
            </a:pP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日期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:2008/04/12 </a:t>
            </a:r>
            <a:r>
              <a:rPr lang="zh-TW" altLang="en-US" sz="2800" b="1" i="1">
                <a:ea typeface="標楷體" panose="03000509000000000000" pitchFamily="65" charset="-120"/>
              </a:rPr>
              <a:t>謝孟潔</a:t>
            </a:r>
            <a:r>
              <a:rPr lang="zh-TW" altLang="en-US" sz="2800" b="1" i="1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YAHOO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奇摩新聞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zh-TW" altLang="en-US" sz="2800" b="1">
                <a:ea typeface="標楷體" panose="03000509000000000000" pitchFamily="65" charset="-120"/>
              </a:rPr>
              <a:t>一名女生，前年投宿台北市某飯店，不滿飯店人員在帳單上加註「機車女」</a:t>
            </a:r>
            <a:r>
              <a:rPr lang="en-US" altLang="zh-TW" sz="2800" b="1">
                <a:ea typeface="標楷體" panose="03000509000000000000" pitchFamily="65" charset="-120"/>
              </a:rPr>
              <a:t>3</a:t>
            </a:r>
            <a:r>
              <a:rPr lang="zh-TW" altLang="en-US" sz="2800" b="1">
                <a:ea typeface="標楷體" panose="03000509000000000000" pitchFamily="65" charset="-120"/>
              </a:rPr>
              <a:t>個字，告上法院向飯店求償</a:t>
            </a:r>
            <a:r>
              <a:rPr lang="en-US" altLang="zh-TW" sz="2800" b="1">
                <a:ea typeface="標楷體" panose="03000509000000000000" pitchFamily="65" charset="-120"/>
              </a:rPr>
              <a:t>50</a:t>
            </a:r>
            <a:r>
              <a:rPr lang="zh-TW" altLang="en-US" sz="2800" b="1">
                <a:ea typeface="標楷體" panose="03000509000000000000" pitchFamily="65" charset="-120"/>
              </a:rPr>
              <a:t>萬元，並登報道歉；</a:t>
            </a:r>
            <a:r>
              <a:rPr lang="zh-TW" altLang="en-US" sz="2800" b="1">
                <a:solidFill>
                  <a:srgbClr val="FF00FF"/>
                </a:solidFill>
                <a:ea typeface="標楷體" panose="03000509000000000000" pitchFamily="65" charset="-120"/>
              </a:rPr>
              <a:t>法官認為機車有是難搞、吹毛求疵，等損人的負面意思，判飯店賠償女</a:t>
            </a:r>
            <a:r>
              <a:rPr lang="en-US" altLang="zh-TW" sz="2800" b="1">
                <a:solidFill>
                  <a:srgbClr val="FF00FF"/>
                </a:solidFill>
                <a:ea typeface="標楷體" panose="03000509000000000000" pitchFamily="65" charset="-120"/>
              </a:rPr>
              <a:t>3</a:t>
            </a:r>
            <a:r>
              <a:rPr lang="zh-TW" altLang="en-US" sz="2800" b="1">
                <a:solidFill>
                  <a:srgbClr val="FF00FF"/>
                </a:solidFill>
                <a:ea typeface="標楷體" panose="03000509000000000000" pitchFamily="65" charset="-120"/>
              </a:rPr>
              <a:t>萬元</a:t>
            </a:r>
            <a:r>
              <a:rPr lang="zh-TW" altLang="en-US" sz="2800" b="1">
                <a:ea typeface="標楷體" panose="03000509000000000000" pitchFamily="65" charset="-120"/>
              </a:rPr>
              <a:t>。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zh-TW" altLang="en-US" sz="2800" b="1">
                <a:ea typeface="標楷體" panose="03000509000000000000" pitchFamily="65" charset="-120"/>
              </a:rPr>
              <a:t>法院認為，「機車」雖然是時下年輕人的用語，多半影射對方難搞、吹毛求疵、不近事理，屬於負面評價；帳單上在黃姓女子名字後加註「機車女」實在不妥，判決旅館要賠償</a:t>
            </a:r>
            <a:r>
              <a:rPr lang="en-US" altLang="zh-TW" sz="2800" b="1">
                <a:ea typeface="標楷體" panose="03000509000000000000" pitchFamily="65" charset="-120"/>
              </a:rPr>
              <a:t>3</a:t>
            </a:r>
            <a:r>
              <a:rPr lang="zh-TW" altLang="en-US" sz="2800" b="1">
                <a:ea typeface="標楷體" panose="03000509000000000000" pitchFamily="65" charset="-120"/>
              </a:rPr>
              <a:t>萬元的精神慰撫金，但由於黃小姐不是公眾人物，不須登報道歉，</a:t>
            </a:r>
            <a:r>
              <a:rPr lang="zh-TW" altLang="en-US" sz="2800" b="1">
                <a:solidFill>
                  <a:srgbClr val="FF00FF"/>
                </a:solidFill>
                <a:ea typeface="標楷體" panose="03000509000000000000" pitchFamily="65" charset="-120"/>
              </a:rPr>
              <a:t>算一算，機車女平均一個字</a:t>
            </a:r>
            <a:r>
              <a:rPr lang="en-US" altLang="zh-TW" sz="2800" b="1">
                <a:solidFill>
                  <a:srgbClr val="FF00FF"/>
                </a:solidFill>
                <a:ea typeface="標楷體" panose="03000509000000000000" pitchFamily="65" charset="-120"/>
              </a:rPr>
              <a:t>1</a:t>
            </a:r>
            <a:r>
              <a:rPr lang="zh-TW" altLang="en-US" sz="2800" b="1">
                <a:solidFill>
                  <a:srgbClr val="FF00FF"/>
                </a:solidFill>
                <a:ea typeface="標楷體" panose="03000509000000000000" pitchFamily="65" charset="-120"/>
              </a:rPr>
              <a:t>萬元。</a:t>
            </a:r>
          </a:p>
        </p:txBody>
      </p:sp>
      <p:pic>
        <p:nvPicPr>
          <p:cNvPr id="39940" name="Picture 4" descr="新聞～帳單加註機車女判賠3萬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4070350" cy="68580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6659563" y="6210300"/>
            <a:ext cx="2160587" cy="64135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ea typeface="標楷體" panose="03000509000000000000" pitchFamily="65" charset="-120"/>
              </a:rPr>
              <a:t>資料來源</a:t>
            </a:r>
            <a:r>
              <a:rPr lang="zh-TW" altLang="en-US"/>
              <a:t>：</a:t>
            </a:r>
            <a:r>
              <a:rPr lang="en-US" altLang="zh-TW"/>
              <a:t>2008.4.12</a:t>
            </a:r>
            <a:r>
              <a:rPr lang="zh-TW" altLang="en-US" b="1">
                <a:ea typeface="標楷體" panose="03000509000000000000" pitchFamily="65" charset="-120"/>
              </a:rPr>
              <a:t>聯合報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  <p:bldP spid="39941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1433513" y="4619625"/>
            <a:ext cx="4176712" cy="488950"/>
          </a:xfrm>
          <a:prstGeom prst="rect">
            <a:avLst/>
          </a:prstGeom>
          <a:solidFill>
            <a:srgbClr val="FFFF00"/>
          </a:solidFill>
          <a:ln w="3175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zh-TW" altLang="zh-TW" sz="2400" b="1">
              <a:ea typeface="標楷體" panose="03000509000000000000" pitchFamily="65" charset="-120"/>
            </a:endParaRP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8424862" cy="3816350"/>
          </a:xfrm>
          <a:solidFill>
            <a:srgbClr val="CCFFCC">
              <a:alpha val="17999"/>
            </a:srgbClr>
          </a:solidFill>
          <a:ln w="889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marL="1041400" indent="-1041400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TW" sz="3500" b="1">
                <a:ea typeface="標楷體" panose="03000509000000000000" pitchFamily="65" charset="-120"/>
              </a:rPr>
              <a:t>Q6</a:t>
            </a:r>
            <a:r>
              <a:rPr lang="zh-TW" altLang="en-US" sz="3500" b="1">
                <a:ea typeface="標楷體" panose="03000509000000000000" pitchFamily="65" charset="-120"/>
              </a:rPr>
              <a:t>：哪一項</a:t>
            </a:r>
            <a:r>
              <a:rPr lang="zh-TW" altLang="en-US" sz="3500" b="1">
                <a:solidFill>
                  <a:srgbClr val="FF0000"/>
                </a:solidFill>
                <a:ea typeface="標楷體" panose="03000509000000000000" pitchFamily="65" charset="-120"/>
              </a:rPr>
              <a:t>不是</a:t>
            </a:r>
            <a:r>
              <a:rPr lang="zh-TW" altLang="en-US" sz="3500" b="1">
                <a:ea typeface="標楷體" panose="03000509000000000000" pitchFamily="65" charset="-120"/>
              </a:rPr>
              <a:t>公然侮辱罪的成立條件？</a:t>
            </a:r>
          </a:p>
          <a:p>
            <a:pPr marL="1041400" indent="-1041400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TW" altLang="en-US" sz="3500" b="1">
                <a:ea typeface="標楷體" panose="03000509000000000000" pitchFamily="65" charset="-120"/>
                <a:sym typeface="Wingdings 2" panose="05020102010507070707" pitchFamily="18" charset="2"/>
              </a:rPr>
              <a:t>        以不雅文字攻擊別人</a:t>
            </a:r>
          </a:p>
          <a:p>
            <a:pPr marL="1041400" indent="-1041400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TW" altLang="en-US" sz="3500" b="1">
                <a:ea typeface="標楷體" panose="03000509000000000000" pitchFamily="65" charset="-120"/>
                <a:sym typeface="Wingdings 2" panose="05020102010507070707" pitchFamily="18" charset="2"/>
              </a:rPr>
              <a:t>        用粗俗的手勢也算</a:t>
            </a:r>
          </a:p>
          <a:p>
            <a:pPr marL="1041400" indent="-1041400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TW" altLang="en-US" sz="3500" b="1">
                <a:ea typeface="標楷體" panose="03000509000000000000" pitchFamily="65" charset="-120"/>
                <a:sym typeface="Wingdings 2" panose="05020102010507070707" pitchFamily="18" charset="2"/>
              </a:rPr>
              <a:t>        必須在公開場合</a:t>
            </a:r>
          </a:p>
          <a:p>
            <a:pPr marL="1041400" indent="-1041400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TW" altLang="en-US" sz="3500" b="1">
                <a:ea typeface="標楷體" panose="03000509000000000000" pitchFamily="65" charset="-120"/>
                <a:sym typeface="Wingdings 2" panose="05020102010507070707" pitchFamily="18" charset="2"/>
              </a:rPr>
              <a:t>        當事人必須在現場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title"/>
          </p:nvPr>
        </p:nvSpPr>
        <p:spPr>
          <a:xfrm>
            <a:off x="319088" y="425450"/>
            <a:ext cx="8497887" cy="765175"/>
          </a:xfrm>
          <a:solidFill>
            <a:srgbClr val="FFFF9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TW" altLang="en-US" sz="3000" b="1">
                <a:solidFill>
                  <a:schemeClr val="tx1"/>
                </a:solidFill>
                <a:ea typeface="標楷體" panose="03000509000000000000" pitchFamily="65" charset="-120"/>
              </a:rPr>
              <a:t>長安國小</a:t>
            </a:r>
            <a:r>
              <a:rPr lang="en-US" altLang="zh-TW" sz="3000" b="1">
                <a:solidFill>
                  <a:schemeClr val="tx1"/>
                </a:solidFill>
                <a:ea typeface="標楷體" panose="03000509000000000000" pitchFamily="65" charset="-120"/>
              </a:rPr>
              <a:t>102</a:t>
            </a:r>
            <a:r>
              <a:rPr lang="zh-TW" altLang="en-US" sz="3000" b="1">
                <a:solidFill>
                  <a:schemeClr val="tx1"/>
                </a:solidFill>
                <a:ea typeface="標楷體" panose="03000509000000000000" pitchFamily="65" charset="-120"/>
              </a:rPr>
              <a:t>學年度 法律基本常識宣導 有獎徵答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351837" cy="1863725"/>
          </a:xfrm>
        </p:spPr>
        <p:txBody>
          <a:bodyPr/>
          <a:lstStyle/>
          <a:p>
            <a:r>
              <a:rPr lang="en-US" altLang="zh-TW" sz="12000" b="1"/>
              <a:t>THE END</a:t>
            </a: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611188" y="2276475"/>
            <a:ext cx="8135937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15900" indent="-215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20000"/>
              </a:spcBef>
            </a:pPr>
            <a:r>
              <a:rPr lang="zh-TW" altLang="en-US" sz="2400" b="1">
                <a:ea typeface="標楷體" panose="03000509000000000000" pitchFamily="65" charset="-120"/>
              </a:rPr>
              <a:t>引用資料來源：</a:t>
            </a:r>
          </a:p>
          <a:p>
            <a:pPr>
              <a:spcBef>
                <a:spcPct val="20000"/>
              </a:spcBef>
            </a:pPr>
            <a:r>
              <a:rPr lang="en-US" altLang="zh-TW" sz="2000" b="1">
                <a:ea typeface="標楷體" panose="03000509000000000000" pitchFamily="65" charset="-120"/>
              </a:rPr>
              <a:t>1.</a:t>
            </a:r>
            <a:r>
              <a:rPr lang="zh-TW" altLang="en-US" sz="2000" b="1">
                <a:ea typeface="標楷體" panose="03000509000000000000" pitchFamily="65" charset="-120"/>
              </a:rPr>
              <a:t>全國法規資料庫，</a:t>
            </a:r>
            <a:r>
              <a:rPr lang="en-US" altLang="zh-TW" sz="2000" b="1">
                <a:ea typeface="標楷體" panose="03000509000000000000" pitchFamily="65" charset="-120"/>
                <a:hlinkClick r:id="rId2"/>
              </a:rPr>
              <a:t>http://law.moj.gov.tw/Index.aspx</a:t>
            </a:r>
            <a:r>
              <a:rPr lang="en-US" altLang="zh-TW" sz="2000" b="1">
                <a:ea typeface="標楷體" panose="03000509000000000000" pitchFamily="65" charset="-120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en-US" altLang="zh-TW" sz="2000" b="1">
                <a:ea typeface="標楷體" panose="03000509000000000000" pitchFamily="65" charset="-120"/>
              </a:rPr>
              <a:t>2.</a:t>
            </a:r>
            <a:r>
              <a:rPr lang="zh-TW" altLang="en-US" sz="2000" b="1">
                <a:ea typeface="標楷體" panose="03000509000000000000" pitchFamily="65" charset="-120"/>
              </a:rPr>
              <a:t>聯合知識庫，</a:t>
            </a:r>
            <a:r>
              <a:rPr lang="en-US" altLang="zh-TW" sz="2000" b="1">
                <a:ea typeface="標楷體" panose="03000509000000000000" pitchFamily="65" charset="-120"/>
                <a:hlinkClick r:id="rId3"/>
              </a:rPr>
              <a:t>http://udndata.com.rpa.ntcu.edu.tw:81/library/fullpage/</a:t>
            </a:r>
            <a:r>
              <a:rPr lang="en-US" altLang="zh-TW" sz="2000" b="1">
                <a:ea typeface="標楷體" panose="03000509000000000000" pitchFamily="65" charset="-120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en-US" altLang="zh-TW" sz="2000" b="1">
                <a:ea typeface="標楷體" panose="03000509000000000000" pitchFamily="65" charset="-120"/>
              </a:rPr>
              <a:t>3.</a:t>
            </a:r>
            <a:r>
              <a:rPr lang="zh-TW" altLang="en-US" sz="2000" b="1">
                <a:ea typeface="標楷體" panose="03000509000000000000" pitchFamily="65" charset="-120"/>
              </a:rPr>
              <a:t>教育部防制校園霸凌專區，</a:t>
            </a:r>
            <a:r>
              <a:rPr lang="en-US" altLang="zh-TW" sz="2000" b="1">
                <a:ea typeface="標楷體" panose="03000509000000000000" pitchFamily="65" charset="-120"/>
                <a:hlinkClick r:id="rId4"/>
              </a:rPr>
              <a:t>https://csrc.edu.tw/bully/</a:t>
            </a:r>
            <a:r>
              <a:rPr lang="en-US" altLang="zh-TW" sz="2000">
                <a:ea typeface="標楷體" panose="03000509000000000000" pitchFamily="65" charset="-120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en-US" altLang="zh-TW" sz="2000" b="1">
                <a:ea typeface="標楷體" panose="03000509000000000000" pitchFamily="65" charset="-120"/>
              </a:rPr>
              <a:t>4.Yahoo</a:t>
            </a:r>
            <a:r>
              <a:rPr lang="zh-TW" altLang="en-US" sz="2000" b="1">
                <a:ea typeface="標楷體" panose="03000509000000000000" pitchFamily="65" charset="-120"/>
              </a:rPr>
              <a:t>奇摩新聞，</a:t>
            </a:r>
            <a:r>
              <a:rPr lang="en-US" altLang="zh-TW" sz="2000" b="1">
                <a:ea typeface="標楷體" panose="03000509000000000000" pitchFamily="65" charset="-120"/>
                <a:hlinkClick r:id="rId5"/>
              </a:rPr>
              <a:t>http://tw.news.yahoo.com/</a:t>
            </a:r>
            <a:r>
              <a:rPr lang="en-US" altLang="zh-TW" sz="2000">
                <a:ea typeface="標楷體" panose="03000509000000000000" pitchFamily="65" charset="-120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en-US" altLang="zh-TW" sz="2000">
                <a:ea typeface="標楷體" panose="03000509000000000000" pitchFamily="65" charset="-120"/>
              </a:rPr>
              <a:t>5.</a:t>
            </a:r>
            <a:r>
              <a:rPr lang="zh-TW" altLang="en-US" sz="2000" b="1">
                <a:ea typeface="標楷體" panose="03000509000000000000" pitchFamily="65" charset="-120"/>
              </a:rPr>
              <a:t>法務部</a:t>
            </a:r>
            <a:r>
              <a:rPr lang="en-US" altLang="zh-TW" sz="2000" b="1">
                <a:ea typeface="標楷體" panose="03000509000000000000" pitchFamily="65" charset="-120"/>
              </a:rPr>
              <a:t>99</a:t>
            </a:r>
            <a:r>
              <a:rPr lang="zh-TW" altLang="en-US" sz="2000" b="1">
                <a:ea typeface="標楷體" panose="03000509000000000000" pitchFamily="65" charset="-120"/>
              </a:rPr>
              <a:t>學年度法律基本常識測驗案例編寫</a:t>
            </a:r>
            <a:r>
              <a:rPr lang="en-US" altLang="zh-TW" sz="2000" b="1">
                <a:ea typeface="標楷體" panose="03000509000000000000" pitchFamily="65" charset="-120"/>
              </a:rPr>
              <a:t>(</a:t>
            </a:r>
            <a:r>
              <a:rPr lang="zh-TW" altLang="en-US" sz="2000" b="1">
                <a:ea typeface="標楷體" panose="03000509000000000000" pitchFamily="65" charset="-120"/>
              </a:rPr>
              <a:t>國小版</a:t>
            </a:r>
            <a:r>
              <a:rPr lang="en-US" altLang="zh-TW" sz="2000" b="1">
                <a:ea typeface="標楷體" panose="03000509000000000000" pitchFamily="65" charset="-120"/>
              </a:rPr>
              <a:t>)</a:t>
            </a:r>
            <a:r>
              <a:rPr lang="zh-TW" altLang="en-US" sz="2000" b="1">
                <a:ea typeface="標楷體" panose="03000509000000000000" pitchFamily="65" charset="-120"/>
              </a:rPr>
              <a:t>，</a:t>
            </a:r>
            <a:r>
              <a:rPr lang="en-US" altLang="zh-TW" sz="2000" b="1">
                <a:ea typeface="標楷體" panose="03000509000000000000" pitchFamily="65" charset="-120"/>
                <a:hlinkClick r:id="rId6"/>
              </a:rPr>
              <a:t>http://www.moj.gov.tw/ct.asp?xItem=237467&amp;CtNode=30956&amp;mp=001</a:t>
            </a:r>
            <a:r>
              <a:rPr lang="en-US" altLang="zh-TW" sz="2000">
                <a:ea typeface="標楷體" panose="03000509000000000000" pitchFamily="65" charset="-12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82550" y="238125"/>
            <a:ext cx="8964613" cy="633413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200" b="1">
                <a:solidFill>
                  <a:schemeClr val="tx1"/>
                </a:solidFill>
                <a:ea typeface="標楷體" panose="03000509000000000000" pitchFamily="65" charset="-120"/>
              </a:rPr>
              <a:t>網路也算公開場合～</a:t>
            </a:r>
            <a:r>
              <a:rPr lang="en-US" altLang="zh-TW" sz="3200" b="1">
                <a:solidFill>
                  <a:schemeClr val="tx1"/>
                </a:solidFill>
                <a:ea typeface="標楷體" panose="03000509000000000000" pitchFamily="65" charset="-120"/>
              </a:rPr>
              <a:t>po</a:t>
            </a:r>
            <a:r>
              <a:rPr lang="zh-TW" altLang="en-US" sz="3200" b="1">
                <a:solidFill>
                  <a:schemeClr val="tx1"/>
                </a:solidFill>
                <a:ea typeface="標楷體" panose="03000509000000000000" pitchFamily="65" charset="-120"/>
              </a:rPr>
              <a:t>文構成公然侮辱或誹謗罪</a:t>
            </a:r>
          </a:p>
        </p:txBody>
      </p:sp>
      <p:pic>
        <p:nvPicPr>
          <p:cNvPr id="81925" name="Picture 5" descr="網路罵人～2012"/>
          <p:cNvPicPr>
            <a:picLocks noChangeAspect="1" noChangeArrowheads="1"/>
          </p:cNvPicPr>
          <p:nvPr/>
        </p:nvPicPr>
        <p:blipFill>
          <a:blip r:embed="rId2" cstate="print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7561262" cy="5611813"/>
          </a:xfrm>
          <a:prstGeom prst="rect">
            <a:avLst/>
          </a:prstGeom>
          <a:noFill/>
          <a:ln w="476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5219700" y="6524625"/>
            <a:ext cx="3024188" cy="274638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>
                <a:ea typeface="標楷體" panose="03000509000000000000" pitchFamily="65" charset="-120"/>
              </a:rPr>
              <a:t>資料來源</a:t>
            </a:r>
            <a:r>
              <a:rPr lang="zh-TW" altLang="en-US"/>
              <a:t>：</a:t>
            </a:r>
            <a:r>
              <a:rPr lang="en-US" altLang="zh-TW"/>
              <a:t>2012.6.1</a:t>
            </a:r>
            <a:r>
              <a:rPr lang="zh-TW" altLang="en-US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7596188" y="3789363"/>
            <a:ext cx="720725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4787900" y="4437063"/>
            <a:ext cx="3529013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1042988" y="4076700"/>
            <a:ext cx="3529012" cy="647700"/>
          </a:xfrm>
          <a:prstGeom prst="rect">
            <a:avLst/>
          </a:prstGeom>
          <a:solidFill>
            <a:srgbClr val="FF9900">
              <a:alpha val="25999"/>
            </a:srgbClr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82550" y="238125"/>
            <a:ext cx="8964613" cy="633413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200" b="1">
                <a:solidFill>
                  <a:schemeClr val="tx1"/>
                </a:solidFill>
                <a:ea typeface="標楷體" panose="03000509000000000000" pitchFamily="65" charset="-120"/>
              </a:rPr>
              <a:t>網路也算公開場合～</a:t>
            </a:r>
            <a:r>
              <a:rPr lang="en-US" altLang="zh-TW" sz="3200" b="1">
                <a:solidFill>
                  <a:schemeClr val="tx1"/>
                </a:solidFill>
                <a:ea typeface="標楷體" panose="03000509000000000000" pitchFamily="65" charset="-120"/>
              </a:rPr>
              <a:t>po</a:t>
            </a:r>
            <a:r>
              <a:rPr lang="zh-TW" altLang="en-US" sz="3200" b="1">
                <a:solidFill>
                  <a:schemeClr val="tx1"/>
                </a:solidFill>
                <a:ea typeface="標楷體" panose="03000509000000000000" pitchFamily="65" charset="-120"/>
              </a:rPr>
              <a:t>文構成公然侮辱或誹謗罪</a:t>
            </a: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7596188" y="3789363"/>
            <a:ext cx="720725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2952" name="Picture 8" descr="罵商家黑心 判賠3萬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027113"/>
            <a:ext cx="8777287" cy="27368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3" name="Picture 9" descr="網路罵人～20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8785225" cy="280193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6443663" y="3462338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2008.4.13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6456363" y="6381750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2012.5.22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82955" name="Rectangle 11"/>
          <p:cNvSpPr>
            <a:spLocks noChangeArrowheads="1"/>
          </p:cNvSpPr>
          <p:nvPr/>
        </p:nvSpPr>
        <p:spPr bwMode="auto">
          <a:xfrm>
            <a:off x="4508500" y="2276475"/>
            <a:ext cx="2232025" cy="1223963"/>
          </a:xfrm>
          <a:prstGeom prst="rect">
            <a:avLst/>
          </a:prstGeom>
          <a:solidFill>
            <a:srgbClr val="FFCC99">
              <a:alpha val="28999"/>
            </a:srgbClr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56" name="Rectangle 12"/>
          <p:cNvSpPr>
            <a:spLocks noChangeArrowheads="1"/>
          </p:cNvSpPr>
          <p:nvPr/>
        </p:nvSpPr>
        <p:spPr bwMode="auto">
          <a:xfrm>
            <a:off x="4643438" y="3525838"/>
            <a:ext cx="1296987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166688" y="1006475"/>
            <a:ext cx="8785225" cy="2789238"/>
          </a:xfrm>
          <a:prstGeom prst="rect">
            <a:avLst/>
          </a:prstGeom>
          <a:solidFill>
            <a:srgbClr val="CC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b="1"/>
              <a:t>【</a:t>
            </a:r>
            <a:r>
              <a:rPr lang="zh-TW" altLang="en-US" sz="2400" b="1">
                <a:ea typeface="標楷體" panose="03000509000000000000" pitchFamily="65" charset="-120"/>
              </a:rPr>
              <a:t>入出國及移民法第</a:t>
            </a:r>
            <a:r>
              <a:rPr lang="en-US" altLang="zh-TW" sz="2400" b="1">
                <a:ea typeface="標楷體" panose="03000509000000000000" pitchFamily="65" charset="-120"/>
              </a:rPr>
              <a:t>62</a:t>
            </a:r>
            <a:r>
              <a:rPr lang="zh-TW" altLang="en-US" sz="2400" b="1">
                <a:ea typeface="標楷體" panose="03000509000000000000" pitchFamily="65" charset="-120"/>
              </a:rPr>
              <a:t>條</a:t>
            </a:r>
            <a:r>
              <a:rPr lang="en-US" altLang="zh-TW" b="1"/>
              <a:t>】</a:t>
            </a:r>
            <a:r>
              <a:rPr lang="en-US" altLang="zh-TW" sz="2400" b="1">
                <a:ea typeface="標楷體" panose="03000509000000000000" pitchFamily="65" charset="-120"/>
              </a:rPr>
              <a:t/>
            </a:r>
            <a:br>
              <a:rPr lang="en-US" altLang="zh-TW" sz="2400" b="1">
                <a:ea typeface="標楷體" panose="03000509000000000000" pitchFamily="65" charset="-120"/>
              </a:rPr>
            </a:br>
            <a:r>
              <a:rPr lang="zh-TW" altLang="en-US" sz="2400" b="1">
                <a:ea typeface="標楷體" panose="03000509000000000000" pitchFamily="65" charset="-120"/>
              </a:rPr>
              <a:t>任何人不得以國籍、種族、膚色、階級、出生地等因素，對居住於臺灣地區之人民為歧視之行為。</a:t>
            </a:r>
          </a:p>
          <a:p>
            <a:pPr>
              <a:spcBef>
                <a:spcPct val="30000"/>
              </a:spcBef>
            </a:pPr>
            <a:r>
              <a:rPr lang="en-US" altLang="zh-TW" b="1"/>
              <a:t>【</a:t>
            </a:r>
            <a:r>
              <a:rPr lang="zh-TW" altLang="en-US" sz="2400" b="1">
                <a:ea typeface="標楷體" panose="03000509000000000000" pitchFamily="65" charset="-120"/>
              </a:rPr>
              <a:t>入出國及移民法第 </a:t>
            </a:r>
            <a:r>
              <a:rPr lang="en-US" altLang="zh-TW" sz="2400" b="1">
                <a:ea typeface="標楷體" panose="03000509000000000000" pitchFamily="65" charset="-120"/>
              </a:rPr>
              <a:t>81 </a:t>
            </a:r>
            <a:r>
              <a:rPr lang="zh-TW" altLang="en-US" sz="2400" b="1">
                <a:ea typeface="標楷體" panose="03000509000000000000" pitchFamily="65" charset="-120"/>
              </a:rPr>
              <a:t>條</a:t>
            </a:r>
            <a:r>
              <a:rPr lang="en-US" altLang="zh-TW" b="1"/>
              <a:t>】</a:t>
            </a:r>
            <a:endParaRPr lang="en-US" altLang="zh-TW" sz="2400" b="1">
              <a:ea typeface="標楷體" panose="03000509000000000000" pitchFamily="65" charset="-120"/>
            </a:endParaRPr>
          </a:p>
          <a:p>
            <a:r>
              <a:rPr lang="zh-TW" altLang="en-US" sz="2400" b="1">
                <a:ea typeface="標楷體" panose="03000509000000000000" pitchFamily="65" charset="-120"/>
              </a:rPr>
              <a:t>主管機關受理第</a:t>
            </a:r>
            <a:r>
              <a:rPr lang="en-US" altLang="zh-TW" sz="2400" b="1">
                <a:ea typeface="標楷體" panose="03000509000000000000" pitchFamily="65" charset="-120"/>
              </a:rPr>
              <a:t>62</a:t>
            </a:r>
            <a:r>
              <a:rPr lang="zh-TW" altLang="en-US" sz="2400" b="1">
                <a:ea typeface="標楷體" panose="03000509000000000000" pitchFamily="65" charset="-120"/>
              </a:rPr>
              <a:t>條之申訴，認定具有違反該條規定情事時，除其他法律另有規定者外，應立即通知違規行為人限期改善；屆期未改善者，</a:t>
            </a:r>
            <a:r>
              <a:rPr lang="zh-TW" altLang="en-US" sz="2400" b="1">
                <a:solidFill>
                  <a:srgbClr val="FF0000"/>
                </a:solidFill>
                <a:ea typeface="標楷體" panose="03000509000000000000" pitchFamily="65" charset="-120"/>
              </a:rPr>
              <a:t>處新臺幣五千元以上三萬元以下罰鍰</a:t>
            </a:r>
            <a:r>
              <a:rPr lang="zh-TW" altLang="en-US" sz="2400" b="1">
                <a:ea typeface="標楷體" panose="03000509000000000000" pitchFamily="65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52" name="Picture 12" descr="2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7705725" cy="5643562"/>
          </a:xfrm>
          <a:prstGeom prst="rect">
            <a:avLst/>
          </a:prstGeom>
          <a:noFill/>
          <a:ln w="635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457200" y="163513"/>
            <a:ext cx="8229600" cy="633412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臉書很方便，若是亂罵人，會犯誹謗罪</a:t>
            </a: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4635500" y="3513138"/>
            <a:ext cx="3598863" cy="804862"/>
          </a:xfrm>
          <a:prstGeom prst="rect">
            <a:avLst/>
          </a:prstGeom>
          <a:solidFill>
            <a:srgbClr val="FF9900">
              <a:alpha val="25999"/>
            </a:srgbClr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6516688" y="6521450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2012.5.30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87050" name="Rectangle 10"/>
          <p:cNvSpPr>
            <a:spLocks noChangeArrowheads="1"/>
          </p:cNvSpPr>
          <p:nvPr/>
        </p:nvSpPr>
        <p:spPr bwMode="auto">
          <a:xfrm>
            <a:off x="971550" y="3009900"/>
            <a:ext cx="3529013" cy="792163"/>
          </a:xfrm>
          <a:prstGeom prst="rect">
            <a:avLst/>
          </a:prstGeom>
          <a:solidFill>
            <a:srgbClr val="FF9900">
              <a:alpha val="25999"/>
            </a:srgbClr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9" name="Picture 7" descr="臉書合罵，9人共判24萬"/>
          <p:cNvPicPr>
            <a:picLocks noChangeAspect="1" noChangeArrowheads="1"/>
          </p:cNvPicPr>
          <p:nvPr/>
        </p:nvPicPr>
        <p:blipFill>
          <a:blip r:embed="rId2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052513"/>
            <a:ext cx="6408737" cy="560705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312738" y="203200"/>
            <a:ext cx="8507412" cy="633413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網路上別亂附和  這是網路霸凌 更要吃官司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5183188" y="6326188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2012.7.28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110598" name="Rectangle 6"/>
          <p:cNvSpPr>
            <a:spLocks noChangeArrowheads="1"/>
          </p:cNvSpPr>
          <p:nvPr/>
        </p:nvSpPr>
        <p:spPr bwMode="auto">
          <a:xfrm>
            <a:off x="1403350" y="3167063"/>
            <a:ext cx="2951163" cy="574675"/>
          </a:xfrm>
          <a:prstGeom prst="rect">
            <a:avLst/>
          </a:prstGeom>
          <a:solidFill>
            <a:srgbClr val="FF9900">
              <a:alpha val="25999"/>
            </a:srgbClr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6" name="Picture 10" descr="罵三字經，判賠3萬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860800"/>
            <a:ext cx="8964613" cy="28511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457200" y="163513"/>
            <a:ext cx="8229600" cy="633412"/>
          </a:xfrm>
          <a:prstGeom prst="rect">
            <a:avLst/>
          </a:prstGeom>
          <a:solidFill>
            <a:srgbClr val="FFFF99"/>
          </a:solidFill>
          <a:ln w="349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400" b="1">
                <a:solidFill>
                  <a:schemeClr val="tx1"/>
                </a:solidFill>
                <a:ea typeface="標楷體" panose="03000509000000000000" pitchFamily="65" charset="-120"/>
              </a:rPr>
              <a:t>猜一猜～你知道罵三字經要賠多少錢嗎？</a:t>
            </a:r>
          </a:p>
        </p:txBody>
      </p:sp>
      <p:pic>
        <p:nvPicPr>
          <p:cNvPr id="86021" name="Picture 5" descr="罵三字經，判賠2萬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981075"/>
            <a:ext cx="8964613" cy="27273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141288" y="3429000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2006.3.17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86023" name="Rectangle 7"/>
          <p:cNvSpPr>
            <a:spLocks noChangeArrowheads="1"/>
          </p:cNvSpPr>
          <p:nvPr/>
        </p:nvSpPr>
        <p:spPr bwMode="auto">
          <a:xfrm>
            <a:off x="6727825" y="1006475"/>
            <a:ext cx="2292350" cy="2663825"/>
          </a:xfrm>
          <a:prstGeom prst="rect">
            <a:avLst/>
          </a:prstGeom>
          <a:solidFill>
            <a:srgbClr val="FF9900">
              <a:alpha val="25999"/>
            </a:srgbClr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6024" name="Rectangle 8"/>
          <p:cNvSpPr>
            <a:spLocks noChangeArrowheads="1"/>
          </p:cNvSpPr>
          <p:nvPr/>
        </p:nvSpPr>
        <p:spPr bwMode="auto">
          <a:xfrm>
            <a:off x="7092950" y="1700213"/>
            <a:ext cx="1439863" cy="433387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 b="1">
                <a:ea typeface="標楷體" panose="03000509000000000000" pitchFamily="65" charset="-120"/>
              </a:rPr>
              <a:t>刑事責任</a:t>
            </a:r>
          </a:p>
        </p:txBody>
      </p:sp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7138988" y="2779713"/>
            <a:ext cx="1439862" cy="433387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 b="1">
                <a:ea typeface="標楷體" panose="03000509000000000000" pitchFamily="65" charset="-120"/>
              </a:rPr>
              <a:t>民事賠償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174625" y="6424613"/>
            <a:ext cx="2413000" cy="2444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>
                <a:ea typeface="標楷體" panose="03000509000000000000" pitchFamily="65" charset="-120"/>
              </a:rPr>
              <a:t>資料</a:t>
            </a:r>
            <a:r>
              <a:rPr lang="zh-TW" altLang="en-US" sz="1600"/>
              <a:t>：</a:t>
            </a:r>
            <a:r>
              <a:rPr lang="en-US" altLang="zh-TW" sz="1600"/>
              <a:t>2012.11.18</a:t>
            </a:r>
            <a:r>
              <a:rPr lang="zh-TW" altLang="en-US" sz="1600" b="1">
                <a:ea typeface="標楷體" panose="03000509000000000000" pitchFamily="65" charset="-120"/>
              </a:rPr>
              <a:t>聯合報</a:t>
            </a:r>
          </a:p>
        </p:txBody>
      </p:sp>
      <p:sp>
        <p:nvSpPr>
          <p:cNvPr id="86028" name="Rectangle 12"/>
          <p:cNvSpPr>
            <a:spLocks noChangeArrowheads="1"/>
          </p:cNvSpPr>
          <p:nvPr/>
        </p:nvSpPr>
        <p:spPr bwMode="auto">
          <a:xfrm>
            <a:off x="6923088" y="4221163"/>
            <a:ext cx="2135187" cy="423862"/>
          </a:xfrm>
          <a:prstGeom prst="rect">
            <a:avLst/>
          </a:prstGeom>
          <a:solidFill>
            <a:srgbClr val="FF9900">
              <a:alpha val="25999"/>
            </a:srgbClr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6029" name="Rectangle 13"/>
          <p:cNvSpPr>
            <a:spLocks noChangeArrowheads="1"/>
          </p:cNvSpPr>
          <p:nvPr/>
        </p:nvSpPr>
        <p:spPr bwMode="auto">
          <a:xfrm>
            <a:off x="6958013" y="5889625"/>
            <a:ext cx="2135187" cy="822325"/>
          </a:xfrm>
          <a:prstGeom prst="rect">
            <a:avLst/>
          </a:prstGeom>
          <a:solidFill>
            <a:srgbClr val="FF9900">
              <a:alpha val="25999"/>
            </a:srgbClr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2" grpId="0" animBg="1"/>
      <p:bldP spid="86023" grpId="0" animBg="1"/>
      <p:bldP spid="86024" grpId="0" animBg="1"/>
      <p:bldP spid="86025" grpId="0" animBg="1"/>
      <p:bldP spid="86027" grpId="0" animBg="1"/>
      <p:bldP spid="86028" grpId="0" animBg="1"/>
      <p:bldP spid="86028" grpId="1" animBg="1"/>
      <p:bldP spid="86029" grpId="0" animBg="1"/>
      <p:bldP spid="86029" grpId="1" animBg="1"/>
    </p:bldLst>
  </p:timing>
</p:sld>
</file>

<file path=ppt/theme/theme1.xml><?xml version="1.0" encoding="utf-8"?>
<a:theme xmlns:a="http://schemas.openxmlformats.org/drawingml/2006/main" name="數字">
  <a:themeElements>
    <a:clrScheme name="數字 14">
      <a:dk1>
        <a:srgbClr val="000000"/>
      </a:dk1>
      <a:lt1>
        <a:srgbClr val="FFFFFF"/>
      </a:lt1>
      <a:dk2>
        <a:srgbClr val="CC00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數字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數字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數字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數字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數字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數字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數字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數字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數字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數字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數字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數字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數字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數字 13">
        <a:dk1>
          <a:srgbClr val="000000"/>
        </a:dk1>
        <a:lt1>
          <a:srgbClr val="FFFFFF"/>
        </a:lt1>
        <a:dk2>
          <a:srgbClr val="FF9933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數字 14">
        <a:dk1>
          <a:srgbClr val="000000"/>
        </a:dk1>
        <a:lt1>
          <a:srgbClr val="FFFFFF"/>
        </a:lt1>
        <a:dk2>
          <a:srgbClr val="CC00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數字</Template>
  <TotalTime>1328</TotalTime>
  <Words>2269</Words>
  <Application>Microsoft Office PowerPoint</Application>
  <PresentationFormat>如螢幕大小 (4:3)</PresentationFormat>
  <Paragraphs>180</Paragraphs>
  <Slides>41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8" baseType="lpstr">
      <vt:lpstr>Arial</vt:lpstr>
      <vt:lpstr>新細明體</vt:lpstr>
      <vt:lpstr>Wingdings</vt:lpstr>
      <vt:lpstr>標楷體</vt:lpstr>
      <vt:lpstr>Wingdings 3</vt:lpstr>
      <vt:lpstr>Wingdings 2</vt:lpstr>
      <vt:lpstr>數字</vt:lpstr>
      <vt:lpstr>你一定要知道！ ～校園法律面面觀～</vt:lpstr>
      <vt:lpstr>壹、禍從口出</vt:lpstr>
      <vt:lpstr>Q1.嘲笑小優的同學有罪責嗎？</vt:lpstr>
      <vt:lpstr>帳單加註「機車女」    旅館賠 3 萬元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說話當心！沒有證據  千萬別亂冤枉他人</vt:lpstr>
      <vt:lpstr>PowerPoint 簡報</vt:lpstr>
      <vt:lpstr>Q2.走廊奔跑不小心撞倒同學有罪嗎？</vt:lpstr>
      <vt:lpstr>小六男童撞飛小一女生  判賠28萬元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Q3.講黃色笑話算不算性騷擾？</vt:lpstr>
      <vt:lpstr>PowerPoint 簡報</vt:lpstr>
      <vt:lpstr>PowerPoint 簡報</vt:lpstr>
      <vt:lpstr>Q4.慫恿別人動手或是在旁圍觀有罪嗎？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長安國小102學年度 法律基本常識宣導 有獎徵答</vt:lpstr>
      <vt:lpstr>長安國小102學年度 法律基本常識宣導 有獎徵答</vt:lpstr>
      <vt:lpstr>長安國小102學年度 法律基本常識宣導 有獎徵答</vt:lpstr>
      <vt:lpstr>長安國小102學年度 法律基本常識宣導 有獎徵答</vt:lpstr>
      <vt:lpstr>長安國小102學年度 法律基本常識宣導 有獎徵答</vt:lpstr>
      <vt:lpstr>長安國小102學年度 法律基本常識宣導 有獎徵答</vt:lpstr>
      <vt:lpstr>THE END</vt:lpstr>
    </vt:vector>
  </TitlesOfParts>
  <Manager/>
  <Company>HOMGER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～校園法律面面觀～</dc:title>
  <dc:subject/>
  <dc:creator>panda</dc:creator>
  <cp:keywords/>
  <dc:description/>
  <cp:lastModifiedBy>panda</cp:lastModifiedBy>
  <cp:revision>29</cp:revision>
  <dcterms:created xsi:type="dcterms:W3CDTF">2013-10-28T15:47:32Z</dcterms:created>
  <dcterms:modified xsi:type="dcterms:W3CDTF">2016-07-12T08:20:32Z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TC011271091028</vt:lpwstr>
  </property>
</Properties>
</file>