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4" r:id="rId14"/>
    <p:sldId id="273" r:id="rId15"/>
    <p:sldId id="274" r:id="rId16"/>
    <p:sldId id="277" r:id="rId17"/>
    <p:sldId id="275" r:id="rId18"/>
    <p:sldId id="258" r:id="rId19"/>
    <p:sldId id="276" r:id="rId20"/>
    <p:sldId id="259" r:id="rId21"/>
    <p:sldId id="261" r:id="rId2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B1"/>
    <a:srgbClr val="CCFF66"/>
    <a:srgbClr val="FFCC99"/>
    <a:srgbClr val="6600FF"/>
    <a:srgbClr val="FF9933"/>
    <a:srgbClr val="003366"/>
    <a:srgbClr val="FF0000"/>
    <a:srgbClr val="C71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4" autoAdjust="0"/>
  </p:normalViewPr>
  <p:slideViewPr>
    <p:cSldViewPr>
      <p:cViewPr varScale="1">
        <p:scale>
          <a:sx n="62" d="100"/>
          <a:sy n="62" d="100"/>
        </p:scale>
        <p:origin x="133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2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C9A15F-A22E-4038-A733-B7A71836D5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427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583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B39D8D-13B2-497D-A7B1-C4C7DAE626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4265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5" name="Group 193"/>
          <p:cNvGrpSpPr>
            <a:grpSpLocks/>
          </p:cNvGrpSpPr>
          <p:nvPr/>
        </p:nvGrpSpPr>
        <p:grpSpPr bwMode="auto">
          <a:xfrm>
            <a:off x="5076825" y="5957888"/>
            <a:ext cx="503238" cy="1800225"/>
            <a:chOff x="3470" y="572"/>
            <a:chExt cx="317" cy="1134"/>
          </a:xfrm>
        </p:grpSpPr>
        <p:sp>
          <p:nvSpPr>
            <p:cNvPr id="3266" name="Arc 19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7" name="Oval 195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8" name="Oval 196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9" name="Oval 197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0" name="Oval 198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1" name="Oval 199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2" name="Oval 200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3" name="Oval 201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4" name="Oval 202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5" name="Oval 203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264" name="Group 192"/>
          <p:cNvGrpSpPr>
            <a:grpSpLocks/>
          </p:cNvGrpSpPr>
          <p:nvPr/>
        </p:nvGrpSpPr>
        <p:grpSpPr bwMode="auto">
          <a:xfrm flipH="1">
            <a:off x="179388" y="5842000"/>
            <a:ext cx="815975" cy="2030413"/>
            <a:chOff x="4377" y="300"/>
            <a:chExt cx="514" cy="1279"/>
          </a:xfrm>
        </p:grpSpPr>
        <p:sp>
          <p:nvSpPr>
            <p:cNvPr id="3245" name="Arc 173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6" name="Oval 174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7" name="Oval 175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8" name="Oval 176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9" name="Oval 177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1" name="Oval 179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2" name="Oval 18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3" name="Oval 181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4" name="Oval 18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5" name="Oval 183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6" name="Oval 184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7" name="Oval 185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8" name="Oval 186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9" name="Oval 187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3" name="Oval 191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79" name="Group 407"/>
          <p:cNvGrpSpPr>
            <a:grpSpLocks/>
          </p:cNvGrpSpPr>
          <p:nvPr/>
        </p:nvGrpSpPr>
        <p:grpSpPr bwMode="auto">
          <a:xfrm>
            <a:off x="0" y="5849938"/>
            <a:ext cx="9144000" cy="1008062"/>
            <a:chOff x="0" y="302"/>
            <a:chExt cx="5760" cy="635"/>
          </a:xfrm>
        </p:grpSpPr>
        <p:sp>
          <p:nvSpPr>
            <p:cNvPr id="3440" name="AutoShape 368"/>
            <p:cNvSpPr>
              <a:spLocks noChangeArrowheads="1"/>
            </p:cNvSpPr>
            <p:nvPr userDrawn="1"/>
          </p:nvSpPr>
          <p:spPr bwMode="auto">
            <a:xfrm>
              <a:off x="0" y="438"/>
              <a:ext cx="340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1" name="AutoShape 369"/>
            <p:cNvSpPr>
              <a:spLocks noChangeArrowheads="1"/>
            </p:cNvSpPr>
            <p:nvPr userDrawn="1"/>
          </p:nvSpPr>
          <p:spPr bwMode="auto">
            <a:xfrm>
              <a:off x="204" y="618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2" name="AutoShape 370"/>
            <p:cNvSpPr>
              <a:spLocks noChangeArrowheads="1"/>
            </p:cNvSpPr>
            <p:nvPr userDrawn="1"/>
          </p:nvSpPr>
          <p:spPr bwMode="auto">
            <a:xfrm>
              <a:off x="431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3" name="AutoShape 371"/>
            <p:cNvSpPr>
              <a:spLocks noChangeArrowheads="1"/>
            </p:cNvSpPr>
            <p:nvPr userDrawn="1"/>
          </p:nvSpPr>
          <p:spPr bwMode="auto">
            <a:xfrm>
              <a:off x="703" y="302"/>
              <a:ext cx="272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4" name="AutoShape 372"/>
            <p:cNvSpPr>
              <a:spLocks noChangeArrowheads="1"/>
            </p:cNvSpPr>
            <p:nvPr userDrawn="1"/>
          </p:nvSpPr>
          <p:spPr bwMode="auto">
            <a:xfrm>
              <a:off x="884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5" name="AutoShape 373"/>
            <p:cNvSpPr>
              <a:spLocks noChangeArrowheads="1"/>
            </p:cNvSpPr>
            <p:nvPr userDrawn="1"/>
          </p:nvSpPr>
          <p:spPr bwMode="auto">
            <a:xfrm>
              <a:off x="1111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6" name="AutoShape 374"/>
            <p:cNvSpPr>
              <a:spLocks noChangeArrowheads="1"/>
            </p:cNvSpPr>
            <p:nvPr userDrawn="1"/>
          </p:nvSpPr>
          <p:spPr bwMode="auto">
            <a:xfrm>
              <a:off x="1202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7" name="AutoShape 375"/>
            <p:cNvSpPr>
              <a:spLocks noChangeArrowheads="1"/>
            </p:cNvSpPr>
            <p:nvPr userDrawn="1"/>
          </p:nvSpPr>
          <p:spPr bwMode="auto">
            <a:xfrm>
              <a:off x="1474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8" name="AutoShape 376"/>
            <p:cNvSpPr>
              <a:spLocks noChangeArrowheads="1"/>
            </p:cNvSpPr>
            <p:nvPr userDrawn="1"/>
          </p:nvSpPr>
          <p:spPr bwMode="auto">
            <a:xfrm>
              <a:off x="1655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9" name="AutoShape 377"/>
            <p:cNvSpPr>
              <a:spLocks noChangeArrowheads="1"/>
            </p:cNvSpPr>
            <p:nvPr userDrawn="1"/>
          </p:nvSpPr>
          <p:spPr bwMode="auto">
            <a:xfrm>
              <a:off x="1927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0" name="AutoShape 378"/>
            <p:cNvSpPr>
              <a:spLocks noChangeArrowheads="1"/>
            </p:cNvSpPr>
            <p:nvPr userDrawn="1"/>
          </p:nvSpPr>
          <p:spPr bwMode="auto">
            <a:xfrm>
              <a:off x="1791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1" name="AutoShape 379"/>
            <p:cNvSpPr>
              <a:spLocks noChangeArrowheads="1"/>
            </p:cNvSpPr>
            <p:nvPr userDrawn="1"/>
          </p:nvSpPr>
          <p:spPr bwMode="auto">
            <a:xfrm>
              <a:off x="1837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2" name="AutoShape 380"/>
            <p:cNvSpPr>
              <a:spLocks noChangeArrowheads="1"/>
            </p:cNvSpPr>
            <p:nvPr userDrawn="1"/>
          </p:nvSpPr>
          <p:spPr bwMode="auto">
            <a:xfrm>
              <a:off x="2018" y="436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3" name="AutoShape 381"/>
            <p:cNvSpPr>
              <a:spLocks noChangeArrowheads="1"/>
            </p:cNvSpPr>
            <p:nvPr userDrawn="1"/>
          </p:nvSpPr>
          <p:spPr bwMode="auto">
            <a:xfrm>
              <a:off x="2381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4" name="AutoShape 382"/>
            <p:cNvSpPr>
              <a:spLocks noChangeArrowheads="1"/>
            </p:cNvSpPr>
            <p:nvPr userDrawn="1"/>
          </p:nvSpPr>
          <p:spPr bwMode="auto">
            <a:xfrm>
              <a:off x="2653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5" name="AutoShape 383"/>
            <p:cNvSpPr>
              <a:spLocks noChangeArrowheads="1"/>
            </p:cNvSpPr>
            <p:nvPr userDrawn="1"/>
          </p:nvSpPr>
          <p:spPr bwMode="auto">
            <a:xfrm>
              <a:off x="2517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6" name="AutoShape 384"/>
            <p:cNvSpPr>
              <a:spLocks noChangeArrowheads="1"/>
            </p:cNvSpPr>
            <p:nvPr userDrawn="1"/>
          </p:nvSpPr>
          <p:spPr bwMode="auto">
            <a:xfrm>
              <a:off x="2789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7" name="AutoShape 385"/>
            <p:cNvSpPr>
              <a:spLocks noChangeArrowheads="1"/>
            </p:cNvSpPr>
            <p:nvPr userDrawn="1"/>
          </p:nvSpPr>
          <p:spPr bwMode="auto">
            <a:xfrm>
              <a:off x="2925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8" name="AutoShape 386"/>
            <p:cNvSpPr>
              <a:spLocks noChangeArrowheads="1"/>
            </p:cNvSpPr>
            <p:nvPr userDrawn="1"/>
          </p:nvSpPr>
          <p:spPr bwMode="auto">
            <a:xfrm>
              <a:off x="3378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9" name="AutoShape 387"/>
            <p:cNvSpPr>
              <a:spLocks noChangeArrowheads="1"/>
            </p:cNvSpPr>
            <p:nvPr userDrawn="1"/>
          </p:nvSpPr>
          <p:spPr bwMode="auto">
            <a:xfrm>
              <a:off x="319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0" name="AutoShape 388"/>
            <p:cNvSpPr>
              <a:spLocks noChangeArrowheads="1"/>
            </p:cNvSpPr>
            <p:nvPr userDrawn="1"/>
          </p:nvSpPr>
          <p:spPr bwMode="auto">
            <a:xfrm>
              <a:off x="3696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1" name="AutoShape 389"/>
            <p:cNvSpPr>
              <a:spLocks noChangeArrowheads="1"/>
            </p:cNvSpPr>
            <p:nvPr userDrawn="1"/>
          </p:nvSpPr>
          <p:spPr bwMode="auto">
            <a:xfrm>
              <a:off x="3560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2" name="AutoShape 390"/>
            <p:cNvSpPr>
              <a:spLocks noChangeArrowheads="1"/>
            </p:cNvSpPr>
            <p:nvPr userDrawn="1"/>
          </p:nvSpPr>
          <p:spPr bwMode="auto">
            <a:xfrm>
              <a:off x="3606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3" name="AutoShape 391"/>
            <p:cNvSpPr>
              <a:spLocks noChangeArrowheads="1"/>
            </p:cNvSpPr>
            <p:nvPr userDrawn="1"/>
          </p:nvSpPr>
          <p:spPr bwMode="auto">
            <a:xfrm>
              <a:off x="3787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4" name="AutoShape 392"/>
            <p:cNvSpPr>
              <a:spLocks noChangeArrowheads="1"/>
            </p:cNvSpPr>
            <p:nvPr userDrawn="1"/>
          </p:nvSpPr>
          <p:spPr bwMode="auto">
            <a:xfrm>
              <a:off x="4150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5" name="AutoShape 393"/>
            <p:cNvSpPr>
              <a:spLocks noChangeArrowheads="1"/>
            </p:cNvSpPr>
            <p:nvPr userDrawn="1"/>
          </p:nvSpPr>
          <p:spPr bwMode="auto">
            <a:xfrm>
              <a:off x="4422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6" name="AutoShape 394"/>
            <p:cNvSpPr>
              <a:spLocks noChangeArrowheads="1"/>
            </p:cNvSpPr>
            <p:nvPr userDrawn="1"/>
          </p:nvSpPr>
          <p:spPr bwMode="auto">
            <a:xfrm>
              <a:off x="4286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7" name="AutoShape 395"/>
            <p:cNvSpPr>
              <a:spLocks noChangeArrowheads="1"/>
            </p:cNvSpPr>
            <p:nvPr userDrawn="1"/>
          </p:nvSpPr>
          <p:spPr bwMode="auto">
            <a:xfrm>
              <a:off x="455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8" name="AutoShape 396"/>
            <p:cNvSpPr>
              <a:spLocks noChangeArrowheads="1"/>
            </p:cNvSpPr>
            <p:nvPr userDrawn="1"/>
          </p:nvSpPr>
          <p:spPr bwMode="auto">
            <a:xfrm>
              <a:off x="4694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9" name="AutoShape 397"/>
            <p:cNvSpPr>
              <a:spLocks noChangeArrowheads="1"/>
            </p:cNvSpPr>
            <p:nvPr userDrawn="1"/>
          </p:nvSpPr>
          <p:spPr bwMode="auto">
            <a:xfrm>
              <a:off x="5147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0" name="AutoShape 398"/>
            <p:cNvSpPr>
              <a:spLocks noChangeArrowheads="1"/>
            </p:cNvSpPr>
            <p:nvPr userDrawn="1"/>
          </p:nvSpPr>
          <p:spPr bwMode="auto">
            <a:xfrm>
              <a:off x="4967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4" name="AutoShape 402"/>
            <p:cNvSpPr>
              <a:spLocks noChangeArrowheads="1"/>
            </p:cNvSpPr>
            <p:nvPr userDrawn="1"/>
          </p:nvSpPr>
          <p:spPr bwMode="auto">
            <a:xfrm>
              <a:off x="4944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5" name="AutoShape 403"/>
            <p:cNvSpPr>
              <a:spLocks noChangeArrowheads="1"/>
            </p:cNvSpPr>
            <p:nvPr userDrawn="1"/>
          </p:nvSpPr>
          <p:spPr bwMode="auto">
            <a:xfrm>
              <a:off x="5216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6" name="AutoShape 404"/>
            <p:cNvSpPr>
              <a:spLocks noChangeArrowheads="1"/>
            </p:cNvSpPr>
            <p:nvPr userDrawn="1"/>
          </p:nvSpPr>
          <p:spPr bwMode="auto">
            <a:xfrm>
              <a:off x="5397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7" name="AutoShape 405"/>
            <p:cNvSpPr>
              <a:spLocks noChangeArrowheads="1"/>
            </p:cNvSpPr>
            <p:nvPr userDrawn="1"/>
          </p:nvSpPr>
          <p:spPr bwMode="auto">
            <a:xfrm>
              <a:off x="5533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8" name="AutoShape 406"/>
            <p:cNvSpPr>
              <a:spLocks noChangeArrowheads="1"/>
            </p:cNvSpPr>
            <p:nvPr userDrawn="1"/>
          </p:nvSpPr>
          <p:spPr bwMode="auto">
            <a:xfrm>
              <a:off x="5579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303" name="Group 231"/>
          <p:cNvGrpSpPr>
            <a:grpSpLocks/>
          </p:cNvGrpSpPr>
          <p:nvPr/>
        </p:nvGrpSpPr>
        <p:grpSpPr bwMode="auto">
          <a:xfrm>
            <a:off x="971550" y="5734050"/>
            <a:ext cx="757238" cy="1885950"/>
            <a:chOff x="4377" y="300"/>
            <a:chExt cx="514" cy="1279"/>
          </a:xfrm>
        </p:grpSpPr>
        <p:sp>
          <p:nvSpPr>
            <p:cNvPr id="3304" name="Arc 232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5" name="Oval 233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6" name="Oval 234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7" name="Oval 235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8" name="Oval 236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9" name="Oval 237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0" name="Oval 238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1" name="Oval 239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2" name="Oval 240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3" name="Oval 241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4" name="Oval 242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5" name="Oval 243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6" name="Oval 244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7" name="Oval 245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8" name="Oval 246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A452E62-5415-450E-B5CF-A1C53BEAB69A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3097" name="Group 25"/>
          <p:cNvGrpSpPr>
            <a:grpSpLocks/>
          </p:cNvGrpSpPr>
          <p:nvPr/>
        </p:nvGrpSpPr>
        <p:grpSpPr bwMode="auto">
          <a:xfrm rot="-1259352">
            <a:off x="1620838" y="5745163"/>
            <a:ext cx="576262" cy="539750"/>
            <a:chOff x="295" y="3385"/>
            <a:chExt cx="408" cy="340"/>
          </a:xfrm>
        </p:grpSpPr>
        <p:grpSp>
          <p:nvGrpSpPr>
            <p:cNvPr id="3092" name="Group 2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084" name="Group 1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082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83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85" name="Group 1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086" name="Oval 1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87" name="Oval 1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089" name="Oval 1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93" name="Oval 2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 rot="-3824161">
            <a:off x="8244682" y="4004469"/>
            <a:ext cx="412750" cy="414337"/>
            <a:chOff x="295" y="3385"/>
            <a:chExt cx="408" cy="340"/>
          </a:xfrm>
        </p:grpSpPr>
        <p:grpSp>
          <p:nvGrpSpPr>
            <p:cNvPr id="3099" name="Group 2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00" name="Group 2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03" name="Group 3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06" name="Oval 34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09" name="Oval 3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10" name="Oval 38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 rot="-24928072">
            <a:off x="4283869" y="5734844"/>
            <a:ext cx="412750" cy="414338"/>
            <a:chOff x="295" y="3385"/>
            <a:chExt cx="408" cy="340"/>
          </a:xfrm>
        </p:grpSpPr>
        <p:grpSp>
          <p:nvGrpSpPr>
            <p:cNvPr id="3112" name="Group 4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13" name="Group 4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16" name="Group 4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19" name="Oval 4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21" name="Oval 4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22" name="Oval 50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23" name="Oval 51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37" name="Group 65"/>
          <p:cNvGrpSpPr>
            <a:grpSpLocks/>
          </p:cNvGrpSpPr>
          <p:nvPr/>
        </p:nvGrpSpPr>
        <p:grpSpPr bwMode="auto">
          <a:xfrm rot="-708557">
            <a:off x="831850" y="5299075"/>
            <a:ext cx="355600" cy="396875"/>
            <a:chOff x="295" y="3385"/>
            <a:chExt cx="408" cy="340"/>
          </a:xfrm>
        </p:grpSpPr>
        <p:grpSp>
          <p:nvGrpSpPr>
            <p:cNvPr id="3138" name="Group 6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39" name="Group 6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42" name="Group 7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45" name="Oval 73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46" name="Oval 74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47" name="Oval 75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48" name="Oval 76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49" name="Oval 7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50" name="Group 78"/>
          <p:cNvGrpSpPr>
            <a:grpSpLocks/>
          </p:cNvGrpSpPr>
          <p:nvPr/>
        </p:nvGrpSpPr>
        <p:grpSpPr bwMode="auto">
          <a:xfrm rot="1304332">
            <a:off x="-647700" y="1341438"/>
            <a:ext cx="647700" cy="539750"/>
            <a:chOff x="295" y="3385"/>
            <a:chExt cx="408" cy="340"/>
          </a:xfrm>
        </p:grpSpPr>
        <p:grpSp>
          <p:nvGrpSpPr>
            <p:cNvPr id="3151" name="Group 79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52" name="Group 80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53" name="Oval 8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54" name="Oval 8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55" name="Group 8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58" name="Oval 86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59" name="Oval 87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60" name="Oval 88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61" name="Oval 89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62" name="Oval 90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63" name="Group 91"/>
          <p:cNvGrpSpPr>
            <a:grpSpLocks/>
          </p:cNvGrpSpPr>
          <p:nvPr/>
        </p:nvGrpSpPr>
        <p:grpSpPr bwMode="auto">
          <a:xfrm>
            <a:off x="179388" y="5300663"/>
            <a:ext cx="504825" cy="466725"/>
            <a:chOff x="295" y="3385"/>
            <a:chExt cx="408" cy="340"/>
          </a:xfrm>
        </p:grpSpPr>
        <p:grpSp>
          <p:nvGrpSpPr>
            <p:cNvPr id="3164" name="Group 9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65" name="Group 9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68" name="Group 9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71" name="Oval 99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2" name="Oval 10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3" name="Oval 101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74" name="Oval 102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" name="Oval 103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76" name="Group 104"/>
          <p:cNvGrpSpPr>
            <a:grpSpLocks/>
          </p:cNvGrpSpPr>
          <p:nvPr/>
        </p:nvGrpSpPr>
        <p:grpSpPr bwMode="auto">
          <a:xfrm rot="-2197408">
            <a:off x="8172450" y="5157788"/>
            <a:ext cx="511175" cy="322262"/>
            <a:chOff x="295" y="3385"/>
            <a:chExt cx="408" cy="340"/>
          </a:xfrm>
        </p:grpSpPr>
        <p:grpSp>
          <p:nvGrpSpPr>
            <p:cNvPr id="3177" name="Group 105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78" name="Group 106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79" name="Oval 10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0" name="Oval 10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81" name="Group 109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84" name="Oval 112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5" name="Oval 113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6" name="Oval 114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87" name="Oval 115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88" name="Oval 116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205" name="Group 133"/>
          <p:cNvGrpSpPr>
            <a:grpSpLocks/>
          </p:cNvGrpSpPr>
          <p:nvPr/>
        </p:nvGrpSpPr>
        <p:grpSpPr bwMode="auto">
          <a:xfrm>
            <a:off x="6156325" y="5734050"/>
            <a:ext cx="576263" cy="466725"/>
            <a:chOff x="295" y="3385"/>
            <a:chExt cx="408" cy="340"/>
          </a:xfrm>
        </p:grpSpPr>
        <p:grpSp>
          <p:nvGrpSpPr>
            <p:cNvPr id="3206" name="Group 1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207" name="Group 1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208" name="Oval 1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09" name="Oval 1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210" name="Group 1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213" name="Oval 141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14" name="Oval 142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15" name="Oval 143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216" name="Oval 1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17" name="Oval 1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262" name="Group 190"/>
          <p:cNvGrpSpPr>
            <a:grpSpLocks/>
          </p:cNvGrpSpPr>
          <p:nvPr/>
        </p:nvGrpSpPr>
        <p:grpSpPr bwMode="auto">
          <a:xfrm rot="1401958">
            <a:off x="6372225" y="5957888"/>
            <a:ext cx="503238" cy="1800225"/>
            <a:chOff x="3470" y="572"/>
            <a:chExt cx="317" cy="1134"/>
          </a:xfrm>
        </p:grpSpPr>
        <p:sp>
          <p:nvSpPr>
            <p:cNvPr id="3226" name="Arc 15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7" name="Oval 155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8" name="Oval 156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9" name="Oval 157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2" name="Oval 160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3" name="Oval 161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4" name="Oval 162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6" name="Oval 164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8" name="Oval 166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9" name="Oval 167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276" name="Group 204"/>
          <p:cNvGrpSpPr>
            <a:grpSpLocks/>
          </p:cNvGrpSpPr>
          <p:nvPr/>
        </p:nvGrpSpPr>
        <p:grpSpPr bwMode="auto">
          <a:xfrm flipH="1">
            <a:off x="1692275" y="6453188"/>
            <a:ext cx="503238" cy="1800225"/>
            <a:chOff x="3470" y="572"/>
            <a:chExt cx="317" cy="1134"/>
          </a:xfrm>
        </p:grpSpPr>
        <p:sp>
          <p:nvSpPr>
            <p:cNvPr id="3277" name="Arc 205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8" name="Oval 206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9" name="Oval 207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" name="Oval 208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" name="Oval 209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2" name="Oval 210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3" name="Oval 211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4" name="Oval 212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5" name="Oval 213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6" name="Oval 214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335" name="Group 263"/>
          <p:cNvGrpSpPr>
            <a:grpSpLocks/>
          </p:cNvGrpSpPr>
          <p:nvPr/>
        </p:nvGrpSpPr>
        <p:grpSpPr bwMode="auto">
          <a:xfrm rot="538637">
            <a:off x="7308850" y="5516563"/>
            <a:ext cx="815975" cy="2030412"/>
            <a:chOff x="4377" y="300"/>
            <a:chExt cx="514" cy="1279"/>
          </a:xfrm>
        </p:grpSpPr>
        <p:sp>
          <p:nvSpPr>
            <p:cNvPr id="3336" name="Arc 264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7" name="Oval 265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8" name="Oval 266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9" name="Oval 267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0" name="Oval 268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1" name="Oval 269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2" name="Oval 27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3" name="Oval 271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4" name="Oval 27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5" name="Oval 273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6" name="Oval 274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7" name="Oval 275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8" name="Oval 276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9" name="Oval 277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50" name="Oval 278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385" name="AutoShape 313"/>
          <p:cNvSpPr>
            <a:spLocks noChangeArrowheads="1"/>
          </p:cNvSpPr>
          <p:nvPr/>
        </p:nvSpPr>
        <p:spPr bwMode="auto">
          <a:xfrm rot="-1619423">
            <a:off x="7091363" y="7051675"/>
            <a:ext cx="360362" cy="908050"/>
          </a:xfrm>
          <a:prstGeom prst="moon">
            <a:avLst>
              <a:gd name="adj" fmla="val 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423" name="Group 351"/>
          <p:cNvGrpSpPr>
            <a:grpSpLocks/>
          </p:cNvGrpSpPr>
          <p:nvPr/>
        </p:nvGrpSpPr>
        <p:grpSpPr bwMode="auto">
          <a:xfrm rot="-4249260">
            <a:off x="731838" y="3994150"/>
            <a:ext cx="503238" cy="503237"/>
            <a:chOff x="295" y="3385"/>
            <a:chExt cx="408" cy="340"/>
          </a:xfrm>
        </p:grpSpPr>
        <p:grpSp>
          <p:nvGrpSpPr>
            <p:cNvPr id="3424" name="Group 35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425" name="Group 35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426" name="Oval 35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27" name="Oval 35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428" name="Group 35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429" name="Oval 35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30" name="Oval 35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31" name="Oval 359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32" name="Oval 36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33" name="Oval 361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434" name="Oval 362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35" name="Oval 363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3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3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34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34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8832 C 0.02205 -0.04624 0.03698 0.01295 0.09219 0.01203 C 0.17205 0.01203 0.17795 -0.18566 0.27327 -0.18613 C 0.35903 -0.18613 0.3132 -0.01364 0.39584 -0.01433 C 0.48212 -0.01433 0.43577 -0.13942 0.52795 -0.13942 C 0.61042 -0.13942 0.56459 -0.0548 0.6382 -0.0548 C 0.70903 -0.0548 0.67223 -0.11954 0.73664 -0.11954 C 0.77344 -0.11954 0.77605 -0.10196 0.77934 -0.08832 " pathEditMode="relative" rAng="0" ptsTypes="ffffffff">
                                      <p:cBhvr>
                                        <p:cTn id="26" dur="3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36C95-CB5E-4856-8044-FDEAE9C2C5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965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5205-4600-425F-AF95-B0F1442DF7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169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9BD6-AA0C-4BED-AD44-AA6BD2256F7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580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99E0A-6EC5-4DEA-9AC6-B6E1535236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525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003B2-1BD1-405B-A315-D1FFC884ED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391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5E382-9AE6-4311-917D-353A8B8D476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721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C017-A824-4F3C-BE85-B08C88F7BA0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177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95DE0-0A5B-4134-A69D-35E4EEF547D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403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CBD7C-4646-4147-8737-F9BB6599F8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929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70EB2-129E-4DE9-9596-2DD66E6F8FF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092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DB1"/>
            </a:gs>
            <a:gs pos="100000">
              <a:srgbClr val="F2FDB1">
                <a:gamma/>
                <a:shade val="7607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E6EE8A-DE02-4D26-99B1-EFFEB5F264E8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 rot="-23337491">
            <a:off x="8102600" y="1411288"/>
            <a:ext cx="412750" cy="414337"/>
            <a:chOff x="295" y="3385"/>
            <a:chExt cx="408" cy="340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33" name="Group 9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34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35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6" name="Group 12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37" name="Oval 1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38" name="Oval 1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39" name="Oval 15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40" name="Oval 16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41" name="Oval 17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42" name="Oval 18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44" name="Group 20"/>
          <p:cNvGrpSpPr>
            <a:grpSpLocks/>
          </p:cNvGrpSpPr>
          <p:nvPr/>
        </p:nvGrpSpPr>
        <p:grpSpPr bwMode="auto">
          <a:xfrm rot="-24928072">
            <a:off x="4307682" y="6392069"/>
            <a:ext cx="412750" cy="414337"/>
            <a:chOff x="295" y="3385"/>
            <a:chExt cx="408" cy="340"/>
          </a:xfrm>
        </p:grpSpPr>
        <p:grpSp>
          <p:nvGrpSpPr>
            <p:cNvPr id="1045" name="Group 21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46" name="Group 2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47" name="Oval 2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48" name="Oval 2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9" name="Group 25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50" name="Oval 2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51" name="Oval 2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52" name="Oval 28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53" name="Oval 29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54" name="Oval 30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55" name="Oval 3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6" name="Oval 32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57" name="Group 33"/>
          <p:cNvGrpSpPr>
            <a:grpSpLocks/>
          </p:cNvGrpSpPr>
          <p:nvPr/>
        </p:nvGrpSpPr>
        <p:grpSpPr bwMode="auto">
          <a:xfrm rot="-708557">
            <a:off x="2051050" y="6623050"/>
            <a:ext cx="503238" cy="468313"/>
            <a:chOff x="295" y="3385"/>
            <a:chExt cx="408" cy="340"/>
          </a:xfrm>
        </p:grpSpPr>
        <p:grpSp>
          <p:nvGrpSpPr>
            <p:cNvPr id="1058" name="Group 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59" name="Group 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60" name="Oval 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61" name="Oval 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62" name="Group 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63" name="Oval 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64" name="Oval 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65" name="Oval 41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66" name="Oval 42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67" name="Oval 43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68" name="Oval 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203200" y="5957888"/>
            <a:ext cx="504825" cy="466725"/>
            <a:chOff x="295" y="3385"/>
            <a:chExt cx="408" cy="340"/>
          </a:xfrm>
        </p:grpSpPr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72" name="Group 4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73" name="Oval 4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74" name="Oval 5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75" name="Group 5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76" name="Oval 5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77" name="Oval 5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78" name="Oval 54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79" name="Oval 5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80" name="Oval 56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81" name="Oval 5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2" name="Oval 58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83" name="Group 59"/>
          <p:cNvGrpSpPr>
            <a:grpSpLocks/>
          </p:cNvGrpSpPr>
          <p:nvPr/>
        </p:nvGrpSpPr>
        <p:grpSpPr bwMode="auto">
          <a:xfrm rot="-2197408">
            <a:off x="8196263" y="5815013"/>
            <a:ext cx="511175" cy="322262"/>
            <a:chOff x="295" y="3385"/>
            <a:chExt cx="408" cy="340"/>
          </a:xfrm>
        </p:grpSpPr>
        <p:grpSp>
          <p:nvGrpSpPr>
            <p:cNvPr id="1084" name="Group 6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85" name="Group 6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86" name="Oval 6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87" name="Oval 6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88" name="Group 6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89" name="Oval 6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0" name="Oval 6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91" name="Oval 6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2" name="Oval 6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3" name="Oval 6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94" name="Oval 70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96" name="Group 72"/>
          <p:cNvGrpSpPr>
            <a:grpSpLocks/>
          </p:cNvGrpSpPr>
          <p:nvPr/>
        </p:nvGrpSpPr>
        <p:grpSpPr bwMode="auto">
          <a:xfrm>
            <a:off x="6180138" y="6391275"/>
            <a:ext cx="576262" cy="466725"/>
            <a:chOff x="295" y="3385"/>
            <a:chExt cx="408" cy="340"/>
          </a:xfrm>
        </p:grpSpPr>
        <p:grpSp>
          <p:nvGrpSpPr>
            <p:cNvPr id="1097" name="Group 73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98" name="Group 74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99" name="Oval 7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00" name="Oval 7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1" name="Group 77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02" name="Oval 7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03" name="Oval 7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104" name="Oval 80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05" name="Oval 81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06" name="Oval 82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107" name="Oval 83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08" name="Oval 8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09" name="Group 85"/>
          <p:cNvGrpSpPr>
            <a:grpSpLocks/>
          </p:cNvGrpSpPr>
          <p:nvPr/>
        </p:nvGrpSpPr>
        <p:grpSpPr bwMode="auto">
          <a:xfrm rot="-4249260">
            <a:off x="8459788" y="1341438"/>
            <a:ext cx="503237" cy="503237"/>
            <a:chOff x="295" y="3385"/>
            <a:chExt cx="408" cy="340"/>
          </a:xfrm>
        </p:grpSpPr>
        <p:grpSp>
          <p:nvGrpSpPr>
            <p:cNvPr id="1110" name="Group 8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111" name="Group 8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112" name="Oval 8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13" name="Oval 8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14" name="Group 9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15" name="Oval 9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16" name="Oval 9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117" name="Oval 93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18" name="Oval 94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19" name="Oval 95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120" name="Oval 96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1" name="Oval 9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1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rgbClr val="FF0066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rgbClr val="FF0066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zh.wikipedia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f/fd/BCfood12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5/5c/West_Lak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08DFAC5-4361-4C69-8D47-6CD93BE7BDCB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268413"/>
            <a:ext cx="7772400" cy="1470025"/>
          </a:xfrm>
        </p:spPr>
        <p:txBody>
          <a:bodyPr/>
          <a:lstStyle/>
          <a:p>
            <a:r>
              <a:rPr lang="zh-TW" altLang="en-US">
                <a:latin typeface="華康POP1體W7" panose="040B0709000000000000" pitchFamily="81" charset="-120"/>
                <a:ea typeface="華康POP1體W7" panose="040B0709000000000000" pitchFamily="81" charset="-120"/>
              </a:rPr>
              <a:t>一代文豪～蘇東坡的趣聞軼事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068638"/>
            <a:ext cx="7632700" cy="273685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資料來源：</a:t>
            </a:r>
          </a:p>
          <a:p>
            <a:pPr algn="l">
              <a:spcBef>
                <a:spcPct val="0"/>
              </a:spcBef>
            </a:pP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方志遠，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蘇東坡外傳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（臺北市：新潮社，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2003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）。</a:t>
            </a:r>
          </a:p>
          <a:p>
            <a:pPr algn="l">
              <a:spcBef>
                <a:spcPct val="0"/>
              </a:spcBef>
            </a:pP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楊雪貞，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千古文豪蘇東坡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（臺北市：驛站，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2000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）。</a:t>
            </a:r>
          </a:p>
          <a:p>
            <a:pPr algn="l">
              <a:spcBef>
                <a:spcPct val="0"/>
              </a:spcBef>
            </a:pP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維基百科，網址：</a:t>
            </a:r>
            <a:r>
              <a:rPr lang="en-US" altLang="zh-TW" sz="2000" b="1">
                <a:hlinkClick r:id="rId2"/>
              </a:rPr>
              <a:t>http://zh.wikipedia.org/</a:t>
            </a:r>
            <a:r>
              <a:rPr lang="zh-TW" altLang="en-US" sz="2000" b="1"/>
              <a:t>。</a:t>
            </a:r>
          </a:p>
          <a:p>
            <a:pPr algn="l">
              <a:spcBef>
                <a:spcPct val="0"/>
              </a:spcBef>
            </a:pP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楊德鈞編，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中國歷史教科書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（台北：史地雜誌社，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1966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）。</a:t>
            </a:r>
          </a:p>
          <a:p>
            <a:pPr algn="l">
              <a:spcBef>
                <a:spcPct val="0"/>
              </a:spcBef>
            </a:pP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部分圖片取材自網路，圖片上已經註明作者，故不再說明。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C83C-3DAC-4453-95DF-53E0E653F3AD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蘇軾＆佛印～</a:t>
            </a:r>
            <a:r>
              <a:rPr lang="zh-TW" altLang="en-US" b="1">
                <a:ea typeface="標楷體" panose="03000509000000000000" pitchFamily="65" charset="-120"/>
              </a:rPr>
              <a:t>佛印打坐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8" y="1039813"/>
            <a:ext cx="8899525" cy="5654675"/>
          </a:xfrm>
          <a:solidFill>
            <a:srgbClr val="CCFFFF"/>
          </a:solidFill>
        </p:spPr>
        <p:txBody>
          <a:bodyPr/>
          <a:lstStyle/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TW" altLang="en-US" sz="2800" b="1">
                <a:ea typeface="標楷體" panose="03000509000000000000" pitchFamily="65" charset="-120"/>
              </a:rPr>
              <a:t>有一次，蘇東坡去拜訪佛印，佛印正好在打坐，蘇東坡就開玩笑說：「大和尚近來葷素不禁，身廣體胖，方才啊！我見你打坐的模樣，直像一陀屎。」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TW" altLang="en-US" sz="2800" b="1">
                <a:ea typeface="標楷體" panose="03000509000000000000" pitchFamily="65" charset="-120"/>
              </a:rPr>
              <a:t>接著學他盤腿而坐，反問佛印：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   「你看我參禪的樣子像不像？」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TW" altLang="en-US" sz="2800" b="1">
                <a:ea typeface="標楷體" panose="03000509000000000000" pitchFamily="65" charset="-120"/>
              </a:rPr>
              <a:t>佛印不假思索的說： 「像，像一尊佛。」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TW" altLang="en-US" sz="2800" b="1">
                <a:ea typeface="標楷體" panose="03000509000000000000" pitchFamily="65" charset="-120"/>
              </a:rPr>
              <a:t>蘇東坡不禁暗自得意。回去後將此事說給蘇小妹聽，蘇小妹聽了，反向蘇東坡說：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TW" altLang="en-US" sz="2800" b="1">
                <a:ea typeface="標楷體" panose="03000509000000000000" pitchFamily="65" charset="-120"/>
              </a:rPr>
              <a:t>「哥，你輸了！卻還在沾沾自喜！真是呆啊！」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TW" altLang="en-US" sz="2800" b="1">
                <a:ea typeface="標楷體" panose="03000509000000000000" pitchFamily="65" charset="-120"/>
              </a:rPr>
              <a:t>「何以見得？」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TW" altLang="en-US" sz="2800" b="1">
                <a:ea typeface="標楷體" panose="03000509000000000000" pitchFamily="65" charset="-120"/>
              </a:rPr>
              <a:t>「他見你是尊佛，可見他心中有佛。你看他是陀屎，可見你心中只有</a:t>
            </a:r>
            <a:r>
              <a:rPr lang="en-US" altLang="zh-TW" sz="2800" b="1">
                <a:ea typeface="標楷體" panose="03000509000000000000" pitchFamily="65" charset="-120"/>
              </a:rPr>
              <a:t>『</a:t>
            </a:r>
            <a:r>
              <a:rPr lang="zh-TW" altLang="en-US" sz="2800" b="1">
                <a:ea typeface="標楷體" panose="03000509000000000000" pitchFamily="65" charset="-120"/>
              </a:rPr>
              <a:t>屎</a:t>
            </a:r>
            <a:r>
              <a:rPr lang="en-US" altLang="zh-TW" sz="2800" b="1">
                <a:ea typeface="標楷體" panose="03000509000000000000" pitchFamily="65" charset="-120"/>
              </a:rPr>
              <a:t>』</a:t>
            </a:r>
            <a:r>
              <a:rPr lang="zh-TW" altLang="en-US" sz="2800" b="1">
                <a:ea typeface="標楷體" panose="03000509000000000000" pitchFamily="65" charset="-120"/>
              </a:rPr>
              <a:t>啊！唉呀！境界差太多了！」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6308-CA99-492D-9575-19B683BCA8D1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蘇軾＆佛印～</a:t>
            </a:r>
            <a:r>
              <a:rPr lang="zh-TW" altLang="en-US" b="1">
                <a:ea typeface="標楷體" panose="03000509000000000000" pitchFamily="65" charset="-120"/>
              </a:rPr>
              <a:t>八風吹不動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58913"/>
            <a:ext cx="8229600" cy="5111750"/>
          </a:xfrm>
        </p:spPr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既然得了教訓就學乖多了！以後跟佛印應對要多花點心思，免得吃了悶虧，被罵傻瓜還不知道呢。因此，有一天，蘇東坡過河去拜訪佛印，佛印正在打坐，他便寫了一句偈語，請小和尚轉交佛印。</a:t>
            </a:r>
          </a:p>
          <a:p>
            <a:r>
              <a:rPr lang="zh-TW" altLang="en-US" b="1">
                <a:solidFill>
                  <a:srgbClr val="FF0000"/>
                </a:solidFill>
                <a:ea typeface="標楷體" panose="03000509000000000000" pitchFamily="65" charset="-120"/>
              </a:rPr>
              <a:t>八風吹不動，穩坐紫金蓮。</a:t>
            </a:r>
          </a:p>
          <a:p>
            <a:r>
              <a:rPr lang="zh-TW" altLang="en-US" b="1">
                <a:ea typeface="標楷體" panose="03000509000000000000" pitchFamily="65" charset="-120"/>
              </a:rPr>
              <a:t>蘇東坡隱喻佛印不為八風（稱、議、毀、譽、利、衰、苦、樂）境界所動，而能自由自在，實是讚譽之詞，另一方面也暗示自己的修為。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CF1-2D04-4BD4-92F4-1AB81BF1EDF5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蘇軾＆佛印～</a:t>
            </a:r>
            <a:r>
              <a:rPr lang="zh-TW" altLang="en-US" b="1">
                <a:ea typeface="標楷體" panose="03000509000000000000" pitchFamily="65" charset="-120"/>
              </a:rPr>
              <a:t>八風吹不動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1268413"/>
            <a:ext cx="9144001" cy="55895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zh-TW" altLang="en-US" b="1">
                <a:ea typeface="標楷體" panose="03000509000000000000" pitchFamily="65" charset="-120"/>
              </a:rPr>
              <a:t>沒想到佛印只在偈語旁寫了「放屁」兩個字，就交給小和尚回覆蘇東坡。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zh-TW" altLang="en-US" b="1">
                <a:ea typeface="標楷體" panose="03000509000000000000" pitchFamily="65" charset="-120"/>
              </a:rPr>
              <a:t>蘇東坡取過一看，不禁氣呼呼的，搭上小船，打道回府去了！過了一會兒，有小廝來敲門，蘇東坡慍怒的神色還是沒有回復過來。原來是佛印託人送來一則偈語，打開一看竟是：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zh-TW" altLang="en-US" b="1">
                <a:solidFill>
                  <a:srgbClr val="FF0000"/>
                </a:solidFill>
                <a:ea typeface="標楷體" panose="03000509000000000000" pitchFamily="65" charset="-120"/>
              </a:rPr>
              <a:t>八風吹不動，一屁彈過江。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zh-TW" altLang="en-US" b="1">
                <a:ea typeface="標楷體" panose="03000509000000000000" pitchFamily="65" charset="-120"/>
              </a:rPr>
              <a:t>蘇東坡見了，啞然失笑，才知道自己的修為畢竟不如，稍有不如意，就心煩氣躁。</a:t>
            </a:r>
            <a:endParaRPr lang="zh-TW" altLang="en-US" sz="2400" b="1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34B6-B617-493F-9241-78CE8786A6F7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蘇東坡的大事紀</a:t>
            </a:r>
            <a:r>
              <a:rPr lang="en-US" altLang="zh-TW" b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-2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726488" cy="4968875"/>
          </a:xfrm>
        </p:spPr>
        <p:txBody>
          <a:bodyPr/>
          <a:lstStyle/>
          <a:p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1075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40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  改派密州太守</a:t>
            </a:r>
          </a:p>
          <a:p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1079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44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   因烏台詩案入獄，後貶黃州團練副使</a:t>
            </a:r>
          </a:p>
          <a:p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1080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～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1083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自號「東坡居士」</a:t>
            </a:r>
          </a:p>
          <a:p>
            <a:pPr>
              <a:buFontTx/>
              <a:buNone/>
            </a:pP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</a:t>
            </a:r>
            <a:r>
              <a:rPr lang="zh-TW" altLang="en-US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完成</a:t>
            </a:r>
            <a:r>
              <a:rPr lang="en-US" altLang="zh-TW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念奴嬌</a:t>
            </a:r>
            <a:r>
              <a:rPr lang="en-US" altLang="zh-TW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․</a:t>
            </a:r>
            <a:r>
              <a:rPr lang="zh-TW" altLang="en-US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赤壁懷古</a:t>
            </a:r>
            <a:r>
              <a:rPr lang="en-US" altLang="zh-TW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赤壁賦</a:t>
            </a:r>
            <a:r>
              <a:rPr lang="en-US" altLang="zh-TW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en-US" altLang="zh-TW" sz="26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>
              <a:buFontTx/>
              <a:buNone/>
            </a:pPr>
            <a:r>
              <a:rPr lang="en-US" altLang="zh-TW" sz="26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</a:t>
            </a:r>
            <a:r>
              <a:rPr lang="en-US" altLang="zh-TW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寒食帖</a:t>
            </a:r>
            <a:r>
              <a:rPr lang="en-US" altLang="zh-TW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題西林壁</a:t>
            </a:r>
            <a:r>
              <a:rPr lang="en-US" altLang="zh-TW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</a:p>
          <a:p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1089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 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54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  不願捲入黨爭，自願外調杭州太守</a:t>
            </a:r>
          </a:p>
          <a:p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1094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 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59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  得罪章惇，被貶至惠州</a:t>
            </a:r>
          </a:p>
          <a:p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1097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 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62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  再貶瓊州（今海南島）</a:t>
            </a:r>
          </a:p>
          <a:p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1101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 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66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  病逝</a:t>
            </a:r>
          </a:p>
        </p:txBody>
      </p:sp>
      <p:pic>
        <p:nvPicPr>
          <p:cNvPr id="107527" name="Picture 7" descr="16NorthSo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" t="21907" r="15399" b="2835"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225" y="5573713"/>
            <a:ext cx="3119438" cy="1311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本圖引自：</a:t>
            </a:r>
          </a:p>
          <a:p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楊德鈞編，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中國歷史教科書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（台北：史地雜誌社，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1966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8" grpId="0" animBg="1"/>
      <p:bldP spid="1075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D55C-27BC-4936-99F5-61B54BCDD835}" type="slidenum">
              <a:rPr lang="en-US" altLang="zh-TW"/>
              <a:pPr/>
              <a:t>14</a:t>
            </a:fld>
            <a:endParaRPr lang="en-US" altLang="zh-TW"/>
          </a:p>
        </p:txBody>
      </p:sp>
      <p:pic>
        <p:nvPicPr>
          <p:cNvPr id="116740" name="Picture 4" descr="f_109854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ea typeface="標楷體" panose="03000509000000000000" pitchFamily="65" charset="-120"/>
              </a:rPr>
              <a:t>文學蘇軾～</a:t>
            </a:r>
            <a:r>
              <a:rPr lang="en-US" altLang="zh-TW" sz="4000" b="1">
                <a:ea typeface="標楷體" panose="03000509000000000000" pitchFamily="65" charset="-120"/>
              </a:rPr>
              <a:t>《</a:t>
            </a:r>
            <a:r>
              <a:rPr lang="zh-TW" altLang="en-US" sz="4000" b="1">
                <a:ea typeface="標楷體" panose="03000509000000000000" pitchFamily="65" charset="-120"/>
              </a:rPr>
              <a:t>江城子</a:t>
            </a:r>
            <a:r>
              <a:rPr lang="en-US" altLang="zh-TW" sz="4000" b="1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•</a:t>
            </a:r>
            <a:r>
              <a:rPr lang="zh-TW" altLang="en-US" sz="4000" b="1">
                <a:ea typeface="標楷體" panose="03000509000000000000" pitchFamily="65" charset="-120"/>
              </a:rPr>
              <a:t>十年生死</a:t>
            </a:r>
            <a:r>
              <a:rPr lang="en-US" altLang="zh-TW" sz="4000" b="1">
                <a:ea typeface="標楷體" panose="03000509000000000000" pitchFamily="65" charset="-120"/>
              </a:rPr>
              <a:t>》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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 1075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年正月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日夜，寫下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江城子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十年生死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>
              <a:lnSpc>
                <a:spcPct val="110000"/>
              </a:lnSpc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十年生死兩茫茫  不思量  自難忘。</a:t>
            </a:r>
          </a:p>
          <a:p>
            <a:pPr>
              <a:lnSpc>
                <a:spcPct val="110000"/>
              </a:lnSpc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千里孤墳  無處話淒涼，</a:t>
            </a:r>
          </a:p>
          <a:p>
            <a:pPr>
              <a:lnSpc>
                <a:spcPct val="110000"/>
              </a:lnSpc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縱使相逢應不識  塵滿面  鬢如霜。</a:t>
            </a:r>
          </a:p>
          <a:p>
            <a:pPr>
              <a:lnSpc>
                <a:spcPct val="110000"/>
              </a:lnSpc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夜來幽夢忽還鄉  小軒窗  正梳妝。</a:t>
            </a:r>
          </a:p>
          <a:p>
            <a:pPr>
              <a:lnSpc>
                <a:spcPct val="110000"/>
              </a:lnSpc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相對無語  唯有淚千行，</a:t>
            </a:r>
          </a:p>
          <a:p>
            <a:pPr>
              <a:lnSpc>
                <a:spcPct val="110000"/>
              </a:lnSpc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料得年年斷腸處  明月夜  短松崗。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779838" y="6137275"/>
            <a:ext cx="5329237" cy="70167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>
                <a:ea typeface="標楷體" panose="03000509000000000000" pitchFamily="65" charset="-120"/>
              </a:rPr>
              <a:t>思念已逝的妻子</a:t>
            </a:r>
            <a: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>
                <a:ea typeface="標楷體" panose="03000509000000000000" pitchFamily="65" charset="-120"/>
              </a:rPr>
              <a:t>王弗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4EAB-01BA-44F5-B66C-578CB20CEF44}" type="slidenum">
              <a:rPr lang="en-US" altLang="zh-TW"/>
              <a:pPr/>
              <a:t>15</a:t>
            </a:fld>
            <a:endParaRPr lang="en-US" altLang="zh-TW"/>
          </a:p>
        </p:txBody>
      </p:sp>
      <p:pic>
        <p:nvPicPr>
          <p:cNvPr id="117764" name="Picture 4" descr="01000000000000119088629737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文學蘇軾～</a:t>
            </a:r>
            <a:r>
              <a:rPr lang="en-US" altLang="zh-TW" b="1">
                <a:ea typeface="標楷體" panose="03000509000000000000" pitchFamily="65" charset="-120"/>
              </a:rPr>
              <a:t>《</a:t>
            </a:r>
            <a:r>
              <a:rPr lang="zh-TW" altLang="en-US" b="1">
                <a:ea typeface="標楷體" panose="03000509000000000000" pitchFamily="65" charset="-120"/>
              </a:rPr>
              <a:t>水調歌頭</a:t>
            </a:r>
            <a:r>
              <a:rPr lang="en-US" altLang="zh-TW" b="1">
                <a:ea typeface="標楷體" panose="03000509000000000000" pitchFamily="65" charset="-120"/>
              </a:rPr>
              <a:t>》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96300" cy="525621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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1076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年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中秋醉後想起蘇轍，寫下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水調歌頭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明月幾時有？把酒問青天。不知天上宮闕，今夕是何年？我欲乘風歸去，</a:t>
            </a:r>
          </a:p>
          <a:p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惟恐瓊樓玉宇，高處不勝寒。起舞弄清影，何似在人間？</a:t>
            </a:r>
          </a:p>
          <a:p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轉朱閣，低綺戶，照無眠，不應有恨，</a:t>
            </a:r>
          </a:p>
          <a:p>
            <a:pPr>
              <a:buFontTx/>
              <a:buNone/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  何事長向別時圓？人有悲歡離合，</a:t>
            </a:r>
          </a:p>
          <a:p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月有陰晴圓缺，此事古難全，但願人長久，千里共嬋娟。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0B35-8800-4B04-9D1D-69178E8B9561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文學蘇軾～</a:t>
            </a:r>
            <a:r>
              <a:rPr lang="en-US" altLang="zh-TW" b="1">
                <a:ea typeface="標楷體" panose="03000509000000000000" pitchFamily="65" charset="-120"/>
              </a:rPr>
              <a:t>《</a:t>
            </a:r>
            <a:r>
              <a:rPr lang="zh-TW" altLang="en-US" b="1">
                <a:ea typeface="標楷體" panose="03000509000000000000" pitchFamily="65" charset="-120"/>
              </a:rPr>
              <a:t>題西林壁</a:t>
            </a:r>
            <a:r>
              <a:rPr lang="en-US" altLang="zh-TW" b="1">
                <a:ea typeface="標楷體" panose="03000509000000000000" pitchFamily="65" charset="-120"/>
              </a:rPr>
              <a:t>》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3816350" cy="295275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b="1">
                <a:ea typeface="華康行書體" panose="03000509000000000000" pitchFamily="65" charset="-120"/>
              </a:rPr>
              <a:t>橫看成嶺側成峰，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1">
                <a:ea typeface="華康行書體" panose="03000509000000000000" pitchFamily="65" charset="-120"/>
              </a:rPr>
              <a:t>遠近高低各不同。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1">
                <a:ea typeface="華康行書體" panose="03000509000000000000" pitchFamily="65" charset="-120"/>
              </a:rPr>
              <a:t>不識廬山真面目，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1">
                <a:ea typeface="華康行書體" panose="03000509000000000000" pitchFamily="65" charset="-120"/>
              </a:rPr>
              <a:t>只緣身在此山中。</a:t>
            </a:r>
          </a:p>
        </p:txBody>
      </p:sp>
      <p:pic>
        <p:nvPicPr>
          <p:cNvPr id="120836" name="Picture 4" descr="廬山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68413"/>
            <a:ext cx="4151312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87338" y="4508500"/>
            <a:ext cx="3563937" cy="155257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ea typeface="標楷體" panose="03000509000000000000" pitchFamily="65" charset="-120"/>
              </a:rPr>
              <a:t>廬山為中國名山之一，也是聯合國教科文組織評定的文化遺產和世界地質公園。圖文引自維基百科。</a:t>
            </a:r>
          </a:p>
        </p:txBody>
      </p:sp>
      <p:pic>
        <p:nvPicPr>
          <p:cNvPr id="120838" name="Picture 6" descr="300px-Lu_Shan-Jiangxi2_by_KongFu_W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268413"/>
            <a:ext cx="3709987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1D3A-5FD5-4E69-8E97-2BF609680C8E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藝術蘇軾～</a:t>
            </a:r>
            <a:r>
              <a:rPr lang="en-US" altLang="zh-TW" b="1">
                <a:ea typeface="標楷體" panose="03000509000000000000" pitchFamily="65" charset="-120"/>
              </a:rPr>
              <a:t>《</a:t>
            </a:r>
            <a:r>
              <a:rPr lang="zh-TW" altLang="en-US" b="1">
                <a:ea typeface="標楷體" panose="03000509000000000000" pitchFamily="65" charset="-120"/>
              </a:rPr>
              <a:t>寒食帖</a:t>
            </a:r>
            <a:r>
              <a:rPr lang="en-US" altLang="zh-TW" b="1">
                <a:ea typeface="標楷體" panose="03000509000000000000" pitchFamily="65" charset="-120"/>
              </a:rPr>
              <a:t>》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351837" cy="1511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寒食帖被譽為「天下第三行書」。</a:t>
            </a:r>
          </a:p>
          <a:p>
            <a:pPr>
              <a:lnSpc>
                <a:spcPct val="90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目前收藏在故宮博物院中。</a:t>
            </a:r>
          </a:p>
          <a:p>
            <a:pPr>
              <a:lnSpc>
                <a:spcPct val="90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曾經發行郵票</a:t>
            </a:r>
            <a:r>
              <a:rPr lang="en-US" altLang="zh-TW" sz="2800" b="1">
                <a:ea typeface="標楷體" panose="03000509000000000000" pitchFamily="65" charset="-120"/>
              </a:rPr>
              <a:t>-1995</a:t>
            </a:r>
            <a:r>
              <a:rPr lang="zh-TW" altLang="en-US" sz="2800" b="1">
                <a:ea typeface="標楷體" panose="03000509000000000000" pitchFamily="65" charset="-120"/>
              </a:rPr>
              <a:t>年</a:t>
            </a:r>
            <a:r>
              <a:rPr lang="en-US" altLang="zh-TW" sz="2800" b="1">
                <a:ea typeface="標楷體" panose="03000509000000000000" pitchFamily="65" charset="-120"/>
              </a:rPr>
              <a:t>4</a:t>
            </a:r>
            <a:r>
              <a:rPr lang="zh-TW" altLang="en-US" sz="2800" b="1">
                <a:ea typeface="標楷體" panose="03000509000000000000" pitchFamily="65" charset="-120"/>
              </a:rPr>
              <a:t>月</a:t>
            </a:r>
            <a:r>
              <a:rPr lang="en-US" altLang="zh-TW" sz="2800" b="1">
                <a:ea typeface="標楷體" panose="03000509000000000000" pitchFamily="65" charset="-120"/>
              </a:rPr>
              <a:t>6</a:t>
            </a:r>
            <a:r>
              <a:rPr lang="zh-TW" altLang="en-US" sz="2800" b="1">
                <a:ea typeface="標楷體" panose="03000509000000000000" pitchFamily="65" charset="-120"/>
              </a:rPr>
              <a:t>日。</a:t>
            </a:r>
          </a:p>
        </p:txBody>
      </p:sp>
      <p:pic>
        <p:nvPicPr>
          <p:cNvPr id="118788" name="Picture 4" descr="寒食帖-維基百科-故宮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8" r="13652"/>
          <a:stretch>
            <a:fillRect/>
          </a:stretch>
        </p:blipFill>
        <p:spPr bwMode="auto">
          <a:xfrm>
            <a:off x="95250" y="2884488"/>
            <a:ext cx="8964613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755650" y="6272213"/>
            <a:ext cx="7488238" cy="3968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圖：蘇軾 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寒食帖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》 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故宮博物院藏，引自維基百科。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3A04-6844-454D-BB8F-D8A2E58E876C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美食家～東坡肉的傳說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相傳北宋元佑年間（約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1089-1091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），蘇東坡出任杭州太守，發動民眾疏浚西湖。大功告成後，地方百姓感念蘇東坡之功勞，饋贈了一條條大豬。蘇軾便將之烹製成佳肴，當成年貨回贈給地方百姓，這就是風味獨特、被推為杭州第一名菜的東坡肉。 </a:t>
            </a:r>
          </a:p>
          <a:p>
            <a:pPr>
              <a:lnSpc>
                <a:spcPct val="90000"/>
              </a:lnSpc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東坡肉製法：肉切大方塊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—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文火煮成八分熟後撈起曬乾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—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油鍋炸黃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—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加蔥、薑、鹽、糖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—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文火燉半時辰。</a:t>
            </a:r>
            <a:r>
              <a:rPr lang="zh-TW" altLang="en-US"/>
              <a:t> </a:t>
            </a:r>
          </a:p>
        </p:txBody>
      </p:sp>
      <p:pic>
        <p:nvPicPr>
          <p:cNvPr id="101381" name="Picture 5" descr="File:BCfood1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6" b="7849"/>
          <a:stretch>
            <a:fillRect/>
          </a:stretch>
        </p:blipFill>
        <p:spPr bwMode="auto">
          <a:xfrm>
            <a:off x="1908175" y="1700213"/>
            <a:ext cx="4967288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908175" y="5949950"/>
            <a:ext cx="4968875" cy="3968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東坡肉    圖片引自維基百科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58BB-4263-4861-9809-57789BD49B15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0" y="6237288"/>
            <a:ext cx="9144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圖片：紅鰭多紀魨</a:t>
            </a:r>
            <a:r>
              <a:rPr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引自維基百科 </a:t>
            </a:r>
          </a:p>
        </p:txBody>
      </p:sp>
      <p:pic>
        <p:nvPicPr>
          <p:cNvPr id="119812" name="Picture 4" descr="紅鰭多紀魨-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0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美食家～死了也值得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588000"/>
          </a:xfrm>
          <a:solidFill>
            <a:srgbClr val="CCFFFF"/>
          </a:solidFill>
        </p:spPr>
        <p:txBody>
          <a:bodyPr/>
          <a:lstStyle/>
          <a:p>
            <a:r>
              <a:rPr lang="zh-TW" altLang="en-US" sz="2800" b="1">
                <a:ea typeface="標楷體" panose="03000509000000000000" pitchFamily="65" charset="-120"/>
              </a:rPr>
              <a:t>蘇東坡常吃河豚，許多商家喜歡請他吃，若得到他讚賞馬上就可以出名。但他卻沒輕易讚賞過哪一家的河豚。</a:t>
            </a:r>
          </a:p>
          <a:p>
            <a:r>
              <a:rPr lang="zh-TW" altLang="en-US" sz="2800" b="1">
                <a:ea typeface="標楷體" panose="03000509000000000000" pitchFamily="65" charset="-120"/>
              </a:rPr>
              <a:t>常州城有一家姓何的店家因為處偏僻，儘管河豚燒得鮮美卻生意不佳，於是東家便請蘇東坡前來品嚐。</a:t>
            </a:r>
          </a:p>
          <a:p>
            <a:r>
              <a:rPr lang="zh-TW" altLang="en-US" sz="2800" b="1">
                <a:ea typeface="標楷體" panose="03000509000000000000" pitchFamily="65" charset="-120"/>
              </a:rPr>
              <a:t>這天蘇東坡應邀前來，見滿桌河豚他便不客氣吃起來，但拚命吃後卻始終不發一語，店家急了便問：「大學士，您覺得這捉河豚是否對您的胃口？」</a:t>
            </a:r>
          </a:p>
          <a:p>
            <a:r>
              <a:rPr lang="zh-TW" altLang="en-US" sz="2800" b="1">
                <a:ea typeface="標楷體" panose="03000509000000000000" pitchFamily="65" charset="-120"/>
              </a:rPr>
              <a:t>蘇東坡卻好整以暇的夾起一塊河豚肉塞進嘴裡，並說：「據說河豚這東西含有劇毒呢！」</a:t>
            </a:r>
          </a:p>
          <a:p>
            <a:r>
              <a:rPr lang="zh-TW" altLang="en-US" sz="2800" b="1">
                <a:ea typeface="標楷體" panose="03000509000000000000" pitchFamily="65" charset="-120"/>
              </a:rPr>
              <a:t>「唔！是的」害得店家哭笑不得。蘇東坡放下筷子大聲說：「今天吃了這家河豚，就算死了也值得！」店家總算懂了蘇東坡的意思！此後，生意興隆自不在話下！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nimBg="1"/>
      <p:bldP spid="119811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1CE-03CF-42CB-BBC0-9732A35B2AFA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341313"/>
            <a:ext cx="4043363" cy="1143000"/>
          </a:xfrm>
        </p:spPr>
        <p:txBody>
          <a:bodyPr/>
          <a:lstStyle/>
          <a:p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4824412" cy="4525963"/>
          </a:xfrm>
        </p:spPr>
        <p:txBody>
          <a:bodyPr/>
          <a:lstStyle/>
          <a:p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蘇軾（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1037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日－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1101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日），字子瞻，號東坡居士，眉州眉山（今四川眉山市）人，中國北宋大文豪。</a:t>
            </a:r>
          </a:p>
        </p:txBody>
      </p:sp>
      <p:pic>
        <p:nvPicPr>
          <p:cNvPr id="100356" name="Picture 4" descr="蘇軾像，元·趙孟頫繪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100"/>
            <a:ext cx="2908300" cy="6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684213" y="5013325"/>
            <a:ext cx="41751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圖：蘇軾畫像。</a:t>
            </a:r>
          </a:p>
          <a:p>
            <a:pPr>
              <a:spcBef>
                <a:spcPct val="50000"/>
              </a:spcBef>
            </a:pP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元  趙孟頫 繪。引自維基百科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767B-C940-4DD2-A55A-1FE87373F6A9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蘇東坡＆參寥～對句的幽默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蘇東坡謫居惠州時，他結交一位參寥和尚，有一次與東坡泛舟對句。想不到參寥竟將蘇東坡寫在紙上的詩句投入江中。</a:t>
            </a:r>
          </a:p>
          <a:p>
            <a:r>
              <a:rPr lang="zh-TW" altLang="en-US" b="1">
                <a:ea typeface="標楷體" panose="03000509000000000000" pitchFamily="65" charset="-120"/>
              </a:rPr>
              <a:t>你瞧：水流東坡詩</a:t>
            </a:r>
          </a:p>
          <a:p>
            <a:r>
              <a:rPr lang="zh-TW" altLang="en-US" b="1">
                <a:ea typeface="標楷體" panose="03000509000000000000" pitchFamily="65" charset="-120"/>
              </a:rPr>
              <a:t>蘇東坡想：好哇！你竟敢虧我，此時一條黑狗在岸邊啃著骨頭，蘇東坡靈機一動，便向著對參寥說：「你看河邊有什麼？」</a:t>
            </a:r>
          </a:p>
          <a:p>
            <a:r>
              <a:rPr lang="zh-TW" altLang="en-US" b="1">
                <a:ea typeface="標楷體" panose="03000509000000000000" pitchFamily="65" charset="-120"/>
              </a:rPr>
              <a:t>正是：狗啃河上骨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391025" y="3213100"/>
            <a:ext cx="3494088" cy="579438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>
                <a:ea typeface="標楷體" panose="03000509000000000000" pitchFamily="65" charset="-120"/>
              </a:rPr>
              <a:t>水流東坡詩（屍）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356100" y="5373688"/>
            <a:ext cx="3887788" cy="579437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>
                <a:ea typeface="標楷體" panose="03000509000000000000" pitchFamily="65" charset="-120"/>
              </a:rPr>
              <a:t>狗啃河上（和尚）骨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1" animBg="1"/>
      <p:bldP spid="1024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7EB5-3C64-4D49-8884-B0AFC34CAB32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6838"/>
            <a:ext cx="8229600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zh-TW" altLang="en-US" sz="8000" b="1">
                <a:ea typeface="標楷體" panose="03000509000000000000" pitchFamily="65" charset="-120"/>
              </a:rPr>
              <a:t>謝謝聆聽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FFA0-5C9D-4C62-993B-085AE867CF32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文學與藝術成就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24862" cy="1871663"/>
          </a:xfrm>
        </p:spPr>
        <p:txBody>
          <a:bodyPr/>
          <a:lstStyle/>
          <a:p>
            <a:r>
              <a:rPr lang="zh-TW" altLang="en-US" sz="2600" b="1">
                <a:latin typeface="標楷體" panose="03000509000000000000" pitchFamily="65" charset="-120"/>
                <a:ea typeface="標楷體" panose="03000509000000000000" pitchFamily="65" charset="-120"/>
              </a:rPr>
              <a:t>其詩、詞、賦、散文，均成就極高，且善書法和繪畫，是中國文學藝術史上罕見的全才，也是中國數千年歷史上被公認文學藝術造詣最傑出的大家之一。</a:t>
            </a:r>
          </a:p>
          <a:p>
            <a:pPr>
              <a:buFontTx/>
              <a:buNone/>
            </a:pPr>
            <a:r>
              <a:rPr lang="zh-TW" altLang="en-US" sz="2600" b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</a:t>
            </a:r>
            <a:r>
              <a:rPr lang="zh-TW" altLang="en-US" sz="2600" b="1">
                <a:latin typeface="標楷體" panose="03000509000000000000" pitchFamily="65" charset="-120"/>
                <a:ea typeface="標楷體" panose="03000509000000000000" pitchFamily="65" charset="-120"/>
              </a:rPr>
              <a:t>諺語：眉山生三蘇，草木盡皆枯（因天地精華被吸收）</a:t>
            </a:r>
            <a:endParaRPr lang="zh-TW" altLang="en-US" sz="28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900113" y="5516563"/>
            <a:ext cx="7488237" cy="701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蘇軾畫作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瀟湘竹石圖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，原作藏於中國美術館。</a:t>
            </a:r>
          </a:p>
          <a:p>
            <a:pPr algn="ctr"/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圖片轉引自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文史參考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2011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年第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期（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月上）。</a:t>
            </a:r>
          </a:p>
        </p:txBody>
      </p:sp>
      <p:pic>
        <p:nvPicPr>
          <p:cNvPr id="105480" name="Picture 8" descr="蘇軾畫作《瀟湘竹石圖》--《文史參考》2011年第5期（3月上）中國美術館藏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8569325" cy="22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57AA-71DB-4B7A-B51A-F34A1F3382C1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蘇東坡的大事紀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b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628775"/>
            <a:ext cx="88201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1037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  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   蘇軾誕生</a:t>
            </a:r>
          </a:p>
          <a:p>
            <a:pPr>
              <a:lnSpc>
                <a:spcPct val="90000"/>
              </a:lnSpc>
            </a:pP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1038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  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   弟弟蘇轍誕生</a:t>
            </a:r>
          </a:p>
          <a:p>
            <a:pPr>
              <a:lnSpc>
                <a:spcPct val="90000"/>
              </a:lnSpc>
            </a:pP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1054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19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   與王弗結婚（王弗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16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歲）</a:t>
            </a:r>
          </a:p>
          <a:p>
            <a:pPr>
              <a:lnSpc>
                <a:spcPct val="90000"/>
              </a:lnSpc>
            </a:pP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1057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22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   參加科舉，因曾鞏之故，進士第二名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母親去世，守孝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27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個月。</a:t>
            </a:r>
          </a:p>
          <a:p>
            <a:pPr>
              <a:lnSpc>
                <a:spcPct val="90000"/>
              </a:lnSpc>
            </a:pP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1064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29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   王弗去世（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27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歲）</a:t>
            </a:r>
          </a:p>
          <a:p>
            <a:pPr>
              <a:lnSpc>
                <a:spcPct val="90000"/>
              </a:lnSpc>
            </a:pP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1066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31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   蘇洵去世。守喪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27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個月。</a:t>
            </a:r>
          </a:p>
          <a:p>
            <a:pPr>
              <a:lnSpc>
                <a:spcPct val="90000"/>
              </a:lnSpc>
            </a:pP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1069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34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   娶王潤之（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22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歲）蘇軾返京</a:t>
            </a:r>
          </a:p>
          <a:p>
            <a:pPr>
              <a:lnSpc>
                <a:spcPct val="90000"/>
              </a:lnSpc>
            </a:pP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1071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～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1074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  杭州通判 </a:t>
            </a:r>
          </a:p>
        </p:txBody>
      </p:sp>
      <p:pic>
        <p:nvPicPr>
          <p:cNvPr id="106500" name="Picture 4" descr="《晩笑堂竹荘畫傳》蘇轍像-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01613"/>
            <a:ext cx="2709862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67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蘇轍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引自維基百科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336550" y="1144588"/>
            <a:ext cx="8351838" cy="54530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3200" b="1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趣味的軼事</a:t>
            </a:r>
            <a:r>
              <a:rPr lang="en-US" altLang="zh-TW" sz="3200" b="1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r>
              <a:rPr lang="en-US" altLang="zh-TW" sz="3200" b="1">
                <a:sym typeface="Wingdings" panose="05000000000000000000" pitchFamily="2" charset="2"/>
              </a:rPr>
              <a:t>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當年的考試是由歐陽脩任主考官，歐陽脩很  </a:t>
            </a:r>
          </a:p>
          <a:p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  欣賞蘇軾的文章，但因懷疑是學生曾鞏所</a:t>
            </a:r>
          </a:p>
          <a:p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  作，為了避免不必要的誤會，就把他列為第</a:t>
            </a:r>
          </a:p>
          <a:p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  二名，因此蘇東坡的第一名就此飛了。</a:t>
            </a:r>
          </a:p>
          <a:p>
            <a:r>
              <a:rPr lang="zh-TW" altLang="en-US" sz="3200" b="1">
                <a:sym typeface="Wingdings" panose="05000000000000000000" pitchFamily="2" charset="2"/>
              </a:rPr>
              <a:t>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歐陽脩曾經感嘆：「老夫當避此人出一頭</a:t>
            </a:r>
          </a:p>
          <a:p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  地。」並對家人說，</a:t>
            </a:r>
            <a:r>
              <a:rPr lang="en-US" altLang="zh-TW" sz="3200" b="1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年後，世人將只知蘇</a:t>
            </a:r>
          </a:p>
          <a:p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  軾，不再記得有歐陽脩。 </a:t>
            </a:r>
          </a:p>
          <a:p>
            <a:r>
              <a:rPr lang="zh-TW" altLang="en-US" sz="3200" b="1">
                <a:sym typeface="Wingdings" panose="05000000000000000000" pitchFamily="2" charset="2"/>
              </a:rPr>
              <a:t>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蘇洵說：</a:t>
            </a:r>
          </a:p>
          <a:p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  莫道登科易，老夫如登天；</a:t>
            </a:r>
          </a:p>
          <a:p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  莫道登科難，小兒如拾芥。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106501" grpId="0" animBg="1"/>
      <p:bldP spid="106501" grpId="1" animBg="1"/>
      <p:bldP spid="106502" grpId="0" animBg="1"/>
      <p:bldP spid="10650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9BEA-3FF4-41E5-AF76-5AFAB8BF258D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文學蘇軾～飲湖上初晴後雨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5750"/>
            <a:ext cx="3600450" cy="3529013"/>
          </a:xfrm>
        </p:spPr>
        <p:txBody>
          <a:bodyPr/>
          <a:lstStyle/>
          <a:p>
            <a:pPr>
              <a:spcBef>
                <a:spcPct val="90000"/>
              </a:spcBef>
              <a:buFontTx/>
              <a:buNone/>
            </a:pPr>
            <a:r>
              <a:rPr lang="zh-TW" altLang="en-US" sz="3000" b="1">
                <a:ea typeface="華康行書體" panose="03000509000000000000" pitchFamily="65" charset="-120"/>
              </a:rPr>
              <a:t>水光瀲灩晴方好，</a:t>
            </a:r>
          </a:p>
          <a:p>
            <a:pPr>
              <a:spcBef>
                <a:spcPct val="90000"/>
              </a:spcBef>
              <a:buFontTx/>
              <a:buNone/>
            </a:pPr>
            <a:r>
              <a:rPr lang="zh-TW" altLang="en-US" sz="3000" b="1">
                <a:ea typeface="華康行書體" panose="03000509000000000000" pitchFamily="65" charset="-120"/>
              </a:rPr>
              <a:t>山色空濛雨亦奇。</a:t>
            </a:r>
          </a:p>
          <a:p>
            <a:pPr>
              <a:spcBef>
                <a:spcPct val="90000"/>
              </a:spcBef>
              <a:buFontTx/>
              <a:buNone/>
            </a:pPr>
            <a:r>
              <a:rPr lang="zh-TW" altLang="en-US" sz="3000" b="1">
                <a:ea typeface="華康行書體" panose="03000509000000000000" pitchFamily="65" charset="-120"/>
              </a:rPr>
              <a:t>欲把西湖比西子，</a:t>
            </a:r>
          </a:p>
          <a:p>
            <a:pPr>
              <a:spcBef>
                <a:spcPct val="90000"/>
              </a:spcBef>
              <a:buFontTx/>
              <a:buNone/>
            </a:pPr>
            <a:r>
              <a:rPr lang="zh-TW" altLang="en-US" sz="3000" b="1">
                <a:ea typeface="華康行書體" panose="03000509000000000000" pitchFamily="65" charset="-120"/>
              </a:rPr>
              <a:t>淡妝濃抹總相宜。</a:t>
            </a:r>
          </a:p>
        </p:txBody>
      </p:sp>
      <p:pic>
        <p:nvPicPr>
          <p:cNvPr id="108549" name="Picture 5" descr="File:West Lak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628775"/>
            <a:ext cx="5675312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84213" y="5445125"/>
            <a:ext cx="8353425" cy="1006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杭州西湖在中國的歷史文化和風景名勝中居重要地位，因而被評選為國家重點風景名勝區，</a:t>
            </a:r>
            <a:r>
              <a:rPr lang="zh-TW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2011年6月24日，更被列入世界遺產名錄。</a:t>
            </a:r>
            <a:endParaRPr lang="zh-TW" altLang="en-US" sz="2000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圖、文：引自維基百科。</a:t>
            </a:r>
            <a:endParaRPr lang="zh-TW" altLang="en-US" sz="20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D515-6CD2-48B5-B748-9404CDC9EDF5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蘇軾＆佛印～求人不如求己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24862" cy="5040313"/>
          </a:xfrm>
          <a:solidFill>
            <a:srgbClr val="CCCCFF"/>
          </a:solidFill>
        </p:spPr>
        <p:txBody>
          <a:bodyPr/>
          <a:lstStyle/>
          <a:p>
            <a:pPr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蘇東坡有個和尚朋友名叫佛印，這人是個特立獨行的</a:t>
            </a:r>
          </a:p>
          <a:p>
            <a:pPr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人，葷素不禁，但他的話句句帶有禪機，耐人尋味。</a:t>
            </a:r>
          </a:p>
          <a:p>
            <a:pPr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有一天，蘇東坡和佛印共同參觀一座廟宇，進入大殿</a:t>
            </a:r>
          </a:p>
          <a:p>
            <a:pPr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後，發現一尊坐著的觀世音菩薩，手中還拿著念珠，</a:t>
            </a:r>
          </a:p>
          <a:p>
            <a:pPr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法相莊嚴。</a:t>
            </a:r>
          </a:p>
          <a:p>
            <a:pPr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蘇：平常只見信徒屬念珠，這尊菩薩也數念珠做啥？</a:t>
            </a:r>
          </a:p>
          <a:p>
            <a:pPr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佛：她這也是念</a:t>
            </a:r>
            <a:r>
              <a:rPr lang="en-US" altLang="zh-TW" sz="2800" b="1">
                <a:ea typeface="標楷體" panose="03000509000000000000" pitchFamily="65" charset="-120"/>
              </a:rPr>
              <a:t>『</a:t>
            </a:r>
            <a:r>
              <a:rPr lang="zh-TW" altLang="en-US" sz="2800" b="1">
                <a:ea typeface="標楷體" panose="03000509000000000000" pitchFamily="65" charset="-120"/>
              </a:rPr>
              <a:t>觀世音菩薩</a:t>
            </a:r>
            <a:r>
              <a:rPr lang="en-US" altLang="zh-TW" sz="2800" b="1">
                <a:ea typeface="標楷體" panose="03000509000000000000" pitchFamily="65" charset="-120"/>
              </a:rPr>
              <a:t>』</a:t>
            </a:r>
            <a:r>
              <a:rPr lang="zh-TW" altLang="en-US" sz="2800" b="1">
                <a:ea typeface="標楷體" panose="03000509000000000000" pitchFamily="65" charset="-120"/>
              </a:rPr>
              <a:t>呀！</a:t>
            </a:r>
          </a:p>
          <a:p>
            <a:pPr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蘇：啊？這是什麼道理？</a:t>
            </a:r>
          </a:p>
          <a:p>
            <a:pPr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佛：唉！求人不如求己嘛！</a:t>
            </a:r>
          </a:p>
        </p:txBody>
      </p:sp>
      <p:pic>
        <p:nvPicPr>
          <p:cNvPr id="109573" name="Picture 5" descr="avalokiteshvara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4665663"/>
            <a:ext cx="1309687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B056-FDA9-4665-8B0D-71C70EC103BA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蘇軾＆佛印～愛吃的佛印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13787" cy="5184775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zh-TW" altLang="en-US" b="1">
                <a:ea typeface="標楷體" panose="03000509000000000000" pitchFamily="65" charset="-120"/>
              </a:rPr>
              <a:t>佛印以好吃聞名，每次蘇東坡請客，他都會「參」一腳。有天晚上，蘇東坡邀請黃庭堅去遊西湖。船到了湖心，蘇東坡才說：「</a:t>
            </a:r>
            <a:r>
              <a:rPr lang="zh-TW" altLang="en-US" b="1">
                <a:solidFill>
                  <a:srgbClr val="FF0000"/>
                </a:solidFill>
                <a:ea typeface="標楷體" panose="03000509000000000000" pitchFamily="65" charset="-120"/>
              </a:rPr>
              <a:t>每次有好吃的、好喝的，都被佛印搶光了！</a:t>
            </a:r>
            <a:r>
              <a:rPr lang="zh-TW" altLang="en-US" b="1">
                <a:ea typeface="標楷體" panose="03000509000000000000" pitchFamily="65" charset="-120"/>
              </a:rPr>
              <a:t>今晚少了他，我們總算可以圖個清靜，喝個痛快」</a:t>
            </a:r>
          </a:p>
          <a:p>
            <a:pPr>
              <a:lnSpc>
                <a:spcPct val="105000"/>
              </a:lnSpc>
            </a:pPr>
            <a:r>
              <a:rPr lang="zh-TW" altLang="en-US" b="1">
                <a:ea typeface="標楷體" panose="03000509000000000000" pitchFamily="65" charset="-120"/>
              </a:rPr>
              <a:t>於是蘇東坡取出備好的酒菜，與黃庭堅吃起來。陣陣酒香四溢，惹得</a:t>
            </a:r>
            <a:r>
              <a:rPr lang="zh-TW" altLang="en-US" b="1">
                <a:solidFill>
                  <a:srgbClr val="FF0000"/>
                </a:solidFill>
                <a:ea typeface="標楷體" panose="03000509000000000000" pitchFamily="65" charset="-120"/>
              </a:rPr>
              <a:t>躲在船艙的佛印</a:t>
            </a:r>
            <a:r>
              <a:rPr lang="zh-TW" altLang="en-US" b="1">
                <a:ea typeface="標楷體" panose="03000509000000000000" pitchFamily="65" charset="-120"/>
              </a:rPr>
              <a:t>，酒蟲發作，差點流出口水來。他二人喝得興起，便行起酒令來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en-US" altLang="zh-TW" b="1">
              <a:ea typeface="標楷體" panose="03000509000000000000" pitchFamily="65" charset="-12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12725" y="1412875"/>
            <a:ext cx="8785225" cy="5035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000" b="1">
                <a:ea typeface="標楷體" panose="03000509000000000000" pitchFamily="65" charset="-120"/>
              </a:rPr>
              <a:t>「浮雲推開，明月出來。天何言哉？天何言哉？」</a:t>
            </a:r>
          </a:p>
          <a:p>
            <a:pPr>
              <a:lnSpc>
                <a:spcPct val="120000"/>
              </a:lnSpc>
            </a:pPr>
            <a:r>
              <a:rPr lang="zh-TW" altLang="en-US" sz="3000" b="1">
                <a:solidFill>
                  <a:srgbClr val="6600FF"/>
                </a:solidFill>
                <a:ea typeface="標楷體" panose="03000509000000000000" pitchFamily="65" charset="-120"/>
              </a:rPr>
              <a:t>「蓮萍移開，游魚出來。得其所哉！得其所哉！」黃庭堅接口。</a:t>
            </a:r>
          </a:p>
          <a:p>
            <a:pPr>
              <a:lnSpc>
                <a:spcPct val="120000"/>
              </a:lnSpc>
            </a:pPr>
            <a:endParaRPr lang="zh-TW" altLang="en-US" sz="3000" b="1">
              <a:solidFill>
                <a:srgbClr val="6600FF"/>
              </a:solidFill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000" b="1">
                <a:ea typeface="標楷體" panose="03000509000000000000" pitchFamily="65" charset="-120"/>
              </a:rPr>
              <a:t>這一會，佛印再也憋不住了，</a:t>
            </a:r>
          </a:p>
          <a:p>
            <a:pPr>
              <a:lnSpc>
                <a:spcPct val="120000"/>
              </a:lnSpc>
            </a:pPr>
            <a:r>
              <a:rPr lang="zh-TW" altLang="en-US" sz="3000" b="1">
                <a:ea typeface="標楷體" panose="03000509000000000000" pitchFamily="65" charset="-120"/>
              </a:rPr>
              <a:t>從船艙下跳上來，歌聲吟道：</a:t>
            </a:r>
          </a:p>
          <a:p>
            <a:pPr>
              <a:lnSpc>
                <a:spcPct val="120000"/>
              </a:lnSpc>
            </a:pPr>
            <a:r>
              <a:rPr lang="zh-TW" altLang="en-US" sz="3000" b="1">
                <a:solidFill>
                  <a:srgbClr val="FF0000"/>
                </a:solidFill>
                <a:ea typeface="標楷體" panose="03000509000000000000" pitchFamily="65" charset="-120"/>
              </a:rPr>
              <a:t>「船艙拔開，佛印出來。煩死人哉！煩死人哉！」</a:t>
            </a:r>
          </a:p>
          <a:p>
            <a:pPr>
              <a:lnSpc>
                <a:spcPct val="120000"/>
              </a:lnSpc>
            </a:pPr>
            <a:r>
              <a:rPr lang="zh-TW" altLang="en-US" sz="3000" b="1">
                <a:ea typeface="標楷體" panose="03000509000000000000" pitchFamily="65" charset="-120"/>
              </a:rPr>
              <a:t>聲音太大還把蘇黃嚇了一跳，等到定眼一瞧，</a:t>
            </a:r>
          </a:p>
          <a:p>
            <a:pPr>
              <a:lnSpc>
                <a:spcPct val="120000"/>
              </a:lnSpc>
            </a:pPr>
            <a:r>
              <a:rPr lang="zh-TW" altLang="en-US" sz="3000" b="1">
                <a:ea typeface="標楷體" panose="03000509000000000000" pitchFamily="65" charset="-120"/>
              </a:rPr>
              <a:t>才知來人竟是佛印，三人忍不住哈哈大笑。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596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187A-88F4-434A-8429-B4759544E9BB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蘇軾＆佛印～</a:t>
            </a:r>
            <a:r>
              <a:rPr lang="zh-TW" altLang="en-US" b="1">
                <a:ea typeface="標楷體" panose="03000509000000000000" pitchFamily="65" charset="-120"/>
              </a:rPr>
              <a:t>五柳魚</a:t>
            </a:r>
            <a:r>
              <a:rPr lang="zh-TW" altLang="en-US" b="1"/>
              <a:t> </a:t>
            </a:r>
            <a:r>
              <a:rPr lang="en-US" altLang="zh-TW" b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(Ⅰ)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485900"/>
            <a:ext cx="8229600" cy="48958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蘇東坡向來愛吃魚，某日他親自做了一道「五柳魚」，先把草魚洗淨，在魚背上劃下幾刀，下鍋炸成香酥的金黃色，再淋上胡蘿蔔絲、筍絲、薑絲、肉絲，加上糖、醋、醬做成的芶芡，真是色香味美，令人食指大動。</a:t>
            </a:r>
          </a:p>
          <a:p>
            <a:pPr>
              <a:lnSpc>
                <a:spcPct val="115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蘇東坡要大快朵頤時，不料小廝來報，說佛印來訪。他趕緊將魚藏到書架上去，不料佛印眼尖，踏進屋就瞧見了！蘇東坡裝作沒事起身相迎：「大和尚今天真是稀客！」</a:t>
            </a:r>
          </a:p>
        </p:txBody>
      </p:sp>
      <p:pic>
        <p:nvPicPr>
          <p:cNvPr id="111622" name="Picture 6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38338"/>
            <a:ext cx="6697662" cy="4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1549400" y="6000750"/>
            <a:ext cx="6335713" cy="3667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anose="03000509000000000000" pitchFamily="65" charset="-120"/>
              </a:rPr>
              <a:t>五柳魚圖片：阿阿烏的窩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20650" y="1341438"/>
            <a:ext cx="8964613" cy="53308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600" b="1">
                <a:ea typeface="標楷體" panose="03000509000000000000" pitchFamily="65" charset="-120"/>
              </a:rPr>
              <a:t>「啊呀！近來看書，發現有個字真是難寫」佛印笑瞇瞇的說</a:t>
            </a:r>
          </a:p>
          <a:p>
            <a:pPr>
              <a:lnSpc>
                <a:spcPct val="120000"/>
              </a:lnSpc>
            </a:pPr>
            <a:r>
              <a:rPr lang="zh-TW" altLang="en-US" sz="2600" b="1">
                <a:ea typeface="標楷體" panose="03000509000000000000" pitchFamily="65" charset="-120"/>
              </a:rPr>
              <a:t>「是那個字讓您嫌煩了呀！」</a:t>
            </a:r>
          </a:p>
          <a:p>
            <a:pPr>
              <a:lnSpc>
                <a:spcPct val="120000"/>
              </a:lnSpc>
            </a:pPr>
            <a:r>
              <a:rPr lang="zh-TW" altLang="en-US" sz="2600" b="1">
                <a:ea typeface="標楷體" panose="03000509000000000000" pitchFamily="65" charset="-120"/>
              </a:rPr>
              <a:t>「這個字和您有關。就是</a:t>
            </a:r>
            <a:r>
              <a:rPr lang="en-US" altLang="zh-TW" sz="2600" b="1">
                <a:solidFill>
                  <a:srgbClr val="FF0000"/>
                </a:solidFill>
                <a:ea typeface="標楷體" panose="03000509000000000000" pitchFamily="65" charset="-120"/>
              </a:rPr>
              <a:t>『</a:t>
            </a:r>
            <a:r>
              <a:rPr lang="zh-TW" altLang="en-US" sz="2600" b="1">
                <a:solidFill>
                  <a:srgbClr val="FF0000"/>
                </a:solidFill>
                <a:ea typeface="標楷體" panose="03000509000000000000" pitchFamily="65" charset="-120"/>
              </a:rPr>
              <a:t>蘇</a:t>
            </a:r>
            <a:r>
              <a:rPr lang="en-US" altLang="zh-TW" sz="2600" b="1">
                <a:solidFill>
                  <a:srgbClr val="FF0000"/>
                </a:solidFill>
                <a:ea typeface="標楷體" panose="03000509000000000000" pitchFamily="65" charset="-120"/>
              </a:rPr>
              <a:t>』</a:t>
            </a:r>
            <a:r>
              <a:rPr lang="zh-TW" altLang="en-US" sz="2600" b="1">
                <a:ea typeface="標楷體" panose="03000509000000000000" pitchFamily="65" charset="-120"/>
              </a:rPr>
              <a:t>呀！」</a:t>
            </a:r>
          </a:p>
          <a:p>
            <a:pPr>
              <a:lnSpc>
                <a:spcPct val="120000"/>
              </a:lnSpc>
            </a:pPr>
            <a:r>
              <a:rPr lang="zh-TW" altLang="en-US" sz="2600" b="1">
                <a:ea typeface="標楷體" panose="03000509000000000000" pitchFamily="65" charset="-120"/>
              </a:rPr>
              <a:t>「這字有何難？」</a:t>
            </a:r>
          </a:p>
          <a:p>
            <a:pPr>
              <a:lnSpc>
                <a:spcPct val="120000"/>
              </a:lnSpc>
            </a:pPr>
            <a:r>
              <a:rPr lang="zh-TW" altLang="en-US" sz="2600" b="1">
                <a:ea typeface="標楷體" panose="03000509000000000000" pitchFamily="65" charset="-120"/>
              </a:rPr>
              <a:t>「我是弄不清楚，這魚字如果擺在右邊，該怎麼念呀？」</a:t>
            </a:r>
          </a:p>
          <a:p>
            <a:pPr>
              <a:lnSpc>
                <a:spcPct val="120000"/>
              </a:lnSpc>
            </a:pPr>
            <a:r>
              <a:rPr lang="zh-TW" altLang="en-US" sz="2600" b="1">
                <a:ea typeface="標楷體" panose="03000509000000000000" pitchFamily="65" charset="-120"/>
              </a:rPr>
              <a:t>「那還是一樣念ㄙㄨ嘛！」</a:t>
            </a:r>
          </a:p>
          <a:p>
            <a:pPr>
              <a:lnSpc>
                <a:spcPct val="120000"/>
              </a:lnSpc>
            </a:pPr>
            <a:r>
              <a:rPr lang="zh-TW" altLang="en-US" sz="2600" b="1">
                <a:ea typeface="標楷體" panose="03000509000000000000" pitchFamily="65" charset="-120"/>
              </a:rPr>
              <a:t>「那如果把魚放在「艸」字上頭去呢？」</a:t>
            </a:r>
          </a:p>
          <a:p>
            <a:pPr>
              <a:lnSpc>
                <a:spcPct val="120000"/>
              </a:lnSpc>
            </a:pPr>
            <a:r>
              <a:rPr lang="zh-TW" altLang="en-US" sz="2600" b="1">
                <a:ea typeface="標楷體" panose="03000509000000000000" pitchFamily="65" charset="-120"/>
              </a:rPr>
              <a:t>「那可不成呀！擺到上頭去就不行了！」</a:t>
            </a:r>
          </a:p>
          <a:p>
            <a:pPr>
              <a:lnSpc>
                <a:spcPct val="120000"/>
              </a:lnSpc>
            </a:pPr>
            <a:r>
              <a:rPr lang="zh-TW" altLang="en-US" sz="2600" b="1">
                <a:ea typeface="標楷體" panose="03000509000000000000" pitchFamily="65" charset="-120"/>
              </a:rPr>
              <a:t>「魚既然不能擺到上頭，那就快把它拿下來吧！」</a:t>
            </a:r>
          </a:p>
          <a:p>
            <a:pPr>
              <a:lnSpc>
                <a:spcPct val="120000"/>
              </a:lnSpc>
            </a:pPr>
            <a:r>
              <a:rPr lang="zh-TW" altLang="en-US" sz="2600" b="1">
                <a:ea typeface="標楷體" panose="03000509000000000000" pitchFamily="65" charset="-120"/>
              </a:rPr>
              <a:t>於是蘇東坡只好把那條冒著熱氣的「五柳魚」端下來，</a:t>
            </a:r>
          </a:p>
          <a:p>
            <a:pPr>
              <a:lnSpc>
                <a:spcPct val="120000"/>
              </a:lnSpc>
            </a:pPr>
            <a:r>
              <a:rPr lang="zh-TW" altLang="en-US" sz="2600" b="1">
                <a:ea typeface="標楷體" panose="03000509000000000000" pitchFamily="65" charset="-120"/>
              </a:rPr>
              <a:t>二人索性坐下來，吃個痛快！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  <p:bldP spid="111623" grpId="0" animBg="1"/>
      <p:bldP spid="111623" grpId="1" animBg="1"/>
      <p:bldP spid="111620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5C9E-CB5D-4D62-A16E-BF872878BF90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蘇軾＆佛印～</a:t>
            </a:r>
            <a:r>
              <a:rPr lang="zh-TW" altLang="en-US" b="1">
                <a:ea typeface="標楷體" panose="03000509000000000000" pitchFamily="65" charset="-120"/>
              </a:rPr>
              <a:t>五柳魚</a:t>
            </a:r>
            <a:r>
              <a:rPr lang="zh-TW" altLang="en-US" b="1"/>
              <a:t> </a:t>
            </a:r>
            <a:r>
              <a:rPr lang="en-US" altLang="zh-TW" b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(Ⅱ)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2763"/>
            <a:ext cx="8496300" cy="452596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上回在蘇東坡家吃過「五柳魚」，真是鮮美無比，佛印回去後，便如法炮製，自己也燒了一條享受。</a:t>
            </a:r>
          </a:p>
          <a:p>
            <a:pPr>
              <a:lnSpc>
                <a:spcPct val="125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無巧不巧，輪到蘇東坡來訪，佛印心想「好個蘇東坡，上回要不是我眼尖，那吃得到魚？這回我也要</a:t>
            </a:r>
            <a:r>
              <a:rPr lang="en-US" altLang="zh-TW" sz="2800" b="1">
                <a:ea typeface="標楷體" panose="03000509000000000000" pitchFamily="65" charset="-120"/>
              </a:rPr>
              <a:t>『</a:t>
            </a:r>
            <a:r>
              <a:rPr lang="zh-TW" altLang="en-US" sz="2800" b="1">
                <a:ea typeface="標楷體" panose="03000509000000000000" pitchFamily="65" charset="-120"/>
              </a:rPr>
              <a:t>私藏</a:t>
            </a:r>
            <a:r>
              <a:rPr lang="en-US" altLang="zh-TW" sz="2800" b="1">
                <a:ea typeface="標楷體" panose="03000509000000000000" pitchFamily="65" charset="-120"/>
              </a:rPr>
              <a:t>』</a:t>
            </a:r>
            <a:r>
              <a:rPr lang="zh-TW" altLang="en-US" sz="2800" b="1">
                <a:ea typeface="標楷體" panose="03000509000000000000" pitchFamily="65" charset="-120"/>
              </a:rPr>
              <a:t>起來，看你能否吃到？」</a:t>
            </a:r>
          </a:p>
          <a:p>
            <a:pPr>
              <a:lnSpc>
                <a:spcPct val="125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於是佛印順手魚藏到一只大罄裡去，然後起身相迎，客套說：「太守光臨本寺，不知有何指教？」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98450" y="1341438"/>
            <a:ext cx="8569325" cy="52609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「唉！唉！唉！」</a:t>
            </a:r>
          </a:p>
          <a:p>
            <a:pPr>
              <a:lnSpc>
                <a:spcPct val="110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只見蘇東坡蹙著眉，連嘆三聲氣，十分煩惱的模樣。</a:t>
            </a:r>
          </a:p>
          <a:p>
            <a:pPr>
              <a:lnSpc>
                <a:spcPct val="110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「近日有人找我寫對聯，誰知才寫了上聯，下聯卻怎麼也想不起來，我這腦子越來越不靈光囉！」</a:t>
            </a:r>
          </a:p>
          <a:p>
            <a:pPr>
              <a:lnSpc>
                <a:spcPct val="110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「啊！有這等事，說來聽聽，上聯是什麼？」</a:t>
            </a:r>
          </a:p>
          <a:p>
            <a:pPr>
              <a:lnSpc>
                <a:spcPct val="110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「就是</a:t>
            </a:r>
            <a:r>
              <a:rPr lang="en-US" altLang="zh-TW" sz="2800" b="1">
                <a:ea typeface="標楷體" panose="03000509000000000000" pitchFamily="65" charset="-120"/>
              </a:rPr>
              <a:t>『</a:t>
            </a:r>
            <a:r>
              <a:rPr lang="zh-TW" altLang="en-US" sz="2800" b="1">
                <a:solidFill>
                  <a:srgbClr val="FF0000"/>
                </a:solidFill>
                <a:ea typeface="標楷體" panose="03000509000000000000" pitchFamily="65" charset="-120"/>
              </a:rPr>
              <a:t>向陽門第春常在</a:t>
            </a:r>
            <a:r>
              <a:rPr lang="en-US" altLang="zh-TW" sz="2800" b="1">
                <a:ea typeface="標楷體" panose="03000509000000000000" pitchFamily="65" charset="-120"/>
              </a:rPr>
              <a:t>』</a:t>
            </a:r>
            <a:r>
              <a:rPr lang="zh-TW" altLang="en-US" sz="2800" b="1">
                <a:ea typeface="標楷體" panose="03000509000000000000" pitchFamily="65" charset="-120"/>
              </a:rPr>
              <a:t>嘛！」</a:t>
            </a:r>
          </a:p>
          <a:p>
            <a:pPr>
              <a:lnSpc>
                <a:spcPct val="110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「這不是最常見的春聯嗎？</a:t>
            </a:r>
          </a:p>
          <a:p>
            <a:pPr>
              <a:lnSpc>
                <a:spcPct val="110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下聯便是</a:t>
            </a:r>
            <a:r>
              <a:rPr lang="en-US" altLang="zh-TW" sz="2800" b="1">
                <a:ea typeface="標楷體" panose="03000509000000000000" pitchFamily="65" charset="-120"/>
              </a:rPr>
              <a:t>『</a:t>
            </a:r>
            <a:r>
              <a:rPr lang="zh-TW" altLang="en-US" sz="2800" b="1">
                <a:solidFill>
                  <a:srgbClr val="FF0000"/>
                </a:solidFill>
                <a:ea typeface="標楷體" panose="03000509000000000000" pitchFamily="65" charset="-120"/>
              </a:rPr>
              <a:t>積善人家慶（罄）有餘（魚）</a:t>
            </a:r>
            <a:r>
              <a:rPr lang="en-US" altLang="zh-TW" sz="2800" b="1">
                <a:ea typeface="標楷體" panose="03000509000000000000" pitchFamily="65" charset="-120"/>
              </a:rPr>
              <a:t>』</a:t>
            </a:r>
            <a:r>
              <a:rPr lang="zh-TW" altLang="en-US" sz="2800" b="1">
                <a:ea typeface="標楷體" panose="03000509000000000000" pitchFamily="65" charset="-120"/>
              </a:rPr>
              <a:t>呀！」</a:t>
            </a:r>
          </a:p>
          <a:p>
            <a:pPr>
              <a:lnSpc>
                <a:spcPct val="110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「是呀！既然你罄裡有魚，何不拿出來吃呢？」</a:t>
            </a:r>
          </a:p>
          <a:p>
            <a:pPr>
              <a:lnSpc>
                <a:spcPct val="110000"/>
              </a:lnSpc>
            </a:pPr>
            <a:r>
              <a:rPr lang="zh-TW" altLang="en-US" sz="2800" b="1">
                <a:ea typeface="標楷體" panose="03000509000000000000" pitchFamily="65" charset="-120"/>
              </a:rPr>
              <a:t>佛印聞言，忍不住大笑：「哈！你的鼻子像貓一樣靈，騙不了你！」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uiExpand="1" build="p"/>
      <p:bldP spid="112644" grpId="0" uiExpand="1" build="allAtOnce" animBg="1"/>
    </p:bldLst>
  </p:timing>
</p:sld>
</file>

<file path=ppt/theme/theme1.xml><?xml version="1.0" encoding="utf-8"?>
<a:theme xmlns:a="http://schemas.openxmlformats.org/drawingml/2006/main" name="蜻蜓設計簡報範本">
  <a:themeElements>
    <a:clrScheme name="蜻蜓設計簡報範本 14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蜻蜓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蜻蜓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3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14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蜻蜓設計簡報範本</Template>
  <TotalTime>630</TotalTime>
  <Words>2833</Words>
  <Application>Microsoft Office PowerPoint</Application>
  <PresentationFormat>如螢幕大小 (4:3)</PresentationFormat>
  <Paragraphs>191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Arial</vt:lpstr>
      <vt:lpstr>新細明體</vt:lpstr>
      <vt:lpstr>華康POP1體W7</vt:lpstr>
      <vt:lpstr>標楷體</vt:lpstr>
      <vt:lpstr>Times New Roman</vt:lpstr>
      <vt:lpstr>Wingdings</vt:lpstr>
      <vt:lpstr>Arial Unicode MS</vt:lpstr>
      <vt:lpstr>華康行書體</vt:lpstr>
      <vt:lpstr>蜻蜓設計簡報範本</vt:lpstr>
      <vt:lpstr>一代文豪～蘇東坡的趣聞軼事</vt:lpstr>
      <vt:lpstr>基本資料</vt:lpstr>
      <vt:lpstr>文學與藝術成就</vt:lpstr>
      <vt:lpstr>蘇東坡的大事紀-1</vt:lpstr>
      <vt:lpstr>文學蘇軾～飲湖上初晴後雨</vt:lpstr>
      <vt:lpstr>蘇軾＆佛印～求人不如求己</vt:lpstr>
      <vt:lpstr>蘇軾＆佛印～愛吃的佛印</vt:lpstr>
      <vt:lpstr>蘇軾＆佛印～五柳魚 (Ⅰ)</vt:lpstr>
      <vt:lpstr>蘇軾＆佛印～五柳魚 (Ⅱ)</vt:lpstr>
      <vt:lpstr>蘇軾＆佛印～佛印打坐</vt:lpstr>
      <vt:lpstr>蘇軾＆佛印～八風吹不動</vt:lpstr>
      <vt:lpstr>蘇軾＆佛印～八風吹不動</vt:lpstr>
      <vt:lpstr>蘇東坡的大事紀-2</vt:lpstr>
      <vt:lpstr>文學蘇軾～《江城子•十年生死》</vt:lpstr>
      <vt:lpstr>文學蘇軾～《水調歌頭》</vt:lpstr>
      <vt:lpstr>文學蘇軾～《題西林壁》</vt:lpstr>
      <vt:lpstr>藝術蘇軾～《寒食帖》</vt:lpstr>
      <vt:lpstr>美食家～東坡肉的傳說</vt:lpstr>
      <vt:lpstr>美食家～死了也值得</vt:lpstr>
      <vt:lpstr>蘇東坡＆參寥～對句的幽默</vt:lpstr>
      <vt:lpstr>PowerPoint 簡報</vt:lpstr>
    </vt:vector>
  </TitlesOfParts>
  <Manager/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質性研究設計</dc:title>
  <dc:subject/>
  <dc:creator>user</dc:creator>
  <cp:keywords/>
  <dc:description/>
  <cp:lastModifiedBy>panda</cp:lastModifiedBy>
  <cp:revision>74</cp:revision>
  <dcterms:created xsi:type="dcterms:W3CDTF">2008-07-21T08:51:49Z</dcterms:created>
  <dcterms:modified xsi:type="dcterms:W3CDTF">2016-08-17T15:58:17Z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TC011271011028</vt:lpwstr>
  </property>
</Properties>
</file>