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sldIdLst>
    <p:sldId id="259" r:id="rId2"/>
    <p:sldId id="306" r:id="rId3"/>
    <p:sldId id="308" r:id="rId4"/>
    <p:sldId id="310" r:id="rId5"/>
    <p:sldId id="311" r:id="rId6"/>
    <p:sldId id="313" r:id="rId7"/>
    <p:sldId id="312" r:id="rId8"/>
    <p:sldId id="314" r:id="rId9"/>
    <p:sldId id="309" r:id="rId10"/>
    <p:sldId id="316" r:id="rId11"/>
    <p:sldId id="317" r:id="rId12"/>
    <p:sldId id="327" r:id="rId13"/>
    <p:sldId id="318" r:id="rId14"/>
    <p:sldId id="350" r:id="rId15"/>
    <p:sldId id="307" r:id="rId16"/>
    <p:sldId id="305" r:id="rId17"/>
    <p:sldId id="346" r:id="rId18"/>
    <p:sldId id="319" r:id="rId19"/>
    <p:sldId id="352" r:id="rId20"/>
    <p:sldId id="349" r:id="rId21"/>
    <p:sldId id="351" r:id="rId22"/>
    <p:sldId id="353" r:id="rId23"/>
    <p:sldId id="347" r:id="rId24"/>
    <p:sldId id="348" r:id="rId25"/>
    <p:sldId id="321" r:id="rId26"/>
    <p:sldId id="323" r:id="rId27"/>
    <p:sldId id="322" r:id="rId28"/>
    <p:sldId id="293" r:id="rId29"/>
    <p:sldId id="324" r:id="rId30"/>
    <p:sldId id="325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15" r:id="rId42"/>
    <p:sldId id="276" r:id="rId43"/>
    <p:sldId id="354" r:id="rId44"/>
    <p:sldId id="340" r:id="rId45"/>
    <p:sldId id="341" r:id="rId46"/>
    <p:sldId id="343" r:id="rId47"/>
    <p:sldId id="344" r:id="rId48"/>
    <p:sldId id="345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標楷體" panose="03000509000000000000" pitchFamily="65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標楷體" panose="03000509000000000000" pitchFamily="65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標楷體" panose="03000509000000000000" pitchFamily="65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標楷體" panose="03000509000000000000" pitchFamily="65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CCCC00"/>
    <a:srgbClr val="996633"/>
    <a:srgbClr val="FFFFFF"/>
    <a:srgbClr val="008000"/>
    <a:srgbClr val="33CCCC"/>
    <a:srgbClr val="0099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7" autoAdjust="0"/>
    <p:restoredTop sz="94891" autoAdjust="0"/>
  </p:normalViewPr>
  <p:slideViewPr>
    <p:cSldViewPr>
      <p:cViewPr varScale="1">
        <p:scale>
          <a:sx n="62" d="100"/>
          <a:sy n="62" d="100"/>
        </p:scale>
        <p:origin x="610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4600" y="3962400"/>
            <a:ext cx="5638800" cy="1295400"/>
          </a:xfrm>
        </p:spPr>
        <p:txBody>
          <a:bodyPr anchorCtr="0"/>
          <a:lstStyle>
            <a:lvl1pPr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5486400"/>
            <a:ext cx="5638800" cy="609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62200" y="6248400"/>
            <a:ext cx="4343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72FDE-FD38-47CA-B105-F1D50A51B31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30890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D2B3D-1198-4558-BCD0-EC2DFF20A80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039379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83363" y="0"/>
            <a:ext cx="2038350" cy="59134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5962650" cy="59134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BDA72-20B6-4EA2-8FDD-76244270E41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014859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66249-2CDC-4E0C-BA48-A8C7AADD33C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8516367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4DB50-5FD0-4BDB-9AED-C1CE904618B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988187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40005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1213" y="1341438"/>
            <a:ext cx="40005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7BDFA-6874-4EA0-B5C9-4F36E63710B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760355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F4096-DDF2-4609-8489-F0D6957406B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737292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9B857-A525-4F69-B4DF-747CAC4DFB1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7750241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5E8FB-CA54-4F99-B370-21C263621B3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720275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CD782-CD70-4260-B404-16865E3B06E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395599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AB2E9-7514-4F3A-B70E-FA8784FE83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767354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55875" y="0"/>
            <a:ext cx="6019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341438"/>
            <a:ext cx="8153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194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67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52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8DF1ED70-DBAE-4573-BFA0-0024C62768F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ransition spd="med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33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33CC"/>
          </a:solidFill>
          <a:latin typeface="標楷體" panose="03000509000000000000" pitchFamily="65" charset="-120"/>
          <a:ea typeface="標楷體" panose="03000509000000000000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33CC"/>
          </a:solidFill>
          <a:latin typeface="標楷體" panose="03000509000000000000" pitchFamily="65" charset="-120"/>
          <a:ea typeface="標楷體" panose="03000509000000000000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33CC"/>
          </a:solidFill>
          <a:latin typeface="標楷體" panose="03000509000000000000" pitchFamily="65" charset="-120"/>
          <a:ea typeface="標楷體" panose="03000509000000000000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33CC"/>
          </a:solidFill>
          <a:latin typeface="標楷體" panose="03000509000000000000" pitchFamily="65" charset="-120"/>
          <a:ea typeface="標楷體" panose="03000509000000000000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33CC"/>
          </a:solidFill>
          <a:latin typeface="標楷體" panose="03000509000000000000" pitchFamily="65" charset="-120"/>
          <a:ea typeface="標楷體" panose="03000509000000000000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33CC"/>
          </a:solidFill>
          <a:latin typeface="標楷體" panose="03000509000000000000" pitchFamily="65" charset="-120"/>
          <a:ea typeface="標楷體" panose="03000509000000000000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33CC"/>
          </a:solidFill>
          <a:latin typeface="標楷體" panose="03000509000000000000" pitchFamily="65" charset="-120"/>
          <a:ea typeface="標楷體" panose="03000509000000000000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33CC"/>
          </a:solidFill>
          <a:latin typeface="標楷體" panose="03000509000000000000" pitchFamily="65" charset="-120"/>
          <a:ea typeface="標楷體" panose="03000509000000000000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misaki1012.pixnet.net/blog/post/25903576" TargetMode="Externa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789363"/>
            <a:ext cx="3948113" cy="17272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altLang="zh-TW" b="1" smtClean="0"/>
              <a:t>◎</a:t>
            </a:r>
            <a:r>
              <a:rPr lang="zh-TW" altLang="en-US" b="1" smtClean="0"/>
              <a:t>民變與械鬥</a:t>
            </a:r>
          </a:p>
          <a:p>
            <a:pPr algn="l" eaLnBrk="1" hangingPunct="1">
              <a:lnSpc>
                <a:spcPct val="90000"/>
              </a:lnSpc>
            </a:pPr>
            <a:r>
              <a:rPr lang="zh-TW" altLang="en-US" b="1" smtClean="0"/>
              <a:t>◎教育的發展</a:t>
            </a:r>
          </a:p>
          <a:p>
            <a:pPr algn="l" eaLnBrk="1" hangingPunct="1">
              <a:lnSpc>
                <a:spcPct val="90000"/>
              </a:lnSpc>
            </a:pPr>
            <a:r>
              <a:rPr lang="zh-TW" altLang="en-US" b="1" smtClean="0"/>
              <a:t>◎平埔族的社會變遷</a:t>
            </a:r>
          </a:p>
          <a:p>
            <a:pPr algn="l" eaLnBrk="1" hangingPunct="1">
              <a:lnSpc>
                <a:spcPct val="90000"/>
              </a:lnSpc>
            </a:pPr>
            <a:r>
              <a:rPr lang="zh-TW" altLang="en-US" b="1" smtClean="0"/>
              <a:t>◎港市的興起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116013" y="2133600"/>
            <a:ext cx="763428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7200" b="1">
                <a:solidFill>
                  <a:srgbClr val="0033CC"/>
                </a:solidFill>
              </a:rPr>
              <a:t> </a:t>
            </a:r>
            <a:r>
              <a:rPr lang="zh-TW" altLang="en-US" sz="7200" b="1">
                <a:solidFill>
                  <a:srgbClr val="0033CC"/>
                </a:solidFill>
              </a:rPr>
              <a:t>移墾社會的發展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60338" y="188913"/>
            <a:ext cx="55641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>
                <a:latin typeface="Arial" panose="020B0604020202020204" pitchFamily="34" charset="0"/>
              </a:rPr>
              <a:t>翰林版社會科</a:t>
            </a:r>
            <a:r>
              <a:rPr lang="en-US" altLang="zh-TW" sz="2800" b="1">
                <a:latin typeface="新細明體" panose="02020500000000000000" pitchFamily="18" charset="-120"/>
              </a:rPr>
              <a:t>•</a:t>
            </a:r>
            <a:r>
              <a:rPr lang="zh-TW" altLang="en-US" sz="2800" b="1">
                <a:latin typeface="Arial" panose="020B0604020202020204" pitchFamily="34" charset="0"/>
              </a:rPr>
              <a:t>五上</a:t>
            </a:r>
            <a:r>
              <a:rPr lang="en-US" altLang="zh-TW" sz="2800" b="1">
                <a:latin typeface="新細明體" panose="02020500000000000000" pitchFamily="18" charset="-120"/>
              </a:rPr>
              <a:t>•</a:t>
            </a:r>
            <a:r>
              <a:rPr lang="en-US" altLang="zh-TW" sz="2800" b="1">
                <a:latin typeface="Arial" panose="020B0604020202020204" pitchFamily="34" charset="0"/>
              </a:rPr>
              <a:t>5-2</a:t>
            </a:r>
            <a:endParaRPr kumimoji="1" lang="en-US" altLang="zh-TW" sz="28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135937" cy="25193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800" b="1" smtClean="0"/>
              <a:t>乾隆</a:t>
            </a:r>
            <a:r>
              <a:rPr lang="en-US" altLang="zh-TW" sz="2800" b="1" smtClean="0"/>
              <a:t>48</a:t>
            </a:r>
            <a:r>
              <a:rPr lang="zh-TW" altLang="en-US" sz="2800" b="1" smtClean="0"/>
              <a:t>年嚴烟創天地會，林爽文加入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800" b="1" smtClean="0"/>
              <a:t>  約好有事相幫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b="1" smtClean="0"/>
              <a:t>添弟會（楊光勳） </a:t>
            </a:r>
            <a:r>
              <a:rPr lang="en-US" altLang="zh-TW" sz="2800" b="1" smtClean="0"/>
              <a:t>VS </a:t>
            </a:r>
            <a:r>
              <a:rPr lang="zh-TW" altLang="en-US" sz="2800" b="1" smtClean="0"/>
              <a:t>雷公會（楊媽世）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2800" b="1" smtClean="0">
                <a:sym typeface="Wingdings" panose="05000000000000000000" pitchFamily="2" charset="2"/>
              </a:rPr>
              <a:t>  乾隆</a:t>
            </a:r>
            <a:r>
              <a:rPr lang="en-US" altLang="zh-TW" sz="2800" b="1" smtClean="0">
                <a:sym typeface="Wingdings" panose="05000000000000000000" pitchFamily="2" charset="2"/>
              </a:rPr>
              <a:t>51</a:t>
            </a:r>
            <a:r>
              <a:rPr lang="zh-TW" altLang="en-US" sz="2800" b="1" smtClean="0">
                <a:sym typeface="Wingdings" panose="05000000000000000000" pitchFamily="2" charset="2"/>
              </a:rPr>
              <a:t>年被諸羅知縣拏獲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b="1" smtClean="0">
                <a:sym typeface="Wingdings" panose="05000000000000000000" pitchFamily="2" charset="2"/>
              </a:rPr>
              <a:t>林爽文被推為順天大盟主，起事抗清</a:t>
            </a:r>
            <a:endParaRPr lang="zh-TW" altLang="en-US" sz="3200" b="1" smtClean="0"/>
          </a:p>
        </p:txBody>
      </p:sp>
      <p:pic>
        <p:nvPicPr>
          <p:cNvPr id="1546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5" y="3810000"/>
            <a:ext cx="2762250" cy="2781300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4630" name="Text Box 6"/>
          <p:cNvSpPr txBox="1">
            <a:spLocks noChangeArrowheads="1"/>
          </p:cNvSpPr>
          <p:nvPr/>
        </p:nvSpPr>
        <p:spPr bwMode="auto">
          <a:xfrm>
            <a:off x="3924300" y="5949950"/>
            <a:ext cx="1008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rgbClr val="FF3399"/>
                </a:solidFill>
                <a:latin typeface="Arial" panose="020B0604020202020204" pitchFamily="34" charset="0"/>
              </a:rPr>
              <a:t>翰林出版社</a:t>
            </a:r>
          </a:p>
        </p:txBody>
      </p:sp>
      <p:sp>
        <p:nvSpPr>
          <p:cNvPr id="9" name="圓角矩形 8"/>
          <p:cNvSpPr/>
          <p:nvPr/>
        </p:nvSpPr>
        <p:spPr bwMode="auto">
          <a:xfrm>
            <a:off x="2987824" y="126854"/>
            <a:ext cx="5760640" cy="864000"/>
          </a:xfrm>
          <a:prstGeom prst="roundRect">
            <a:avLst/>
          </a:prstGeom>
          <a:solidFill>
            <a:srgbClr val="00B05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林爽文事件～天地會</a:t>
            </a:r>
          </a:p>
        </p:txBody>
      </p:sp>
      <p:pic>
        <p:nvPicPr>
          <p:cNvPr id="15462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0488" y="0"/>
            <a:ext cx="5243512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build="p"/>
      <p:bldP spid="1546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0625"/>
          </a:xfrm>
          <a:solidFill>
            <a:srgbClr val="CCFFFF"/>
          </a:solidFill>
        </p:spPr>
        <p:txBody>
          <a:bodyPr lIns="144000" rIns="144000"/>
          <a:lstStyle/>
          <a:p>
            <a:pPr eaLnBrk="1" hangingPunct="1"/>
            <a:r>
              <a:rPr lang="zh-TW" altLang="en-US" sz="2800" b="1" smtClean="0">
                <a:solidFill>
                  <a:schemeClr val="tx1"/>
                </a:solidFill>
              </a:rPr>
              <a:t>乾隆皇帝派遣福康安前來敉平叛變，加上「義民」的協助，終於在乾隆</a:t>
            </a:r>
            <a:r>
              <a:rPr lang="en-US" altLang="zh-TW" sz="2800" b="1" smtClean="0">
                <a:solidFill>
                  <a:schemeClr val="tx1"/>
                </a:solidFill>
              </a:rPr>
              <a:t>53</a:t>
            </a:r>
            <a:r>
              <a:rPr lang="zh-TW" altLang="en-US" sz="2800" b="1" smtClean="0">
                <a:solidFill>
                  <a:schemeClr val="tx1"/>
                </a:solidFill>
              </a:rPr>
              <a:t>年於老衢崎（苗栗竹南）生擒林爽文</a:t>
            </a:r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062" y="1519721"/>
            <a:ext cx="8651875" cy="5016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 bwMode="auto">
          <a:xfrm>
            <a:off x="3014672" y="139716"/>
            <a:ext cx="5472608" cy="864000"/>
          </a:xfrm>
          <a:prstGeom prst="roundRect">
            <a:avLst/>
          </a:prstGeom>
          <a:solidFill>
            <a:srgbClr val="00B05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林爽文事件～史跡</a:t>
            </a:r>
          </a:p>
        </p:txBody>
      </p:sp>
      <p:pic>
        <p:nvPicPr>
          <p:cNvPr id="14341" name="Picture 5" descr="DSC0324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1341438"/>
            <a:ext cx="3705225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DSC0325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5256213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107950" y="6242050"/>
            <a:ext cx="51847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TW" altLang="en-US" sz="2200" b="1"/>
              <a:t>位在嘉義公園的福康安記功碑</a:t>
            </a:r>
            <a:r>
              <a:rPr lang="en-US" altLang="zh-TW" sz="2200" b="1"/>
              <a:t>-</a:t>
            </a:r>
            <a:r>
              <a:rPr lang="zh-TW" altLang="en-US" sz="2200" b="1"/>
              <a:t>作者自攝</a:t>
            </a:r>
          </a:p>
        </p:txBody>
      </p:sp>
      <p:pic>
        <p:nvPicPr>
          <p:cNvPr id="166920" name="Picture 8" descr="DSC0979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755650" y="6453188"/>
            <a:ext cx="1368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2000" b="1"/>
              <a:t>作者 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DSC0593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8" name="Picture 6" descr="DSC0593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8748712" cy="5534025"/>
          </a:xfrm>
          <a:prstGeom prst="rect">
            <a:avLst/>
          </a:prstGeom>
          <a:noFill/>
          <a:ln w="666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3203575" y="6375400"/>
            <a:ext cx="25923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rgbClr val="F8F8F8"/>
                </a:solidFill>
              </a:rPr>
              <a:t>新埔義民廟</a:t>
            </a:r>
            <a:r>
              <a:rPr lang="en-US" altLang="zh-TW" sz="1800" b="1">
                <a:solidFill>
                  <a:srgbClr val="F8F8F8"/>
                </a:solidFill>
              </a:rPr>
              <a:t>-</a:t>
            </a:r>
            <a:r>
              <a:rPr lang="zh-TW" altLang="en-US" sz="1800" b="1">
                <a:solidFill>
                  <a:srgbClr val="F8F8F8"/>
                </a:solidFill>
              </a:rPr>
              <a:t>作者自攝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 bwMode="auto">
          <a:xfrm>
            <a:off x="2699793" y="126854"/>
            <a:ext cx="6006950" cy="864000"/>
          </a:xfrm>
          <a:prstGeom prst="roundRect">
            <a:avLst/>
          </a:prstGeom>
          <a:solidFill>
            <a:srgbClr val="FF99FF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械鬥與影響</a:t>
            </a:r>
          </a:p>
        </p:txBody>
      </p:sp>
      <p:sp>
        <p:nvSpPr>
          <p:cNvPr id="18438" name="內容版面配置區 1"/>
          <p:cNvSpPr>
            <a:spLocks noGrp="1"/>
          </p:cNvSpPr>
          <p:nvPr>
            <p:ph idx="1"/>
          </p:nvPr>
        </p:nvSpPr>
        <p:spPr>
          <a:xfrm>
            <a:off x="179388" y="1341438"/>
            <a:ext cx="8785225" cy="54006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2800" b="1" dirty="0" smtClean="0"/>
              <a:t>1750</a:t>
            </a:r>
            <a:r>
              <a:rPr lang="zh-TW" altLang="en-US" sz="2800" b="1" dirty="0" smtClean="0"/>
              <a:t>年，諸羅李光顯案：雙方爭奪土地引起</a:t>
            </a:r>
            <a:endParaRPr lang="en-US" altLang="zh-TW" sz="2800" b="1" dirty="0" smtClean="0"/>
          </a:p>
          <a:p>
            <a:pPr eaLnBrk="1" hangingPunct="1">
              <a:defRPr/>
            </a:pPr>
            <a:r>
              <a:rPr lang="en-US" altLang="zh-TW" sz="2800" b="1" dirty="0" smtClean="0"/>
              <a:t>1782</a:t>
            </a:r>
            <a:r>
              <a:rPr lang="zh-TW" altLang="en-US" sz="2800" b="1" dirty="0" smtClean="0"/>
              <a:t>年，彰化莿桐腳，漳、泉兩州人因為在賭場換錢起爭執，引起兩村人大械鬥，清廷調兵渡臺才平息</a:t>
            </a:r>
            <a:endParaRPr lang="en-US" altLang="zh-TW" sz="2800" b="1" dirty="0" smtClean="0"/>
          </a:p>
          <a:p>
            <a:pPr eaLnBrk="1" hangingPunct="1">
              <a:defRPr/>
            </a:pPr>
            <a:r>
              <a:rPr lang="en-US" altLang="zh-TW" sz="2800" b="1" dirty="0" smtClean="0"/>
              <a:t>1797</a:t>
            </a:r>
            <a:r>
              <a:rPr lang="zh-TW" altLang="en-US" sz="2800" b="1" dirty="0" smtClean="0"/>
              <a:t>年，吳沙死後，為了土地分配問題，漳、泉、客三籍大械鬥</a:t>
            </a:r>
            <a:endParaRPr lang="en-US" altLang="zh-TW" sz="2800" b="1" dirty="0" smtClean="0"/>
          </a:p>
          <a:p>
            <a:pPr eaLnBrk="1" hangingPunct="1">
              <a:defRPr/>
            </a:pPr>
            <a:r>
              <a:rPr lang="en-US" altLang="zh-TW" sz="2800" b="1" dirty="0" smtClean="0"/>
              <a:t>1806</a:t>
            </a:r>
            <a:r>
              <a:rPr lang="zh-TW" altLang="en-US" sz="2800" b="1" dirty="0" smtClean="0"/>
              <a:t>年，漳州籍民兵與轎夫起衝突，在鹿港引發械鬥</a:t>
            </a:r>
            <a:endParaRPr lang="en-US" altLang="zh-TW" sz="2800" b="1" dirty="0" smtClean="0"/>
          </a:p>
          <a:p>
            <a:pPr eaLnBrk="1" hangingPunct="1">
              <a:defRPr/>
            </a:pPr>
            <a:r>
              <a:rPr lang="en-US" altLang="zh-TW" sz="2800" b="1" dirty="0" smtClean="0"/>
              <a:t>1809</a:t>
            </a:r>
            <a:r>
              <a:rPr lang="zh-TW" altLang="en-US" sz="2800" b="1" dirty="0" smtClean="0"/>
              <a:t>年，大甲溪泉州籍民眾搶割漳州農民稻榖而械鬥</a:t>
            </a:r>
            <a:endParaRPr lang="en-US" altLang="zh-TW" sz="2800" b="1" dirty="0" smtClean="0"/>
          </a:p>
          <a:p>
            <a:pPr eaLnBrk="1" hangingPunct="1">
              <a:defRPr/>
            </a:pPr>
            <a:r>
              <a:rPr lang="en-US" altLang="zh-TW" sz="2800" b="1" dirty="0" smtClean="0"/>
              <a:t>1815</a:t>
            </a:r>
            <a:r>
              <a:rPr lang="zh-TW" altLang="en-US" sz="2800" b="1" dirty="0" smtClean="0"/>
              <a:t>年，臺灣縣府城挑夫因劃分地盤問題而械鬥</a:t>
            </a:r>
            <a:endParaRPr lang="en-US" altLang="zh-TW" sz="2800" b="1" dirty="0" smtClean="0"/>
          </a:p>
          <a:p>
            <a:pPr eaLnBrk="1" hangingPunct="1">
              <a:defRPr/>
            </a:pPr>
            <a:r>
              <a:rPr lang="en-US" altLang="zh-TW" sz="2800" b="1" dirty="0" smtClean="0"/>
              <a:t>1853</a:t>
            </a:r>
            <a:r>
              <a:rPr lang="zh-TW" altLang="en-US" sz="2800" b="1" dirty="0" smtClean="0"/>
              <a:t>年，淡水河岸因碼頭力伕口角，引發「頂下郊拼」</a:t>
            </a:r>
            <a:endParaRPr lang="en-US" altLang="zh-TW" sz="2800" b="1" dirty="0" smtClean="0"/>
          </a:p>
          <a:p>
            <a:pPr marL="0" indent="0" eaLnBrk="1" hangingPunct="1">
              <a:buFontTx/>
              <a:buNone/>
              <a:defRPr/>
            </a:pPr>
            <a:r>
              <a:rPr lang="en-US" altLang="zh-TW" sz="2800" b="1" dirty="0"/>
              <a:t> </a:t>
            </a:r>
            <a:r>
              <a:rPr lang="en-US" altLang="zh-TW" sz="2800" b="1" dirty="0" smtClean="0"/>
              <a:t> </a:t>
            </a:r>
            <a:r>
              <a:rPr lang="zh-TW" altLang="en-US" sz="2800" b="1" dirty="0" smtClean="0"/>
              <a:t>三邑人</a:t>
            </a:r>
            <a:r>
              <a:rPr lang="en-US" altLang="zh-TW" sz="2800" b="1" dirty="0" smtClean="0"/>
              <a:t>vs</a:t>
            </a:r>
            <a:r>
              <a:rPr lang="zh-TW" altLang="en-US" sz="2800" b="1" dirty="0" smtClean="0"/>
              <a:t>同安人</a:t>
            </a:r>
            <a:r>
              <a:rPr lang="en-US" altLang="zh-TW" sz="2800" b="1" dirty="0" smtClean="0">
                <a:sym typeface="Wingdings 3" panose="05040102010807070707" pitchFamily="18" charset="2"/>
              </a:rPr>
              <a:t></a:t>
            </a:r>
            <a:r>
              <a:rPr lang="zh-TW" altLang="en-US" sz="2800" b="1" dirty="0" smtClean="0">
                <a:sym typeface="Wingdings 3" panose="05040102010807070707" pitchFamily="18" charset="2"/>
              </a:rPr>
              <a:t>大稻埕興起</a:t>
            </a:r>
            <a:endParaRPr lang="en-US" altLang="zh-TW" sz="2800" b="1" dirty="0" smtClean="0"/>
          </a:p>
          <a:p>
            <a:pPr eaLnBrk="1" hangingPunct="1">
              <a:defRPr/>
            </a:pPr>
            <a:r>
              <a:rPr lang="en-US" altLang="zh-TW" sz="2800" b="1" dirty="0" smtClean="0"/>
              <a:t>1860</a:t>
            </a:r>
            <a:r>
              <a:rPr lang="zh-TW" altLang="en-US" sz="2800" b="1" dirty="0" smtClean="0"/>
              <a:t>年，西螺三姓大械鬥，前後歷經三年才平息</a:t>
            </a:r>
            <a:endParaRPr lang="en-US" altLang="zh-TW" sz="2800" b="1" dirty="0" smtClean="0"/>
          </a:p>
          <a:p>
            <a:pPr eaLnBrk="1" hangingPunct="1">
              <a:defRPr/>
            </a:pPr>
            <a:endParaRPr lang="zh-TW" altLang="en-US" sz="2800" b="1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調整大小東勢下城9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88" y="1238250"/>
            <a:ext cx="4572000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8" name="Picture 4" descr="3-客家莊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2013" y="1225550"/>
            <a:ext cx="4392612" cy="55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 bwMode="auto">
          <a:xfrm>
            <a:off x="2699792" y="126854"/>
            <a:ext cx="6048672" cy="864000"/>
          </a:xfrm>
          <a:prstGeom prst="roundRect">
            <a:avLst/>
          </a:prstGeom>
          <a:solidFill>
            <a:srgbClr val="FF99FF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械鬥與影響</a:t>
            </a:r>
            <a:r>
              <a:rPr lang="en-US" altLang="zh-TW" sz="4400" b="1" dirty="0">
                <a:solidFill>
                  <a:schemeClr val="tx1"/>
                </a:solidFill>
                <a:latin typeface="Arial" panose="020B0604020202020204" pitchFamily="34" charset="0"/>
              </a:rPr>
              <a:t>-</a:t>
            </a:r>
            <a:r>
              <a:rPr lang="zh-TW" alt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隘門</a:t>
            </a:r>
          </a:p>
        </p:txBody>
      </p:sp>
      <p:sp>
        <p:nvSpPr>
          <p:cNvPr id="17415" name="Rectangle 2"/>
          <p:cNvSpPr>
            <a:spLocks noGrp="1" noChangeArrowheads="1"/>
          </p:cNvSpPr>
          <p:nvPr>
            <p:ph type="title"/>
          </p:nvPr>
        </p:nvSpPr>
        <p:spPr>
          <a:xfrm>
            <a:off x="65088" y="6381750"/>
            <a:ext cx="8999537" cy="436563"/>
          </a:xfrm>
          <a:solidFill>
            <a:srgbClr val="FF99FF"/>
          </a:solidFill>
        </p:spPr>
        <p:txBody>
          <a:bodyPr/>
          <a:lstStyle/>
          <a:p>
            <a:pPr algn="ctr" eaLnBrk="1" hangingPunct="1"/>
            <a:r>
              <a:rPr lang="zh-TW" altLang="en-US" sz="2000" b="1" smtClean="0"/>
              <a:t>有防禦功能的隘門，上面有銃眼。左</a:t>
            </a:r>
            <a:r>
              <a:rPr lang="en-US" altLang="zh-TW" sz="2000" b="1" smtClean="0"/>
              <a:t>-</a:t>
            </a:r>
            <a:r>
              <a:rPr lang="zh-TW" altLang="en-US" sz="2000" b="1" smtClean="0"/>
              <a:t>東勢（作者）；右</a:t>
            </a:r>
            <a:r>
              <a:rPr lang="en-US" altLang="zh-TW" sz="2000" b="1" smtClean="0"/>
              <a:t>-</a:t>
            </a:r>
            <a:r>
              <a:rPr lang="zh-TW" altLang="en-US" sz="2000" b="1" smtClean="0"/>
              <a:t>佳冬鄉的隘門（翰林）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54038" y="6403975"/>
            <a:ext cx="8023225" cy="341313"/>
          </a:xfrm>
        </p:spPr>
        <p:txBody>
          <a:bodyPr/>
          <a:lstStyle/>
          <a:p>
            <a:pPr eaLnBrk="1" hangingPunct="1"/>
            <a:r>
              <a:rPr lang="zh-TW" altLang="en-US" sz="2000" b="1" smtClean="0"/>
              <a:t>大眾爺廟是祭祀因械鬥、疾病而死亡的移民～翰林出版社</a:t>
            </a:r>
          </a:p>
        </p:txBody>
      </p:sp>
      <p:pic>
        <p:nvPicPr>
          <p:cNvPr id="142340" name="圖片 7" descr="p12-3.jpg"/>
          <p:cNvPicPr>
            <a:picLocks noGrp="1" noChangeAspect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8814" y="1355259"/>
            <a:ext cx="8532812" cy="4960937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 bwMode="auto">
          <a:xfrm>
            <a:off x="2699793" y="126854"/>
            <a:ext cx="6006950" cy="864000"/>
          </a:xfrm>
          <a:prstGeom prst="roundRect">
            <a:avLst/>
          </a:prstGeom>
          <a:solidFill>
            <a:srgbClr val="FF99FF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械鬥與影響</a:t>
            </a:r>
            <a:r>
              <a:rPr lang="en-US" altLang="zh-TW" sz="4400" b="1" dirty="0">
                <a:solidFill>
                  <a:schemeClr val="tx1"/>
                </a:solidFill>
                <a:latin typeface="Arial" panose="020B0604020202020204" pitchFamily="34" charset="0"/>
              </a:rPr>
              <a:t>-</a:t>
            </a:r>
            <a:r>
              <a:rPr lang="zh-TW" alt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廟宇信仰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 bwMode="auto">
          <a:xfrm>
            <a:off x="2699793" y="126854"/>
            <a:ext cx="6006950" cy="864000"/>
          </a:xfrm>
          <a:prstGeom prst="roundRect">
            <a:avLst/>
          </a:prstGeom>
          <a:solidFill>
            <a:srgbClr val="FF99FF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械鬥與影響</a:t>
            </a:r>
            <a:r>
              <a:rPr lang="en-US" altLang="zh-TW" sz="4400" b="1" dirty="0">
                <a:solidFill>
                  <a:schemeClr val="tx1"/>
                </a:solidFill>
                <a:latin typeface="Arial" panose="020B0604020202020204" pitchFamily="34" charset="0"/>
              </a:rPr>
              <a:t>—</a:t>
            </a:r>
            <a:r>
              <a:rPr lang="zh-TW" alt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臺灣諺語</a:t>
            </a:r>
          </a:p>
        </p:txBody>
      </p:sp>
      <p:sp>
        <p:nvSpPr>
          <p:cNvPr id="19461" name="內容版面配置區 1"/>
          <p:cNvSpPr>
            <a:spLocks noGrp="1"/>
          </p:cNvSpPr>
          <p:nvPr>
            <p:ph idx="1"/>
          </p:nvPr>
        </p:nvSpPr>
        <p:spPr>
          <a:xfrm>
            <a:off x="468313" y="1341438"/>
            <a:ext cx="8153400" cy="2951162"/>
          </a:xfrm>
        </p:spPr>
        <p:txBody>
          <a:bodyPr/>
          <a:lstStyle/>
          <a:p>
            <a:pPr eaLnBrk="1" hangingPunct="1"/>
            <a:r>
              <a:rPr lang="zh-TW" altLang="en-US" sz="3600" b="1" smtClean="0"/>
              <a:t>少年若無一時憨，路邊哪有有應公</a:t>
            </a:r>
            <a:endParaRPr lang="en-US" altLang="zh-TW" sz="3600" b="1" smtClean="0"/>
          </a:p>
          <a:p>
            <a:pPr eaLnBrk="1" hangingPunct="1"/>
            <a:r>
              <a:rPr lang="zh-TW" altLang="en-US" sz="3600" b="1" smtClean="0"/>
              <a:t>輸人不輸陣，輸陣歹看面。</a:t>
            </a:r>
            <a:endParaRPr lang="en-US" altLang="zh-TW" sz="3600" b="1" smtClean="0"/>
          </a:p>
          <a:p>
            <a:pPr eaLnBrk="1" hangingPunct="1"/>
            <a:r>
              <a:rPr lang="zh-TW" altLang="en-US" sz="3600" b="1" smtClean="0"/>
              <a:t>三年一小亂，五年一大亂。</a:t>
            </a:r>
            <a:endParaRPr lang="en-US" altLang="zh-TW" sz="3600" b="1" smtClean="0"/>
          </a:p>
          <a:p>
            <a:pPr eaLnBrk="1" hangingPunct="1"/>
            <a:r>
              <a:rPr lang="zh-TW" altLang="en-US" sz="3600" b="1" smtClean="0"/>
              <a:t>仙拚仙，拼死猴齊天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zh-TW" altLang="en-US" smtClean="0"/>
          </a:p>
        </p:txBody>
      </p:sp>
      <p:sp>
        <p:nvSpPr>
          <p:cNvPr id="3" name="文字方塊 2"/>
          <p:cNvSpPr txBox="1"/>
          <p:nvPr/>
        </p:nvSpPr>
        <p:spPr>
          <a:xfrm>
            <a:off x="468313" y="4005064"/>
            <a:ext cx="8122170" cy="2554545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3200" b="1" dirty="0">
                <a:solidFill>
                  <a:srgbClr val="000000"/>
                </a:solidFill>
              </a:rPr>
              <a:t>【</a:t>
            </a:r>
            <a:r>
              <a:rPr lang="zh-TW" altLang="en-US" sz="3200" b="1" dirty="0">
                <a:solidFill>
                  <a:srgbClr val="000000"/>
                </a:solidFill>
              </a:rPr>
              <a:t>問題與討論</a:t>
            </a:r>
            <a:r>
              <a:rPr lang="en-US" altLang="zh-TW" sz="3200" b="1" dirty="0">
                <a:solidFill>
                  <a:srgbClr val="000000"/>
                </a:solidFill>
              </a:rPr>
              <a:t>】</a:t>
            </a:r>
          </a:p>
          <a:p>
            <a:pPr>
              <a:defRPr/>
            </a:pPr>
            <a:r>
              <a:rPr lang="zh-TW" altLang="en-US" sz="3200" b="1" dirty="0">
                <a:solidFill>
                  <a:srgbClr val="000000"/>
                </a:solidFill>
              </a:rPr>
              <a:t>從清代械鬥事件的起因與事件演變造成的結果，請你想一想：臺灣現在還有類似的現象嗎？過去的械鬥事件可以給我們現代人什麼樣的啟示？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5400" b="1" smtClean="0"/>
              <a:t>二、教育的發展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25538"/>
            <a:ext cx="4751388" cy="5732462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en-US" altLang="zh-TW" sz="2600" b="1" smtClean="0"/>
              <a:t>1</a:t>
            </a:r>
            <a:r>
              <a:rPr lang="zh-TW" altLang="en-US" sz="2600" b="1" smtClean="0"/>
              <a:t>、私塾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zh-TW" altLang="en-US" sz="2600" b="1" smtClean="0"/>
              <a:t>   </a:t>
            </a:r>
            <a:r>
              <a:rPr lang="zh-TW" altLang="en-US" sz="2600" b="1" smtClean="0">
                <a:sym typeface="Wingdings 2" panose="05020102010507070707" pitchFamily="18" charset="2"/>
              </a:rPr>
              <a:t>民間主要的學習場所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zh-TW" altLang="en-US" sz="2600" b="1" smtClean="0">
                <a:sym typeface="Wingdings 2" panose="05020102010507070707" pitchFamily="18" charset="2"/>
              </a:rPr>
              <a:t>   家族出資，教育本族子弟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zh-TW" altLang="en-US" sz="2600" b="1" smtClean="0">
                <a:sym typeface="Wingdings 2" panose="05020102010507070707" pitchFamily="18" charset="2"/>
              </a:rPr>
              <a:t>   學習基本學問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en-US" altLang="zh-TW" sz="2600" b="1" smtClean="0"/>
              <a:t>2</a:t>
            </a:r>
            <a:r>
              <a:rPr lang="zh-TW" altLang="en-US" sz="2600" b="1" smtClean="0"/>
              <a:t>、書院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zh-TW" altLang="en-US" sz="2600" b="1" smtClean="0"/>
              <a:t>   </a:t>
            </a:r>
            <a:r>
              <a:rPr lang="zh-TW" altLang="en-US" sz="2600" b="1" smtClean="0">
                <a:sym typeface="Wingdings 2" panose="05020102010507070707" pitchFamily="18" charset="2"/>
              </a:rPr>
              <a:t>公家或私人所設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zh-TW" altLang="en-US" sz="2600" b="1" smtClean="0">
                <a:sym typeface="Wingdings 2" panose="05020102010507070707" pitchFamily="18" charset="2"/>
              </a:rPr>
              <a:t>   聘請有名望的學者講學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zh-TW" altLang="en-US" sz="2600" b="1" smtClean="0">
                <a:sym typeface="Wingdings 2" panose="05020102010507070707" pitchFamily="18" charset="2"/>
              </a:rPr>
              <a:t>   師生都住校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en-US" altLang="zh-TW" sz="2600" b="1" smtClean="0"/>
              <a:t>3</a:t>
            </a:r>
            <a:r>
              <a:rPr lang="zh-TW" altLang="en-US" sz="2600" b="1" smtClean="0"/>
              <a:t>、儒學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zh-TW" altLang="en-US" sz="2600" b="1" smtClean="0"/>
              <a:t>   </a:t>
            </a:r>
            <a:r>
              <a:rPr lang="zh-TW" altLang="en-US" sz="2600" b="1" smtClean="0">
                <a:sym typeface="Wingdings 2" panose="05020102010507070707" pitchFamily="18" charset="2"/>
              </a:rPr>
              <a:t>政府設立的官方機構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zh-TW" altLang="en-US" sz="2600" b="1" smtClean="0">
                <a:sym typeface="Wingdings 2" panose="05020102010507070707" pitchFamily="18" charset="2"/>
              </a:rPr>
              <a:t>   為國家培養人才</a:t>
            </a:r>
          </a:p>
        </p:txBody>
      </p:sp>
      <p:pic>
        <p:nvPicPr>
          <p:cNvPr id="19460" name="Picture 5" descr="登瀛書院9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413" y="1222375"/>
            <a:ext cx="4192587" cy="5589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5160963" y="6324600"/>
            <a:ext cx="33115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zh-TW" altLang="en-US" b="1"/>
              <a:t>草屯 登瀛書院 作者攝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圓角矩形 2"/>
          <p:cNvSpPr/>
          <p:nvPr/>
        </p:nvSpPr>
        <p:spPr bwMode="auto">
          <a:xfrm>
            <a:off x="251520" y="5949280"/>
            <a:ext cx="8640960" cy="864000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/>
          <a:lstStyle/>
          <a:p>
            <a:pPr>
              <a:defRPr/>
            </a:pPr>
            <a:r>
              <a:rPr lang="zh-TW" altLang="en-US" sz="2400" b="1" dirty="0"/>
              <a:t>南投藍田書院是清代當地第一座書院，書院旁另外建有供師生住宿的房舍。圖</a:t>
            </a:r>
            <a:r>
              <a:rPr lang="en-US" altLang="zh-TW" sz="2400" b="1" dirty="0"/>
              <a:t>-</a:t>
            </a:r>
            <a:r>
              <a:rPr lang="zh-TW" altLang="en-US" sz="2400" b="1" dirty="0"/>
              <a:t>維基</a:t>
            </a:r>
          </a:p>
        </p:txBody>
      </p:sp>
      <p:sp>
        <p:nvSpPr>
          <p:cNvPr id="4" name="圓角矩形 3"/>
          <p:cNvSpPr/>
          <p:nvPr/>
        </p:nvSpPr>
        <p:spPr bwMode="auto">
          <a:xfrm>
            <a:off x="275357" y="116632"/>
            <a:ext cx="2035812" cy="864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書院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800" b="1" smtClean="0"/>
              <a:t>一、民變與械鬥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569325" cy="16557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b="1" smtClean="0"/>
              <a:t>1.</a:t>
            </a:r>
            <a:r>
              <a:rPr lang="zh-TW" altLang="en-US" b="1" smtClean="0"/>
              <a:t>三年一小反，五年一大反（清代：大民變</a:t>
            </a:r>
            <a:r>
              <a:rPr lang="en-US" altLang="zh-TW" b="1" smtClean="0"/>
              <a:t>73</a:t>
            </a:r>
            <a:r>
              <a:rPr lang="zh-TW" altLang="en-US" b="1" smtClean="0"/>
              <a:t>次，械鬥</a:t>
            </a:r>
            <a:r>
              <a:rPr lang="en-US" altLang="zh-TW" b="1" smtClean="0"/>
              <a:t>60</a:t>
            </a:r>
            <a:r>
              <a:rPr lang="zh-TW" altLang="en-US" b="1" smtClean="0"/>
              <a:t>次）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b="1" smtClean="0"/>
              <a:t>2.</a:t>
            </a:r>
            <a:r>
              <a:rPr lang="zh-TW" altLang="en-US" b="1" smtClean="0"/>
              <a:t>遊民</a:t>
            </a:r>
            <a:r>
              <a:rPr lang="en-US" altLang="zh-TW" b="1" smtClean="0"/>
              <a:t>(</a:t>
            </a:r>
            <a:r>
              <a:rPr lang="zh-TW" altLang="en-US" b="1" smtClean="0"/>
              <a:t>羅漢腳</a:t>
            </a:r>
            <a:r>
              <a:rPr lang="en-US" altLang="zh-TW" b="1" smtClean="0"/>
              <a:t>)</a:t>
            </a:r>
            <a:r>
              <a:rPr lang="zh-TW" altLang="en-US" b="1" smtClean="0"/>
              <a:t>：渡臺禁令</a:t>
            </a:r>
            <a:r>
              <a:rPr lang="zh-TW" altLang="en-US" b="1" smtClean="0">
                <a:sym typeface="Wingdings 3" panose="05040102010807070707" pitchFamily="18" charset="2"/>
              </a:rPr>
              <a:t>偷渡性別比失調</a:t>
            </a:r>
            <a:r>
              <a:rPr lang="zh-TW" altLang="en-US" b="1" smtClean="0"/>
              <a:t>羅漢腳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b="1" smtClean="0">
                <a:sym typeface="Wingdings 3" panose="05040102010807070707" pitchFamily="18" charset="2"/>
              </a:rPr>
              <a:t>         生活腐化（嫖賭偷搶、逞兇鬥狠）民變、械鬥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b="1" smtClean="0"/>
              <a:t>3.</a:t>
            </a:r>
            <a:r>
              <a:rPr lang="zh-TW" altLang="en-US" b="1" smtClean="0"/>
              <a:t>清政府管理較消極</a:t>
            </a:r>
            <a:r>
              <a:rPr lang="en-US" altLang="zh-TW" b="1" smtClean="0"/>
              <a:t>—</a:t>
            </a:r>
            <a:r>
              <a:rPr lang="zh-TW" altLang="en-US" b="1" smtClean="0"/>
              <a:t>鞭長莫及</a:t>
            </a:r>
            <a:r>
              <a:rPr lang="zh-TW" altLang="en-US" b="1" smtClean="0">
                <a:sym typeface="Wingdings 3" panose="05040102010807070707" pitchFamily="18" charset="2"/>
              </a:rPr>
              <a:t></a:t>
            </a:r>
            <a:r>
              <a:rPr lang="zh-TW" altLang="en-US" b="1" smtClean="0"/>
              <a:t> 民間結盟風氣盛。</a:t>
            </a:r>
          </a:p>
        </p:txBody>
      </p:sp>
      <p:graphicFrame>
        <p:nvGraphicFramePr>
          <p:cNvPr id="143364" name="Group 4"/>
          <p:cNvGraphicFramePr>
            <a:graphicFrameLocks noGrp="1"/>
          </p:cNvGraphicFramePr>
          <p:nvPr/>
        </p:nvGraphicFramePr>
        <p:xfrm>
          <a:off x="900113" y="2897188"/>
          <a:ext cx="7326312" cy="3848157"/>
        </p:xfrm>
        <a:graphic>
          <a:graphicData uri="http://schemas.openxmlformats.org/drawingml/2006/table">
            <a:tbl>
              <a:tblPr/>
              <a:tblGrid>
                <a:gridCol w="792162"/>
                <a:gridCol w="2284413"/>
                <a:gridCol w="1820862"/>
                <a:gridCol w="2428875"/>
              </a:tblGrid>
              <a:tr h="7205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原 因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例 子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影響、遺跡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民變</a:t>
                      </a: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官吏剝削壓迫</a:t>
                      </a:r>
                      <a:r>
                        <a:rPr kumimoji="0" lang="en-US" altLang="zh-TW" sz="2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2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反政府</a:t>
                      </a:r>
                      <a:r>
                        <a:rPr kumimoji="0" lang="en-US" altLang="zh-TW" sz="2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 2" panose="05020102010507070707" pitchFamily="18" charset="2"/>
                        </a:rPr>
                        <a:t>朱一貴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 2" panose="05020102010507070707" pitchFamily="18" charset="2"/>
                        </a:rPr>
                        <a:t>林爽文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 2" panose="05020102010507070707" pitchFamily="18" charset="2"/>
                        </a:rPr>
                        <a:t>戴潮春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義民爺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赤崁樓記功碑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鹿港新祖宮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諸羅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嘉義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37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械鬥</a:t>
                      </a: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 2" panose="05020102010507070707" pitchFamily="18" charset="2"/>
                        </a:rPr>
                        <a:t>語言、風俗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 2" panose="05020102010507070707" pitchFamily="18" charset="2"/>
                        </a:rPr>
                        <a:t>  習慣差異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 2" panose="05020102010507070707" pitchFamily="18" charset="2"/>
                        </a:rPr>
                        <a:t>爭地、爭水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 2" panose="05020102010507070707" pitchFamily="18" charset="2"/>
                        </a:rPr>
                        <a:t>漳泉械鬥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 2" panose="05020102010507070707" pitchFamily="18" charset="2"/>
                        </a:rPr>
                        <a:t>閩粵械鬥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隘門（防禦用）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大眾爺廟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 bwMode="auto">
          <a:xfrm>
            <a:off x="123332" y="5301376"/>
            <a:ext cx="8888449" cy="1512000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anchor="ctr"/>
          <a:lstStyle/>
          <a:p>
            <a:pPr>
              <a:defRPr/>
            </a:pPr>
            <a:r>
              <a:rPr lang="en-US" altLang="zh-TW" sz="2400" b="1" dirty="0"/>
              <a:t>1853</a:t>
            </a:r>
            <a:r>
              <a:rPr lang="zh-TW" altLang="en-US" sz="2400" b="1" dirty="0"/>
              <a:t>年的頂下郊拼讓雙方死傷慘重，林維讓、林維源兄弟為了促進漳、泉和諧，創設「大觀書社」。當時北臺灣地區，漳州人居住在大屯山地帶，泉州人居住在觀音山地帶，取名「大觀」有「漳泉一家」的寓義。</a:t>
            </a:r>
            <a:r>
              <a:rPr lang="zh-TW" altLang="en-US" sz="2000" b="1" dirty="0"/>
              <a:t>圖</a:t>
            </a:r>
            <a:r>
              <a:rPr lang="en-US" altLang="zh-TW" sz="2000" b="1" dirty="0"/>
              <a:t>-</a:t>
            </a:r>
            <a:r>
              <a:rPr lang="zh-TW" altLang="en-US" sz="2000" b="1" dirty="0"/>
              <a:t>中華民國書院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/>
          <p:cNvSpPr/>
          <p:nvPr/>
        </p:nvSpPr>
        <p:spPr bwMode="auto">
          <a:xfrm>
            <a:off x="287524" y="188640"/>
            <a:ext cx="8568952" cy="1296144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/>
          <a:lstStyle/>
          <a:p>
            <a:pPr>
              <a:defRPr/>
            </a:pPr>
            <a:r>
              <a:rPr lang="zh-TW" altLang="en-US" sz="2400" b="1" dirty="0"/>
              <a:t>鹿港文開書院由郊商出資所建。為了紀念有「開臺祖師」之稱，明朝末年來臺傳授學業的沈光文</a:t>
            </a:r>
            <a:r>
              <a:rPr lang="en-US" altLang="zh-TW" sz="2400" b="1" dirty="0"/>
              <a:t>(</a:t>
            </a:r>
            <a:r>
              <a:rPr lang="zh-TW" altLang="en-US" sz="2400" b="1" dirty="0"/>
              <a:t>字文開</a:t>
            </a:r>
            <a:r>
              <a:rPr lang="en-US" altLang="zh-TW" sz="2400" b="1" dirty="0"/>
              <a:t>)</a:t>
            </a:r>
            <a:r>
              <a:rPr lang="zh-TW" altLang="en-US" sz="2400" b="1" dirty="0"/>
              <a:t>，故有此名。沈光文在當時曾經教導許多鹿港居民讀書寫字。   圖</a:t>
            </a:r>
            <a:r>
              <a:rPr lang="en-US" altLang="zh-TW" sz="2400" b="1" dirty="0"/>
              <a:t>-</a:t>
            </a:r>
            <a:r>
              <a:rPr lang="zh-TW" altLang="en-US" sz="2400" b="1" dirty="0"/>
              <a:t>作者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圓角矩形 2"/>
          <p:cNvSpPr/>
          <p:nvPr/>
        </p:nvSpPr>
        <p:spPr bwMode="auto">
          <a:xfrm>
            <a:off x="5508104" y="126854"/>
            <a:ext cx="2766591" cy="864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儒學教育</a:t>
            </a:r>
          </a:p>
        </p:txBody>
      </p:sp>
      <p:sp>
        <p:nvSpPr>
          <p:cNvPr id="24582" name="文字方塊 4"/>
          <p:cNvSpPr txBox="1">
            <a:spLocks noChangeArrowheads="1"/>
          </p:cNvSpPr>
          <p:nvPr/>
        </p:nvSpPr>
        <p:spPr bwMode="auto">
          <a:xfrm>
            <a:off x="5329238" y="1341438"/>
            <a:ext cx="3563937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3200" b="1"/>
              <a:t>清代儒學教育都會設在文廟之中，文廟裡的明倫堂，就是生員讀書、月課之處。圖為臺南孔廟的明倫堂。</a:t>
            </a:r>
            <a:endParaRPr lang="en-US" altLang="zh-TW" sz="3200" b="1"/>
          </a:p>
          <a:p>
            <a:r>
              <a:rPr lang="zh-TW" altLang="en-US" sz="3200" b="1"/>
              <a:t>圖</a:t>
            </a:r>
            <a:r>
              <a:rPr lang="en-US" altLang="zh-TW" sz="3200" b="1"/>
              <a:t>-</a:t>
            </a:r>
            <a:r>
              <a:rPr lang="zh-TW" altLang="en-US" sz="3200" b="1"/>
              <a:t>維基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 bwMode="auto">
          <a:xfrm>
            <a:off x="3347864" y="126854"/>
            <a:ext cx="4926831" cy="864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開臺進士鄭用錫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5591175" y="1412875"/>
            <a:ext cx="3444875" cy="541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3800"/>
              </a:lnSpc>
              <a:defRPr/>
            </a:pPr>
            <a:r>
              <a:rPr lang="zh-TW" altLang="en-US" sz="2800" b="1" dirty="0">
                <a:latin typeface="+mn-ea"/>
                <a:ea typeface="+mn-ea"/>
              </a:rPr>
              <a:t>鄭用錫，竹塹人。道光三年（</a:t>
            </a:r>
            <a:r>
              <a:rPr lang="en-US" altLang="zh-TW" sz="2800" b="1" dirty="0">
                <a:latin typeface="+mn-ea"/>
                <a:ea typeface="+mn-ea"/>
              </a:rPr>
              <a:t>1823</a:t>
            </a:r>
            <a:r>
              <a:rPr lang="zh-TW" altLang="en-US" sz="2800" b="1" dirty="0">
                <a:latin typeface="+mn-ea"/>
                <a:ea typeface="+mn-ea"/>
              </a:rPr>
              <a:t>年）赴京參加會試，殿試位列三甲第一百零九名，賜同進士出身。因此，鄭用錫是臺灣納入清朝版圖後第一位臺灣本籍進士，有「開臺進士」、「開臺黃甲」之譽。</a:t>
            </a:r>
            <a:endParaRPr lang="en-US" altLang="zh-TW" sz="2800" b="1" dirty="0">
              <a:latin typeface="+mn-ea"/>
              <a:ea typeface="+mn-ea"/>
            </a:endParaRPr>
          </a:p>
          <a:p>
            <a:pPr>
              <a:lnSpc>
                <a:spcPts val="3800"/>
              </a:lnSpc>
              <a:defRPr/>
            </a:pPr>
            <a:r>
              <a:rPr lang="zh-TW" altLang="en-US" sz="2800" b="1" dirty="0">
                <a:latin typeface="+mn-ea"/>
                <a:ea typeface="+mn-ea"/>
              </a:rPr>
              <a:t>圖</a:t>
            </a:r>
            <a:r>
              <a:rPr lang="en-US" altLang="zh-TW" sz="2800" b="1" dirty="0">
                <a:latin typeface="+mn-ea"/>
                <a:ea typeface="+mn-ea"/>
              </a:rPr>
              <a:t>-</a:t>
            </a:r>
            <a:r>
              <a:rPr lang="zh-TW" altLang="en-US" sz="2800" b="1" dirty="0">
                <a:latin typeface="+mn-ea"/>
                <a:ea typeface="+mn-ea"/>
              </a:rPr>
              <a:t>作者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4137">
            <a:off x="541420" y="929562"/>
            <a:ext cx="4891351" cy="2845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3501008"/>
            <a:ext cx="5016748" cy="3171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3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 bwMode="auto">
          <a:xfrm>
            <a:off x="462484" y="1116577"/>
            <a:ext cx="3659948" cy="864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清代科舉制度</a:t>
            </a:r>
          </a:p>
        </p:txBody>
      </p:sp>
      <p:sp>
        <p:nvSpPr>
          <p:cNvPr id="3" name="圓角矩形 2"/>
          <p:cNvSpPr/>
          <p:nvPr/>
        </p:nvSpPr>
        <p:spPr bwMode="auto">
          <a:xfrm>
            <a:off x="4355976" y="6177661"/>
            <a:ext cx="1115020" cy="576064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/>
          <a:lstStyle/>
          <a:p>
            <a:pPr algn="ctr">
              <a:defRPr/>
            </a:pPr>
            <a:r>
              <a:rPr lang="zh-TW" altLang="en-US" sz="2800" b="1" dirty="0">
                <a:latin typeface="標楷體" panose="03000509000000000000" pitchFamily="65" charset="-120"/>
              </a:rPr>
              <a:t>童生</a:t>
            </a:r>
          </a:p>
        </p:txBody>
      </p:sp>
      <p:sp>
        <p:nvSpPr>
          <p:cNvPr id="9" name="圓角矩形 8"/>
          <p:cNvSpPr/>
          <p:nvPr/>
        </p:nvSpPr>
        <p:spPr bwMode="auto">
          <a:xfrm>
            <a:off x="3864277" y="4672021"/>
            <a:ext cx="2232248" cy="576064"/>
          </a:xfrm>
          <a:prstGeom prst="roundRect">
            <a:avLst/>
          </a:prstGeom>
          <a:solidFill>
            <a:srgbClr val="33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/>
          <a:lstStyle/>
          <a:p>
            <a:pPr algn="ctr">
              <a:defRPr/>
            </a:pPr>
            <a:r>
              <a:rPr lang="zh-TW" altLang="en-US" sz="2800" b="1" dirty="0">
                <a:latin typeface="標楷體" panose="03000509000000000000" pitchFamily="65" charset="-120"/>
              </a:rPr>
              <a:t>生員</a:t>
            </a:r>
            <a:r>
              <a:rPr lang="en-US" altLang="zh-TW" sz="2800" b="1" dirty="0">
                <a:latin typeface="標楷體" panose="03000509000000000000" pitchFamily="65" charset="-120"/>
              </a:rPr>
              <a:t>(</a:t>
            </a:r>
            <a:r>
              <a:rPr lang="zh-TW" altLang="en-US" sz="2800" b="1" dirty="0">
                <a:latin typeface="標楷體" panose="03000509000000000000" pitchFamily="65" charset="-120"/>
              </a:rPr>
              <a:t>秀才</a:t>
            </a:r>
            <a:r>
              <a:rPr lang="en-US" altLang="zh-TW" sz="2800" b="1" dirty="0">
                <a:latin typeface="標楷體" panose="03000509000000000000" pitchFamily="65" charset="-120"/>
              </a:rPr>
              <a:t>)</a:t>
            </a:r>
            <a:endParaRPr lang="zh-TW" altLang="en-US" sz="2800" b="1" dirty="0">
              <a:latin typeface="標楷體" panose="03000509000000000000" pitchFamily="65" charset="-120"/>
            </a:endParaRPr>
          </a:p>
        </p:txBody>
      </p:sp>
      <p:sp>
        <p:nvSpPr>
          <p:cNvPr id="14" name="圓角矩形 13"/>
          <p:cNvSpPr/>
          <p:nvPr/>
        </p:nvSpPr>
        <p:spPr bwMode="auto">
          <a:xfrm>
            <a:off x="4427984" y="3128611"/>
            <a:ext cx="1008112" cy="576064"/>
          </a:xfrm>
          <a:prstGeom prst="roundRect">
            <a:avLst/>
          </a:prstGeom>
          <a:solidFill>
            <a:srgbClr val="FF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/>
          <a:lstStyle/>
          <a:p>
            <a:pPr algn="ctr">
              <a:defRPr/>
            </a:pPr>
            <a:r>
              <a:rPr lang="zh-TW" altLang="en-US" sz="2800" b="1" dirty="0">
                <a:latin typeface="標楷體" panose="03000509000000000000" pitchFamily="65" charset="-120"/>
              </a:rPr>
              <a:t>舉人</a:t>
            </a:r>
          </a:p>
        </p:txBody>
      </p:sp>
      <p:sp>
        <p:nvSpPr>
          <p:cNvPr id="15" name="圓角矩形 14"/>
          <p:cNvSpPr/>
          <p:nvPr/>
        </p:nvSpPr>
        <p:spPr bwMode="auto">
          <a:xfrm>
            <a:off x="4427984" y="1608803"/>
            <a:ext cx="1008112" cy="576064"/>
          </a:xfrm>
          <a:prstGeom prst="roundRect">
            <a:avLst/>
          </a:prstGeom>
          <a:solidFill>
            <a:srgbClr val="CC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/>
          <a:lstStyle/>
          <a:p>
            <a:pPr algn="ctr">
              <a:defRPr/>
            </a:pPr>
            <a:r>
              <a:rPr lang="zh-TW" altLang="en-US" sz="2800" b="1" dirty="0">
                <a:latin typeface="標楷體" panose="03000509000000000000" pitchFamily="65" charset="-120"/>
              </a:rPr>
              <a:t>貢士</a:t>
            </a:r>
          </a:p>
        </p:txBody>
      </p:sp>
      <p:sp>
        <p:nvSpPr>
          <p:cNvPr id="16" name="圓角矩形 15"/>
          <p:cNvSpPr/>
          <p:nvPr/>
        </p:nvSpPr>
        <p:spPr bwMode="auto">
          <a:xfrm>
            <a:off x="4427984" y="91918"/>
            <a:ext cx="1001336" cy="576064"/>
          </a:xfrm>
          <a:prstGeom prst="roundRect">
            <a:avLst/>
          </a:prstGeom>
          <a:solidFill>
            <a:srgbClr val="CC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/>
          <a:lstStyle/>
          <a:p>
            <a:pPr algn="ctr">
              <a:defRPr/>
            </a:pPr>
            <a:r>
              <a:rPr lang="zh-TW" altLang="en-US" sz="2800" b="1" dirty="0">
                <a:latin typeface="標楷體" panose="03000509000000000000" pitchFamily="65" charset="-120"/>
              </a:rPr>
              <a:t>進士</a:t>
            </a:r>
          </a:p>
        </p:txBody>
      </p:sp>
      <p:sp>
        <p:nvSpPr>
          <p:cNvPr id="11" name="向上箭號 10"/>
          <p:cNvSpPr/>
          <p:nvPr/>
        </p:nvSpPr>
        <p:spPr bwMode="auto">
          <a:xfrm>
            <a:off x="4572000" y="5301208"/>
            <a:ext cx="720080" cy="808140"/>
          </a:xfrm>
          <a:prstGeom prst="up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0" tIns="0" rIns="0" bIns="0" anchor="ctr"/>
          <a:lstStyle/>
          <a:p>
            <a:pPr algn="ctr">
              <a:lnSpc>
                <a:spcPts val="2100"/>
              </a:lnSpc>
              <a:defRPr/>
            </a:pPr>
            <a:r>
              <a:rPr lang="zh-TW" altLang="en-US" sz="2000" b="1" dirty="0">
                <a:latin typeface="標楷體" panose="03000509000000000000" pitchFamily="65" charset="-120"/>
              </a:rPr>
              <a:t>縣試</a:t>
            </a:r>
          </a:p>
        </p:txBody>
      </p:sp>
      <p:sp>
        <p:nvSpPr>
          <p:cNvPr id="19" name="向上箭號 18"/>
          <p:cNvSpPr/>
          <p:nvPr/>
        </p:nvSpPr>
        <p:spPr bwMode="auto">
          <a:xfrm>
            <a:off x="4572000" y="3759220"/>
            <a:ext cx="720080" cy="808140"/>
          </a:xfrm>
          <a:prstGeom prst="upArrow">
            <a:avLst/>
          </a:prstGeom>
          <a:solidFill>
            <a:srgbClr val="33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0" tIns="0" rIns="0" bIns="0" anchor="ctr"/>
          <a:lstStyle/>
          <a:p>
            <a:pPr algn="ctr">
              <a:lnSpc>
                <a:spcPts val="2100"/>
              </a:lnSpc>
              <a:defRPr/>
            </a:pPr>
            <a:r>
              <a:rPr lang="zh-TW" altLang="en-US" sz="2000" b="1" dirty="0">
                <a:latin typeface="標楷體" panose="03000509000000000000" pitchFamily="65" charset="-120"/>
              </a:rPr>
              <a:t>鄉試</a:t>
            </a:r>
          </a:p>
        </p:txBody>
      </p:sp>
      <p:sp>
        <p:nvSpPr>
          <p:cNvPr id="20" name="向上箭號 19"/>
          <p:cNvSpPr/>
          <p:nvPr/>
        </p:nvSpPr>
        <p:spPr bwMode="auto">
          <a:xfrm>
            <a:off x="4572000" y="2233285"/>
            <a:ext cx="720080" cy="808140"/>
          </a:xfrm>
          <a:prstGeom prst="upArrow">
            <a:avLst/>
          </a:prstGeom>
          <a:solidFill>
            <a:srgbClr val="FF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0" tIns="0" rIns="0" bIns="0" anchor="ctr"/>
          <a:lstStyle/>
          <a:p>
            <a:pPr algn="ctr">
              <a:lnSpc>
                <a:spcPts val="2100"/>
              </a:lnSpc>
              <a:defRPr/>
            </a:pPr>
            <a:r>
              <a:rPr lang="zh-TW" altLang="en-US" sz="2000" b="1" dirty="0">
                <a:latin typeface="標楷體" panose="03000509000000000000" pitchFamily="65" charset="-120"/>
              </a:rPr>
              <a:t>會試</a:t>
            </a:r>
          </a:p>
        </p:txBody>
      </p:sp>
      <p:sp>
        <p:nvSpPr>
          <p:cNvPr id="21" name="向上箭號 20"/>
          <p:cNvSpPr/>
          <p:nvPr/>
        </p:nvSpPr>
        <p:spPr bwMode="auto">
          <a:xfrm>
            <a:off x="4572000" y="728655"/>
            <a:ext cx="720080" cy="808140"/>
          </a:xfrm>
          <a:prstGeom prst="upArrow">
            <a:avLst/>
          </a:prstGeom>
          <a:solidFill>
            <a:srgbClr val="CC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0" tIns="0" rIns="0" bIns="0" anchor="ctr"/>
          <a:lstStyle/>
          <a:p>
            <a:pPr algn="ctr">
              <a:lnSpc>
                <a:spcPts val="2100"/>
              </a:lnSpc>
              <a:defRPr/>
            </a:pPr>
            <a:r>
              <a:rPr lang="zh-TW" altLang="en-US" sz="2000" b="1" dirty="0">
                <a:latin typeface="標楷體" panose="03000509000000000000" pitchFamily="65" charset="-120"/>
              </a:rPr>
              <a:t>殿試</a:t>
            </a:r>
          </a:p>
        </p:txBody>
      </p:sp>
      <p:sp>
        <p:nvSpPr>
          <p:cNvPr id="17" name="圓角矩形 16"/>
          <p:cNvSpPr/>
          <p:nvPr/>
        </p:nvSpPr>
        <p:spPr bwMode="auto">
          <a:xfrm>
            <a:off x="6012160" y="3128611"/>
            <a:ext cx="1944216" cy="546244"/>
          </a:xfrm>
          <a:prstGeom prst="roundRect">
            <a:avLst/>
          </a:prstGeom>
          <a:solidFill>
            <a:srgbClr val="FF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/>
          <a:lstStyle/>
          <a:p>
            <a:pPr algn="ctr">
              <a:defRPr/>
            </a:pPr>
            <a:r>
              <a:rPr lang="en-US" altLang="zh-TW" sz="2800" b="1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No.1</a:t>
            </a:r>
            <a:r>
              <a:rPr lang="en-US" altLang="zh-TW" sz="2800" b="1" dirty="0">
                <a:latin typeface="標楷體" panose="03000509000000000000" pitchFamily="65" charset="-120"/>
              </a:rPr>
              <a:t>-</a:t>
            </a:r>
            <a:r>
              <a:rPr lang="zh-TW" altLang="en-US" sz="2800" b="1" dirty="0">
                <a:latin typeface="標楷體" panose="03000509000000000000" pitchFamily="65" charset="-120"/>
              </a:rPr>
              <a:t>解元</a:t>
            </a:r>
          </a:p>
        </p:txBody>
      </p:sp>
      <p:sp>
        <p:nvSpPr>
          <p:cNvPr id="23" name="圓角矩形 22"/>
          <p:cNvSpPr/>
          <p:nvPr/>
        </p:nvSpPr>
        <p:spPr bwMode="auto">
          <a:xfrm>
            <a:off x="6012160" y="106828"/>
            <a:ext cx="1944216" cy="546244"/>
          </a:xfrm>
          <a:prstGeom prst="roundRect">
            <a:avLst/>
          </a:prstGeom>
          <a:solidFill>
            <a:srgbClr val="CC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/>
          <a:lstStyle/>
          <a:p>
            <a:pPr algn="ctr">
              <a:defRPr/>
            </a:pPr>
            <a:r>
              <a:rPr lang="en-US" altLang="zh-TW" sz="2800" b="1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No.1</a:t>
            </a:r>
            <a:r>
              <a:rPr lang="en-US" altLang="zh-TW" sz="2800" b="1" dirty="0">
                <a:latin typeface="標楷體" panose="03000509000000000000" pitchFamily="65" charset="-120"/>
              </a:rPr>
              <a:t>-</a:t>
            </a:r>
            <a:r>
              <a:rPr lang="zh-TW" altLang="en-US" sz="2800" b="1" dirty="0">
                <a:latin typeface="標楷體" panose="03000509000000000000" pitchFamily="65" charset="-120"/>
              </a:rPr>
              <a:t>狀元</a:t>
            </a:r>
          </a:p>
        </p:txBody>
      </p:sp>
      <p:sp>
        <p:nvSpPr>
          <p:cNvPr id="24" name="圓角矩形 23"/>
          <p:cNvSpPr/>
          <p:nvPr/>
        </p:nvSpPr>
        <p:spPr bwMode="auto">
          <a:xfrm>
            <a:off x="6012160" y="1610357"/>
            <a:ext cx="1944216" cy="546244"/>
          </a:xfrm>
          <a:prstGeom prst="roundRect">
            <a:avLst/>
          </a:prstGeom>
          <a:solidFill>
            <a:srgbClr val="CC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/>
          <a:lstStyle/>
          <a:p>
            <a:pPr algn="ctr">
              <a:defRPr/>
            </a:pPr>
            <a:r>
              <a:rPr lang="en-US" altLang="zh-TW" sz="2800" b="1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No.1</a:t>
            </a:r>
            <a:r>
              <a:rPr lang="en-US" altLang="zh-TW" sz="2800" b="1" dirty="0">
                <a:latin typeface="標楷體" panose="03000509000000000000" pitchFamily="65" charset="-120"/>
              </a:rPr>
              <a:t>-</a:t>
            </a:r>
            <a:r>
              <a:rPr lang="zh-TW" altLang="en-US" sz="2800" b="1" dirty="0">
                <a:latin typeface="標楷體" panose="03000509000000000000" pitchFamily="65" charset="-120"/>
              </a:rPr>
              <a:t>會元</a:t>
            </a:r>
          </a:p>
        </p:txBody>
      </p:sp>
      <p:sp>
        <p:nvSpPr>
          <p:cNvPr id="26665" name="文字方塊 17"/>
          <p:cNvSpPr txBox="1">
            <a:spLocks noChangeArrowheads="1"/>
          </p:cNvSpPr>
          <p:nvPr/>
        </p:nvSpPr>
        <p:spPr bwMode="auto">
          <a:xfrm>
            <a:off x="5132388" y="5526088"/>
            <a:ext cx="1709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2400" b="1"/>
              <a:t>(</a:t>
            </a:r>
            <a:r>
              <a:rPr lang="zh-TW" altLang="en-US" sz="2400" b="1"/>
              <a:t>縣級考試</a:t>
            </a:r>
            <a:r>
              <a:rPr lang="en-US" altLang="zh-TW" sz="2400" b="1"/>
              <a:t>)</a:t>
            </a:r>
            <a:endParaRPr lang="zh-TW" altLang="en-US" sz="2400" b="1"/>
          </a:p>
        </p:txBody>
      </p:sp>
      <p:sp>
        <p:nvSpPr>
          <p:cNvPr id="26666" name="文字方塊 25"/>
          <p:cNvSpPr txBox="1">
            <a:spLocks noChangeArrowheads="1"/>
          </p:cNvSpPr>
          <p:nvPr/>
        </p:nvSpPr>
        <p:spPr bwMode="auto">
          <a:xfrm>
            <a:off x="5138738" y="4022725"/>
            <a:ext cx="1709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2400" b="1"/>
              <a:t>(</a:t>
            </a:r>
            <a:r>
              <a:rPr lang="zh-TW" altLang="en-US" sz="2400" b="1"/>
              <a:t>省級考試</a:t>
            </a:r>
            <a:r>
              <a:rPr lang="en-US" altLang="zh-TW" sz="2400" b="1"/>
              <a:t>)</a:t>
            </a:r>
            <a:endParaRPr lang="zh-TW" altLang="en-US" sz="2400" b="1"/>
          </a:p>
        </p:txBody>
      </p:sp>
      <p:sp>
        <p:nvSpPr>
          <p:cNvPr id="26667" name="文字方塊 26"/>
          <p:cNvSpPr txBox="1">
            <a:spLocks noChangeArrowheads="1"/>
          </p:cNvSpPr>
          <p:nvPr/>
        </p:nvSpPr>
        <p:spPr bwMode="auto">
          <a:xfrm>
            <a:off x="5140325" y="2482850"/>
            <a:ext cx="2406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2400" b="1"/>
              <a:t>(</a:t>
            </a:r>
            <a:r>
              <a:rPr lang="zh-TW" altLang="en-US" sz="2400" b="1"/>
              <a:t>中央禮部考試</a:t>
            </a:r>
            <a:r>
              <a:rPr lang="en-US" altLang="zh-TW" sz="2400" b="1"/>
              <a:t>)</a:t>
            </a:r>
            <a:endParaRPr lang="zh-TW" altLang="en-US" sz="2400" b="1"/>
          </a:p>
        </p:txBody>
      </p:sp>
      <p:sp>
        <p:nvSpPr>
          <p:cNvPr id="26668" name="文字方塊 27"/>
          <p:cNvSpPr txBox="1">
            <a:spLocks noChangeArrowheads="1"/>
          </p:cNvSpPr>
          <p:nvPr/>
        </p:nvSpPr>
        <p:spPr bwMode="auto">
          <a:xfrm>
            <a:off x="5149850" y="974725"/>
            <a:ext cx="242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2400" b="1"/>
              <a:t>(</a:t>
            </a:r>
            <a:r>
              <a:rPr lang="zh-TW" altLang="en-US" sz="2400" b="1"/>
              <a:t>皇帝主持考試</a:t>
            </a:r>
            <a:r>
              <a:rPr lang="en-US" altLang="zh-TW" sz="2400" b="1"/>
              <a:t>)</a:t>
            </a:r>
            <a:endParaRPr lang="zh-TW" altLang="en-US" sz="2400" b="1"/>
          </a:p>
        </p:txBody>
      </p:sp>
      <p:sp>
        <p:nvSpPr>
          <p:cNvPr id="22" name="圓角矩形圖說文字 21"/>
          <p:cNvSpPr/>
          <p:nvPr/>
        </p:nvSpPr>
        <p:spPr bwMode="auto">
          <a:xfrm>
            <a:off x="251520" y="4365104"/>
            <a:ext cx="3168352" cy="2016224"/>
          </a:xfrm>
          <a:prstGeom prst="wedgeRoundRectCallout">
            <a:avLst>
              <a:gd name="adj1" fmla="val 62069"/>
              <a:gd name="adj2" fmla="val -18410"/>
              <a:gd name="adj3" fmla="val 16667"/>
            </a:avLst>
          </a:prstGeom>
          <a:solidFill>
            <a:srgbClr val="33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/>
          <a:lstStyle/>
          <a:p>
            <a:pPr>
              <a:defRPr/>
            </a:pPr>
            <a:r>
              <a:rPr lang="zh-TW" altLang="en-US" sz="2400" b="1" dirty="0"/>
              <a:t>進入官方的儒學學習，並接受月課及各項歲考、科考，考核學業。優秀者有機會被薦送至京師讀國學。</a:t>
            </a:r>
          </a:p>
        </p:txBody>
      </p:sp>
      <p:sp>
        <p:nvSpPr>
          <p:cNvPr id="30" name="圓角矩形圖說文字 29"/>
          <p:cNvSpPr/>
          <p:nvPr/>
        </p:nvSpPr>
        <p:spPr bwMode="auto">
          <a:xfrm>
            <a:off x="6131462" y="5976236"/>
            <a:ext cx="2880320" cy="824022"/>
          </a:xfrm>
          <a:prstGeom prst="wedgeRoundRectCallout">
            <a:avLst>
              <a:gd name="adj1" fmla="val -74316"/>
              <a:gd name="adj2" fmla="val -1921"/>
              <a:gd name="adj3" fmla="val 16667"/>
            </a:avLst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/>
          <a:lstStyle/>
          <a:p>
            <a:pPr>
              <a:defRPr/>
            </a:pPr>
            <a:r>
              <a:rPr lang="zh-TW" altLang="en-US" sz="2400" b="1" dirty="0"/>
              <a:t>不管年紀多大都是童生唷。</a:t>
            </a:r>
          </a:p>
        </p:txBody>
      </p:sp>
      <p:cxnSp>
        <p:nvCxnSpPr>
          <p:cNvPr id="26675" name="直線接點 28"/>
          <p:cNvCxnSpPr>
            <a:cxnSpLocks noChangeShapeType="1"/>
          </p:cNvCxnSpPr>
          <p:nvPr/>
        </p:nvCxnSpPr>
        <p:spPr bwMode="auto">
          <a:xfrm>
            <a:off x="1042988" y="3724275"/>
            <a:ext cx="7777162" cy="30163"/>
          </a:xfrm>
          <a:prstGeom prst="line">
            <a:avLst/>
          </a:prstGeom>
          <a:noFill/>
          <a:ln w="107950" algn="ctr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圓角矩形圖說文字 32"/>
          <p:cNvSpPr/>
          <p:nvPr/>
        </p:nvSpPr>
        <p:spPr bwMode="auto">
          <a:xfrm>
            <a:off x="1475656" y="2806365"/>
            <a:ext cx="2137660" cy="478914"/>
          </a:xfrm>
          <a:prstGeom prst="wedgeRoundRectCallout">
            <a:avLst>
              <a:gd name="adj1" fmla="val 57687"/>
              <a:gd name="adj2" fmla="val 143913"/>
              <a:gd name="adj3" fmla="val 16667"/>
            </a:avLst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/>
          <a:lstStyle/>
          <a:p>
            <a:pPr>
              <a:defRPr/>
            </a:pPr>
            <a:r>
              <a:rPr lang="zh-TW" altLang="en-US" sz="2400" b="1" dirty="0"/>
              <a:t>取得做官資格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0"/>
            <a:ext cx="6769100" cy="1190625"/>
          </a:xfrm>
        </p:spPr>
        <p:txBody>
          <a:bodyPr/>
          <a:lstStyle/>
          <a:p>
            <a:pPr eaLnBrk="1" hangingPunct="1"/>
            <a:r>
              <a:rPr lang="zh-TW" altLang="en-US" sz="4800" b="1" smtClean="0"/>
              <a:t>三、平埔族的社會變遷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198563"/>
            <a:ext cx="8926513" cy="55435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2800" b="1" smtClean="0">
                <a:latin typeface="Arial" panose="020B0604020202020204" pitchFamily="34" charset="0"/>
              </a:rPr>
              <a:t>1</a:t>
            </a:r>
            <a:r>
              <a:rPr lang="zh-TW" altLang="en-US" sz="2800" b="1" smtClean="0">
                <a:latin typeface="Arial" panose="020B0604020202020204" pitchFamily="34" charset="0"/>
              </a:rPr>
              <a:t>、經濟崩壞</a:t>
            </a:r>
          </a:p>
          <a:p>
            <a:pPr eaLnBrk="1" hangingPunct="1"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</a:rPr>
              <a:t>      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漢人通婚 </a:t>
            </a:r>
            <a:r>
              <a:rPr lang="zh-TW" altLang="en-US" sz="2800" b="1" smtClean="0">
                <a:latin typeface="Arial" panose="020B0604020202020204" pitchFamily="34" charset="0"/>
                <a:sym typeface="Wingdings 3" panose="05040102010807070707" pitchFamily="18" charset="2"/>
              </a:rPr>
              <a:t> 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取得土地繼承權</a:t>
            </a:r>
          </a:p>
          <a:p>
            <a:pPr eaLnBrk="1" hangingPunct="1"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      漢人不當手段取得土地：</a:t>
            </a:r>
          </a:p>
          <a:p>
            <a:pPr eaLnBrk="1" hangingPunct="1">
              <a:buFontTx/>
              <a:buNone/>
            </a:pPr>
            <a:r>
              <a:rPr lang="en-US" altLang="zh-TW" sz="1900" b="1" smtClean="0">
                <a:latin typeface="Arial" panose="020B0604020202020204" pitchFamily="34" charset="0"/>
                <a:sym typeface="Wingdings 2" panose="05020102010507070707" pitchFamily="18" charset="2"/>
              </a:rPr>
              <a:t>              </a:t>
            </a:r>
            <a:r>
              <a:rPr lang="en-US" altLang="zh-TW" sz="1800" b="1" smtClean="0">
                <a:latin typeface="Arial" panose="020B0604020202020204" pitchFamily="34" charset="0"/>
                <a:sym typeface="Wingdings 2" panose="05020102010507070707" pitchFamily="18" charset="2"/>
              </a:rPr>
              <a:t>Reading</a:t>
            </a:r>
            <a:r>
              <a:rPr lang="zh-TW" altLang="en-US" sz="1800" b="1" smtClean="0">
                <a:latin typeface="Arial" panose="020B0604020202020204" pitchFamily="34" charset="0"/>
                <a:sym typeface="Wingdings 2" panose="05020102010507070707" pitchFamily="18" charset="2"/>
              </a:rPr>
              <a:t>：黃富三，</a:t>
            </a:r>
            <a:r>
              <a:rPr lang="en-US" altLang="zh-TW" sz="1800" b="1" smtClean="0">
                <a:latin typeface="新細明體" panose="02020500000000000000" pitchFamily="18" charset="-120"/>
                <a:sym typeface="Wingdings 2" panose="05020102010507070707" pitchFamily="18" charset="2"/>
              </a:rPr>
              <a:t>《</a:t>
            </a:r>
            <a:r>
              <a:rPr lang="zh-TW" altLang="en-US" sz="1800" b="1" smtClean="0">
                <a:latin typeface="新細明體" panose="02020500000000000000" pitchFamily="18" charset="-120"/>
                <a:sym typeface="Wingdings 2" panose="05020102010507070707" pitchFamily="18" charset="2"/>
              </a:rPr>
              <a:t>清代臺灣之移民的耕地取得問題及其對土著的影響</a:t>
            </a:r>
            <a:r>
              <a:rPr lang="en-US" altLang="zh-TW" sz="1800" b="1" smtClean="0">
                <a:latin typeface="新細明體" panose="02020500000000000000" pitchFamily="18" charset="-120"/>
                <a:sym typeface="Wingdings 2" panose="05020102010507070707" pitchFamily="18" charset="2"/>
              </a:rPr>
              <a:t>》</a:t>
            </a:r>
          </a:p>
          <a:p>
            <a:pPr eaLnBrk="1" hangingPunct="1"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      經濟活動受影響：獵場面積</a:t>
            </a:r>
            <a:r>
              <a:rPr lang="en-US" altLang="zh-TW" sz="2800" b="1" baseline="30000" smtClean="0">
                <a:latin typeface="Arial" panose="020B0604020202020204" pitchFamily="34" charset="0"/>
                <a:sym typeface="Wingdings 2" panose="05020102010507070707" pitchFamily="18" charset="2"/>
              </a:rPr>
              <a:t>x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 、鹿</a:t>
            </a:r>
            <a:r>
              <a:rPr lang="en-US" altLang="zh-TW" sz="2800" b="1" baseline="30000" smtClean="0">
                <a:latin typeface="Arial" panose="020B0604020202020204" pitchFamily="34" charset="0"/>
                <a:sym typeface="Wingdings 2" panose="05020102010507070707" pitchFamily="18" charset="2"/>
              </a:rPr>
              <a:t>x</a:t>
            </a:r>
            <a:endParaRPr lang="zh-TW" altLang="en-US" sz="2800" b="1" baseline="30000" smtClean="0">
              <a:latin typeface="Arial" panose="020B0604020202020204" pitchFamily="34" charset="0"/>
              <a:sym typeface="Wingdings 2" panose="05020102010507070707" pitchFamily="18" charset="2"/>
            </a:endParaRPr>
          </a:p>
          <a:p>
            <a:pPr eaLnBrk="1" hangingPunct="1">
              <a:buFontTx/>
              <a:buNone/>
            </a:pPr>
            <a:r>
              <a:rPr lang="en-US" altLang="zh-TW" sz="2800" b="1" smtClean="0">
                <a:latin typeface="Arial" panose="020B0604020202020204" pitchFamily="34" charset="0"/>
              </a:rPr>
              <a:t>2</a:t>
            </a:r>
            <a:r>
              <a:rPr lang="zh-TW" altLang="en-US" sz="2800" b="1" smtClean="0">
                <a:latin typeface="Arial" panose="020B0604020202020204" pitchFamily="34" charset="0"/>
              </a:rPr>
              <a:t>、漢化政策：</a:t>
            </a:r>
          </a:p>
          <a:p>
            <a:pPr eaLnBrk="1" hangingPunct="1"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</a:rPr>
              <a:t>      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政府：教育（社學）、鼓勵用漢</a:t>
            </a:r>
            <a:r>
              <a:rPr lang="zh-TW" altLang="en-US" sz="2800" b="1" smtClean="0">
                <a:latin typeface="Arial" panose="020B0604020202020204" pitchFamily="34" charset="0"/>
              </a:rPr>
              <a:t>文、改漢姓</a:t>
            </a:r>
          </a:p>
          <a:p>
            <a:pPr eaLnBrk="1" hangingPunct="1"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</a:rPr>
              <a:t>      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民間：通婚、接受漢人的經濟模式（租、買）</a:t>
            </a:r>
            <a:endParaRPr lang="zh-TW" altLang="en-US" sz="2800" b="1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</a:rPr>
              <a:t>      </a:t>
            </a:r>
            <a:r>
              <a:rPr lang="zh-TW" altLang="en-US" sz="2800" b="1" smtClean="0">
                <a:latin typeface="Arial" panose="020B0604020202020204" pitchFamily="34" charset="0"/>
                <a:sym typeface="Wingdings 3" panose="05040102010807070707" pitchFamily="18" charset="2"/>
              </a:rPr>
              <a:t>喪失原有文化</a:t>
            </a:r>
          </a:p>
          <a:p>
            <a:pPr eaLnBrk="1" hangingPunct="1"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  <a:sym typeface="Wingdings 3" panose="05040102010807070707" pitchFamily="18" charset="2"/>
              </a:rPr>
              <a:t>      </a:t>
            </a:r>
            <a:r>
              <a:rPr lang="zh-TW" altLang="en-US" sz="2800" b="1" smtClean="0">
                <a:solidFill>
                  <a:srgbClr val="FF0000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與漢民融合</a:t>
            </a:r>
          </a:p>
          <a:p>
            <a:pPr eaLnBrk="1" hangingPunct="1">
              <a:buFontTx/>
              <a:buNone/>
            </a:pPr>
            <a:r>
              <a:rPr lang="en-US" altLang="zh-TW" sz="2800" b="1" smtClean="0">
                <a:latin typeface="Arial" panose="020B0604020202020204" pitchFamily="34" charset="0"/>
              </a:rPr>
              <a:t>3</a:t>
            </a:r>
            <a:r>
              <a:rPr lang="zh-TW" altLang="en-US" sz="2800" b="1" smtClean="0">
                <a:latin typeface="Arial" panose="020B0604020202020204" pitchFamily="34" charset="0"/>
              </a:rPr>
              <a:t>、遷移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02捕鹿"/>
          <p:cNvPicPr>
            <a:picLocks noChangeAspect="1" noChangeArrowheads="1"/>
          </p:cNvPicPr>
          <p:nvPr/>
        </p:nvPicPr>
        <p:blipFill>
          <a:blip r:embed="rId2" cstate="email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17社師"/>
          <p:cNvPicPr>
            <a:picLocks noChangeAspect="1" noChangeArrowheads="1"/>
          </p:cNvPicPr>
          <p:nvPr/>
        </p:nvPicPr>
        <p:blipFill>
          <a:blip r:embed="rId3" cstate="email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-3175"/>
            <a:ext cx="4633912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流程圖: 替代處理程序 1"/>
          <p:cNvSpPr/>
          <p:nvPr/>
        </p:nvSpPr>
        <p:spPr bwMode="auto">
          <a:xfrm>
            <a:off x="179512" y="5733256"/>
            <a:ext cx="4248472" cy="1056717"/>
          </a:xfrm>
          <a:prstGeom prst="flowChartAlternateProcess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/>
          <a:lstStyle/>
          <a:p>
            <a:pPr>
              <a:defRPr/>
            </a:pPr>
            <a:r>
              <a:rPr lang="zh-TW" altLang="en-US" sz="2800" b="1" dirty="0">
                <a:solidFill>
                  <a:srgbClr val="FFFFFF"/>
                </a:solidFill>
              </a:rPr>
              <a:t>鹿場喪失，平埔族失去收入來源，經濟受影響</a:t>
            </a:r>
          </a:p>
        </p:txBody>
      </p:sp>
      <p:sp>
        <p:nvSpPr>
          <p:cNvPr id="28679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-171450"/>
            <a:ext cx="5256213" cy="792163"/>
          </a:xfrm>
        </p:spPr>
        <p:txBody>
          <a:bodyPr/>
          <a:lstStyle/>
          <a:p>
            <a:pPr eaLnBrk="1" hangingPunct="1"/>
            <a:r>
              <a:rPr lang="zh-TW" altLang="en-US" sz="2800" b="1" smtClean="0">
                <a:solidFill>
                  <a:srgbClr val="FFFFFF"/>
                </a:solidFill>
              </a:rPr>
              <a:t>番社采風圖</a:t>
            </a:r>
            <a:r>
              <a:rPr lang="en-US" altLang="zh-TW" sz="2800" b="1" smtClean="0">
                <a:solidFill>
                  <a:srgbClr val="FFFFFF"/>
                </a:solidFill>
              </a:rPr>
              <a:t>-</a:t>
            </a:r>
            <a:r>
              <a:rPr lang="zh-TW" altLang="en-US" sz="2800" b="1" smtClean="0">
                <a:solidFill>
                  <a:srgbClr val="FFFFFF"/>
                </a:solidFill>
              </a:rPr>
              <a:t>中研院藏</a:t>
            </a:r>
            <a:endParaRPr lang="en-US" altLang="zh-TW" sz="2800" b="1" smtClean="0">
              <a:solidFill>
                <a:srgbClr val="FFFFFF"/>
              </a:solidFill>
            </a:endParaRPr>
          </a:p>
        </p:txBody>
      </p:sp>
      <p:sp>
        <p:nvSpPr>
          <p:cNvPr id="6" name="流程圖: 替代處理程序 5"/>
          <p:cNvSpPr/>
          <p:nvPr/>
        </p:nvSpPr>
        <p:spPr bwMode="auto">
          <a:xfrm>
            <a:off x="4572000" y="5733256"/>
            <a:ext cx="4392488" cy="1056717"/>
          </a:xfrm>
          <a:prstGeom prst="flowChartAlternateProcess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/>
          <a:lstStyle/>
          <a:p>
            <a:pPr>
              <a:defRPr/>
            </a:pPr>
            <a:r>
              <a:rPr lang="zh-TW" altLang="en-US" sz="2800" b="1" dirty="0">
                <a:solidFill>
                  <a:srgbClr val="FFFFFF"/>
                </a:solidFill>
              </a:rPr>
              <a:t>官方的社學推廣四書五經，卻也使平埔族文化漸失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平埔族4次遷移圖-西拉雅原住民事務委員會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-12700"/>
            <a:ext cx="6367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6342425" y="188640"/>
            <a:ext cx="2759937" cy="792088"/>
          </a:xfrm>
          <a:solidFill>
            <a:schemeClr val="tx1">
              <a:lumMod val="75000"/>
              <a:lumOff val="25000"/>
            </a:schemeClr>
          </a:solidFill>
          <a:ln cap="flat" algn="ctr"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rot="0" spcFirstLastPara="0" vertOverflow="overflow" horzOverflow="overflow" lIns="0" rIns="0" spcCol="0" rtlCol="0" fromWordArt="0" anchorCtr="0" forceAA="0">
            <a:noAutofit/>
          </a:bodyPr>
          <a:lstStyle/>
          <a:p>
            <a:pPr>
              <a:defRPr/>
            </a:pPr>
            <a:r>
              <a:rPr lang="zh-TW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rPr>
              <a:t>平埔族的遷移</a:t>
            </a:r>
            <a:endParaRPr lang="zh-TW" altLang="en-US" b="1" dirty="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9702" name="文字方塊 1"/>
          <p:cNvSpPr txBox="1">
            <a:spLocks noChangeArrowheads="1"/>
          </p:cNvSpPr>
          <p:nvPr/>
        </p:nvSpPr>
        <p:spPr bwMode="auto">
          <a:xfrm>
            <a:off x="6464300" y="6092825"/>
            <a:ext cx="2516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/>
            <a:r>
              <a:rPr lang="zh-TW" altLang="en-US" b="1">
                <a:solidFill>
                  <a:srgbClr val="0070C0"/>
                </a:solidFill>
              </a:rPr>
              <a:t>圖：西拉雅原住民事務委員會網站文化協會</a:t>
            </a:r>
            <a:endParaRPr lang="zh-TW" altLang="en-US">
              <a:solidFill>
                <a:srgbClr val="0070C0"/>
              </a:solidFill>
            </a:endParaRPr>
          </a:p>
        </p:txBody>
      </p:sp>
      <p:sp>
        <p:nvSpPr>
          <p:cNvPr id="29703" name="文字方塊 2"/>
          <p:cNvSpPr txBox="1">
            <a:spLocks noChangeArrowheads="1"/>
          </p:cNvSpPr>
          <p:nvPr/>
        </p:nvSpPr>
        <p:spPr bwMode="auto">
          <a:xfrm>
            <a:off x="6391275" y="1628775"/>
            <a:ext cx="27114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zh-TW" altLang="en-US" sz="2000" b="1"/>
              <a:t>四次大遷徙</a:t>
            </a:r>
            <a:endParaRPr lang="en-US" altLang="zh-TW" sz="2000" b="1"/>
          </a:p>
          <a:p>
            <a:pPr>
              <a:lnSpc>
                <a:spcPts val="2800"/>
              </a:lnSpc>
            </a:pPr>
            <a:r>
              <a:rPr lang="en-US" altLang="zh-TW" sz="2000" b="1"/>
              <a:t>1.</a:t>
            </a:r>
            <a:r>
              <a:rPr lang="zh-TW" altLang="en-US" sz="2000" b="1"/>
              <a:t>嘉慶九年（</a:t>
            </a:r>
            <a:r>
              <a:rPr lang="en-US" altLang="zh-TW" sz="2000" b="1"/>
              <a:t>1804</a:t>
            </a:r>
            <a:r>
              <a:rPr lang="zh-TW" altLang="en-US" sz="2000" b="1"/>
              <a:t>）</a:t>
            </a:r>
            <a:endParaRPr lang="en-US" altLang="zh-TW" sz="2000" b="1"/>
          </a:p>
          <a:p>
            <a:pPr>
              <a:lnSpc>
                <a:spcPts val="2800"/>
              </a:lnSpc>
            </a:pPr>
            <a:r>
              <a:rPr lang="en-US" altLang="zh-TW" sz="2000" b="1"/>
              <a:t>   </a:t>
            </a:r>
            <a:r>
              <a:rPr lang="zh-TW" altLang="en-US" sz="2000" b="1"/>
              <a:t>潘賢文</a:t>
            </a:r>
            <a:endParaRPr lang="en-US" altLang="zh-TW" sz="2000" b="1"/>
          </a:p>
          <a:p>
            <a:pPr>
              <a:lnSpc>
                <a:spcPts val="2800"/>
              </a:lnSpc>
            </a:pPr>
            <a:r>
              <a:rPr lang="en-US" altLang="zh-TW" sz="2000" b="1"/>
              <a:t>2.</a:t>
            </a:r>
            <a:r>
              <a:rPr lang="zh-TW" altLang="en-US" sz="2000" b="1"/>
              <a:t>道光</a:t>
            </a:r>
            <a:r>
              <a:rPr lang="en-US" altLang="zh-TW" sz="2000" b="1"/>
              <a:t>3</a:t>
            </a:r>
            <a:r>
              <a:rPr lang="zh-TW" altLang="en-US" sz="2000" b="1"/>
              <a:t>年～咸豐</a:t>
            </a:r>
            <a:r>
              <a:rPr lang="en-US" altLang="zh-TW" sz="2000" b="1"/>
              <a:t>11</a:t>
            </a:r>
            <a:r>
              <a:rPr lang="zh-TW" altLang="en-US" sz="2000" b="1"/>
              <a:t>年</a:t>
            </a:r>
            <a:endParaRPr lang="en-US" altLang="zh-TW" sz="2000" b="1"/>
          </a:p>
          <a:p>
            <a:pPr>
              <a:lnSpc>
                <a:spcPts val="2800"/>
              </a:lnSpc>
            </a:pPr>
            <a:r>
              <a:rPr lang="en-US" altLang="zh-TW" sz="2000" b="1"/>
              <a:t>    </a:t>
            </a:r>
            <a:r>
              <a:rPr lang="zh-TW" altLang="en-US" sz="2000" b="1"/>
              <a:t>（</a:t>
            </a:r>
            <a:r>
              <a:rPr lang="en-US" altLang="zh-TW" sz="2000" b="1"/>
              <a:t>1823</a:t>
            </a:r>
            <a:r>
              <a:rPr lang="zh-TW" altLang="en-US" sz="2000" b="1"/>
              <a:t>～</a:t>
            </a:r>
            <a:r>
              <a:rPr lang="en-US" altLang="zh-TW" sz="2000" b="1"/>
              <a:t>1861</a:t>
            </a:r>
            <a:r>
              <a:rPr lang="zh-TW" altLang="en-US" sz="2000" b="1"/>
              <a:t>）</a:t>
            </a:r>
            <a:endParaRPr lang="en-US" altLang="zh-TW" sz="2000" b="1"/>
          </a:p>
          <a:p>
            <a:pPr>
              <a:lnSpc>
                <a:spcPts val="2800"/>
              </a:lnSpc>
            </a:pPr>
            <a:r>
              <a:rPr lang="en-US" altLang="zh-TW" sz="2000" b="1"/>
              <a:t>    </a:t>
            </a:r>
            <a:r>
              <a:rPr lang="zh-TW" altLang="en-US" sz="2000" b="1"/>
              <a:t>郭百年事件</a:t>
            </a:r>
            <a:endParaRPr lang="en-US" altLang="zh-TW" sz="2000" b="1"/>
          </a:p>
          <a:p>
            <a:pPr>
              <a:lnSpc>
                <a:spcPts val="2800"/>
              </a:lnSpc>
            </a:pPr>
            <a:r>
              <a:rPr lang="en-US" altLang="zh-TW" sz="2000" b="1"/>
              <a:t>3.</a:t>
            </a:r>
            <a:r>
              <a:rPr lang="zh-TW" altLang="en-US" sz="2000" b="1"/>
              <a:t>西拉雅族遷往</a:t>
            </a:r>
            <a:endParaRPr lang="en-US" altLang="zh-TW" sz="2000" b="1"/>
          </a:p>
          <a:p>
            <a:pPr>
              <a:lnSpc>
                <a:spcPts val="2800"/>
              </a:lnSpc>
            </a:pPr>
            <a:r>
              <a:rPr lang="en-US" altLang="zh-TW" sz="2000" b="1"/>
              <a:t>   </a:t>
            </a:r>
            <a:r>
              <a:rPr lang="zh-TW" altLang="en-US" sz="2000" b="1"/>
              <a:t>臺東、花蓮</a:t>
            </a:r>
            <a:endParaRPr lang="en-US" altLang="zh-TW" sz="2000" b="1"/>
          </a:p>
          <a:p>
            <a:pPr>
              <a:lnSpc>
                <a:spcPts val="2800"/>
              </a:lnSpc>
            </a:pPr>
            <a:r>
              <a:rPr lang="en-US" altLang="zh-TW" sz="2000" b="1"/>
              <a:t>4.</a:t>
            </a:r>
            <a:r>
              <a:rPr lang="zh-TW" altLang="en-US" sz="2000" b="1"/>
              <a:t>噶瑪蘭族遷往花蓮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5400" b="1" smtClean="0"/>
              <a:t>四、港市的興落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640762" cy="5184775"/>
          </a:xfrm>
          <a:noFill/>
        </p:spPr>
        <p:txBody>
          <a:bodyPr lIns="0" rIns="0"/>
          <a:lstStyle/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1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、貿易興盛帶動商業發展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       日用品（藥材、紡織品）           甘蔗、稻米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TW" sz="2800" b="1" smtClean="0">
                <a:latin typeface="Arial" panose="020B0604020202020204" pitchFamily="34" charset="0"/>
              </a:rPr>
              <a:t>2</a:t>
            </a:r>
            <a:r>
              <a:rPr lang="zh-TW" altLang="en-US" sz="2800" b="1" smtClean="0">
                <a:latin typeface="Arial" panose="020B0604020202020204" pitchFamily="34" charset="0"/>
              </a:rPr>
              <a:t>、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港口城市：一府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(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臺南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) 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二鹿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(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鹿港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) 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三艋舺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(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萬華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3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、商業組織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——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郊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      功能：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         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a.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建立商業規範：工資、貨物價格、航班、運費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         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b.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參與地方公共事務：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ex.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文開書院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      辦公地方叫會館：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Ex.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鹿港泉郊會館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      沒落：河港淤積、開港通商，不敵外國商行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995863" y="1773238"/>
            <a:ext cx="6381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zh-TW" altLang="en-US" sz="2800" b="1">
                <a:latin typeface="Times New Roman" panose="02020603050405020304" pitchFamily="18" charset="0"/>
              </a:rPr>
              <a:t>船</a:t>
            </a:r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4740275" y="2276475"/>
            <a:ext cx="108108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arrow" w="med" len="lg"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DSC0656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4738" y="1412875"/>
            <a:ext cx="288131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 descr="DSC0781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25" y="1412875"/>
            <a:ext cx="5973763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144463" y="3644900"/>
            <a:ext cx="5795962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TW" altLang="en-US" sz="2800" b="1">
                <a:latin typeface="Arial" panose="020B0604020202020204" pitchFamily="34" charset="0"/>
              </a:rPr>
              <a:t>許多郊商積極參與地方公共事務，尤其是廟宇興建翻修更是地方大事。例如左圖萬華龍山寺的匾額即是由北郊金萬利（商號）所捐贈。右圖是鹿港天后宮的廟界碑。由三郊所捐立。圖</a:t>
            </a:r>
            <a:r>
              <a:rPr lang="en-US" altLang="zh-TW" sz="2800" b="1">
                <a:latin typeface="Arial" panose="020B0604020202020204" pitchFamily="34" charset="0"/>
              </a:rPr>
              <a:t>-</a:t>
            </a:r>
            <a:r>
              <a:rPr lang="zh-TW" altLang="en-US" sz="2800" b="1">
                <a:latin typeface="Arial" panose="020B0604020202020204" pitchFamily="34" charset="0"/>
              </a:rPr>
              <a:t>作者自攝。</a:t>
            </a:r>
            <a:endParaRPr lang="en-US" altLang="zh-TW" sz="2800" b="1">
              <a:latin typeface="Arial" panose="020B0604020202020204" pitchFamily="34" charset="0"/>
            </a:endParaRPr>
          </a:p>
        </p:txBody>
      </p:sp>
      <p:sp>
        <p:nvSpPr>
          <p:cNvPr id="162823" name="Oval 7"/>
          <p:cNvSpPr>
            <a:spLocks noChangeArrowheads="1"/>
          </p:cNvSpPr>
          <p:nvPr/>
        </p:nvSpPr>
        <p:spPr bwMode="auto">
          <a:xfrm rot="420000">
            <a:off x="311150" y="1882775"/>
            <a:ext cx="503238" cy="1512888"/>
          </a:xfrm>
          <a:prstGeom prst="ellipse">
            <a:avLst/>
          </a:prstGeom>
          <a:noFill/>
          <a:ln w="635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162824" name="Oval 8"/>
          <p:cNvSpPr>
            <a:spLocks noChangeArrowheads="1"/>
          </p:cNvSpPr>
          <p:nvPr/>
        </p:nvSpPr>
        <p:spPr bwMode="auto">
          <a:xfrm>
            <a:off x="6227763" y="2924175"/>
            <a:ext cx="1008062" cy="1944688"/>
          </a:xfrm>
          <a:prstGeom prst="ellipse">
            <a:avLst/>
          </a:prstGeom>
          <a:noFill/>
          <a:ln w="635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3175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smtClean="0"/>
              <a:t>郊商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3" grpId="0" animBg="1"/>
      <p:bldP spid="1628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4319588" cy="52562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zh-TW" sz="2800" b="1" smtClean="0"/>
              <a:t>1</a:t>
            </a:r>
            <a:r>
              <a:rPr lang="zh-TW" altLang="en-US" sz="2800" b="1" smtClean="0"/>
              <a:t>、鴨母王</a:t>
            </a:r>
          </a:p>
          <a:p>
            <a:pPr marL="0" indent="0" eaLnBrk="1" hangingPunct="1">
              <a:buFontTx/>
              <a:buNone/>
            </a:pPr>
            <a:r>
              <a:rPr lang="en-US" altLang="zh-TW" sz="2800" b="1" smtClean="0"/>
              <a:t>2</a:t>
            </a:r>
            <a:r>
              <a:rPr lang="zh-TW" altLang="en-US" sz="2800" b="1" smtClean="0"/>
              <a:t>、鳳山縣（今高雄市）</a:t>
            </a:r>
          </a:p>
          <a:p>
            <a:pPr marL="0" indent="0" eaLnBrk="1" hangingPunct="1">
              <a:buFontTx/>
              <a:buNone/>
            </a:pPr>
            <a:r>
              <a:rPr lang="en-US" altLang="zh-TW" sz="2800" b="1" smtClean="0"/>
              <a:t>3</a:t>
            </a:r>
            <a:r>
              <a:rPr lang="zh-TW" altLang="en-US" sz="2800" b="1" smtClean="0"/>
              <a:t>、頭戴明朝帽，</a:t>
            </a:r>
          </a:p>
          <a:p>
            <a:pPr marL="0" indent="0" eaLnBrk="1" hangingPunct="1">
              <a:buFontTx/>
              <a:buNone/>
            </a:pPr>
            <a:r>
              <a:rPr lang="zh-TW" altLang="en-US" sz="2800" b="1" smtClean="0"/>
              <a:t>   身穿清朝衣，</a:t>
            </a:r>
          </a:p>
          <a:p>
            <a:pPr marL="0" indent="0" eaLnBrk="1" hangingPunct="1">
              <a:buFontTx/>
              <a:buNone/>
            </a:pPr>
            <a:r>
              <a:rPr lang="zh-TW" altLang="en-US" sz="2800" b="1" smtClean="0"/>
              <a:t>   五月稱永和，</a:t>
            </a:r>
          </a:p>
          <a:p>
            <a:pPr marL="0" indent="0" eaLnBrk="1" hangingPunct="1">
              <a:buFontTx/>
              <a:buNone/>
            </a:pPr>
            <a:r>
              <a:rPr lang="zh-TW" altLang="en-US" sz="2800" b="1" smtClean="0"/>
              <a:t>   六月還康熙。</a:t>
            </a:r>
          </a:p>
          <a:p>
            <a:pPr marL="0" indent="0" eaLnBrk="1" hangingPunct="1">
              <a:buFontTx/>
              <a:buNone/>
            </a:pPr>
            <a:r>
              <a:rPr lang="en-US" altLang="zh-TW" sz="2800" b="1" smtClean="0"/>
              <a:t>4</a:t>
            </a:r>
            <a:r>
              <a:rPr lang="zh-TW" altLang="en-US" sz="2800" b="1" smtClean="0"/>
              <a:t>、影響：鳳山城（土牆）</a:t>
            </a:r>
          </a:p>
          <a:p>
            <a:pPr marL="0" indent="0" eaLnBrk="1" hangingPunct="1">
              <a:buFontTx/>
              <a:buNone/>
            </a:pPr>
            <a:endParaRPr lang="zh-TW" altLang="en-US" sz="2000" b="1" smtClean="0"/>
          </a:p>
          <a:p>
            <a:pPr marL="0" indent="0" eaLnBrk="1" hangingPunct="1">
              <a:buFontTx/>
              <a:buNone/>
            </a:pPr>
            <a:endParaRPr lang="zh-TW" altLang="en-US" sz="2000" b="1" smtClean="0"/>
          </a:p>
          <a:p>
            <a:pPr marL="0" indent="0" eaLnBrk="1" hangingPunct="1">
              <a:buFontTx/>
              <a:buNone/>
            </a:pPr>
            <a:r>
              <a:rPr lang="zh-TW" altLang="en-US" sz="2000" b="1" smtClean="0"/>
              <a:t>圖：位在高雄市內門區的興安宮，</a:t>
            </a:r>
          </a:p>
          <a:p>
            <a:pPr marL="0" indent="0" eaLnBrk="1" hangingPunct="1">
              <a:buFontTx/>
              <a:buNone/>
            </a:pPr>
            <a:r>
              <a:rPr lang="zh-TW" altLang="en-US" sz="2000" b="1" smtClean="0"/>
              <a:t>設有鴨母王塑像。翰林出版社</a:t>
            </a:r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2976" y="1556792"/>
            <a:ext cx="4481512" cy="4824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 bwMode="auto">
          <a:xfrm>
            <a:off x="3851920" y="151568"/>
            <a:ext cx="3960440" cy="864000"/>
          </a:xfrm>
          <a:prstGeom prst="roundRect">
            <a:avLst/>
          </a:prstGeom>
          <a:solidFill>
            <a:srgbClr val="00B0F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朱一貴事件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DSC0603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"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0" y="-3175"/>
            <a:ext cx="9144000" cy="9461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TW" altLang="en-US" sz="2800" b="1">
                <a:latin typeface="Arial" panose="020B0604020202020204" pitchFamily="34" charset="0"/>
              </a:rPr>
              <a:t>鹿港文開書院由鹿港各郊商出資興建，利於地方學子就學，使鹿港文風更加興盛。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SC0413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xfrm>
            <a:off x="1905000" y="304800"/>
            <a:ext cx="5867400" cy="1143000"/>
          </a:xfrm>
          <a:solidFill>
            <a:srgbClr val="FFFF99"/>
          </a:solidFill>
          <a:ln w="53975">
            <a:solidFill>
              <a:srgbClr val="FF66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4400" b="1" smtClean="0"/>
              <a:t>附錄～鹿港風情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 bwMode="auto">
          <a:xfrm>
            <a:off x="2699793" y="126854"/>
            <a:ext cx="6006950" cy="864000"/>
          </a:xfrm>
          <a:prstGeom prst="roundRect">
            <a:avLst/>
          </a:prstGeom>
          <a:solidFill>
            <a:srgbClr val="CC99FF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鹿港的三不見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12875" y="1879600"/>
            <a:ext cx="6092825" cy="435768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6600" b="1" smtClean="0"/>
              <a:t>一不見 天</a:t>
            </a:r>
          </a:p>
          <a:p>
            <a:pPr eaLnBrk="1" hangingPunct="1">
              <a:lnSpc>
                <a:spcPct val="155000"/>
              </a:lnSpc>
              <a:spcBef>
                <a:spcPct val="0"/>
              </a:spcBef>
              <a:buFontTx/>
              <a:buNone/>
            </a:pPr>
            <a:r>
              <a:rPr lang="zh-TW" altLang="en-US" sz="6600" b="1" smtClean="0"/>
              <a:t>二不見 地  </a:t>
            </a:r>
          </a:p>
          <a:p>
            <a:pPr eaLnBrk="1" hangingPunct="1">
              <a:lnSpc>
                <a:spcPct val="155000"/>
              </a:lnSpc>
              <a:spcBef>
                <a:spcPct val="0"/>
              </a:spcBef>
              <a:buFontTx/>
              <a:buNone/>
            </a:pPr>
            <a:r>
              <a:rPr lang="zh-TW" altLang="en-US" sz="6600" b="1" smtClean="0"/>
              <a:t>三不見 女人</a:t>
            </a:r>
            <a:r>
              <a:rPr lang="zh-TW" altLang="en-US" sz="3200" b="1" smtClean="0">
                <a:ea typeface="新細明體" panose="02020500000000000000" pitchFamily="18" charset="-12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鹿港「不見天街」(今中山路)之三工國王廟前街景-國家文化資料庫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8"/>
          <a:stretch>
            <a:fillRect/>
          </a:stretch>
        </p:blipFill>
        <p:spPr bwMode="auto">
          <a:xfrm>
            <a:off x="1588" y="0"/>
            <a:ext cx="9180512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5" name="Picture 3" descr="鹿港不見天街舊貌-彰化縣文化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" y="-12700"/>
            <a:ext cx="91440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6" name="Picture 4" descr="不見天街舊貌1934年，鹿港鎮公所提供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440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79388" y="6237288"/>
            <a:ext cx="7921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zh-TW" altLang="en-US" b="1">
                <a:latin typeface="Times New Roman" panose="02020603050405020304" pitchFamily="18" charset="0"/>
              </a:rPr>
              <a:t>昔日的不見天街（今中山路）圖片來源：國家文化資料庫</a:t>
            </a:r>
          </a:p>
        </p:txBody>
      </p:sp>
      <p:pic>
        <p:nvPicPr>
          <p:cNvPr id="172041" name="Picture 9" descr="不見天街--Ja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8" y="317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40" name="Text Box 8"/>
          <p:cNvSpPr txBox="1">
            <a:spLocks noChangeArrowheads="1"/>
          </p:cNvSpPr>
          <p:nvPr/>
        </p:nvSpPr>
        <p:spPr bwMode="auto">
          <a:xfrm>
            <a:off x="2411413" y="6237288"/>
            <a:ext cx="3744912" cy="45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zh-TW" altLang="en-US" b="1">
                <a:latin typeface="Times New Roman" panose="02020603050405020304" pitchFamily="18" charset="0"/>
              </a:rPr>
              <a:t>不見天街的今貌。</a:t>
            </a:r>
            <a:r>
              <a:rPr kumimoji="1" lang="en-US" altLang="zh-TW" b="1">
                <a:latin typeface="Times New Roman" panose="02020603050405020304" pitchFamily="18" charset="0"/>
                <a:ea typeface="新細明體" panose="02020500000000000000" pitchFamily="18" charset="-120"/>
              </a:rPr>
              <a:t>Jamin</a:t>
            </a:r>
            <a:r>
              <a:rPr kumimoji="1" lang="zh-TW" altLang="en-US" b="1">
                <a:latin typeface="Times New Roman" panose="02020603050405020304" pitchFamily="18" charset="0"/>
              </a:rPr>
              <a:t>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2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迎媽祖22-依依的日誌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43"/>
          <a:stretch>
            <a:fillRect/>
          </a:stretch>
        </p:blipFill>
        <p:spPr bwMode="auto">
          <a:xfrm>
            <a:off x="0" y="142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迎媽祖-依依的日誌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10"/>
          <a:stretch>
            <a:fillRect/>
          </a:stretch>
        </p:blipFill>
        <p:spPr bwMode="auto">
          <a:xfrm>
            <a:off x="0" y="0"/>
            <a:ext cx="4427538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987675" y="3284538"/>
            <a:ext cx="3600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zh-TW" altLang="en-US">
                <a:latin typeface="Times New Roman" panose="02020603050405020304" pitchFamily="18" charset="0"/>
              </a:rPr>
              <a:t>圖片：依依的日誌網站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九曲巷-Tony的自然人文旅記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771775" y="6284913"/>
            <a:ext cx="5616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zh-TW" altLang="en-US" b="1"/>
              <a:t>九曲巷</a:t>
            </a:r>
            <a:r>
              <a:rPr kumimoji="1" lang="en-US" altLang="zh-TW" b="1"/>
              <a:t>--</a:t>
            </a:r>
            <a:r>
              <a:rPr kumimoji="1" lang="zh-TW" altLang="en-US" b="1"/>
              <a:t>引自</a:t>
            </a:r>
            <a:r>
              <a:rPr kumimoji="1" lang="en-US" altLang="zh-TW" b="1"/>
              <a:t>Tony</a:t>
            </a:r>
            <a:r>
              <a:rPr kumimoji="1" lang="zh-TW" altLang="en-US" b="1"/>
              <a:t>的自然人文旅記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371600"/>
            <a:ext cx="2617787" cy="5105400"/>
          </a:xfrm>
        </p:spPr>
        <p:txBody>
          <a:bodyPr/>
          <a:lstStyle/>
          <a:p>
            <a:pPr eaLnBrk="1" hangingPunct="1"/>
            <a:r>
              <a:rPr lang="zh-TW" altLang="en-US" sz="4400" b="1" smtClean="0"/>
              <a:t>天井</a:t>
            </a:r>
          </a:p>
          <a:p>
            <a:pPr eaLnBrk="1" hangingPunct="1"/>
            <a:r>
              <a:rPr lang="zh-TW" altLang="en-US" sz="4400" b="1" smtClean="0"/>
              <a:t>半邊井</a:t>
            </a:r>
          </a:p>
          <a:p>
            <a:pPr eaLnBrk="1" hangingPunct="1"/>
            <a:r>
              <a:rPr lang="zh-TW" altLang="en-US" sz="4400" b="1" smtClean="0"/>
              <a:t>藻井</a:t>
            </a:r>
          </a:p>
          <a:p>
            <a:pPr eaLnBrk="1" hangingPunct="1"/>
            <a:r>
              <a:rPr lang="zh-TW" altLang="en-US" sz="4400" b="1" smtClean="0"/>
              <a:t>樓井</a:t>
            </a:r>
          </a:p>
          <a:p>
            <a:pPr eaLnBrk="1" hangingPunct="1"/>
            <a:r>
              <a:rPr lang="zh-TW" altLang="en-US" sz="4400" b="1" smtClean="0"/>
              <a:t>龍喉井</a:t>
            </a:r>
          </a:p>
          <a:p>
            <a:pPr eaLnBrk="1" hangingPunct="1"/>
            <a:r>
              <a:rPr lang="zh-TW" altLang="en-US" sz="4400" b="1" smtClean="0"/>
              <a:t>龍眼井</a:t>
            </a:r>
          </a:p>
        </p:txBody>
      </p:sp>
      <p:pic>
        <p:nvPicPr>
          <p:cNvPr id="38915" name="Picture 4" descr="DSC0409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4637088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 bwMode="auto">
          <a:xfrm>
            <a:off x="2699793" y="126854"/>
            <a:ext cx="6006950" cy="864000"/>
          </a:xfrm>
          <a:prstGeom prst="roundRect">
            <a:avLst/>
          </a:prstGeom>
          <a:solidFill>
            <a:srgbClr val="CC99FF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鹿港的六種井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SC0595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827088" y="6356350"/>
            <a:ext cx="2952750" cy="457200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kumimoji="1" lang="zh-TW" altLang="en-US" b="1" dirty="0" smtClean="0"/>
              <a:t>半邊井</a:t>
            </a:r>
            <a:r>
              <a:rPr kumimoji="1" lang="en-US" altLang="zh-TW" b="1" dirty="0" smtClean="0"/>
              <a:t>—</a:t>
            </a:r>
            <a:r>
              <a:rPr kumimoji="1" lang="zh-TW" altLang="en-US" b="1" dirty="0" smtClean="0"/>
              <a:t>作者自攝</a:t>
            </a:r>
          </a:p>
        </p:txBody>
      </p:sp>
      <p:pic>
        <p:nvPicPr>
          <p:cNvPr id="39942" name="Picture 4" descr="鄭玉珍0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0"/>
            <a:ext cx="5148263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122863" y="6338888"/>
            <a:ext cx="2952750" cy="457200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kumimoji="1" lang="zh-TW" altLang="en-US" b="1" dirty="0" smtClean="0"/>
              <a:t>樓井</a:t>
            </a:r>
            <a:r>
              <a:rPr kumimoji="1" lang="en-US" altLang="zh-TW" b="1" dirty="0" smtClean="0"/>
              <a:t>—</a:t>
            </a:r>
            <a:r>
              <a:rPr kumimoji="1" lang="zh-TW" altLang="en-US" b="1" dirty="0" smtClean="0"/>
              <a:t>作者自攝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SC0405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-11113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8320088" y="1219200"/>
            <a:ext cx="671512" cy="489743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kumimoji="1" lang="zh-TW" altLang="en-US" sz="3200" b="1" smtClean="0">
                <a:latin typeface="Times New Roman" panose="02020603050405020304" pitchFamily="18" charset="0"/>
              </a:rPr>
              <a:t>龍山寺的藻井     作者攝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調整大小天井-李乾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3563"/>
            <a:ext cx="9144000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79" name="Picture 3" descr="調整大小天井-李乾朗2"/>
          <p:cNvPicPr>
            <a:picLocks noChangeAspect="1" noChangeArrowheads="1"/>
          </p:cNvPicPr>
          <p:nvPr/>
        </p:nvPicPr>
        <p:blipFill>
          <a:blip r:embed="rId3">
            <a:lum bright="18000" contras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0000">
            <a:off x="1409700" y="260350"/>
            <a:ext cx="6324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403350" y="6265863"/>
            <a:ext cx="5905500" cy="4572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zh-TW" altLang="en-US" b="1"/>
              <a:t>天井</a:t>
            </a:r>
            <a:r>
              <a:rPr kumimoji="1" lang="en-US" altLang="zh-TW" b="1"/>
              <a:t>--</a:t>
            </a:r>
            <a:r>
              <a:rPr kumimoji="1" lang="zh-TW" altLang="en-US" b="1"/>
              <a:t>圖引自李乾朗</a:t>
            </a:r>
            <a:r>
              <a:rPr kumimoji="1" lang="en-US" altLang="zh-TW" b="1"/>
              <a:t>《</a:t>
            </a:r>
            <a:r>
              <a:rPr kumimoji="1" lang="zh-TW" altLang="en-US" b="1"/>
              <a:t>古蹟入門</a:t>
            </a:r>
            <a:r>
              <a:rPr kumimoji="1" lang="en-US" altLang="zh-TW" b="1"/>
              <a:t>》61.64</a:t>
            </a:r>
            <a:r>
              <a:rPr kumimoji="1" lang="zh-TW" altLang="en-US" b="1"/>
              <a:t>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File:Little duck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511300"/>
            <a:ext cx="7127875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57338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zh-TW" altLang="en-US" sz="2400" b="1" smtClean="0">
                <a:solidFill>
                  <a:schemeClr val="tx1"/>
                </a:solidFill>
              </a:rPr>
              <a:t>鴨子的合群性高，尤其鴨隻數量龐大，行動時簡直像軍隊般，秩序井然。據說鴨母王善於趕鴨，讓附近居民非常佩服。且他養的鴨子蛋居然有兩顆卵黃，不僅鄰居稱奇，連他自己也認為是異象，甚至他曾在水中見到自己穿龍袍的影像，真命天子之說遂不脛而走</a:t>
            </a:r>
            <a:r>
              <a:rPr lang="en-US" altLang="zh-TW" sz="2400" b="1" smtClean="0">
                <a:solidFill>
                  <a:schemeClr val="tx1"/>
                </a:solidFill>
              </a:rPr>
              <a:t>……</a:t>
            </a: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6443663" y="6308725"/>
            <a:ext cx="147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TW" altLang="en-US" b="1">
                <a:latin typeface="Arial" panose="020B0604020202020204" pitchFamily="34" charset="0"/>
              </a:rPr>
              <a:t>維基百科</a:t>
            </a:r>
          </a:p>
        </p:txBody>
      </p:sp>
      <p:pic>
        <p:nvPicPr>
          <p:cNvPr id="147467" name="Picture 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63688"/>
            <a:ext cx="9144000" cy="52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7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6809" y="1909744"/>
            <a:ext cx="6912768" cy="4671815"/>
          </a:xfrm>
          <a:prstGeom prst="ellipse">
            <a:avLst/>
          </a:prstGeom>
          <a:ln w="101600" cap="rnd">
            <a:solidFill>
              <a:srgbClr val="FF66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68" name="Text Box 12"/>
          <p:cNvSpPr txBox="1">
            <a:spLocks noChangeArrowheads="1"/>
          </p:cNvSpPr>
          <p:nvPr/>
        </p:nvSpPr>
        <p:spPr bwMode="auto">
          <a:xfrm>
            <a:off x="7524750" y="6381750"/>
            <a:ext cx="1439863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zh-TW" altLang="en-US" sz="1800" b="1">
                <a:latin typeface="Arial" panose="020B0604020202020204" pitchFamily="34" charset="0"/>
              </a:rPr>
              <a:t>翰林出版社</a:t>
            </a:r>
          </a:p>
        </p:txBody>
      </p:sp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2052638" y="5368925"/>
            <a:ext cx="5038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panose="020B0604020202020204" pitchFamily="34" charset="0"/>
                <a:hlinkClick r:id="rId5"/>
              </a:rPr>
              <a:t>http://misaki1012.pixnet.net/blog/post/25903576</a:t>
            </a:r>
            <a:endParaRPr lang="en-US" altLang="zh-TW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panose="020B0604020202020204" pitchFamily="34" charset="0"/>
              </a:rPr>
              <a:t>作者：</a:t>
            </a:r>
            <a:r>
              <a:rPr lang="en-US" altLang="zh-TW" sz="1800">
                <a:latin typeface="Arial" panose="020B0604020202020204" pitchFamily="34" charset="0"/>
              </a:rPr>
              <a:t>CINA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8" grpId="0" animBg="1"/>
      <p:bldP spid="147468" grpId="1" animBg="1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557463" y="206375"/>
            <a:ext cx="63357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1" lang="zh-TW" altLang="en-US" sz="4000" b="1">
                <a:latin typeface="Times New Roman" panose="02020603050405020304" pitchFamily="18" charset="0"/>
              </a:rPr>
              <a:t>龍山寺的龍喉井與龍眼井</a:t>
            </a:r>
          </a:p>
        </p:txBody>
      </p:sp>
      <p:pic>
        <p:nvPicPr>
          <p:cNvPr id="43011" name="Picture 3" descr="IMG_997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34925" y="6427788"/>
            <a:ext cx="2305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TW" altLang="en-US" b="1">
                <a:solidFill>
                  <a:srgbClr val="F8F8F8"/>
                </a:solidFill>
              </a:rPr>
              <a:t>蔡榮宗  攝</a:t>
            </a:r>
          </a:p>
        </p:txBody>
      </p:sp>
      <p:pic>
        <p:nvPicPr>
          <p:cNvPr id="179205" name="Picture 5" descr="DSC0408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1412875"/>
            <a:ext cx="695325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6877050" y="1557338"/>
            <a:ext cx="1152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rgbClr val="F8F8F8"/>
                </a:solidFill>
                <a:latin typeface="Arial" panose="020B0604020202020204" pitchFamily="34" charset="0"/>
              </a:rPr>
              <a:t>作者自攝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4" grpId="0"/>
      <p:bldP spid="17920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5400" b="1" smtClean="0"/>
              <a:t>引用資料來源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153400" cy="5661025"/>
          </a:xfrm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  <p:txBody>
          <a:bodyPr/>
          <a:lstStyle/>
          <a:p>
            <a:pPr marL="358775" indent="-358775" eaLnBrk="1" hangingPunct="1">
              <a:lnSpc>
                <a:spcPts val="2700"/>
              </a:lnSpc>
              <a:spcBef>
                <a:spcPct val="0"/>
              </a:spcBef>
            </a:pPr>
            <a:r>
              <a:rPr lang="zh-TW" altLang="en-US" sz="2000" b="1" smtClean="0"/>
              <a:t>維基百科，網址：</a:t>
            </a:r>
            <a:r>
              <a:rPr lang="en-US" altLang="zh-TW" sz="2000" b="1" smtClean="0"/>
              <a:t>http://zh.wikipedia.org/</a:t>
            </a:r>
          </a:p>
          <a:p>
            <a:pPr marL="358775" indent="-358775" eaLnBrk="1" hangingPunct="1">
              <a:lnSpc>
                <a:spcPts val="2700"/>
              </a:lnSpc>
              <a:spcBef>
                <a:spcPct val="0"/>
              </a:spcBef>
            </a:pPr>
            <a:r>
              <a:rPr lang="zh-TW" altLang="en-US" sz="2000" b="1" smtClean="0"/>
              <a:t>中央研究院臺史所，網址：</a:t>
            </a:r>
            <a:r>
              <a:rPr lang="en-US" altLang="zh-TW" sz="2000" b="1" smtClean="0"/>
              <a:t>http://thcts.ascc.net/template/sample6.asp?id=rc19</a:t>
            </a:r>
          </a:p>
          <a:p>
            <a:pPr marL="358775" indent="-358775" eaLnBrk="1" hangingPunct="1">
              <a:lnSpc>
                <a:spcPts val="2700"/>
              </a:lnSpc>
              <a:spcBef>
                <a:spcPct val="0"/>
              </a:spcBef>
            </a:pPr>
            <a:r>
              <a:rPr lang="zh-TW" altLang="en-US" sz="2000" b="1" smtClean="0"/>
              <a:t>清</a:t>
            </a:r>
            <a:r>
              <a:rPr lang="en-US" altLang="zh-TW" sz="2000" b="1" smtClean="0"/>
              <a:t>•</a:t>
            </a:r>
            <a:r>
              <a:rPr lang="zh-TW" altLang="en-US" sz="2000" b="1" smtClean="0"/>
              <a:t>六十七，</a:t>
            </a:r>
            <a:r>
              <a:rPr lang="en-US" altLang="zh-TW" sz="2000" b="1" smtClean="0"/>
              <a:t>《</a:t>
            </a:r>
            <a:r>
              <a:rPr lang="zh-TW" altLang="en-US" sz="2000" b="1" smtClean="0"/>
              <a:t>番社采風圖</a:t>
            </a:r>
            <a:r>
              <a:rPr lang="en-US" altLang="zh-TW" sz="2000" b="1" smtClean="0"/>
              <a:t>》</a:t>
            </a:r>
          </a:p>
          <a:p>
            <a:pPr marL="358775" indent="-358775" eaLnBrk="1" hangingPunct="1">
              <a:lnSpc>
                <a:spcPts val="2700"/>
              </a:lnSpc>
              <a:spcBef>
                <a:spcPct val="0"/>
              </a:spcBef>
            </a:pPr>
            <a:r>
              <a:rPr kumimoji="1" lang="zh-TW" altLang="en-US" sz="2000" b="1" smtClean="0"/>
              <a:t>國家文化資料庫，網址：</a:t>
            </a:r>
            <a:r>
              <a:rPr kumimoji="1" lang="en-US" altLang="zh-TW" sz="2000" b="1" smtClean="0"/>
              <a:t>http://nrch.cca.gov.tw/ccahome/</a:t>
            </a:r>
            <a:endParaRPr kumimoji="1" lang="zh-TW" altLang="en-US" sz="2000" b="1" smtClean="0"/>
          </a:p>
          <a:p>
            <a:pPr marL="358775" indent="-358775" eaLnBrk="1" hangingPunct="1">
              <a:lnSpc>
                <a:spcPts val="2700"/>
              </a:lnSpc>
              <a:spcBef>
                <a:spcPct val="0"/>
              </a:spcBef>
            </a:pPr>
            <a:r>
              <a:rPr kumimoji="1" lang="zh-TW" altLang="en-US" sz="2000" b="1" smtClean="0"/>
              <a:t>依依的日誌網站，網址：</a:t>
            </a:r>
            <a:r>
              <a:rPr kumimoji="1" lang="en-US" altLang="zh-TW" sz="2000" b="1" smtClean="0"/>
              <a:t>http://www.wretch.cc/blog/malisa456</a:t>
            </a:r>
          </a:p>
          <a:p>
            <a:pPr marL="358775" indent="-358775" eaLnBrk="1" hangingPunct="1">
              <a:lnSpc>
                <a:spcPts val="2700"/>
              </a:lnSpc>
              <a:spcBef>
                <a:spcPct val="0"/>
              </a:spcBef>
            </a:pPr>
            <a:r>
              <a:rPr kumimoji="1" lang="zh-TW" altLang="en-US" sz="2000" b="1" smtClean="0"/>
              <a:t>蔡榮宗</a:t>
            </a:r>
          </a:p>
          <a:p>
            <a:pPr marL="358775" indent="-358775" eaLnBrk="1" hangingPunct="1">
              <a:lnSpc>
                <a:spcPts val="2700"/>
              </a:lnSpc>
              <a:spcBef>
                <a:spcPct val="0"/>
              </a:spcBef>
            </a:pPr>
            <a:r>
              <a:rPr kumimoji="1" lang="zh-TW" altLang="en-US" sz="2000" b="1" smtClean="0"/>
              <a:t>李乾朗</a:t>
            </a:r>
            <a:r>
              <a:rPr kumimoji="1" lang="en-US" altLang="zh-TW" sz="2000" b="1" smtClean="0"/>
              <a:t>《</a:t>
            </a:r>
            <a:r>
              <a:rPr kumimoji="1" lang="zh-TW" altLang="en-US" sz="2000" b="1" smtClean="0"/>
              <a:t>古蹟入門</a:t>
            </a:r>
            <a:r>
              <a:rPr kumimoji="1" lang="en-US" altLang="zh-TW" sz="2000" b="1" smtClean="0"/>
              <a:t>》</a:t>
            </a:r>
            <a:r>
              <a:rPr kumimoji="1" lang="zh-TW" altLang="en-US" sz="2000" b="1" smtClean="0"/>
              <a:t>（臺北市：遠流，</a:t>
            </a:r>
            <a:r>
              <a:rPr kumimoji="1" lang="en-US" altLang="zh-TW" sz="2000" b="1" smtClean="0"/>
              <a:t>1999</a:t>
            </a:r>
            <a:r>
              <a:rPr kumimoji="1" lang="zh-TW" altLang="en-US" sz="2000" b="1" smtClean="0"/>
              <a:t>）。</a:t>
            </a:r>
          </a:p>
          <a:p>
            <a:pPr marL="358775" indent="-358775" eaLnBrk="1" hangingPunct="1">
              <a:lnSpc>
                <a:spcPts val="2700"/>
              </a:lnSpc>
              <a:spcBef>
                <a:spcPct val="0"/>
              </a:spcBef>
            </a:pPr>
            <a:r>
              <a:rPr kumimoji="1" lang="en-US" altLang="zh-TW" sz="2000" b="1" smtClean="0"/>
              <a:t>Tony</a:t>
            </a:r>
            <a:r>
              <a:rPr kumimoji="1" lang="zh-TW" altLang="en-US" sz="2000" b="1" smtClean="0"/>
              <a:t>的自然人文旅記，網址：</a:t>
            </a:r>
            <a:r>
              <a:rPr kumimoji="1" lang="en-US" altLang="zh-TW" sz="2000" b="1" smtClean="0"/>
              <a:t>http://www.tonyhuang39.com/</a:t>
            </a:r>
          </a:p>
          <a:p>
            <a:pPr marL="358775" indent="-358775" eaLnBrk="1" hangingPunct="1">
              <a:lnSpc>
                <a:spcPts val="2700"/>
              </a:lnSpc>
              <a:spcBef>
                <a:spcPct val="0"/>
              </a:spcBef>
            </a:pPr>
            <a:r>
              <a:rPr lang="zh-TW" altLang="en-US" sz="2000" b="1" smtClean="0"/>
              <a:t>西拉雅原住民事務委員會網站文化協會</a:t>
            </a:r>
          </a:p>
          <a:p>
            <a:pPr marL="358775" indent="-358775" eaLnBrk="1" hangingPunct="1">
              <a:lnSpc>
                <a:spcPts val="2700"/>
              </a:lnSpc>
              <a:spcBef>
                <a:spcPct val="0"/>
              </a:spcBef>
            </a:pPr>
            <a:r>
              <a:rPr lang="zh-TW" altLang="en-US" sz="2000" b="1" smtClean="0"/>
              <a:t>翰林出版社</a:t>
            </a:r>
          </a:p>
          <a:p>
            <a:pPr marL="358775" indent="-358775" eaLnBrk="1" hangingPunct="1">
              <a:lnSpc>
                <a:spcPts val="2700"/>
              </a:lnSpc>
              <a:spcBef>
                <a:spcPct val="0"/>
              </a:spcBef>
            </a:pPr>
            <a:r>
              <a:rPr lang="zh-TW" altLang="en-US" sz="2000" b="1" smtClean="0"/>
              <a:t>謝國興，</a:t>
            </a:r>
            <a:r>
              <a:rPr lang="en-US" altLang="zh-TW" sz="2000" b="1" smtClean="0"/>
              <a:t>《</a:t>
            </a:r>
            <a:r>
              <a:rPr lang="zh-TW" altLang="en-US" sz="2000" b="1" smtClean="0"/>
              <a:t>清代臺灣三大民變 官逼民反</a:t>
            </a:r>
            <a:r>
              <a:rPr lang="en-US" altLang="zh-TW" sz="2000" b="1" smtClean="0"/>
              <a:t>》</a:t>
            </a:r>
            <a:r>
              <a:rPr lang="zh-TW" altLang="en-US" sz="2000" b="1" smtClean="0"/>
              <a:t>（臺北市：自立晚報，</a:t>
            </a:r>
            <a:r>
              <a:rPr lang="en-US" altLang="zh-TW" sz="2000" b="1" smtClean="0"/>
              <a:t>1993</a:t>
            </a:r>
            <a:r>
              <a:rPr lang="zh-TW" altLang="en-US" sz="2000" b="1" smtClean="0"/>
              <a:t>。）</a:t>
            </a:r>
            <a:endParaRPr lang="en-US" altLang="zh-TW" sz="2000" b="1" smtClean="0"/>
          </a:p>
          <a:p>
            <a:pPr marL="358775" indent="-358775" eaLnBrk="1" hangingPunct="1">
              <a:lnSpc>
                <a:spcPts val="2700"/>
              </a:lnSpc>
              <a:spcBef>
                <a:spcPct val="0"/>
              </a:spcBef>
            </a:pPr>
            <a:r>
              <a:rPr lang="en-US" altLang="zh-TW" sz="2000" b="1" smtClean="0"/>
              <a:t>CINA</a:t>
            </a:r>
            <a:r>
              <a:rPr lang="zh-TW" altLang="en-US" sz="2000" b="1" smtClean="0"/>
              <a:t>網誌，</a:t>
            </a:r>
            <a:r>
              <a:rPr lang="en-US" altLang="zh-TW" sz="2000" b="1" smtClean="0"/>
              <a:t>http://misaki1012.pixnet.net/blog/post/25903576</a:t>
            </a:r>
          </a:p>
          <a:p>
            <a:pPr marL="358775" indent="-358775" eaLnBrk="1" hangingPunct="1">
              <a:lnSpc>
                <a:spcPts val="2700"/>
              </a:lnSpc>
              <a:spcBef>
                <a:spcPct val="0"/>
              </a:spcBef>
            </a:pPr>
            <a:r>
              <a:rPr lang="zh-TW" altLang="en-US" sz="2000" b="1" smtClean="0"/>
              <a:t>中華民國的書院，</a:t>
            </a:r>
            <a:r>
              <a:rPr lang="en-US" altLang="zh-TW" sz="2000" b="1" smtClean="0"/>
              <a:t>http://academies.tpg.gov.tw/academy/20</a:t>
            </a:r>
          </a:p>
          <a:p>
            <a:pPr marL="358775" indent="-358775" eaLnBrk="1" hangingPunct="1">
              <a:lnSpc>
                <a:spcPts val="2700"/>
              </a:lnSpc>
              <a:spcBef>
                <a:spcPct val="0"/>
              </a:spcBef>
            </a:pPr>
            <a:r>
              <a:rPr lang="zh-TW" altLang="en-US" sz="2000" b="1" smtClean="0"/>
              <a:t>劉兆璸</a:t>
            </a:r>
            <a:r>
              <a:rPr kumimoji="1" lang="zh-TW" altLang="en-US" sz="2000" b="1" smtClean="0"/>
              <a:t>，</a:t>
            </a:r>
            <a:r>
              <a:rPr kumimoji="1" lang="en-US" altLang="zh-TW" sz="2000" b="1" smtClean="0"/>
              <a:t>《</a:t>
            </a:r>
            <a:r>
              <a:rPr kumimoji="1" lang="zh-TW" altLang="en-US" sz="2000" b="1" smtClean="0"/>
              <a:t>清代科舉</a:t>
            </a:r>
            <a:r>
              <a:rPr kumimoji="1" lang="en-US" altLang="zh-TW" sz="2000" b="1" smtClean="0"/>
              <a:t>》</a:t>
            </a:r>
            <a:r>
              <a:rPr kumimoji="1" lang="zh-TW" altLang="en-US" sz="2000" b="1" smtClean="0"/>
              <a:t>（臺北市：東大，</a:t>
            </a:r>
            <a:r>
              <a:rPr kumimoji="1" lang="en-US" altLang="zh-TW" sz="2000" b="1" smtClean="0"/>
              <a:t>1979</a:t>
            </a:r>
            <a:r>
              <a:rPr kumimoji="1" lang="zh-TW" altLang="en-US" sz="2000" b="1" smtClean="0"/>
              <a:t>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08482" y="84227"/>
            <a:ext cx="6516000" cy="972000"/>
          </a:xfrm>
          <a:prstGeom prst="rect">
            <a:avLst/>
          </a:prstGeom>
          <a:solidFill>
            <a:srgbClr val="CC99FF"/>
          </a:solidFill>
          <a:ln w="57150"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TW"/>
            </a:defPPr>
            <a:lvl1pPr algn="ctr">
              <a:defRPr sz="52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algn="l" eaLnBrk="1" hangingPunct="1">
              <a:lnSpc>
                <a:spcPts val="3700"/>
              </a:lnSpc>
              <a:defRPr/>
            </a:pPr>
            <a:r>
              <a:rPr lang="zh-TW" altLang="en-US" sz="3200" dirty="0" smtClean="0">
                <a:ln/>
                <a:solidFill>
                  <a:srgbClr val="000000"/>
                </a:solidFill>
              </a:rPr>
              <a:t>備註：從下一頁起，即為本單元要抄寫的筆記內容唷！</a:t>
            </a:r>
          </a:p>
        </p:txBody>
      </p:sp>
      <p:pic>
        <p:nvPicPr>
          <p:cNvPr id="45059" name="Picture 4" descr="IMG_009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71575"/>
            <a:ext cx="91440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468313" y="630872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rgbClr val="F8F8F8"/>
                </a:solidFill>
                <a:latin typeface="Arial" panose="020B0604020202020204" pitchFamily="34" charset="0"/>
              </a:rPr>
              <a:t>蔡榮宗  攝</a:t>
            </a:r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0" y="1268413"/>
            <a:ext cx="5133975" cy="1125537"/>
          </a:xfrm>
        </p:spPr>
        <p:txBody>
          <a:bodyPr/>
          <a:lstStyle/>
          <a:p>
            <a:pPr eaLnBrk="1" hangingPunct="1"/>
            <a:r>
              <a:rPr lang="en-US" altLang="zh-TW" sz="6600" b="1" smtClean="0">
                <a:solidFill>
                  <a:srgbClr val="008000"/>
                </a:solidFill>
                <a:latin typeface="Harlow Solid Italic" panose="04030604020F02020D02" pitchFamily="82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The End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1042988" y="1341438"/>
            <a:ext cx="763428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7200" b="1">
                <a:solidFill>
                  <a:srgbClr val="0033CC"/>
                </a:solidFill>
              </a:rPr>
              <a:t>     5-2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7200" b="1">
                <a:solidFill>
                  <a:srgbClr val="0033CC"/>
                </a:solidFill>
              </a:rPr>
              <a:t>移墾社會的發展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800" b="1" smtClean="0"/>
              <a:t>一、民變與械鬥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569325" cy="16557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b="1" smtClean="0"/>
              <a:t>1.</a:t>
            </a:r>
            <a:r>
              <a:rPr lang="zh-TW" altLang="en-US" b="1" smtClean="0"/>
              <a:t>三年一小反，五年一大反（清代：民變</a:t>
            </a:r>
            <a:r>
              <a:rPr lang="en-US" altLang="zh-TW" b="1" smtClean="0"/>
              <a:t>73</a:t>
            </a:r>
            <a:r>
              <a:rPr lang="zh-TW" altLang="en-US" b="1" smtClean="0"/>
              <a:t>次，械鬥</a:t>
            </a:r>
            <a:r>
              <a:rPr lang="en-US" altLang="zh-TW" b="1" smtClean="0"/>
              <a:t>60</a:t>
            </a:r>
            <a:r>
              <a:rPr lang="zh-TW" altLang="en-US" b="1" smtClean="0"/>
              <a:t>次）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b="1" smtClean="0"/>
              <a:t>2.</a:t>
            </a:r>
            <a:r>
              <a:rPr lang="zh-TW" altLang="en-US" b="1" smtClean="0"/>
              <a:t>遊民</a:t>
            </a:r>
            <a:r>
              <a:rPr lang="en-US" altLang="zh-TW" b="1" smtClean="0"/>
              <a:t>(</a:t>
            </a:r>
            <a:r>
              <a:rPr lang="zh-TW" altLang="en-US" b="1" smtClean="0"/>
              <a:t>羅漢腳</a:t>
            </a:r>
            <a:r>
              <a:rPr lang="en-US" altLang="zh-TW" b="1" smtClean="0"/>
              <a:t>)</a:t>
            </a:r>
            <a:r>
              <a:rPr lang="zh-TW" altLang="en-US" b="1" smtClean="0"/>
              <a:t>：渡臺禁令</a:t>
            </a:r>
            <a:r>
              <a:rPr lang="zh-TW" altLang="en-US" b="1" smtClean="0">
                <a:sym typeface="Wingdings 3" panose="05040102010807070707" pitchFamily="18" charset="2"/>
              </a:rPr>
              <a:t>偷渡性別比失調</a:t>
            </a:r>
            <a:r>
              <a:rPr lang="zh-TW" altLang="en-US" b="1" smtClean="0"/>
              <a:t>羅漢腳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b="1" smtClean="0">
                <a:sym typeface="Wingdings 3" panose="05040102010807070707" pitchFamily="18" charset="2"/>
              </a:rPr>
              <a:t>         生活腐化（嫖賭偷搶、逞兇鬥狠）民變、械鬥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b="1" smtClean="0"/>
              <a:t>3.</a:t>
            </a:r>
            <a:r>
              <a:rPr lang="zh-TW" altLang="en-US" b="1" smtClean="0"/>
              <a:t>清政府管理較消極</a:t>
            </a:r>
            <a:r>
              <a:rPr lang="en-US" altLang="zh-TW" b="1" smtClean="0"/>
              <a:t>—</a:t>
            </a:r>
            <a:r>
              <a:rPr lang="zh-TW" altLang="en-US" b="1" smtClean="0"/>
              <a:t>鞭長莫及</a:t>
            </a:r>
            <a:r>
              <a:rPr lang="zh-TW" altLang="en-US" b="1" smtClean="0">
                <a:sym typeface="Wingdings 3" panose="05040102010807070707" pitchFamily="18" charset="2"/>
              </a:rPr>
              <a:t></a:t>
            </a:r>
            <a:r>
              <a:rPr lang="zh-TW" altLang="en-US" b="1" smtClean="0"/>
              <a:t> 民間結盟風氣盛。</a:t>
            </a:r>
          </a:p>
        </p:txBody>
      </p:sp>
      <p:graphicFrame>
        <p:nvGraphicFramePr>
          <p:cNvPr id="183300" name="Group 4"/>
          <p:cNvGraphicFramePr>
            <a:graphicFrameLocks noGrp="1"/>
          </p:cNvGraphicFramePr>
          <p:nvPr/>
        </p:nvGraphicFramePr>
        <p:xfrm>
          <a:off x="900113" y="2897188"/>
          <a:ext cx="7326312" cy="3848100"/>
        </p:xfrm>
        <a:graphic>
          <a:graphicData uri="http://schemas.openxmlformats.org/drawingml/2006/table">
            <a:tbl>
              <a:tblPr/>
              <a:tblGrid>
                <a:gridCol w="792162"/>
                <a:gridCol w="2284413"/>
                <a:gridCol w="1820862"/>
                <a:gridCol w="2428875"/>
              </a:tblGrid>
              <a:tr h="7205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原 因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例 子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影響、遺跡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民變</a:t>
                      </a: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官吏剝削壓迫</a:t>
                      </a:r>
                      <a:r>
                        <a:rPr kumimoji="0" lang="en-US" altLang="zh-TW" sz="2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0" lang="zh-TW" altLang="en-US" sz="2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反政府</a:t>
                      </a:r>
                      <a:r>
                        <a:rPr kumimoji="0" lang="en-US" altLang="zh-TW" sz="2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 2" panose="05020102010507070707" pitchFamily="18" charset="2"/>
                        </a:rPr>
                        <a:t>朱一貴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 2" panose="05020102010507070707" pitchFamily="18" charset="2"/>
                        </a:rPr>
                        <a:t>林爽文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 2" panose="05020102010507070707" pitchFamily="18" charset="2"/>
                        </a:rPr>
                        <a:t>戴潮春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義民爺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赤崁樓記功碑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鹿港新祖宮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諸羅</a:t>
                      </a: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 3" panose="05040102010807070707" pitchFamily="18" charset="2"/>
                        </a:rPr>
                        <a:t>嘉義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37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械鬥</a:t>
                      </a: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 2" panose="05020102010507070707" pitchFamily="18" charset="2"/>
                        </a:rPr>
                        <a:t>語言、風俗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 2" panose="05020102010507070707" pitchFamily="18" charset="2"/>
                        </a:rPr>
                        <a:t>  習慣差異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 2" panose="05020102010507070707" pitchFamily="18" charset="2"/>
                        </a:rPr>
                        <a:t>爭地、爭水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 2" panose="05020102010507070707" pitchFamily="18" charset="2"/>
                        </a:rPr>
                        <a:t>漳泉械鬥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 2" panose="05020102010507070707" pitchFamily="18" charset="2"/>
                        </a:rPr>
                        <a:t>閩粵械鬥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隘門（防禦用）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大眾爺廟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4321175" cy="5183187"/>
          </a:xfrm>
          <a:noFill/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lIns="144000"/>
          <a:lstStyle/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4000" b="1" smtClean="0">
                <a:solidFill>
                  <a:srgbClr val="0033CC"/>
                </a:solidFill>
              </a:rPr>
              <a:t>朱一貴事件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2800" b="1" smtClean="0">
                <a:solidFill>
                  <a:srgbClr val="0033CC"/>
                </a:solidFill>
              </a:rPr>
              <a:t>1</a:t>
            </a:r>
            <a:r>
              <a:rPr lang="zh-TW" altLang="en-US" sz="2800" b="1" smtClean="0">
                <a:solidFill>
                  <a:srgbClr val="0033CC"/>
                </a:solidFill>
              </a:rPr>
              <a:t>、鴨母王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2800" b="1" smtClean="0">
                <a:solidFill>
                  <a:srgbClr val="0033CC"/>
                </a:solidFill>
              </a:rPr>
              <a:t>2</a:t>
            </a:r>
            <a:r>
              <a:rPr lang="zh-TW" altLang="en-US" sz="2800" b="1" smtClean="0">
                <a:solidFill>
                  <a:srgbClr val="0033CC"/>
                </a:solidFill>
              </a:rPr>
              <a:t>、鳳山縣（今高雄市）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2800" b="1" smtClean="0">
                <a:solidFill>
                  <a:srgbClr val="0033CC"/>
                </a:solidFill>
              </a:rPr>
              <a:t>3</a:t>
            </a:r>
            <a:r>
              <a:rPr lang="zh-TW" altLang="en-US" sz="2800" b="1" smtClean="0">
                <a:solidFill>
                  <a:srgbClr val="0033CC"/>
                </a:solidFill>
              </a:rPr>
              <a:t>、頭戴明朝帽，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solidFill>
                  <a:srgbClr val="0033CC"/>
                </a:solidFill>
              </a:rPr>
              <a:t>   身穿清朝衣，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solidFill>
                  <a:srgbClr val="0033CC"/>
                </a:solidFill>
              </a:rPr>
              <a:t>   五月稱永和，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solidFill>
                  <a:srgbClr val="0033CC"/>
                </a:solidFill>
              </a:rPr>
              <a:t>   六月還康熙。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2800" b="1" smtClean="0">
                <a:solidFill>
                  <a:srgbClr val="0033CC"/>
                </a:solidFill>
              </a:rPr>
              <a:t>4</a:t>
            </a:r>
            <a:r>
              <a:rPr lang="zh-TW" altLang="en-US" sz="2800" b="1" smtClean="0">
                <a:solidFill>
                  <a:srgbClr val="0033CC"/>
                </a:solidFill>
              </a:rPr>
              <a:t>、影響：鳳山城 </a:t>
            </a:r>
            <a:r>
              <a:rPr lang="en-US" altLang="zh-TW" sz="2800" b="1" smtClean="0">
                <a:solidFill>
                  <a:srgbClr val="0033CC"/>
                </a:solidFill>
              </a:rPr>
              <a:t>(</a:t>
            </a:r>
            <a:r>
              <a:rPr lang="zh-TW" altLang="en-US" sz="2800" b="1" smtClean="0">
                <a:solidFill>
                  <a:srgbClr val="0033CC"/>
                </a:solidFill>
              </a:rPr>
              <a:t>土牆</a:t>
            </a:r>
            <a:r>
              <a:rPr lang="en-US" altLang="zh-TW" sz="2800" b="1" smtClean="0">
                <a:solidFill>
                  <a:srgbClr val="0033CC"/>
                </a:solidFill>
              </a:rPr>
              <a:t>)</a:t>
            </a:r>
            <a:endParaRPr lang="zh-TW" altLang="en-US" sz="2800" b="1" smtClean="0">
              <a:solidFill>
                <a:srgbClr val="0033CC"/>
              </a:solidFill>
            </a:endParaRPr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4716463" y="1328738"/>
            <a:ext cx="4248150" cy="5184775"/>
          </a:xfrm>
          <a:prstGeom prst="rect">
            <a:avLst/>
          </a:prstGeom>
          <a:noFill/>
          <a:ln w="635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0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4000" b="1">
                <a:solidFill>
                  <a:srgbClr val="008000"/>
                </a:solidFill>
              </a:rPr>
              <a:t>林爽文事件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008000"/>
                </a:solidFill>
              </a:rPr>
              <a:t>1</a:t>
            </a:r>
            <a:r>
              <a:rPr lang="zh-TW" altLang="en-US" sz="2800" b="1">
                <a:solidFill>
                  <a:srgbClr val="008000"/>
                </a:solidFill>
              </a:rPr>
              <a:t>、大里杙人（今大里）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008000"/>
                </a:solidFill>
              </a:rPr>
              <a:t>2</a:t>
            </a:r>
            <a:r>
              <a:rPr lang="zh-TW" altLang="en-US" sz="2800" b="1">
                <a:solidFill>
                  <a:srgbClr val="008000"/>
                </a:solidFill>
              </a:rPr>
              <a:t>、天地會首領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008000"/>
                </a:solidFill>
              </a:rPr>
              <a:t>3</a:t>
            </a:r>
            <a:r>
              <a:rPr lang="zh-TW" altLang="en-US" sz="2800" b="1">
                <a:solidFill>
                  <a:srgbClr val="008000"/>
                </a:solidFill>
              </a:rPr>
              <a:t>、清代規模最大民變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008000"/>
                </a:solidFill>
              </a:rPr>
              <a:t>4</a:t>
            </a:r>
            <a:r>
              <a:rPr lang="zh-TW" altLang="en-US" sz="2800" b="1">
                <a:solidFill>
                  <a:srgbClr val="008000"/>
                </a:solidFill>
              </a:rPr>
              <a:t>、影響與遺跡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008000"/>
                </a:solidFill>
              </a:rPr>
              <a:t>   </a:t>
            </a:r>
            <a:r>
              <a:rPr lang="zh-TW" altLang="en-US" sz="2800" b="1">
                <a:solidFill>
                  <a:srgbClr val="008000"/>
                </a:solidFill>
                <a:sym typeface="Wingdings 2" panose="05020102010507070707" pitchFamily="18" charset="2"/>
              </a:rPr>
              <a:t>諸羅</a:t>
            </a:r>
            <a:r>
              <a:rPr lang="zh-TW" altLang="en-US" sz="2800" b="1">
                <a:solidFill>
                  <a:srgbClr val="008000"/>
                </a:solidFill>
                <a:sym typeface="Wingdings" panose="05000000000000000000" pitchFamily="2" charset="2"/>
              </a:rPr>
              <a:t></a:t>
            </a:r>
            <a:r>
              <a:rPr lang="zh-TW" altLang="en-US" sz="2800" b="1">
                <a:solidFill>
                  <a:srgbClr val="008000"/>
                </a:solidFill>
                <a:sym typeface="Wingdings 2" panose="05020102010507070707" pitchFamily="18" charset="2"/>
              </a:rPr>
              <a:t>嘉義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008000"/>
                </a:solidFill>
                <a:sym typeface="Wingdings 2" panose="05020102010507070707" pitchFamily="18" charset="2"/>
              </a:rPr>
              <a:t>   鹿港新祖宮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008000"/>
                </a:solidFill>
                <a:sym typeface="Wingdings 2" panose="05020102010507070707" pitchFamily="18" charset="2"/>
              </a:rPr>
              <a:t>   赤嵌樓記功碑</a:t>
            </a: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75" y="0"/>
            <a:ext cx="6408738" cy="1190625"/>
          </a:xfrm>
        </p:spPr>
        <p:txBody>
          <a:bodyPr/>
          <a:lstStyle/>
          <a:p>
            <a:pPr eaLnBrk="1" hangingPunct="1"/>
            <a:r>
              <a:rPr lang="zh-TW" altLang="en-US" sz="4000" b="1" smtClean="0"/>
              <a:t>朱一貴與林爽文事件之比較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5400" b="1" smtClean="0"/>
              <a:t>二、教育的發展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25538"/>
            <a:ext cx="4751388" cy="5732462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en-US" altLang="zh-TW" sz="2600" b="1" smtClean="0"/>
              <a:t>1</a:t>
            </a:r>
            <a:r>
              <a:rPr lang="zh-TW" altLang="en-US" sz="2600" b="1" smtClean="0"/>
              <a:t>、私塾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zh-TW" altLang="en-US" sz="2600" b="1" smtClean="0"/>
              <a:t>   </a:t>
            </a:r>
            <a:r>
              <a:rPr lang="zh-TW" altLang="en-US" sz="2600" b="1" smtClean="0">
                <a:sym typeface="Wingdings 2" panose="05020102010507070707" pitchFamily="18" charset="2"/>
              </a:rPr>
              <a:t>民間主要的學習場所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zh-TW" altLang="en-US" sz="2600" b="1" smtClean="0">
                <a:sym typeface="Wingdings 2" panose="05020102010507070707" pitchFamily="18" charset="2"/>
              </a:rPr>
              <a:t>   家族出資，教育本族子弟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zh-TW" altLang="en-US" sz="2600" b="1" smtClean="0">
                <a:sym typeface="Wingdings 2" panose="05020102010507070707" pitchFamily="18" charset="2"/>
              </a:rPr>
              <a:t>   學習基本學問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en-US" altLang="zh-TW" sz="2600" b="1" smtClean="0"/>
              <a:t>2</a:t>
            </a:r>
            <a:r>
              <a:rPr lang="zh-TW" altLang="en-US" sz="2600" b="1" smtClean="0"/>
              <a:t>、書院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zh-TW" altLang="en-US" sz="2600" b="1" smtClean="0"/>
              <a:t>   </a:t>
            </a:r>
            <a:r>
              <a:rPr lang="zh-TW" altLang="en-US" sz="2600" b="1" smtClean="0">
                <a:sym typeface="Wingdings 2" panose="05020102010507070707" pitchFamily="18" charset="2"/>
              </a:rPr>
              <a:t>公家或私人所設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zh-TW" altLang="en-US" sz="2600" b="1" smtClean="0">
                <a:sym typeface="Wingdings 2" panose="05020102010507070707" pitchFamily="18" charset="2"/>
              </a:rPr>
              <a:t>   聘請有名望的學者講學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zh-TW" altLang="en-US" sz="2600" b="1" smtClean="0">
                <a:sym typeface="Wingdings 2" panose="05020102010507070707" pitchFamily="18" charset="2"/>
              </a:rPr>
              <a:t>   師生都住校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en-US" altLang="zh-TW" sz="2600" b="1" smtClean="0"/>
              <a:t>3</a:t>
            </a:r>
            <a:r>
              <a:rPr lang="zh-TW" altLang="en-US" sz="2600" b="1" smtClean="0"/>
              <a:t>、儒學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zh-TW" altLang="en-US" sz="2600" b="1" smtClean="0"/>
              <a:t>   </a:t>
            </a:r>
            <a:r>
              <a:rPr lang="zh-TW" altLang="en-US" sz="2600" b="1" smtClean="0">
                <a:sym typeface="Wingdings 2" panose="05020102010507070707" pitchFamily="18" charset="2"/>
              </a:rPr>
              <a:t>政府設立的官方機構</a:t>
            </a:r>
          </a:p>
          <a:p>
            <a:pPr eaLnBrk="1" hangingPunct="1">
              <a:lnSpc>
                <a:spcPct val="110000"/>
              </a:lnSpc>
              <a:spcBef>
                <a:spcPct val="15000"/>
              </a:spcBef>
              <a:buFontTx/>
              <a:buNone/>
            </a:pPr>
            <a:r>
              <a:rPr lang="zh-TW" altLang="en-US" sz="2600" b="1" smtClean="0">
                <a:sym typeface="Wingdings 2" panose="05020102010507070707" pitchFamily="18" charset="2"/>
              </a:rPr>
              <a:t>   為國家培養人才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0"/>
            <a:ext cx="6769100" cy="1190625"/>
          </a:xfrm>
        </p:spPr>
        <p:txBody>
          <a:bodyPr/>
          <a:lstStyle/>
          <a:p>
            <a:pPr eaLnBrk="1" hangingPunct="1"/>
            <a:r>
              <a:rPr lang="zh-TW" altLang="en-US" sz="4800" b="1" smtClean="0"/>
              <a:t>三、平埔族的社會變遷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198563"/>
            <a:ext cx="8926513" cy="55435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2800" b="1" smtClean="0">
                <a:latin typeface="Arial" panose="020B0604020202020204" pitchFamily="34" charset="0"/>
              </a:rPr>
              <a:t>1</a:t>
            </a:r>
            <a:r>
              <a:rPr lang="zh-TW" altLang="en-US" sz="2800" b="1" smtClean="0">
                <a:latin typeface="Arial" panose="020B0604020202020204" pitchFamily="34" charset="0"/>
              </a:rPr>
              <a:t>、經濟崩壞</a:t>
            </a:r>
          </a:p>
          <a:p>
            <a:pPr eaLnBrk="1" hangingPunct="1"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</a:rPr>
              <a:t>      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漢人通婚 </a:t>
            </a:r>
            <a:r>
              <a:rPr lang="zh-TW" altLang="en-US" sz="2800" b="1" smtClean="0">
                <a:latin typeface="Arial" panose="020B0604020202020204" pitchFamily="34" charset="0"/>
                <a:sym typeface="Wingdings 3" panose="05040102010807070707" pitchFamily="18" charset="2"/>
              </a:rPr>
              <a:t> 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取得土地繼承權</a:t>
            </a:r>
          </a:p>
          <a:p>
            <a:pPr eaLnBrk="1" hangingPunct="1"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      漢人不當手段取得土地</a:t>
            </a:r>
          </a:p>
          <a:p>
            <a:pPr eaLnBrk="1" hangingPunct="1"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      經濟活動受影響：獵場面積</a:t>
            </a:r>
            <a:r>
              <a:rPr lang="en-US" altLang="zh-TW" sz="2800" b="1" baseline="30000" smtClean="0">
                <a:latin typeface="Arial" panose="020B0604020202020204" pitchFamily="34" charset="0"/>
                <a:sym typeface="Wingdings 2" panose="05020102010507070707" pitchFamily="18" charset="2"/>
              </a:rPr>
              <a:t>x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 、鹿</a:t>
            </a:r>
            <a:r>
              <a:rPr lang="en-US" altLang="zh-TW" sz="2800" b="1" baseline="30000" smtClean="0">
                <a:latin typeface="Arial" panose="020B0604020202020204" pitchFamily="34" charset="0"/>
                <a:sym typeface="Wingdings 2" panose="05020102010507070707" pitchFamily="18" charset="2"/>
              </a:rPr>
              <a:t>x</a:t>
            </a:r>
            <a:endParaRPr lang="zh-TW" altLang="en-US" sz="2800" b="1" baseline="30000" smtClean="0">
              <a:latin typeface="Arial" panose="020B0604020202020204" pitchFamily="34" charset="0"/>
              <a:sym typeface="Wingdings 2" panose="05020102010507070707" pitchFamily="18" charset="2"/>
            </a:endParaRPr>
          </a:p>
          <a:p>
            <a:pPr eaLnBrk="1" hangingPunct="1">
              <a:buFontTx/>
              <a:buNone/>
            </a:pPr>
            <a:r>
              <a:rPr lang="en-US" altLang="zh-TW" sz="2800" b="1" smtClean="0">
                <a:latin typeface="Arial" panose="020B0604020202020204" pitchFamily="34" charset="0"/>
              </a:rPr>
              <a:t>2</a:t>
            </a:r>
            <a:r>
              <a:rPr lang="zh-TW" altLang="en-US" sz="2800" b="1" smtClean="0">
                <a:latin typeface="Arial" panose="020B0604020202020204" pitchFamily="34" charset="0"/>
              </a:rPr>
              <a:t>、漢化政策：</a:t>
            </a:r>
          </a:p>
          <a:p>
            <a:pPr eaLnBrk="1" hangingPunct="1"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</a:rPr>
              <a:t>      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政府：教育（社學）、鼓勵用漢</a:t>
            </a:r>
            <a:r>
              <a:rPr lang="zh-TW" altLang="en-US" sz="2800" b="1" smtClean="0">
                <a:latin typeface="Arial" panose="020B0604020202020204" pitchFamily="34" charset="0"/>
              </a:rPr>
              <a:t>文、改漢姓</a:t>
            </a:r>
          </a:p>
          <a:p>
            <a:pPr eaLnBrk="1" hangingPunct="1"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</a:rPr>
              <a:t>      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民間：通婚、接受漢人的經濟模式（租、買）</a:t>
            </a:r>
            <a:endParaRPr lang="zh-TW" altLang="en-US" sz="2800" b="1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</a:rPr>
              <a:t>      </a:t>
            </a:r>
            <a:r>
              <a:rPr lang="zh-TW" altLang="en-US" sz="2800" b="1" smtClean="0">
                <a:latin typeface="Arial" panose="020B0604020202020204" pitchFamily="34" charset="0"/>
                <a:sym typeface="Wingdings 3" panose="05040102010807070707" pitchFamily="18" charset="2"/>
              </a:rPr>
              <a:t>喪失原有文化</a:t>
            </a:r>
          </a:p>
          <a:p>
            <a:pPr eaLnBrk="1" hangingPunct="1"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  <a:sym typeface="Wingdings 3" panose="05040102010807070707" pitchFamily="18" charset="2"/>
              </a:rPr>
              <a:t>      </a:t>
            </a:r>
            <a:r>
              <a:rPr lang="zh-TW" altLang="en-US" sz="2800" b="1" smtClean="0">
                <a:solidFill>
                  <a:srgbClr val="FF0000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與漢民融合</a:t>
            </a:r>
          </a:p>
          <a:p>
            <a:pPr eaLnBrk="1" hangingPunct="1">
              <a:buFontTx/>
              <a:buNone/>
            </a:pPr>
            <a:r>
              <a:rPr lang="en-US" altLang="zh-TW" sz="2800" b="1" smtClean="0">
                <a:latin typeface="Arial" panose="020B0604020202020204" pitchFamily="34" charset="0"/>
              </a:rPr>
              <a:t>3</a:t>
            </a:r>
            <a:r>
              <a:rPr lang="zh-TW" altLang="en-US" sz="2800" b="1" smtClean="0">
                <a:latin typeface="Arial" panose="020B0604020202020204" pitchFamily="34" charset="0"/>
              </a:rPr>
              <a:t>、遷移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5400" b="1" smtClean="0"/>
              <a:t>四、港市的興落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640762" cy="5184775"/>
          </a:xfrm>
          <a:noFill/>
        </p:spPr>
        <p:txBody>
          <a:bodyPr lIns="0" rIns="0"/>
          <a:lstStyle/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1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、貿易興盛帶動商業發展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       日用品（藥材、紡織品）           甘蔗、稻米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TW" sz="2800" b="1" smtClean="0">
                <a:latin typeface="Arial" panose="020B0604020202020204" pitchFamily="34" charset="0"/>
              </a:rPr>
              <a:t>2</a:t>
            </a:r>
            <a:r>
              <a:rPr lang="zh-TW" altLang="en-US" sz="2800" b="1" smtClean="0">
                <a:latin typeface="Arial" panose="020B0604020202020204" pitchFamily="34" charset="0"/>
              </a:rPr>
              <a:t>、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港口城市：一府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(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臺南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) 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二鹿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(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鹿港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) 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三艋舺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(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萬華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3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、商業組織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—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郊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      功能：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         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a.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建立商業規範：工資、貨物價格、航班、運費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         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b.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參與地方公共事務：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ex.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文開書院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      辦公地方叫會館：</a:t>
            </a:r>
            <a:r>
              <a:rPr lang="en-US" altLang="zh-TW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Ex.</a:t>
            </a: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鹿港泉郊會館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800" b="1" smtClean="0">
                <a:latin typeface="Arial" panose="020B0604020202020204" pitchFamily="34" charset="0"/>
                <a:sym typeface="Wingdings 2" panose="05020102010507070707" pitchFamily="18" charset="2"/>
              </a:rPr>
              <a:t>      沒落：河港淤積、開港通商，不敵外國商行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995863" y="1773238"/>
            <a:ext cx="6381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zh-TW" altLang="en-US" sz="2800" b="1">
                <a:latin typeface="Times New Roman" panose="02020603050405020304" pitchFamily="18" charset="0"/>
              </a:rPr>
              <a:t>船</a:t>
            </a:r>
          </a:p>
        </p:txBody>
      </p:sp>
      <p:sp>
        <p:nvSpPr>
          <p:cNvPr id="51205" name="Line 5"/>
          <p:cNvSpPr>
            <a:spLocks noChangeShapeType="1"/>
          </p:cNvSpPr>
          <p:nvPr/>
        </p:nvSpPr>
        <p:spPr bwMode="auto">
          <a:xfrm>
            <a:off x="4740275" y="2276475"/>
            <a:ext cx="108108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arrow" w="med" len="lg"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 bwMode="auto">
          <a:xfrm>
            <a:off x="3851920" y="139211"/>
            <a:ext cx="3960440" cy="864000"/>
          </a:xfrm>
          <a:prstGeom prst="roundRect">
            <a:avLst/>
          </a:prstGeom>
          <a:solidFill>
            <a:srgbClr val="00B0F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朱一貴事件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4464050" cy="5516563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5000"/>
              </a:spcBef>
            </a:pPr>
            <a:r>
              <a:rPr lang="zh-TW" altLang="en-US" sz="2600" b="1" smtClean="0"/>
              <a:t>當時臺灣知府王珍之子苛斂剝削，以起人民不滿。</a:t>
            </a:r>
          </a:p>
          <a:p>
            <a:pPr eaLnBrk="1" hangingPunct="1">
              <a:lnSpc>
                <a:spcPct val="110000"/>
              </a:lnSpc>
              <a:spcBef>
                <a:spcPct val="5000"/>
              </a:spcBef>
            </a:pPr>
            <a:r>
              <a:rPr lang="zh-TW" altLang="en-US" sz="2600" b="1" smtClean="0"/>
              <a:t>鳳山縣的羅漢腳與貧民決定起事。</a:t>
            </a:r>
          </a:p>
          <a:p>
            <a:pPr eaLnBrk="1" hangingPunct="1">
              <a:lnSpc>
                <a:spcPct val="110000"/>
              </a:lnSpc>
              <a:spcBef>
                <a:spcPct val="5000"/>
              </a:spcBef>
            </a:pPr>
            <a:r>
              <a:rPr lang="zh-TW" altLang="en-US" sz="2600" b="1" smtClean="0"/>
              <a:t>朱一貴提出：假借朱元璋的名號起義，順和的人必定大增。果然，兩天內從</a:t>
            </a:r>
            <a:r>
              <a:rPr lang="en-US" altLang="zh-TW" sz="2600" b="1" smtClean="0"/>
              <a:t>52</a:t>
            </a:r>
            <a:r>
              <a:rPr lang="zh-TW" altLang="en-US" sz="2600" b="1" smtClean="0"/>
              <a:t>人</a:t>
            </a:r>
            <a:r>
              <a:rPr lang="zh-TW" altLang="en-US" sz="2600" b="1" smtClean="0">
                <a:sym typeface="Wingdings" panose="05000000000000000000" pitchFamily="2" charset="2"/>
              </a:rPr>
              <a:t></a:t>
            </a:r>
            <a:r>
              <a:rPr lang="en-US" altLang="zh-TW" sz="2600" b="1" smtClean="0">
                <a:sym typeface="Wingdings" panose="05000000000000000000" pitchFamily="2" charset="2"/>
              </a:rPr>
              <a:t>1000</a:t>
            </a:r>
            <a:r>
              <a:rPr lang="zh-TW" altLang="en-US" sz="2600" b="1" smtClean="0">
                <a:sym typeface="Wingdings" panose="05000000000000000000" pitchFamily="2" charset="2"/>
              </a:rPr>
              <a:t>多人</a:t>
            </a:r>
            <a:endParaRPr lang="zh-TW" altLang="zh-TW" sz="2600" b="1" smtClean="0">
              <a:sym typeface="Wingdings" panose="05000000000000000000" pitchFamily="2" charset="2"/>
            </a:endParaRPr>
          </a:p>
          <a:p>
            <a:pPr eaLnBrk="1" hangingPunct="1">
              <a:lnSpc>
                <a:spcPct val="110000"/>
              </a:lnSpc>
              <a:spcBef>
                <a:spcPct val="5000"/>
              </a:spcBef>
            </a:pPr>
            <a:r>
              <a:rPr lang="zh-TW" altLang="en-US" sz="2600" b="1" smtClean="0"/>
              <a:t>康熙</a:t>
            </a:r>
            <a:r>
              <a:rPr lang="en-US" altLang="zh-TW" sz="2600" b="1" smtClean="0"/>
              <a:t>60</a:t>
            </a:r>
            <a:r>
              <a:rPr lang="zh-TW" altLang="en-US" sz="2600" b="1" smtClean="0"/>
              <a:t>年</a:t>
            </a:r>
            <a:r>
              <a:rPr lang="en-US" altLang="zh-TW" sz="2600" b="1" smtClean="0"/>
              <a:t>4</a:t>
            </a:r>
            <a:r>
              <a:rPr lang="zh-TW" altLang="en-US" sz="2600" b="1" smtClean="0"/>
              <a:t>月</a:t>
            </a:r>
            <a:r>
              <a:rPr lang="en-US" altLang="zh-TW" sz="2600" b="1" smtClean="0"/>
              <a:t>21</a:t>
            </a:r>
            <a:r>
              <a:rPr lang="zh-TW" altLang="en-US" sz="2600" b="1" smtClean="0"/>
              <a:t>日，眾人以削尖的竹子為槍起義。</a:t>
            </a:r>
          </a:p>
          <a:p>
            <a:pPr eaLnBrk="1" hangingPunct="1">
              <a:lnSpc>
                <a:spcPct val="110000"/>
              </a:lnSpc>
              <a:spcBef>
                <a:spcPct val="5000"/>
              </a:spcBef>
            </a:pPr>
            <a:r>
              <a:rPr lang="zh-TW" altLang="en-US" sz="2600" b="1" smtClean="0"/>
              <a:t>圖：明朝開國皇帝朱元璋</a:t>
            </a:r>
          </a:p>
          <a:p>
            <a:pPr eaLnBrk="1" hangingPunct="1">
              <a:lnSpc>
                <a:spcPct val="110000"/>
              </a:lnSpc>
              <a:spcBef>
                <a:spcPct val="5000"/>
              </a:spcBef>
              <a:buFontTx/>
              <a:buNone/>
            </a:pPr>
            <a:r>
              <a:rPr lang="zh-TW" altLang="en-US" sz="2600" b="1" smtClean="0"/>
              <a:t>      維基百科</a:t>
            </a:r>
          </a:p>
        </p:txBody>
      </p:sp>
      <p:pic>
        <p:nvPicPr>
          <p:cNvPr id="149509" name="Picture 5" descr="File:Hongwu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8563" y="1245286"/>
            <a:ext cx="3884612" cy="5472113"/>
          </a:xfrm>
          <a:prstGeom prst="rect">
            <a:avLst/>
          </a:prstGeom>
          <a:ln w="889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1557338"/>
            <a:ext cx="4932362" cy="5040312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600" b="1" smtClean="0">
                <a:sym typeface="Wingdings 2" panose="05020102010507070707" pitchFamily="18" charset="2"/>
              </a:rPr>
              <a:t>  </a:t>
            </a:r>
            <a:r>
              <a:rPr lang="zh-TW" altLang="en-US" sz="2600" b="1" smtClean="0"/>
              <a:t>援軍周應龍兩天行軍</a:t>
            </a:r>
            <a:r>
              <a:rPr lang="en-US" altLang="zh-TW" sz="2600" b="1" smtClean="0"/>
              <a:t>20</a:t>
            </a:r>
            <a:r>
              <a:rPr lang="zh-TW" altLang="en-US" sz="2600" b="1" smtClean="0"/>
              <a:t>里 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600" b="1" smtClean="0"/>
              <a:t>    （</a:t>
            </a:r>
            <a:r>
              <a:rPr lang="en-US" altLang="zh-TW" b="1" smtClean="0"/>
              <a:t>≒11.5㎞</a:t>
            </a:r>
            <a:r>
              <a:rPr lang="zh-TW" altLang="en-US" b="1" smtClean="0"/>
              <a:t>＝長安國小</a:t>
            </a:r>
            <a:r>
              <a:rPr lang="en-US" altLang="zh-TW" b="1" smtClean="0"/>
              <a:t>19</a:t>
            </a:r>
            <a:r>
              <a:rPr lang="zh-TW" altLang="en-US" b="1" smtClean="0"/>
              <a:t>圈）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b="1" smtClean="0"/>
              <a:t>     長安國小校外一圈＝</a:t>
            </a:r>
            <a:r>
              <a:rPr lang="en-US" altLang="zh-TW" b="1" smtClean="0"/>
              <a:t>600m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b="1" smtClean="0"/>
              <a:t>  </a:t>
            </a:r>
            <a:r>
              <a:rPr lang="zh-TW" altLang="en-US" sz="2600" b="1" smtClean="0">
                <a:sym typeface="Wingdings 2" panose="05020102010507070707" pitchFamily="18" charset="2"/>
              </a:rPr>
              <a:t>周應龍令：</a:t>
            </a:r>
            <a:r>
              <a:rPr lang="en-US" altLang="zh-TW" sz="2600" b="1" smtClean="0">
                <a:sym typeface="Wingdings 2" panose="05020102010507070707" pitchFamily="18" charset="2"/>
              </a:rPr>
              <a:t>1</a:t>
            </a:r>
            <a:r>
              <a:rPr lang="zh-TW" altLang="en-US" sz="2600" b="1" smtClean="0">
                <a:sym typeface="Wingdings 2" panose="05020102010507070707" pitchFamily="18" charset="2"/>
              </a:rPr>
              <a:t>人</a:t>
            </a:r>
            <a:r>
              <a:rPr lang="en-US" altLang="zh-TW" sz="2600" b="1" smtClean="0">
                <a:sym typeface="Wingdings 2" panose="05020102010507070707" pitchFamily="18" charset="2"/>
              </a:rPr>
              <a:t>/3</a:t>
            </a:r>
            <a:r>
              <a:rPr lang="zh-TW" altLang="en-US" sz="2600" b="1" smtClean="0">
                <a:sym typeface="Wingdings 2" panose="05020102010507070707" pitchFamily="18" charset="2"/>
              </a:rPr>
              <a:t>～</a:t>
            </a:r>
            <a:r>
              <a:rPr lang="en-US" altLang="zh-TW" sz="2600" b="1" smtClean="0">
                <a:sym typeface="Wingdings 2" panose="05020102010507070707" pitchFamily="18" charset="2"/>
              </a:rPr>
              <a:t>5</a:t>
            </a:r>
            <a:r>
              <a:rPr lang="zh-TW" altLang="en-US" sz="2600" b="1" smtClean="0">
                <a:sym typeface="Wingdings 2" panose="05020102010507070707" pitchFamily="18" charset="2"/>
              </a:rPr>
              <a:t>兩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600" b="1" smtClean="0">
                <a:sym typeface="Wingdings 2" panose="05020102010507070707" pitchFamily="18" charset="2"/>
              </a:rPr>
              <a:t>    部下亂殺良民、焚民居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600" b="1" smtClean="0">
                <a:sym typeface="Wingdings 2" panose="05020102010507070707" pitchFamily="18" charset="2"/>
              </a:rPr>
              <a:t>    </a:t>
            </a:r>
            <a:r>
              <a:rPr lang="zh-TW" altLang="en-US" sz="2600" b="1" smtClean="0">
                <a:sym typeface="Wingdings" panose="05000000000000000000" pitchFamily="2" charset="2"/>
              </a:rPr>
              <a:t>起事百姓暴增至</a:t>
            </a:r>
            <a:r>
              <a:rPr lang="en-US" altLang="zh-TW" sz="2600" b="1" smtClean="0">
                <a:sym typeface="Wingdings" panose="05000000000000000000" pitchFamily="2" charset="2"/>
              </a:rPr>
              <a:t>2</a:t>
            </a:r>
            <a:r>
              <a:rPr lang="zh-TW" altLang="en-US" sz="2600" b="1" smtClean="0">
                <a:sym typeface="Wingdings" panose="05000000000000000000" pitchFamily="2" charset="2"/>
              </a:rPr>
              <a:t>萬</a:t>
            </a:r>
            <a:r>
              <a:rPr lang="en-US" altLang="zh-TW" sz="2600" b="1" smtClean="0">
                <a:sym typeface="Wingdings 2" panose="05020102010507070707" pitchFamily="18" charset="2"/>
              </a:rPr>
              <a:t> </a:t>
            </a:r>
            <a:endParaRPr lang="en-US" altLang="zh-TW" b="1" smtClean="0"/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altLang="zh-TW" b="1" smtClean="0"/>
              <a:t>  </a:t>
            </a:r>
            <a:r>
              <a:rPr lang="en-US" altLang="zh-TW" b="1" smtClean="0">
                <a:sym typeface="Wingdings 2" panose="05020102010507070707" pitchFamily="18" charset="2"/>
              </a:rPr>
              <a:t></a:t>
            </a:r>
            <a:r>
              <a:rPr lang="zh-TW" altLang="en-US" b="1" smtClean="0">
                <a:sym typeface="Wingdings 2" panose="05020102010507070707" pitchFamily="18" charset="2"/>
              </a:rPr>
              <a:t>府城營兵</a:t>
            </a:r>
            <a:r>
              <a:rPr lang="en-US" altLang="zh-TW" b="1" smtClean="0">
                <a:sym typeface="Wingdings 2" panose="05020102010507070707" pitchFamily="18" charset="2"/>
              </a:rPr>
              <a:t>6000</a:t>
            </a:r>
            <a:r>
              <a:rPr lang="zh-TW" altLang="en-US" b="1" smtClean="0">
                <a:sym typeface="Wingdings 2" panose="05020102010507070707" pitchFamily="18" charset="2"/>
              </a:rPr>
              <a:t>人</a:t>
            </a:r>
            <a:r>
              <a:rPr lang="zh-TW" altLang="en-US" b="1" smtClean="0">
                <a:sym typeface="Wingdings" panose="05000000000000000000" pitchFamily="2" charset="2"/>
              </a:rPr>
              <a:t></a:t>
            </a:r>
            <a:r>
              <a:rPr lang="en-US" altLang="zh-TW" b="1" smtClean="0">
                <a:sym typeface="Wingdings 2" panose="05020102010507070707" pitchFamily="18" charset="2"/>
              </a:rPr>
              <a:t>1500</a:t>
            </a:r>
            <a:r>
              <a:rPr lang="zh-TW" altLang="en-US" b="1" smtClean="0">
                <a:sym typeface="Wingdings 2" panose="05020102010507070707" pitchFamily="18" charset="2"/>
              </a:rPr>
              <a:t>人備戰</a:t>
            </a:r>
            <a:endParaRPr lang="en-US" altLang="zh-TW" b="1" smtClean="0">
              <a:sym typeface="Wingdings 2" panose="05020102010507070707" pitchFamily="18" charset="2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altLang="zh-TW" b="1" smtClean="0"/>
              <a:t>  </a:t>
            </a:r>
            <a:r>
              <a:rPr lang="en-US" altLang="zh-TW" b="1" smtClean="0">
                <a:sym typeface="Wingdings 2" panose="05020102010507070707" pitchFamily="18" charset="2"/>
              </a:rPr>
              <a:t></a:t>
            </a:r>
            <a:r>
              <a:rPr lang="zh-TW" altLang="en-US" b="1" smtClean="0">
                <a:sym typeface="Wingdings 2" panose="05020102010507070707" pitchFamily="18" charset="2"/>
              </a:rPr>
              <a:t>官員敗逃澎湖</a:t>
            </a:r>
            <a:endParaRPr lang="zh-TW" altLang="en-US" b="1" smtClean="0"/>
          </a:p>
        </p:txBody>
      </p:sp>
      <p:pic>
        <p:nvPicPr>
          <p:cNvPr id="151557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7065" y="1628775"/>
            <a:ext cx="4043086" cy="4392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5003800" y="6092825"/>
            <a:ext cx="3744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zh-TW" altLang="en-US" sz="1800" b="1">
                <a:latin typeface="Arial" panose="020B0604020202020204" pitchFamily="34" charset="0"/>
              </a:rPr>
              <a:t>圖：翰林出版社</a:t>
            </a:r>
          </a:p>
        </p:txBody>
      </p:sp>
      <p:sp>
        <p:nvSpPr>
          <p:cNvPr id="8" name="圓角矩形 7"/>
          <p:cNvSpPr/>
          <p:nvPr/>
        </p:nvSpPr>
        <p:spPr bwMode="auto">
          <a:xfrm>
            <a:off x="2554121" y="188640"/>
            <a:ext cx="6398009" cy="792063"/>
          </a:xfrm>
          <a:prstGeom prst="roundRect">
            <a:avLst/>
          </a:prstGeom>
          <a:solidFill>
            <a:srgbClr val="00B0F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4000" b="1" dirty="0">
                <a:solidFill>
                  <a:schemeClr val="tx1"/>
                </a:solidFill>
                <a:latin typeface="Arial" panose="020B0604020202020204" pitchFamily="34" charset="0"/>
              </a:rPr>
              <a:t>朱一貴事件～臺灣軍備廢弛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875"/>
            <a:ext cx="4572000" cy="5445125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b="1" smtClean="0">
                <a:sym typeface="Wingdings 2" panose="05020102010507070707" pitchFamily="18" charset="2"/>
              </a:rPr>
              <a:t>清初各地行政中心以插植莿竹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b="1" smtClean="0">
                <a:sym typeface="Wingdings 2" panose="05020102010507070707" pitchFamily="18" charset="2"/>
              </a:rPr>
              <a:t>  子做圍牆。防禦能力不強。</a:t>
            </a:r>
            <a:endParaRPr lang="zh-TW" altLang="en-US" b="1" smtClean="0"/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b="1" smtClean="0">
                <a:sym typeface="Wingdings 2" panose="05020102010507070707" pitchFamily="18" charset="2"/>
              </a:rPr>
              <a:t></a:t>
            </a:r>
            <a:r>
              <a:rPr lang="en-US" altLang="zh-TW" b="1" smtClean="0"/>
              <a:t>4/21</a:t>
            </a:r>
            <a:r>
              <a:rPr lang="zh-TW" altLang="en-US" b="1" smtClean="0"/>
              <a:t>～</a:t>
            </a:r>
            <a:r>
              <a:rPr lang="en-US" altLang="zh-TW" b="1" smtClean="0"/>
              <a:t>5/3</a:t>
            </a:r>
            <a:r>
              <a:rPr lang="zh-TW" altLang="en-US" b="1" smtClean="0"/>
              <a:t>就佔領全臺灣</a:t>
            </a:r>
            <a:endParaRPr lang="zh-TW" altLang="en-US" b="1" smtClean="0">
              <a:sym typeface="Wingdings 2" panose="05020102010507070707" pitchFamily="18" charset="2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b="1" smtClean="0">
                <a:sym typeface="Wingdings 2" panose="05020102010507070707" pitchFamily="18" charset="2"/>
              </a:rPr>
              <a:t>稱王，國號「大明」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b="1" smtClean="0">
                <a:sym typeface="Wingdings 2" panose="05020102010507070707" pitchFamily="18" charset="2"/>
              </a:rPr>
              <a:t>  因為速度出乎預料，來不及準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b="1" smtClean="0">
                <a:sym typeface="Wingdings 2" panose="05020102010507070707" pitchFamily="18" charset="2"/>
              </a:rPr>
              <a:t>  備衣飾，只好向戲班子索戲服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b="1" smtClean="0">
                <a:sym typeface="Wingdings 2" panose="05020102010507070707" pitchFamily="18" charset="2"/>
              </a:rPr>
              <a:t>  代替。且服裝有限，於是各種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b="1" smtClean="0">
                <a:sym typeface="Wingdings 2" panose="05020102010507070707" pitchFamily="18" charset="2"/>
              </a:rPr>
              <a:t>  不倫不類的明、清服飾</a:t>
            </a:r>
            <a:r>
              <a:rPr lang="en-US" altLang="zh-TW" b="1" smtClean="0">
                <a:sym typeface="Wingdings 2" panose="05020102010507070707" pitchFamily="18" charset="2"/>
              </a:rPr>
              <a:t>+</a:t>
            </a:r>
            <a:r>
              <a:rPr lang="zh-TW" altLang="en-US" b="1" smtClean="0">
                <a:sym typeface="Wingdings 2" panose="05020102010507070707" pitchFamily="18" charset="2"/>
              </a:rPr>
              <a:t>赤腳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b="1" smtClean="0">
                <a:sym typeface="Wingdings 2" panose="05020102010507070707" pitchFamily="18" charset="2"/>
              </a:rPr>
              <a:t>  將軍、騎牛元帥</a:t>
            </a:r>
            <a:r>
              <a:rPr lang="en-US" altLang="zh-TW" b="1" smtClean="0">
                <a:sym typeface="Wingdings 2" panose="05020102010507070707" pitchFamily="18" charset="2"/>
              </a:rPr>
              <a:t>……</a:t>
            </a:r>
            <a:r>
              <a:rPr lang="zh-TW" altLang="en-US" b="1" smtClean="0">
                <a:sym typeface="Wingdings 2" panose="05020102010507070707" pitchFamily="18" charset="2"/>
              </a:rPr>
              <a:t>紛紛出現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b="1" smtClean="0">
                <a:sym typeface="Wingdings 2" panose="05020102010507070707" pitchFamily="18" charset="2"/>
              </a:rPr>
              <a:t>王府設在今日臺南大天后宮</a:t>
            </a:r>
          </a:p>
        </p:txBody>
      </p:sp>
      <p:pic>
        <p:nvPicPr>
          <p:cNvPr id="9219" name="Picture 4" descr="莿竹 (02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9463" y="1125538"/>
            <a:ext cx="4516437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5" descr="莿竹 (10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175" y="3833813"/>
            <a:ext cx="454342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4" name="Picture 6" descr="DSC0500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03313"/>
            <a:ext cx="9144000" cy="57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圓角矩形 8"/>
          <p:cNvSpPr/>
          <p:nvPr/>
        </p:nvSpPr>
        <p:spPr bwMode="auto">
          <a:xfrm>
            <a:off x="2555776" y="153703"/>
            <a:ext cx="6408712" cy="792063"/>
          </a:xfrm>
          <a:prstGeom prst="roundRect">
            <a:avLst/>
          </a:prstGeom>
          <a:solidFill>
            <a:srgbClr val="00B0F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4000" b="1" dirty="0">
                <a:solidFill>
                  <a:schemeClr val="tx1"/>
                </a:solidFill>
                <a:latin typeface="Arial" panose="020B0604020202020204" pitchFamily="34" charset="0"/>
              </a:rPr>
              <a:t>頭戴明朝帽，身穿清朝衣</a:t>
            </a:r>
          </a:p>
        </p:txBody>
      </p:sp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1187450" y="6338888"/>
            <a:ext cx="1512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2400" b="1">
                <a:solidFill>
                  <a:srgbClr val="FFFFFF"/>
                </a:solidFill>
              </a:rPr>
              <a:t>圖：作者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1" grpId="0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圖片 12" descr="p10-1.jpg"/>
          <p:cNvPicPr>
            <a:picLocks noGrp="1" noChangeAspect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13" y="1268413"/>
            <a:ext cx="6913562" cy="469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611188" y="5919788"/>
            <a:ext cx="8135937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TW" altLang="en-US" b="1">
                <a:latin typeface="Arial" panose="020B0604020202020204" pitchFamily="34" charset="0"/>
              </a:rPr>
              <a:t>鑑於竹子防禦能力之不足，臺灣開始築「土城」，鳳山城（今高雄左營）即為臺灣第一座土城牆。圖：翰林出版社。</a:t>
            </a:r>
          </a:p>
        </p:txBody>
      </p:sp>
      <p:pic>
        <p:nvPicPr>
          <p:cNvPr id="152582" name="Picture 6" descr="台灣番界-康熙61年-中研院台史所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243013"/>
            <a:ext cx="4341812" cy="5516562"/>
          </a:xfrm>
          <a:prstGeom prst="rect">
            <a:avLst/>
          </a:prstGeom>
          <a:noFill/>
          <a:ln w="730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3" name="Text Box 7"/>
          <p:cNvSpPr txBox="1">
            <a:spLocks noChangeArrowheads="1"/>
          </p:cNvSpPr>
          <p:nvPr/>
        </p:nvSpPr>
        <p:spPr bwMode="auto">
          <a:xfrm>
            <a:off x="5795963" y="1557338"/>
            <a:ext cx="2951162" cy="388065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44000" tIns="108000" rIns="144000" bIns="108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2800" b="1" dirty="0"/>
              <a:t>劃分番界</a:t>
            </a:r>
          </a:p>
          <a:p>
            <a:pPr>
              <a:spcBef>
                <a:spcPct val="50000"/>
              </a:spcBef>
              <a:defRPr/>
            </a:pPr>
            <a:r>
              <a:rPr lang="zh-TW" altLang="en-US" sz="2800" b="1" dirty="0"/>
              <a:t>禁止漢人或原住民越界活動</a:t>
            </a:r>
          </a:p>
          <a:p>
            <a:pPr>
              <a:spcBef>
                <a:spcPct val="50000"/>
              </a:spcBef>
              <a:defRPr/>
            </a:pPr>
            <a:r>
              <a:rPr lang="zh-TW" altLang="en-US" sz="2800" b="1" dirty="0"/>
              <a:t>本圖時間當為康熙</a:t>
            </a:r>
            <a:r>
              <a:rPr lang="en-US" altLang="zh-TW" sz="2800" b="1" dirty="0"/>
              <a:t>61</a:t>
            </a:r>
            <a:r>
              <a:rPr lang="zh-TW" altLang="en-US" sz="2800" b="1" dirty="0"/>
              <a:t>年之情形。</a:t>
            </a:r>
            <a:endParaRPr lang="en-US" altLang="zh-TW" sz="2800" b="1" dirty="0"/>
          </a:p>
          <a:p>
            <a:pPr>
              <a:spcBef>
                <a:spcPct val="50000"/>
              </a:spcBef>
              <a:defRPr/>
            </a:pPr>
            <a:r>
              <a:rPr lang="zh-TW" altLang="en-US" sz="2800" b="1" dirty="0"/>
              <a:t>圖為中央研究院臺史所繪製</a:t>
            </a:r>
          </a:p>
        </p:txBody>
      </p:sp>
      <p:sp>
        <p:nvSpPr>
          <p:cNvPr id="9" name="圓角矩形 8"/>
          <p:cNvSpPr/>
          <p:nvPr/>
        </p:nvSpPr>
        <p:spPr bwMode="auto">
          <a:xfrm>
            <a:off x="2701925" y="188640"/>
            <a:ext cx="6119341" cy="792063"/>
          </a:xfrm>
          <a:prstGeom prst="roundRect">
            <a:avLst/>
          </a:prstGeom>
          <a:solidFill>
            <a:srgbClr val="00B0F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朱一貴事件～善後措施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133600"/>
            <a:ext cx="3960812" cy="446405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altLang="zh-TW" sz="2800" b="1" smtClean="0"/>
              <a:t>1</a:t>
            </a:r>
            <a:r>
              <a:rPr lang="zh-TW" altLang="en-US" sz="2800" b="1" smtClean="0"/>
              <a:t>、大里杙人（今大里）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altLang="zh-TW" sz="2800" b="1" smtClean="0"/>
              <a:t>2</a:t>
            </a:r>
            <a:r>
              <a:rPr lang="zh-TW" altLang="en-US" sz="2800" b="1" smtClean="0"/>
              <a:t>、天地會首領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altLang="zh-TW" sz="2800" b="1" smtClean="0"/>
              <a:t>3</a:t>
            </a:r>
            <a:r>
              <a:rPr lang="zh-TW" altLang="en-US" sz="2800" b="1" smtClean="0"/>
              <a:t>、清代規模最大民變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altLang="zh-TW" sz="2800" b="1" smtClean="0"/>
              <a:t>4</a:t>
            </a:r>
            <a:r>
              <a:rPr lang="zh-TW" altLang="en-US" sz="2800" b="1" smtClean="0"/>
              <a:t>、影響與遺跡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800" b="1" smtClean="0"/>
              <a:t>   </a:t>
            </a:r>
            <a:r>
              <a:rPr lang="zh-TW" altLang="en-US" sz="2800" b="1" smtClean="0">
                <a:sym typeface="Wingdings 2" panose="05020102010507070707" pitchFamily="18" charset="2"/>
              </a:rPr>
              <a:t>諸羅</a:t>
            </a:r>
            <a:r>
              <a:rPr lang="zh-TW" altLang="en-US" sz="2800" b="1" smtClean="0">
                <a:sym typeface="Wingdings" panose="05000000000000000000" pitchFamily="2" charset="2"/>
              </a:rPr>
              <a:t></a:t>
            </a:r>
            <a:r>
              <a:rPr lang="zh-TW" altLang="en-US" sz="2800" b="1" smtClean="0">
                <a:sym typeface="Wingdings 2" panose="05020102010507070707" pitchFamily="18" charset="2"/>
              </a:rPr>
              <a:t>嘉義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800" b="1" smtClean="0">
                <a:sym typeface="Wingdings 2" panose="05020102010507070707" pitchFamily="18" charset="2"/>
              </a:rPr>
              <a:t>   鹿港新祖宮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800" b="1" smtClean="0">
                <a:sym typeface="Wingdings 2" panose="05020102010507070707" pitchFamily="18" charset="2"/>
              </a:rPr>
              <a:t>   赤嵌樓記功碑</a:t>
            </a:r>
          </a:p>
        </p:txBody>
      </p:sp>
      <p:pic>
        <p:nvPicPr>
          <p:cNvPr id="11267" name="Picture 4" descr="DSC060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9692" y="2035477"/>
            <a:ext cx="4854575" cy="3640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3851275" y="5911850"/>
            <a:ext cx="5016500" cy="769938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TW" altLang="en-US" sz="2200" b="1"/>
              <a:t>新祖宮</a:t>
            </a:r>
            <a:r>
              <a:rPr lang="en-US" altLang="zh-TW" sz="2200" b="1"/>
              <a:t>-</a:t>
            </a:r>
            <a:r>
              <a:rPr lang="zh-TW" altLang="en-US" sz="2200" b="1"/>
              <a:t>林爽文事件中因媽祖相助，福康安上奏乾隆，由清廷所敕建。作者攝</a:t>
            </a:r>
          </a:p>
        </p:txBody>
      </p:sp>
      <p:sp>
        <p:nvSpPr>
          <p:cNvPr id="8" name="圓角矩形 7"/>
          <p:cNvSpPr/>
          <p:nvPr/>
        </p:nvSpPr>
        <p:spPr bwMode="auto">
          <a:xfrm>
            <a:off x="3851920" y="126854"/>
            <a:ext cx="3960440" cy="864000"/>
          </a:xfrm>
          <a:prstGeom prst="roundRect">
            <a:avLst/>
          </a:prstGeom>
          <a:solidFill>
            <a:srgbClr val="00B05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林爽文事件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麥田設計範本">
  <a:themeElements>
    <a:clrScheme name="麥田設計範本 11">
      <a:dk1>
        <a:srgbClr val="1C1C1C"/>
      </a:dk1>
      <a:lt1>
        <a:srgbClr val="523E26"/>
      </a:lt1>
      <a:dk2>
        <a:srgbClr val="654A1D"/>
      </a:dk2>
      <a:lt2>
        <a:srgbClr val="2D2015"/>
      </a:lt2>
      <a:accent1>
        <a:srgbClr val="B1A59D"/>
      </a:accent1>
      <a:accent2>
        <a:srgbClr val="8F5F2F"/>
      </a:accent2>
      <a:accent3>
        <a:srgbClr val="B3AFAC"/>
      </a:accent3>
      <a:accent4>
        <a:srgbClr val="161616"/>
      </a:accent4>
      <a:accent5>
        <a:srgbClr val="D5CFCC"/>
      </a:accent5>
      <a:accent6>
        <a:srgbClr val="81552A"/>
      </a:accent6>
      <a:hlink>
        <a:srgbClr val="F4D700"/>
      </a:hlink>
      <a:folHlink>
        <a:srgbClr val="E7EBEB"/>
      </a:folHlink>
    </a:clrScheme>
    <a:fontScheme name="麥田設計範本">
      <a:majorFont>
        <a:latin typeface="標楷體"/>
        <a:ea typeface="標楷體"/>
        <a:cs typeface=""/>
      </a:majorFont>
      <a:minorFont>
        <a:latin typeface="標楷體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麥田設計範本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麥田設計範本 2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CC9900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B98A00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麥田設計範本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麥田設計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C5B3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麥田設計範本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麥田設計範本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D4D4D4"/>
        </a:accent6>
        <a:hlink>
          <a:srgbClr val="CC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麥田設計範本 7">
        <a:dk1>
          <a:srgbClr val="003366"/>
        </a:dk1>
        <a:lt1>
          <a:srgbClr val="361B00"/>
        </a:lt1>
        <a:dk2>
          <a:srgbClr val="000099"/>
        </a:dk2>
        <a:lt2>
          <a:srgbClr val="333333"/>
        </a:lt2>
        <a:accent1>
          <a:srgbClr val="3366CC"/>
        </a:accent1>
        <a:accent2>
          <a:srgbClr val="F09A00"/>
        </a:accent2>
        <a:accent3>
          <a:srgbClr val="AAAACA"/>
        </a:accent3>
        <a:accent4>
          <a:srgbClr val="2D1500"/>
        </a:accent4>
        <a:accent5>
          <a:srgbClr val="ADB8E2"/>
        </a:accent5>
        <a:accent6>
          <a:srgbClr val="D98B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麥田設計範本 8">
        <a:dk1>
          <a:srgbClr val="777777"/>
        </a:dk1>
        <a:lt1>
          <a:srgbClr val="926C00"/>
        </a:lt1>
        <a:dk2>
          <a:srgbClr val="686B5D"/>
        </a:dk2>
        <a:lt2>
          <a:srgbClr val="4D4D4D"/>
        </a:lt2>
        <a:accent1>
          <a:srgbClr val="B2B2B2"/>
        </a:accent1>
        <a:accent2>
          <a:srgbClr val="809EA8"/>
        </a:accent2>
        <a:accent3>
          <a:srgbClr val="B9BAB6"/>
        </a:accent3>
        <a:accent4>
          <a:srgbClr val="7C5B00"/>
        </a:accent4>
        <a:accent5>
          <a:srgbClr val="D5D5D5"/>
        </a:accent5>
        <a:accent6>
          <a:srgbClr val="738F98"/>
        </a:accent6>
        <a:hlink>
          <a:srgbClr val="FFCC66"/>
        </a:hlink>
        <a:folHlink>
          <a:srgbClr val="F7F3E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麥田設計範本 9">
        <a:dk1>
          <a:srgbClr val="005A58"/>
        </a:dk1>
        <a:lt1>
          <a:srgbClr val="CC9900"/>
        </a:lt1>
        <a:dk2>
          <a:srgbClr val="008080"/>
        </a:dk2>
        <a:lt2>
          <a:srgbClr val="006666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AE8200"/>
        </a:accent4>
        <a:accent5>
          <a:srgbClr val="AAB8B7"/>
        </a:accent5>
        <a:accent6>
          <a:srgbClr val="6264B4"/>
        </a:accent6>
        <a:hlink>
          <a:srgbClr val="FFC41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麥田設計範本 10">
        <a:dk1>
          <a:srgbClr val="111111"/>
        </a:dk1>
        <a:lt1>
          <a:srgbClr val="800000"/>
        </a:lt1>
        <a:dk2>
          <a:srgbClr val="663300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0D0D0D"/>
        </a:accent4>
        <a:accent5>
          <a:srgbClr val="E2ADAA"/>
        </a:accent5>
        <a:accent6>
          <a:srgbClr val="AC6D56"/>
        </a:accent6>
        <a:hlink>
          <a:srgbClr val="FFCC66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麥田設計範本 11">
        <a:dk1>
          <a:srgbClr val="1C1C1C"/>
        </a:dk1>
        <a:lt1>
          <a:srgbClr val="523E26"/>
        </a:lt1>
        <a:dk2>
          <a:srgbClr val="654A1D"/>
        </a:dk2>
        <a:lt2>
          <a:srgbClr val="2D2015"/>
        </a:lt2>
        <a:accent1>
          <a:srgbClr val="B1A59D"/>
        </a:accent1>
        <a:accent2>
          <a:srgbClr val="8F5F2F"/>
        </a:accent2>
        <a:accent3>
          <a:srgbClr val="B3AFAC"/>
        </a:accent3>
        <a:accent4>
          <a:srgbClr val="161616"/>
        </a:accent4>
        <a:accent5>
          <a:srgbClr val="D5CFCC"/>
        </a:accent5>
        <a:accent6>
          <a:srgbClr val="81552A"/>
        </a:accent6>
        <a:hlink>
          <a:srgbClr val="F4D700"/>
        </a:hlink>
        <a:folHlink>
          <a:srgbClr val="E7EB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2090</TotalTime>
  <Words>2829</Words>
  <Application>Microsoft Office PowerPoint</Application>
  <PresentationFormat>如螢幕大小 (4:3)</PresentationFormat>
  <Paragraphs>327</Paragraphs>
  <Slides>48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58" baseType="lpstr">
      <vt:lpstr>Arial Unicode MS</vt:lpstr>
      <vt:lpstr>新細明體</vt:lpstr>
      <vt:lpstr>標楷體</vt:lpstr>
      <vt:lpstr>Arial</vt:lpstr>
      <vt:lpstr>Harlow Solid Italic</vt:lpstr>
      <vt:lpstr>Times New Roman</vt:lpstr>
      <vt:lpstr>Wingdings</vt:lpstr>
      <vt:lpstr>Wingdings 2</vt:lpstr>
      <vt:lpstr>Wingdings 3</vt:lpstr>
      <vt:lpstr>麥田設計範本</vt:lpstr>
      <vt:lpstr>PowerPoint 簡報</vt:lpstr>
      <vt:lpstr>一、民變與械鬥</vt:lpstr>
      <vt:lpstr>PowerPoint 簡報</vt:lpstr>
      <vt:lpstr>鴨子的合群性高，尤其鴨隻數量龐大，行動時簡直像軍隊般，秩序井然。據說鴨母王善於趕鴨，讓附近居民非常佩服。且他養的鴨子蛋居然有兩顆卵黃，不僅鄰居稱奇，連他自己也認為是異象，甚至他曾在水中見到自己穿龍袍的影像，真命天子之說遂不脛而走…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乾隆皇帝派遣福康安前來敉平叛變，加上「義民」的協助，終於在乾隆53年於老衢崎（苗栗竹南）生擒林爽文</vt:lpstr>
      <vt:lpstr>PowerPoint 簡報</vt:lpstr>
      <vt:lpstr>PowerPoint 簡報</vt:lpstr>
      <vt:lpstr>PowerPoint 簡報</vt:lpstr>
      <vt:lpstr>有防禦功能的隘門，上面有銃眼。左-東勢（作者）；右-佳冬鄉的隘門（翰林） </vt:lpstr>
      <vt:lpstr>大眾爺廟是祭祀因械鬥、疾病而死亡的移民～翰林出版社</vt:lpstr>
      <vt:lpstr>PowerPoint 簡報</vt:lpstr>
      <vt:lpstr>二、教育的發展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三、平埔族的社會變遷</vt:lpstr>
      <vt:lpstr>番社采風圖-中研院藏</vt:lpstr>
      <vt:lpstr>平埔族的遷移</vt:lpstr>
      <vt:lpstr>四、港市的興落</vt:lpstr>
      <vt:lpstr>郊商</vt:lpstr>
      <vt:lpstr>PowerPoint 簡報</vt:lpstr>
      <vt:lpstr>附錄～鹿港風情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引用資料來源</vt:lpstr>
      <vt:lpstr>The End</vt:lpstr>
      <vt:lpstr>PowerPoint 簡報</vt:lpstr>
      <vt:lpstr>一、民變與械鬥</vt:lpstr>
      <vt:lpstr>朱一貴與林爽文事件之比較</vt:lpstr>
      <vt:lpstr>二、教育的發展</vt:lpstr>
      <vt:lpstr>三、平埔族的社會變遷</vt:lpstr>
      <vt:lpstr>四、港市的興落</vt:lpstr>
    </vt:vector>
  </TitlesOfParts>
  <Manager/>
  <Company>CMT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質性研究導讀</dc:title>
  <dc:subject/>
  <dc:creator>HOME</dc:creator>
  <cp:keywords/>
  <dc:description/>
  <cp:lastModifiedBy>panda</cp:lastModifiedBy>
  <cp:revision>135</cp:revision>
  <cp:lastPrinted>1601-01-01T00:00:00Z</cp:lastPrinted>
  <dcterms:created xsi:type="dcterms:W3CDTF">2008-08-01T02:38:19Z</dcterms:created>
  <dcterms:modified xsi:type="dcterms:W3CDTF">2016-07-12T06:50:22Z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TC010721591028</vt:lpwstr>
  </property>
</Properties>
</file>