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1" r:id="rId5"/>
    <p:sldId id="260" r:id="rId6"/>
    <p:sldId id="265" r:id="rId7"/>
    <p:sldId id="266" r:id="rId8"/>
    <p:sldId id="264" r:id="rId9"/>
    <p:sldId id="263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8" y="2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40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76D8E-1D2A-4CEB-A939-B07D56CB96B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F48CF-B685-49C4-8808-80B00F81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8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28A9D-0851-4ECA-8CF4-2B024A5AF29B}" type="datetimeFigureOut">
              <a:rPr lang="zh-TW" altLang="en-US" smtClean="0"/>
              <a:t>2017/4/21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263AB-CB32-439E-88B3-5C769B8564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96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53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80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01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01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019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49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371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18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6635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73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72567"/>
            <a:ext cx="7772400" cy="685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186458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05979"/>
            <a:ext cx="670708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200151"/>
            <a:ext cx="6707088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1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小數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07654"/>
            <a:ext cx="6400800" cy="52119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7-3</a:t>
            </a:r>
            <a:r>
              <a:rPr lang="zh-TW" altLang="en-US" dirty="0" smtClean="0"/>
              <a:t>整數除</a:t>
            </a:r>
            <a:r>
              <a:rPr lang="zh-TW" altLang="en-US" dirty="0"/>
              <a:t>以整數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63688" y="115456"/>
            <a:ext cx="51910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請大家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一起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想想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看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這些題目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126784" y="684182"/>
                <a:ext cx="2679180" cy="502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 dirty="0" smtClean="0">
                            <a:latin typeface="Cambria Math" panose="02040503050406030204" pitchFamily="18" charset="0"/>
                            <a:ea typeface="微軟正黑體" pitchFamily="34" charset="-120"/>
                          </a:rPr>
                        </m:ctrlPr>
                      </m:fPr>
                      <m:num>
                        <m:r>
                          <a:rPr lang="en-US" altLang="zh-TW" sz="4000" i="1" dirty="0">
                            <a:latin typeface="Cambria Math"/>
                            <a:ea typeface="微軟正黑體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4000" i="1" dirty="0">
                            <a:latin typeface="Cambria Math"/>
                            <a:ea typeface="微軟正黑體" pitchFamily="34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zh-TW" sz="3200" i="1" dirty="0">
                    <a:latin typeface="Cambria Math"/>
                    <a:ea typeface="微軟正黑體" pitchFamily="34" charset="-120"/>
                  </a:rPr>
                  <a:t>×</a:t>
                </a:r>
                <a14:m>
                  <m:oMath xmlns:m="http://schemas.openxmlformats.org/officeDocument/2006/math">
                    <m:r>
                      <a:rPr lang="en-US" altLang="zh-TW" sz="3200" i="1" dirty="0">
                        <a:latin typeface="Cambria Math"/>
                        <a:ea typeface="微軟正黑體" pitchFamily="34" charset="-120"/>
                      </a:rPr>
                      <m:t>2.08</m:t>
                    </m:r>
                  </m:oMath>
                </a14:m>
                <a:r>
                  <a:rPr lang="zh-TW" altLang="en-US" sz="3200" i="1" dirty="0">
                    <a:latin typeface="Cambria Math"/>
                    <a:ea typeface="微軟正黑體" pitchFamily="34" charset="-120"/>
                  </a:rPr>
                  <a:t> </a:t>
                </a:r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=</a:t>
                </a:r>
                <a:b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</a:br>
                <a:endParaRPr lang="zh-TW" altLang="zh-TW" sz="3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1.4</a:t>
                </a:r>
                <a:r>
                  <a:rPr lang="zh-TW" altLang="zh-TW" sz="3200" dirty="0">
                    <a:latin typeface="微軟正黑體" pitchFamily="34" charset="-120"/>
                    <a:ea typeface="微軟正黑體" pitchFamily="34" charset="-120"/>
                  </a:rPr>
                  <a:t>×</a:t>
                </a:r>
                <a:r>
                  <a:rPr lang="en-US" altLang="zh-TW" sz="3200" dirty="0">
                    <a:ea typeface="微軟正黑體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>
                            <a:latin typeface="Cambria Math" panose="02040503050406030204" pitchFamily="18" charset="0"/>
                            <a:ea typeface="微軟正黑體" pitchFamily="34" charset="-120"/>
                          </a:rPr>
                        </m:ctrlPr>
                      </m:fPr>
                      <m:num>
                        <m:r>
                          <a:rPr lang="en-US" altLang="zh-TW" sz="3200" i="1" dirty="0">
                            <a:latin typeface="Cambria Math"/>
                            <a:ea typeface="微軟正黑體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/>
                            <a:ea typeface="微軟正黑體" pitchFamily="34" charset="-120"/>
                          </a:rPr>
                          <m:t>7</m:t>
                        </m:r>
                      </m:den>
                    </m:f>
                  </m:oMath>
                </a14:m>
                <a:r>
                  <a:rPr lang="zh-TW" altLang="en-US" sz="3200" dirty="0" smtClean="0">
                    <a:latin typeface="微軟正黑體" pitchFamily="34" charset="-120"/>
                    <a:ea typeface="微軟正黑體" pitchFamily="34" charset="-120"/>
                  </a:rPr>
                  <a:t>   </a:t>
                </a:r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=</a:t>
                </a:r>
              </a:p>
              <a:p>
                <a:endParaRPr lang="zh-TW" altLang="zh-TW" sz="3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3</a:t>
                </a:r>
                <a:r>
                  <a:rPr lang="en-US" altLang="zh-TW" sz="3200" dirty="0">
                    <a:ea typeface="微軟正黑體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>
                            <a:latin typeface="Cambria Math" panose="02040503050406030204" pitchFamily="18" charset="0"/>
                            <a:ea typeface="微軟正黑體" pitchFamily="34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/>
                            <a:ea typeface="微軟正黑體" pitchFamily="34" charset="-120"/>
                          </a:rPr>
                          <m:t>6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/>
                            <a:ea typeface="微軟正黑體" pitchFamily="34" charset="-120"/>
                          </a:rPr>
                          <m:t>10</m:t>
                        </m:r>
                      </m:den>
                    </m:f>
                    <m:r>
                      <a:rPr lang="en-US" altLang="zh-TW" sz="3200" i="1" dirty="0">
                        <a:latin typeface="Cambria Math"/>
                        <a:ea typeface="微軟正黑體" pitchFamily="34" charset="-120"/>
                      </a:rPr>
                      <m:t> </m:t>
                    </m:r>
                  </m:oMath>
                </a14:m>
                <a:r>
                  <a:rPr lang="zh-TW" altLang="zh-TW" sz="3200" dirty="0" smtClean="0">
                    <a:latin typeface="微軟正黑體" pitchFamily="34" charset="-120"/>
                    <a:ea typeface="微軟正黑體" pitchFamily="34" charset="-120"/>
                  </a:rPr>
                  <a:t>×</a:t>
                </a:r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0.25</a:t>
                </a:r>
                <a:r>
                  <a:rPr lang="zh-TW" altLang="en-US" sz="3200" dirty="0" smtClean="0"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=</a:t>
                </a:r>
              </a:p>
              <a:p>
                <a:endParaRPr lang="zh-TW" altLang="zh-TW" sz="3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0.125</a:t>
                </a:r>
                <a:r>
                  <a:rPr lang="zh-TW" altLang="zh-TW" sz="3200" dirty="0">
                    <a:latin typeface="微軟正黑體" pitchFamily="34" charset="-120"/>
                    <a:ea typeface="微軟正黑體" pitchFamily="34" charset="-120"/>
                  </a:rPr>
                  <a:t>×</a:t>
                </a:r>
                <a:r>
                  <a:rPr lang="en-US" altLang="zh-TW" sz="3200" dirty="0">
                    <a:ea typeface="微軟正黑體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>
                            <a:latin typeface="Cambria Math" panose="02040503050406030204" pitchFamily="18" charset="0"/>
                            <a:ea typeface="微軟正黑體" pitchFamily="34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/>
                            <a:ea typeface="微軟正黑體" pitchFamily="34" charset="-120"/>
                          </a:rPr>
                          <m:t>72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/>
                            <a:ea typeface="微軟正黑體" pitchFamily="34" charset="-120"/>
                          </a:rPr>
                          <m:t>10</m:t>
                        </m:r>
                      </m:den>
                    </m:f>
                    <m:r>
                      <a:rPr lang="en-US" altLang="zh-TW" sz="3200" i="1" dirty="0">
                        <a:latin typeface="Cambria Math"/>
                        <a:ea typeface="微軟正黑體" pitchFamily="34" charset="-12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=</a:t>
                </a:r>
              </a:p>
              <a:p>
                <a:endParaRPr lang="zh-TW" altLang="zh-TW" sz="3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84" y="684182"/>
                <a:ext cx="2679180" cy="5026376"/>
              </a:xfrm>
              <a:prstGeom prst="rect">
                <a:avLst/>
              </a:prstGeom>
              <a:blipFill rotWithShape="1">
                <a:blip r:embed="rId3"/>
                <a:stretch>
                  <a:fillRect l="-59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73">
            <a:off x="6636650" y="2198655"/>
            <a:ext cx="20383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89722" y="28186"/>
            <a:ext cx="60542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下表是媽媽購買水果的數量和付出的錢數。算出每種水果的單價各是多少元，填入下表。</a:t>
            </a: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5" t="14218" r="46867" b="57622"/>
          <a:stretch>
            <a:fillRect/>
          </a:stretch>
        </p:blipFill>
        <p:spPr bwMode="auto">
          <a:xfrm>
            <a:off x="108743" y="0"/>
            <a:ext cx="284797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82"/>
          <p:cNvSpPr txBox="1">
            <a:spLocks noChangeArrowheads="1"/>
          </p:cNvSpPr>
          <p:nvPr/>
        </p:nvSpPr>
        <p:spPr bwMode="auto">
          <a:xfrm>
            <a:off x="1979712" y="4167456"/>
            <a:ext cx="64280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CN" sz="3200" dirty="0">
                <a:latin typeface="微軟正黑體" pitchFamily="34" charset="-120"/>
                <a:ea typeface="微軟正黑體" pitchFamily="34" charset="-120"/>
              </a:rPr>
              <a:t>1)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顆</a:t>
            </a:r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蘋果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多少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zh-CN" altLang="en-US" sz="3200" dirty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795168"/>
              </p:ext>
            </p:extLst>
          </p:nvPr>
        </p:nvGraphicFramePr>
        <p:xfrm>
          <a:off x="2158147" y="1851668"/>
          <a:ext cx="6374292" cy="2023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3192"/>
                <a:gridCol w="1593192"/>
                <a:gridCol w="1593954"/>
                <a:gridCol w="1593954"/>
              </a:tblGrid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品種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單價</a:t>
                      </a:r>
                      <a:r>
                        <a:rPr lang="en-US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/</a:t>
                      </a: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數量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總價</a:t>
                      </a:r>
                    </a:p>
                  </a:txBody>
                  <a:tcPr marL="68580" marR="68580" marT="0" marB="0"/>
                </a:tc>
              </a:tr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蘋果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香蕉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橘子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9.6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2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82"/>
          <p:cNvSpPr txBox="1">
            <a:spLocks noChangeArrowheads="1"/>
          </p:cNvSpPr>
          <p:nvPr/>
        </p:nvSpPr>
        <p:spPr bwMode="auto">
          <a:xfrm>
            <a:off x="1907704" y="2148410"/>
            <a:ext cx="64280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CN" sz="3200" dirty="0" smtClean="0">
                <a:latin typeface="微軟正黑體" pitchFamily="34" charset="-120"/>
                <a:ea typeface="微軟正黑體" pitchFamily="34" charset="-120"/>
              </a:rPr>
              <a:t>2)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根</a:t>
            </a:r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香蕉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多少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zh-CN" altLang="en-US" sz="3200" dirty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48135"/>
              </p:ext>
            </p:extLst>
          </p:nvPr>
        </p:nvGraphicFramePr>
        <p:xfrm>
          <a:off x="2483768" y="288239"/>
          <a:ext cx="5688632" cy="1517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106"/>
                <a:gridCol w="1678106"/>
                <a:gridCol w="1118696"/>
                <a:gridCol w="1213724"/>
              </a:tblGrid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品種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單價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/</a:t>
                      </a: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數量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總價</a:t>
                      </a:r>
                    </a:p>
                  </a:txBody>
                  <a:tcPr marL="68580" marR="68580" marT="0" marB="0"/>
                </a:tc>
              </a:tr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香蕉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橘子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9.6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 Box 82"/>
          <p:cNvSpPr txBox="1">
            <a:spLocks noChangeArrowheads="1"/>
          </p:cNvSpPr>
          <p:nvPr/>
        </p:nvSpPr>
        <p:spPr bwMode="auto">
          <a:xfrm>
            <a:off x="3059832" y="3075806"/>
            <a:ext cx="3878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5÷2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CN" altLang="en-US" sz="3200" dirty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917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82"/>
          <p:cNvSpPr txBox="1">
            <a:spLocks noChangeArrowheads="1"/>
          </p:cNvSpPr>
          <p:nvPr/>
        </p:nvSpPr>
        <p:spPr bwMode="auto">
          <a:xfrm>
            <a:off x="1979712" y="2166640"/>
            <a:ext cx="64280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CN" sz="3200" dirty="0" smtClean="0">
                <a:latin typeface="微軟正黑體" pitchFamily="34" charset="-120"/>
                <a:ea typeface="微軟正黑體" pitchFamily="34" charset="-120"/>
              </a:rPr>
              <a:t>3)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顆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橘子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多少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zh-CN" altLang="en-US" sz="3200" dirty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7964"/>
              </p:ext>
            </p:extLst>
          </p:nvPr>
        </p:nvGraphicFramePr>
        <p:xfrm>
          <a:off x="2548271" y="252691"/>
          <a:ext cx="5688632" cy="1517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106"/>
                <a:gridCol w="1678106"/>
                <a:gridCol w="1118696"/>
                <a:gridCol w="1213724"/>
              </a:tblGrid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品種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單價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/</a:t>
                      </a: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數量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總價</a:t>
                      </a:r>
                    </a:p>
                  </a:txBody>
                  <a:tcPr marL="68580" marR="68580" marT="0" marB="0"/>
                </a:tc>
              </a:tr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香蕉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sz="3200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en-US" altLang="zh-TW" sz="3200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.</a:t>
                      </a:r>
                      <a:r>
                        <a:rPr lang="en-US" sz="3200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endParaRPr lang="zh-TW" sz="3200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橘子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9.6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 Box 82"/>
          <p:cNvSpPr txBox="1">
            <a:spLocks noChangeArrowheads="1"/>
          </p:cNvSpPr>
          <p:nvPr/>
        </p:nvSpPr>
        <p:spPr bwMode="auto">
          <a:xfrm>
            <a:off x="2699792" y="3147814"/>
            <a:ext cx="3878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9.6÷3=</a:t>
            </a:r>
            <a:endParaRPr lang="zh-CN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84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3133725" cy="1457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1979712" y="1707654"/>
                <a:ext cx="1152128" cy="961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 dirty="0" smtClean="0">
                            <a:latin typeface="Cambria Math" panose="02040503050406030204" pitchFamily="18" charset="0"/>
                            <a:ea typeface="微軟正黑體" pitchFamily="34" charset="-120"/>
                          </a:rPr>
                        </m:ctrlPr>
                      </m:fPr>
                      <m:num>
                        <m:r>
                          <a:rPr lang="en-US" altLang="zh-TW" sz="4000" b="0" i="1" dirty="0" smtClean="0">
                            <a:latin typeface="Cambria Math" panose="02040503050406030204" pitchFamily="18" charset="0"/>
                            <a:ea typeface="微軟正黑體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4000" i="1" dirty="0">
                            <a:latin typeface="Cambria Math"/>
                            <a:ea typeface="微軟正黑體" pitchFamily="34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200" i="1" dirty="0">
                    <a:latin typeface="Cambria Math"/>
                    <a:ea typeface="微軟正黑體" pitchFamily="34" charset="-120"/>
                  </a:rPr>
                  <a:t> </a:t>
                </a:r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=</a:t>
                </a:r>
                <a:endParaRPr lang="zh-TW" altLang="zh-TW" sz="3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707654"/>
                <a:ext cx="1152128" cy="961545"/>
              </a:xfrm>
              <a:prstGeom prst="rect">
                <a:avLst/>
              </a:prstGeom>
              <a:blipFill rotWithShape="0">
                <a:blip r:embed="rId4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3923929" y="1995686"/>
                <a:ext cx="187220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TW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=</a:t>
                </a:r>
                <a:endParaRPr lang="zh-TW" altLang="zh-TW" sz="3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9" y="1995686"/>
                <a:ext cx="1872208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6516217" y="1995685"/>
                <a:ext cx="172819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altLang="zh-TW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=</a:t>
                </a:r>
                <a:endParaRPr lang="zh-TW" altLang="zh-TW" sz="3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7" y="1995685"/>
                <a:ext cx="1728192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3542" r="-388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2086347" y="3723878"/>
                <a:ext cx="205360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</m:t>
                    </m:r>
                    <m:r>
                      <a:rPr lang="en-US" altLang="zh-TW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=</a:t>
                </a:r>
                <a:endParaRPr lang="zh-TW" altLang="zh-TW" sz="3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347" y="3723878"/>
                <a:ext cx="2053605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4644008" y="3715167"/>
                <a:ext cx="194421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</m:t>
                    </m:r>
                    <m:r>
                      <a:rPr lang="en-US" altLang="zh-TW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=</a:t>
                </a:r>
                <a:endParaRPr lang="zh-TW" altLang="zh-TW" sz="3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715167"/>
                <a:ext cx="1944216" cy="584775"/>
              </a:xfrm>
              <a:prstGeom prst="rect">
                <a:avLst/>
              </a:prstGeom>
              <a:blipFill rotWithShape="0">
                <a:blip r:embed="rId8"/>
                <a:stretch>
                  <a:fillRect t="-13542" r="-3762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7092280" y="3361100"/>
                <a:ext cx="1152128" cy="975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 dirty="0" smtClean="0">
                            <a:latin typeface="Cambria Math" panose="02040503050406030204" pitchFamily="18" charset="0"/>
                            <a:ea typeface="微軟正黑體" pitchFamily="34" charset="-120"/>
                          </a:rPr>
                        </m:ctrlPr>
                      </m:fPr>
                      <m:num>
                        <m:r>
                          <a:rPr lang="en-US" altLang="zh-TW" sz="4000" b="0" i="1" dirty="0" smtClean="0">
                            <a:latin typeface="Cambria Math" panose="02040503050406030204" pitchFamily="18" charset="0"/>
                            <a:ea typeface="微軟正黑體" pitchFamily="34" charset="-120"/>
                          </a:rPr>
                          <m:t>5</m:t>
                        </m:r>
                      </m:num>
                      <m:den>
                        <m:r>
                          <a:rPr lang="en-US" altLang="zh-TW" sz="4000" b="0" i="1" dirty="0" smtClean="0">
                            <a:latin typeface="Cambria Math" panose="02040503050406030204" pitchFamily="18" charset="0"/>
                            <a:ea typeface="微軟正黑體" pitchFamily="34" charset="-120"/>
                          </a:rPr>
                          <m:t>8</m:t>
                        </m:r>
                      </m:den>
                    </m:f>
                  </m:oMath>
                </a14:m>
                <a:r>
                  <a:rPr lang="zh-TW" altLang="en-US" sz="3200" i="1" dirty="0">
                    <a:latin typeface="Cambria Math"/>
                    <a:ea typeface="微軟正黑體" pitchFamily="34" charset="-120"/>
                  </a:rPr>
                  <a:t> </a:t>
                </a:r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=</a:t>
                </a:r>
                <a:endParaRPr lang="zh-TW" altLang="zh-TW" sz="3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361100"/>
                <a:ext cx="1152128" cy="975780"/>
              </a:xfrm>
              <a:prstGeom prst="rect">
                <a:avLst/>
              </a:prstGeom>
              <a:blipFill rotWithShape="0">
                <a:blip r:embed="rId9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3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51720" y="555526"/>
            <a:ext cx="68407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長方形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面積是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45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平方公尺</a:t>
            </a: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長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公尺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寬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是多少公尺</a:t>
            </a: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zh-TW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003798"/>
            <a:ext cx="1617177" cy="14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51720" y="555526"/>
            <a:ext cx="68407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弟弟做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題數學題目花了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34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平均完成一題數學花幾分鐘</a:t>
            </a: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r>
              <a:rPr lang="en-US" altLang="zh-TW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用小數表示</a:t>
            </a:r>
            <a:r>
              <a:rPr lang="en-US" altLang="zh-TW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TW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003798"/>
            <a:ext cx="1617177" cy="14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63888" y="533406"/>
            <a:ext cx="56886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一箱蘋果重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10.5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公斤，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爸爸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買了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箱，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共買了多少公斤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？ </a:t>
            </a:r>
            <a:endParaRPr lang="zh-TW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13" y="-267155"/>
            <a:ext cx="1743075" cy="17076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28317" y="2715766"/>
            <a:ext cx="72156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若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爸爸要把所有蘋果分成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袋</a:t>
            </a:r>
            <a:r>
              <a:rPr lang="zh-TW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則每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袋瓶果是多少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公斤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99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20813" y="48064"/>
            <a:ext cx="56886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請大家一起算算看這些題目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1922773" y="971606"/>
                <a:ext cx="2386348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3</a:t>
                </a:r>
                <a:r>
                  <a:rPr lang="en-US" altLang="zh-TW" sz="3200" dirty="0" smtClean="0">
                    <a:ea typeface="微軟正黑體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>
                            <a:latin typeface="Cambria Math" panose="02040503050406030204" pitchFamily="18" charset="0"/>
                            <a:ea typeface="微軟正黑體" pitchFamily="34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/>
                            <a:ea typeface="微軟正黑體" pitchFamily="34" charset="-120"/>
                          </a:rPr>
                          <m:t>6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/>
                            <a:ea typeface="微軟正黑體" pitchFamily="34" charset="-120"/>
                          </a:rPr>
                          <m:t>10</m:t>
                        </m:r>
                      </m:den>
                    </m:f>
                    <m:r>
                      <a:rPr lang="en-US" altLang="zh-TW" sz="3200" i="1" dirty="0">
                        <a:latin typeface="Cambria Math"/>
                        <a:ea typeface="微軟正黑體" pitchFamily="34" charset="-120"/>
                      </a:rPr>
                      <m:t> </m:t>
                    </m:r>
                  </m:oMath>
                </a14:m>
                <a:r>
                  <a:rPr lang="zh-TW" altLang="zh-TW" sz="3200" dirty="0">
                    <a:latin typeface="微軟正黑體" pitchFamily="34" charset="-120"/>
                    <a:ea typeface="微軟正黑體" pitchFamily="34" charset="-120"/>
                  </a:rPr>
                  <a:t>×</a:t>
                </a:r>
                <a:r>
                  <a:rPr lang="en-US" altLang="zh-TW" sz="3200" dirty="0">
                    <a:latin typeface="微軟正黑體" pitchFamily="34" charset="-120"/>
                    <a:ea typeface="微軟正黑體" pitchFamily="34" charset="-120"/>
                  </a:rPr>
                  <a:t>0.25= </a:t>
                </a:r>
                <a:endParaRPr lang="zh-TW" altLang="zh-TW" sz="3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773" y="971606"/>
                <a:ext cx="2386348" cy="791820"/>
              </a:xfrm>
              <a:prstGeom prst="rect">
                <a:avLst/>
              </a:prstGeom>
              <a:blipFill rotWithShape="0">
                <a:blip r:embed="rId3"/>
                <a:stretch>
                  <a:fillRect l="-6378" r="-8929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5186399" y="2785960"/>
                <a:ext cx="2139574" cy="798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0.8</a:t>
                </a:r>
                <a:r>
                  <a:rPr lang="zh-TW" altLang="zh-TW" sz="3200" dirty="0" smtClean="0">
                    <a:latin typeface="微軟正黑體" pitchFamily="34" charset="-120"/>
                    <a:ea typeface="微軟正黑體" pitchFamily="34" charset="-120"/>
                  </a:rPr>
                  <a:t>×</a:t>
                </a:r>
                <a:r>
                  <a:rPr lang="en-US" altLang="zh-TW" sz="3200" dirty="0" smtClean="0">
                    <a:ea typeface="微軟正黑體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>
                            <a:latin typeface="Cambria Math" panose="02040503050406030204" pitchFamily="18" charset="0"/>
                            <a:ea typeface="微軟正黑體" pitchFamily="34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/>
                            <a:ea typeface="微軟正黑體" pitchFamily="34" charset="-120"/>
                          </a:rPr>
                          <m:t>5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/>
                            <a:ea typeface="微軟正黑體" pitchFamily="34" charset="-120"/>
                          </a:rPr>
                          <m:t>6</m:t>
                        </m:r>
                      </m:den>
                    </m:f>
                  </m:oMath>
                </a14:m>
                <a:r>
                  <a:rPr lang="zh-TW" altLang="en-US" sz="3200" dirty="0" smtClean="0">
                    <a:latin typeface="微軟正黑體" pitchFamily="34" charset="-120"/>
                    <a:ea typeface="微軟正黑體" pitchFamily="34" charset="-120"/>
                  </a:rPr>
                  <a:t>  </a:t>
                </a:r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=</a:t>
                </a:r>
                <a:endParaRPr lang="zh-TW" altLang="zh-TW" sz="3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99" y="2785960"/>
                <a:ext cx="2139574" cy="798873"/>
              </a:xfrm>
              <a:prstGeom prst="rect">
                <a:avLst/>
              </a:prstGeom>
              <a:blipFill rotWithShape="0">
                <a:blip r:embed="rId4"/>
                <a:stretch>
                  <a:fillRect l="-7407" b="-99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445" y="48064"/>
            <a:ext cx="15240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50405" r="58122" b="39398"/>
          <a:stretch/>
        </p:blipFill>
        <p:spPr bwMode="auto">
          <a:xfrm>
            <a:off x="5076056" y="3793443"/>
            <a:ext cx="3758589" cy="114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4427984" y="845619"/>
            <a:ext cx="32403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題目中有分數</a:t>
            </a:r>
            <a:r>
              <a:rPr lang="en-US" altLang="zh-TW" sz="28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也有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小數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</a:p>
          <a:p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該怎麼計算呢</a:t>
            </a:r>
            <a:r>
              <a:rPr lang="en-US" altLang="zh-TW" sz="28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??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75172" y="2283986"/>
            <a:ext cx="3111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3.6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×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0.25= </a:t>
            </a:r>
            <a:endParaRPr lang="zh-TW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/>
            </p:nvSpPr>
            <p:spPr>
              <a:xfrm>
                <a:off x="2108845" y="3364106"/>
                <a:ext cx="2031107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3</a:t>
                </a:r>
                <a:r>
                  <a:rPr lang="en-US" altLang="zh-TW" sz="3200" dirty="0" smtClean="0">
                    <a:ea typeface="微軟正黑體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dirty="0">
                            <a:latin typeface="Cambria Math" panose="02040503050406030204" pitchFamily="18" charset="0"/>
                            <a:ea typeface="微軟正黑體" pitchFamily="34" charset="-12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/>
                            <a:ea typeface="微軟正黑體" pitchFamily="34" charset="-120"/>
                          </a:rPr>
                          <m:t>6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/>
                            <a:ea typeface="微軟正黑體" pitchFamily="34" charset="-120"/>
                          </a:rPr>
                          <m:t>10</m:t>
                        </m:r>
                      </m:den>
                    </m:f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TW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TW" sz="3200" i="1" dirty="0">
                        <a:latin typeface="Cambria Math"/>
                        <a:ea typeface="微軟正黑體" pitchFamily="34" charset="-120"/>
                      </a:rPr>
                      <m:t> </m:t>
                    </m:r>
                  </m:oMath>
                </a14:m>
                <a:r>
                  <a:rPr lang="en-US" altLang="zh-TW" sz="3200" dirty="0" smtClean="0">
                    <a:latin typeface="微軟正黑體" pitchFamily="34" charset="-120"/>
                    <a:ea typeface="微軟正黑體" pitchFamily="34" charset="-120"/>
                  </a:rPr>
                  <a:t>= </a:t>
                </a:r>
                <a:endParaRPr lang="zh-TW" altLang="zh-TW" sz="3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845" y="3364106"/>
                <a:ext cx="2031107" cy="791820"/>
              </a:xfrm>
              <a:prstGeom prst="rect">
                <a:avLst/>
              </a:prstGeom>
              <a:blipFill rotWithShape="0">
                <a:blip r:embed="rId7"/>
                <a:stretch>
                  <a:fillRect l="-7808" r="-5405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75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5-1單位小數相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5-1單位小數相乘</Template>
  <TotalTime>147</TotalTime>
  <Words>233</Words>
  <Application>Microsoft Office PowerPoint</Application>
  <PresentationFormat>如螢幕大小 (16:9)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微軟正黑體</vt:lpstr>
      <vt:lpstr>新細明體</vt:lpstr>
      <vt:lpstr>Arial</vt:lpstr>
      <vt:lpstr>Calibri</vt:lpstr>
      <vt:lpstr>Cambria Math</vt:lpstr>
      <vt:lpstr>5-1單位小數相乘</vt:lpstr>
      <vt:lpstr>小數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小數</dc:title>
  <dc:creator>CLASS</dc:creator>
  <cp:lastModifiedBy>Teacher</cp:lastModifiedBy>
  <cp:revision>27</cp:revision>
  <dcterms:created xsi:type="dcterms:W3CDTF">2015-03-19T06:56:51Z</dcterms:created>
  <dcterms:modified xsi:type="dcterms:W3CDTF">2017-04-21T06:44:52Z</dcterms:modified>
</cp:coreProperties>
</file>