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509" r:id="rId3"/>
    <p:sldId id="510" r:id="rId4"/>
    <p:sldId id="511" r:id="rId5"/>
    <p:sldId id="512" r:id="rId6"/>
    <p:sldId id="514" r:id="rId7"/>
    <p:sldId id="515" r:id="rId8"/>
    <p:sldId id="521" r:id="rId9"/>
    <p:sldId id="522" r:id="rId10"/>
    <p:sldId id="516" r:id="rId11"/>
    <p:sldId id="517" r:id="rId12"/>
    <p:sldId id="518" r:id="rId13"/>
    <p:sldId id="519" r:id="rId14"/>
    <p:sldId id="523" r:id="rId15"/>
    <p:sldId id="520" r:id="rId16"/>
    <p:sldId id="524" r:id="rId17"/>
    <p:sldId id="525" r:id="rId18"/>
    <p:sldId id="526" r:id="rId19"/>
    <p:sldId id="527" r:id="rId20"/>
    <p:sldId id="5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18ADA"/>
    <a:srgbClr val="E60000"/>
    <a:srgbClr val="26B71F"/>
    <a:srgbClr val="E36B6B"/>
    <a:srgbClr val="0E72B6"/>
    <a:srgbClr val="663300"/>
    <a:srgbClr val="4D0B15"/>
    <a:srgbClr val="E4DA9C"/>
    <a:srgbClr val="D3C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95" autoAdjust="0"/>
  </p:normalViewPr>
  <p:slideViewPr>
    <p:cSldViewPr>
      <p:cViewPr varScale="1">
        <p:scale>
          <a:sx n="74" d="100"/>
          <a:sy n="74" d="100"/>
        </p:scale>
        <p:origin x="4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1790-F92F-4035-9169-4202168956C4}" type="datetimeFigureOut">
              <a:rPr lang="zh-TW" altLang="en-US" smtClean="0"/>
              <a:t>2017/3/3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4FEB2-1A37-4159-85AC-11AAB19C67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9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831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050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25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如果分子夠除的話，不一定要以乘法來計算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363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7835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957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概念清楚的小朋友，應該能解釋。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85622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297B-7197-4F97-840D-F868CF42E44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488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297B-7197-4F97-840D-F868CF42E443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447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297B-7197-4F97-840D-F868CF42E44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576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B297B-7197-4F97-840D-F868CF42E44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37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整數除以整數</a:t>
            </a:r>
            <a:r>
              <a:rPr lang="en-US" altLang="zh-TW" dirty="0" smtClean="0"/>
              <a:t>,</a:t>
            </a:r>
            <a:r>
              <a:rPr lang="zh-TW" altLang="en-US" dirty="0" smtClean="0"/>
              <a:t>怎麼表示呢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14E30-05DC-4217-86FA-D6FDFEC8D84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730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CBB2787-F9CA-40FB-B936-1FF44181DF48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0629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492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80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16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39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4FEB2-1A37-4159-85AC-11AAB19C674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10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強調</a:t>
            </a:r>
            <a:r>
              <a:rPr lang="en-US" altLang="zh-TW" dirty="0" smtClean="0"/>
              <a:t>1</a:t>
            </a:r>
            <a:r>
              <a:rPr lang="zh-TW" altLang="en-US" dirty="0" smtClean="0"/>
              <a:t>在哪裡？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F16D8-C19E-4D64-97CF-972D46600D78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089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完整的</a:t>
            </a:r>
            <a:r>
              <a:rPr lang="en-US" altLang="zh-TW" dirty="0" smtClean="0">
                <a:ea typeface="新細明體" charset="-120"/>
              </a:rPr>
              <a:t>1</a:t>
            </a:r>
            <a:r>
              <a:rPr lang="zh-TW" altLang="en-US" dirty="0" smtClean="0">
                <a:ea typeface="新細明體" charset="-120"/>
              </a:rPr>
              <a:t>好重要！單位的來源</a:t>
            </a:r>
            <a:endParaRPr lang="en-US" altLang="zh-TW" dirty="0" smtClean="0">
              <a:ea typeface="新細明體" charset="-120"/>
            </a:endParaRPr>
          </a:p>
          <a:p>
            <a:r>
              <a:rPr lang="zh-TW" altLang="en-US" dirty="0" smtClean="0">
                <a:ea typeface="新細明體" charset="-120"/>
              </a:rPr>
              <a:t>兩次重疊的地方，就是答案。</a:t>
            </a:r>
            <a:r>
              <a:rPr lang="en-US" altLang="zh-TW" dirty="0" smtClean="0">
                <a:ea typeface="新細明體" charset="-120"/>
              </a:rPr>
              <a:t>(</a:t>
            </a:r>
            <a:r>
              <a:rPr lang="zh-TW" altLang="en-US" dirty="0" smtClean="0">
                <a:ea typeface="新細明體" charset="-120"/>
              </a:rPr>
              <a:t>務必手動，比給學生看呀！</a:t>
            </a:r>
            <a:r>
              <a:rPr lang="en-US" altLang="zh-TW" dirty="0" smtClean="0">
                <a:ea typeface="新細明體" charset="-120"/>
              </a:rPr>
              <a:t>)</a:t>
            </a:r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D4BB3A-A576-435E-8837-B6031119D409}" type="slidenum">
              <a:rPr lang="en-US" altLang="zh-TW" smtClean="0">
                <a:latin typeface="Arial" charset="0"/>
                <a:ea typeface="新細明體" charset="-120"/>
              </a:rPr>
              <a:pPr/>
              <a:t>9</a:t>
            </a:fld>
            <a:endParaRPr lang="en-US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343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rgbClr val="00B0F0"/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814524"/>
          </a:xfrm>
        </p:spPr>
        <p:txBody>
          <a:bodyPr/>
          <a:lstStyle/>
          <a:p>
            <a:r>
              <a:rPr lang="en-US" altLang="zh-TW" dirty="0" smtClean="0"/>
              <a:t>2-4</a:t>
            </a:r>
            <a:br>
              <a:rPr lang="en-US" altLang="zh-TW" dirty="0" smtClean="0"/>
            </a:br>
            <a:r>
              <a:rPr lang="zh-TW" altLang="en-US" dirty="0" smtClean="0"/>
              <a:t>分數除以整數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456" y="-361843"/>
            <a:ext cx="8229600" cy="1600200"/>
          </a:xfrm>
        </p:spPr>
        <p:txBody>
          <a:bodyPr/>
          <a:lstStyle/>
          <a:p>
            <a:r>
              <a:rPr lang="zh-TW" altLang="en-US" dirty="0" smtClean="0"/>
              <a:t>一樣課本兩樣情</a:t>
            </a:r>
            <a:r>
              <a:rPr lang="en-US" altLang="zh-TW" dirty="0" smtClean="0"/>
              <a:t>^^</a:t>
            </a:r>
            <a:endParaRPr lang="zh-TW" altLang="en-US" dirty="0"/>
          </a:p>
        </p:txBody>
      </p:sp>
      <p:pic>
        <p:nvPicPr>
          <p:cNvPr id="89090" name="Picture 2" descr="「一樣課本兩樣情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76" y="1767858"/>
            <a:ext cx="6770328" cy="50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180" y="1023670"/>
            <a:ext cx="5303120" cy="14883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1" y="2754106"/>
            <a:ext cx="71723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79512" y="310134"/>
            <a:ext cx="3682752" cy="1708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分數除以整數，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>
                <a:solidFill>
                  <a:srgbClr val="C00000"/>
                </a:solidFill>
              </a:rPr>
              <a:t>一定要用乘法</a:t>
            </a:r>
            <a:r>
              <a:rPr lang="zh-TW" altLang="en-US" sz="2800" dirty="0" smtClean="0">
                <a:solidFill>
                  <a:srgbClr val="C00000"/>
                </a:solidFill>
              </a:rPr>
              <a:t>算</a:t>
            </a:r>
            <a:r>
              <a:rPr lang="zh-TW" altLang="en-US" sz="2800" dirty="0">
                <a:solidFill>
                  <a:srgbClr val="C00000"/>
                </a:solidFill>
              </a:rPr>
              <a:t>嗎</a:t>
            </a:r>
            <a:r>
              <a:rPr lang="zh-TW" altLang="en-US" sz="2800" dirty="0" smtClean="0">
                <a:solidFill>
                  <a:srgbClr val="FF0000"/>
                </a:solidFill>
              </a:rPr>
              <a:t>？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algn="ctr"/>
            <a:endParaRPr lang="en-US" altLang="zh-TW" sz="28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48587" r="50854"/>
          <a:stretch/>
        </p:blipFill>
        <p:spPr>
          <a:xfrm>
            <a:off x="539552" y="2191405"/>
            <a:ext cx="3852608" cy="8814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53739" t="48587" r="2170"/>
          <a:stretch/>
        </p:blipFill>
        <p:spPr>
          <a:xfrm>
            <a:off x="463818" y="3283786"/>
            <a:ext cx="3456383" cy="881475"/>
          </a:xfrm>
          <a:prstGeom prst="rect">
            <a:avLst/>
          </a:prstGeom>
        </p:spPr>
      </p:pic>
      <p:pic>
        <p:nvPicPr>
          <p:cNvPr id="90114" name="Picture 2" descr="「1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71" y="2018447"/>
            <a:ext cx="1598336" cy="17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相關圖片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69" y="1695529"/>
            <a:ext cx="20859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0" name="Picture 8" descr="「贊成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01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66694"/>
          <a:stretch/>
        </p:blipFill>
        <p:spPr>
          <a:xfrm>
            <a:off x="611560" y="176213"/>
            <a:ext cx="7143750" cy="948532"/>
          </a:xfrm>
          <a:prstGeom prst="rect">
            <a:avLst/>
          </a:prstGeom>
        </p:spPr>
      </p:pic>
      <p:pic>
        <p:nvPicPr>
          <p:cNvPr id="5" name="Picture 2" descr="「問題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1" y="2995355"/>
            <a:ext cx="3904209" cy="39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611560" y="4654638"/>
            <a:ext cx="4680520" cy="23042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dirty="0" smtClean="0"/>
              <a:t>課本</a:t>
            </a:r>
            <a:r>
              <a:rPr lang="en-US" altLang="zh-TW" sz="3600" dirty="0" smtClean="0"/>
              <a:t>p.26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r>
              <a:rPr lang="zh-TW" altLang="en-US" sz="3600" dirty="0" smtClean="0"/>
              <a:t>看圖，你會怎麼計算結果呢？</a:t>
            </a:r>
            <a:endParaRPr lang="zh-TW" altLang="en-US" sz="3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71391" t="46528" b="15545"/>
          <a:stretch/>
        </p:blipFill>
        <p:spPr>
          <a:xfrm>
            <a:off x="611560" y="1293441"/>
            <a:ext cx="204375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「問題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1" y="2953791"/>
            <a:ext cx="3904209" cy="390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043608" y="2420888"/>
            <a:ext cx="5184576" cy="23042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C00000"/>
                </a:solidFill>
              </a:rPr>
              <a:t>有了畫圖解題的經驗後，</a:t>
            </a:r>
            <a:endParaRPr lang="en-US" altLang="zh-TW" sz="3600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sz="3600" dirty="0" smtClean="0"/>
              <a:t>你覺得課本上需要特別強調這件事嗎？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1219"/>
            <a:ext cx="8892480" cy="227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2826"/>
            <a:ext cx="9165801" cy="42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71991"/>
            <a:ext cx="8229600" cy="1600200"/>
          </a:xfrm>
        </p:spPr>
        <p:txBody>
          <a:bodyPr/>
          <a:lstStyle/>
          <a:p>
            <a:r>
              <a:rPr lang="zh-TW" altLang="en-US" sz="4400" dirty="0"/>
              <a:t>不過，精彩</a:t>
            </a:r>
            <a:r>
              <a:rPr lang="zh-TW" altLang="en-US" sz="4400" dirty="0" smtClean="0"/>
              <a:t>的在後頭</a:t>
            </a:r>
            <a:r>
              <a:rPr lang="en-US" altLang="zh-TW" sz="4400" dirty="0"/>
              <a:t>……</a:t>
            </a:r>
            <a:endParaRPr lang="zh-TW" altLang="en-US" sz="44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4283968" y="1228209"/>
            <a:ext cx="4402832" cy="1984767"/>
          </a:xfrm>
          <a:prstGeom prst="rect">
            <a:avLst/>
          </a:prstGeom>
        </p:spPr>
        <p:txBody>
          <a:bodyPr/>
          <a:lstStyle/>
          <a:p>
            <a:r>
              <a:rPr lang="zh-TW" altLang="en-US" sz="2800" dirty="0">
                <a:solidFill>
                  <a:srgbClr val="FF0000"/>
                </a:solidFill>
              </a:rPr>
              <a:t>那</a:t>
            </a:r>
            <a:r>
              <a:rPr lang="zh-TW" altLang="en-US" sz="2800" dirty="0" smtClean="0">
                <a:solidFill>
                  <a:srgbClr val="FF0000"/>
                </a:solidFill>
              </a:rPr>
              <a:t>位很會通分的小冰友又來惹</a:t>
            </a:r>
            <a:r>
              <a:rPr lang="en-US" altLang="zh-TW" sz="2800" dirty="0" smtClean="0">
                <a:solidFill>
                  <a:srgbClr val="FF0000"/>
                </a:solidFill>
              </a:rPr>
              <a:t>…</a:t>
            </a:r>
            <a:r>
              <a:rPr lang="zh-TW" altLang="en-US" sz="2800" dirty="0" smtClean="0">
                <a:solidFill>
                  <a:srgbClr val="FF0000"/>
                </a:solidFill>
              </a:rPr>
              <a:t>難道</a:t>
            </a:r>
            <a:r>
              <a:rPr lang="en-US" altLang="zh-TW" sz="2800" dirty="0" smtClean="0">
                <a:solidFill>
                  <a:srgbClr val="FF0000"/>
                </a:solidFill>
              </a:rPr>
              <a:t>…</a:t>
            </a:r>
            <a:r>
              <a:rPr lang="zh-TW" altLang="en-US" sz="2800" dirty="0" smtClean="0">
                <a:solidFill>
                  <a:srgbClr val="FF0000"/>
                </a:solidFill>
              </a:rPr>
              <a:t>我不需要換成同分母再相</a:t>
            </a:r>
            <a:r>
              <a:rPr lang="zh-TW" altLang="en-US" sz="2800" dirty="0">
                <a:solidFill>
                  <a:srgbClr val="FF0000"/>
                </a:solidFill>
              </a:rPr>
              <a:t>除</a:t>
            </a:r>
            <a:r>
              <a:rPr lang="zh-TW" altLang="en-US" sz="2800" dirty="0" smtClean="0">
                <a:solidFill>
                  <a:srgbClr val="FF0000"/>
                </a:solidFill>
              </a:rPr>
              <a:t>嗎？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83970" name="Picture 2" descr="「問題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95900"/>
            <a:ext cx="4829175" cy="37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「以此類推」的圖片搜尋結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6" b="37098"/>
          <a:stretch/>
        </p:blipFill>
        <p:spPr bwMode="auto">
          <a:xfrm>
            <a:off x="6258490" y="2988987"/>
            <a:ext cx="2638629" cy="6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59" y="1571941"/>
            <a:ext cx="37433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988841"/>
                <a:ext cx="8928992" cy="1080119"/>
              </a:xfrm>
            </p:spPr>
            <p:txBody>
              <a:bodyPr>
                <a:normAutofit/>
              </a:bodyPr>
              <a:lstStyle/>
              <a:p>
                <a:pPr marL="90487" indent="0">
                  <a:buNone/>
                </a:pP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◎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甲的</a:t>
                </a:r>
                <a:r>
                  <a:rPr lang="en-US" altLang="zh-TW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倍是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4</m:t>
                        </m:r>
                        <m:r>
                          <a:rPr lang="en-US" altLang="zh-TW" sz="36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5</m:t>
                        </m:r>
                      </m:den>
                    </m:f>
                  </m:oMath>
                </a14:m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，甲是多少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？</a:t>
                </a:r>
                <a:endParaRPr lang="en-US" altLang="zh-TW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3600" dirty="0" smtClean="0"/>
              </a:p>
            </p:txBody>
          </p:sp>
        </mc:Choice>
        <mc:Fallback>
          <p:sp>
            <p:nvSpPr>
              <p:cNvPr id="7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988841"/>
                <a:ext cx="8928992" cy="1080119"/>
              </a:xfrm>
              <a:blipFill rotWithShape="0">
                <a:blip r:embed="rId3"/>
                <a:stretch>
                  <a:fillRect l="-10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標題 1"/>
          <p:cNvSpPr txBox="1">
            <a:spLocks/>
          </p:cNvSpPr>
          <p:nvPr/>
        </p:nvSpPr>
        <p:spPr>
          <a:xfrm>
            <a:off x="727920" y="476672"/>
            <a:ext cx="7156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動動腦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43608" y="3068960"/>
                <a:ext cx="2448272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甲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068960"/>
                <a:ext cx="2448272" cy="12241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995936" y="3068960"/>
                <a:ext cx="2952328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068960"/>
                <a:ext cx="2952328" cy="12241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995936" y="4509120"/>
                <a:ext cx="2952328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509120"/>
                <a:ext cx="2952328" cy="12241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9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35496" y="1988841"/>
                <a:ext cx="8928992" cy="1080119"/>
              </a:xfrm>
            </p:spPr>
            <p:txBody>
              <a:bodyPr>
                <a:normAutofit/>
              </a:bodyPr>
              <a:lstStyle/>
              <a:p>
                <a:pPr marL="90487" indent="0">
                  <a:buNone/>
                </a:pP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◎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乙的</a:t>
                </a:r>
                <a:r>
                  <a:rPr lang="en-US" altLang="zh-TW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9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倍是 </a:t>
                </a:r>
                <a14:m>
                  <m:oMath xmlns:m="http://schemas.openxmlformats.org/officeDocument/2006/math">
                    <m:r>
                      <a:rPr lang="en-US" altLang="zh-TW" sz="3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</m:t>
                    </m:r>
                    <m:f>
                      <m:fPr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7</m:t>
                        </m:r>
                      </m:num>
                      <m:den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1</m:t>
                        </m:r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7</m:t>
                        </m:r>
                      </m:den>
                    </m:f>
                  </m:oMath>
                </a14:m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，乙是多少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？</a:t>
                </a:r>
                <a:endParaRPr lang="en-US" altLang="zh-TW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3600" dirty="0" smtClean="0"/>
              </a:p>
            </p:txBody>
          </p:sp>
        </mc:Choice>
        <mc:Fallback>
          <p:sp>
            <p:nvSpPr>
              <p:cNvPr id="7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1988841"/>
                <a:ext cx="8928992" cy="1080119"/>
              </a:xfrm>
              <a:blipFill rotWithShape="0">
                <a:blip r:embed="rId3"/>
                <a:stretch>
                  <a:fillRect l="-10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標題 1"/>
          <p:cNvSpPr txBox="1">
            <a:spLocks/>
          </p:cNvSpPr>
          <p:nvPr/>
        </p:nvSpPr>
        <p:spPr>
          <a:xfrm>
            <a:off x="727920" y="476672"/>
            <a:ext cx="7156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動動腦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43608" y="3356992"/>
                <a:ext cx="2448272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乙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356992"/>
                <a:ext cx="2448272" cy="12241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995936" y="3356992"/>
                <a:ext cx="2952328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zh-TW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56992"/>
                <a:ext cx="2952328" cy="12241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995936" y="4869160"/>
                <a:ext cx="2952328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869160"/>
                <a:ext cx="2952328" cy="12241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2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5292" y="1700809"/>
                <a:ext cx="8928992" cy="1656183"/>
              </a:xfrm>
            </p:spPr>
            <p:txBody>
              <a:bodyPr>
                <a:normAutofit fontScale="92500"/>
              </a:bodyPr>
              <a:lstStyle/>
              <a:p>
                <a:pPr marL="90487" indent="0">
                  <a:buNone/>
                </a:pP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◎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一瓶牛奶的容量是 </a:t>
                </a:r>
                <a14:m>
                  <m:oMath xmlns:m="http://schemas.openxmlformats.org/officeDocument/2006/math">
                    <m:r>
                      <a:rPr lang="en-US" altLang="zh-TW" sz="3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</m:t>
                    </m:r>
                    <m:f>
                      <m:fPr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公升</a:t>
                </a: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，一瓶果汁的容量是</a:t>
                </a:r>
                <a:r>
                  <a:rPr lang="en-US" altLang="zh-TW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3</a:t>
                </a: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公升，則牛奶的容量是果汁的幾倍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？</a:t>
                </a:r>
                <a:endParaRPr lang="en-US" altLang="zh-TW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3600" dirty="0" smtClean="0"/>
              </a:p>
            </p:txBody>
          </p:sp>
        </mc:Choice>
        <mc:Fallback>
          <p:sp>
            <p:nvSpPr>
              <p:cNvPr id="7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" y="1700809"/>
                <a:ext cx="8928992" cy="1656183"/>
              </a:xfrm>
              <a:blipFill rotWithShape="0">
                <a:blip r:embed="rId3"/>
                <a:stretch>
                  <a:fillRect l="-819" r="-18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標題 1"/>
          <p:cNvSpPr txBox="1">
            <a:spLocks/>
          </p:cNvSpPr>
          <p:nvPr/>
        </p:nvSpPr>
        <p:spPr>
          <a:xfrm>
            <a:off x="727920" y="476672"/>
            <a:ext cx="7156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動動腦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43608" y="3645024"/>
                <a:ext cx="2952328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645024"/>
                <a:ext cx="2952328" cy="12241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9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5292" y="1700809"/>
                <a:ext cx="8928992" cy="1656183"/>
              </a:xfrm>
            </p:spPr>
            <p:txBody>
              <a:bodyPr>
                <a:normAutofit fontScale="92500"/>
              </a:bodyPr>
              <a:lstStyle/>
              <a:p>
                <a:pPr marL="90487" indent="0">
                  <a:buNone/>
                </a:pP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◎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一瓶牛奶的容量是 </a:t>
                </a:r>
                <a14:m>
                  <m:oMath xmlns:m="http://schemas.openxmlformats.org/officeDocument/2006/math">
                    <m:r>
                      <a:rPr lang="en-US" altLang="zh-TW" sz="3600" i="1" dirty="0">
                        <a:latin typeface="Cambria Math" panose="02040503050406030204" pitchFamily="18" charset="0"/>
                        <a:ea typeface="微軟正黑體" panose="020B0604030504040204" pitchFamily="34" charset="-120"/>
                      </a:rPr>
                      <m:t>1</m:t>
                    </m:r>
                    <m:f>
                      <m:fPr>
                        <m:ctrlPr>
                          <a:rPr lang="en-US" altLang="zh-TW" sz="3600" i="1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2</m:t>
                        </m:r>
                      </m:num>
                      <m:den>
                        <m:r>
                          <a:rPr lang="en-US" altLang="zh-TW" sz="3600" i="1">
                            <a:latin typeface="Cambria Math" panose="02040503050406030204" pitchFamily="18" charset="0"/>
                            <a:ea typeface="微軟正黑體" panose="020B0604030504040204" pitchFamily="34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公升</a:t>
                </a: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，一瓶果汁的容量是</a:t>
                </a:r>
                <a:r>
                  <a:rPr lang="en-US" altLang="zh-TW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3</a:t>
                </a:r>
                <a:r>
                  <a:rPr lang="zh-TW" altLang="en-US" sz="3600" dirty="0" smtClean="0"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公升，則果汁的容量是牛奶的幾倍</a:t>
                </a:r>
                <a:r>
                  <a:rPr lang="zh-TW" altLang="en-US" sz="360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？</a:t>
                </a:r>
                <a:endParaRPr lang="en-US" altLang="zh-TW" sz="36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endParaRPr lang="en-US" altLang="zh-TW" sz="3600" dirty="0" smtClean="0"/>
              </a:p>
            </p:txBody>
          </p:sp>
        </mc:Choice>
        <mc:Fallback>
          <p:sp>
            <p:nvSpPr>
              <p:cNvPr id="7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2" y="1700809"/>
                <a:ext cx="8928992" cy="1656183"/>
              </a:xfrm>
              <a:blipFill rotWithShape="0">
                <a:blip r:embed="rId3"/>
                <a:stretch>
                  <a:fillRect l="-819" r="-18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標題 1"/>
          <p:cNvSpPr txBox="1">
            <a:spLocks/>
          </p:cNvSpPr>
          <p:nvPr/>
        </p:nvSpPr>
        <p:spPr>
          <a:xfrm>
            <a:off x="727920" y="476672"/>
            <a:ext cx="71564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F0"/>
                </a:solidFill>
                <a:effectLst/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動動腦</a:t>
            </a:r>
            <a:endParaRPr lang="zh-TW" altLang="en-US" sz="4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43608" y="3645024"/>
                <a:ext cx="2952328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÷1</m:t>
                      </m:r>
                      <m:f>
                        <m:fPr>
                          <m:ctrlPr>
                            <a:rPr lang="en-US" altLang="zh-TW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645024"/>
                <a:ext cx="2952328" cy="12241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3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913572" y="332656"/>
            <a:ext cx="4186808" cy="15841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3200" dirty="0" smtClean="0"/>
              <a:t>一包餅乾有</a:t>
            </a:r>
            <a:r>
              <a:rPr lang="en-US" altLang="zh-TW" sz="3200" dirty="0" smtClean="0"/>
              <a:t>25</a:t>
            </a:r>
            <a:r>
              <a:rPr lang="zh-TW" altLang="en-US" sz="3200" dirty="0" smtClean="0"/>
              <a:t>片</a:t>
            </a:r>
            <a:r>
              <a:rPr lang="en-US" altLang="zh-TW" sz="3200" dirty="0" smtClean="0"/>
              <a:t>,</a:t>
            </a:r>
            <a:br>
              <a:rPr lang="en-US" altLang="zh-TW" sz="3200" dirty="0" smtClean="0"/>
            </a:br>
            <a:r>
              <a:rPr lang="zh-TW" altLang="en-US" sz="3200" dirty="0" smtClean="0"/>
              <a:t>我吃了</a:t>
            </a:r>
            <a:r>
              <a:rPr lang="en-US" altLang="zh-TW" sz="3200" dirty="0" smtClean="0"/>
              <a:t>15</a:t>
            </a:r>
            <a:r>
              <a:rPr lang="zh-TW" altLang="en-US" sz="3200" dirty="0" smtClean="0"/>
              <a:t>片餅乾，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那是幾包餅乾呢</a:t>
            </a:r>
            <a:r>
              <a:rPr lang="en-US" altLang="zh-TW" sz="3200" dirty="0" smtClean="0"/>
              <a:t>?</a:t>
            </a:r>
            <a:r>
              <a:rPr lang="zh-TW" altLang="en-US" sz="3200" dirty="0" smtClean="0"/>
              <a:t> </a:t>
            </a:r>
            <a:endParaRPr lang="zh-TW" altLang="en-US" sz="3200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4294967295"/>
          </p:nvPr>
        </p:nvSpPr>
        <p:spPr>
          <a:xfrm>
            <a:off x="1325488" y="1915240"/>
            <a:ext cx="4038600" cy="15857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TW" altLang="en-US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一杯可樂是</a:t>
            </a:r>
            <a:r>
              <a:rPr lang="en-US" altLang="zh-TW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600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毫升</a:t>
            </a:r>
            <a:r>
              <a:rPr lang="en-US" altLang="zh-TW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,</a:t>
            </a:r>
            <a:r>
              <a:rPr lang="zh-TW" altLang="en-US" sz="3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小玉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喝了</a:t>
            </a:r>
            <a:r>
              <a:rPr lang="en-US" altLang="zh-TW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450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毫升</a:t>
            </a:r>
            <a:r>
              <a:rPr lang="en-US" altLang="zh-TW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,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那是幾杯可樂呢</a:t>
            </a:r>
            <a:r>
              <a:rPr lang="en-US" altLang="zh-TW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?</a:t>
            </a:r>
            <a:endParaRPr lang="zh-TW" altLang="en-US" sz="32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微軟正黑體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987676" y="4316215"/>
            <a:ext cx="4038600" cy="222165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爸爸買了</a:t>
            </a:r>
            <a:r>
              <a:rPr lang="en-US" altLang="zh-TW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15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桶水</a:t>
            </a:r>
            <a:r>
              <a:rPr lang="en-US" altLang="zh-TW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,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平均倒入</a:t>
            </a:r>
            <a:r>
              <a:rPr lang="en-US" altLang="zh-TW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60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個瓶子裡</a:t>
            </a:r>
            <a:r>
              <a:rPr lang="en-US" altLang="zh-TW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,</a:t>
            </a:r>
            <a:r>
              <a:rPr lang="zh-TW" altLang="en-US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每個瓶子裡有多少公升的水呢</a:t>
            </a:r>
            <a:r>
              <a:rPr lang="en-US" altLang="zh-TW" sz="32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rPr>
              <a:t>?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323528" y="3931726"/>
            <a:ext cx="4248472" cy="2303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/>
              <a:t> 說說看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以上這三題</a:t>
            </a:r>
            <a:r>
              <a:rPr lang="zh-TW" altLang="en-US" sz="3200" dirty="0" smtClean="0">
                <a:solidFill>
                  <a:srgbClr val="FF0000"/>
                </a:solidFill>
              </a:rPr>
              <a:t>以除法來列式</a:t>
            </a:r>
            <a:r>
              <a:rPr lang="en-US" altLang="zh-TW" sz="3200" dirty="0" smtClean="0"/>
              <a:t>,</a:t>
            </a:r>
            <a:r>
              <a:rPr lang="zh-TW" altLang="en-US" sz="3200" dirty="0"/>
              <a:t>你會怎麼表示呢</a:t>
            </a:r>
            <a:r>
              <a:rPr lang="en-US" altLang="zh-TW" sz="3200" dirty="0"/>
              <a:t>?</a:t>
            </a:r>
            <a:endParaRPr lang="zh-TW" altLang="en-US" sz="3200" dirty="0"/>
          </a:p>
        </p:txBody>
      </p:sp>
      <p:pic>
        <p:nvPicPr>
          <p:cNvPr id="86018" name="Picture 2" descr="「小玉」的圖片搜尋結果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193" y="613882"/>
            <a:ext cx="1772031" cy="28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「小丸子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137242"/>
            <a:ext cx="2343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「小丸子爸爸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70" y="2359475"/>
            <a:ext cx="2013060" cy="1874662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5875"/>
            <a:ext cx="8229600" cy="1339850"/>
          </a:xfrm>
        </p:spPr>
        <p:txBody>
          <a:bodyPr/>
          <a:lstStyle/>
          <a:p>
            <a:pPr>
              <a:defRPr/>
            </a:pPr>
            <a:r>
              <a:rPr lang="zh-TW" altLang="en-US" b="1" dirty="0" smtClean="0"/>
              <a:t>思考歸納</a:t>
            </a:r>
            <a:endParaRPr lang="zh-TW" altLang="en-US" b="1" dirty="0"/>
          </a:p>
        </p:txBody>
      </p:sp>
      <p:pic>
        <p:nvPicPr>
          <p:cNvPr id="53252" name="Picture 6" descr="http://img.taopic.com/uploads/allimg/130617/318765-13061GA9214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52936"/>
            <a:ext cx="22177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「彩虹」的圖片搜尋結果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405447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361" y="1628800"/>
            <a:ext cx="8186766" cy="10675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icrosoft New Tai Lue" panose="020B0502040204020203" pitchFamily="34" charset="0"/>
                <a:ea typeface="+mn-ea"/>
                <a:cs typeface="Microsoft New Tai Lue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說說看，你在這一單元中學到了什麼？</a:t>
            </a:r>
            <a:endParaRPr lang="zh-TW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18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「小丸子爸爸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4" y="5525118"/>
            <a:ext cx="1152128" cy="1072919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934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3600" dirty="0" smtClean="0"/>
              <a:t>從上述的</a:t>
            </a:r>
            <a:r>
              <a:rPr lang="zh-TW" altLang="en-US" sz="3600" dirty="0"/>
              <a:t>列式</a:t>
            </a:r>
            <a:r>
              <a:rPr lang="en-US" altLang="zh-TW" sz="3600" dirty="0" smtClean="0"/>
              <a:t>,</a:t>
            </a:r>
            <a:br>
              <a:rPr lang="en-US" altLang="zh-TW" sz="3600" dirty="0" smtClean="0"/>
            </a:br>
            <a:r>
              <a:rPr lang="zh-TW" altLang="en-US" sz="3600" dirty="0" smtClean="0"/>
              <a:t>我們可以進一步知道哪些概念呢？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/>
              <a:t>你覺得誰</a:t>
            </a:r>
            <a:r>
              <a:rPr lang="zh-TW" altLang="en-US" sz="3600" dirty="0" smtClean="0"/>
              <a:t>說的比較有道理？</a:t>
            </a:r>
            <a:endParaRPr lang="zh-TW" altLang="en-US" sz="36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4294967295"/>
          </p:nvPr>
        </p:nvSpPr>
        <p:spPr>
          <a:xfrm>
            <a:off x="1402970" y="2615988"/>
            <a:ext cx="4040188" cy="39512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7030A0"/>
                </a:solidFill>
              </a:rPr>
              <a:t>整數除以整數</a:t>
            </a:r>
            <a:r>
              <a:rPr lang="en-US" altLang="zh-TW" sz="2800" dirty="0" smtClean="0">
                <a:solidFill>
                  <a:srgbClr val="7030A0"/>
                </a:solidFill>
              </a:rPr>
              <a:t>,</a:t>
            </a:r>
            <a:r>
              <a:rPr lang="zh-TW" altLang="en-US" sz="2800" dirty="0" smtClean="0">
                <a:solidFill>
                  <a:srgbClr val="7030A0"/>
                </a:solidFill>
              </a:rPr>
              <a:t>結果可以用分數表示。</a:t>
            </a:r>
            <a:endParaRPr lang="en-US" altLang="zh-TW" sz="2800" dirty="0" smtClean="0">
              <a:solidFill>
                <a:srgbClr val="7030A0"/>
              </a:solidFill>
            </a:endParaRPr>
          </a:p>
          <a:p>
            <a:endParaRPr lang="en-US" altLang="zh-TW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7030A0"/>
                </a:solidFill>
              </a:rPr>
              <a:t>整數除以整數，結果不可以用小數來表示。</a:t>
            </a:r>
            <a:endParaRPr lang="en-US" altLang="zh-TW" sz="2800" dirty="0" smtClean="0">
              <a:solidFill>
                <a:srgbClr val="7030A0"/>
              </a:solidFill>
            </a:endParaRPr>
          </a:p>
          <a:p>
            <a:endParaRPr lang="en-US" altLang="zh-TW" sz="28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7030A0"/>
                </a:solidFill>
              </a:rPr>
              <a:t>整數除以整數</a:t>
            </a:r>
            <a:r>
              <a:rPr lang="zh-TW" altLang="en-US" sz="2800" dirty="0">
                <a:solidFill>
                  <a:srgbClr val="7030A0"/>
                </a:solidFill>
              </a:rPr>
              <a:t>，結果</a:t>
            </a:r>
            <a:r>
              <a:rPr lang="zh-TW" altLang="en-US" sz="2800" dirty="0" smtClean="0">
                <a:solidFill>
                  <a:srgbClr val="7030A0"/>
                </a:solidFill>
              </a:rPr>
              <a:t>可以用整數來表示。</a:t>
            </a:r>
            <a:endParaRPr lang="en-US" altLang="zh-TW" sz="2800" dirty="0" smtClean="0">
              <a:solidFill>
                <a:srgbClr val="7030A0"/>
              </a:solidFill>
            </a:endParaRPr>
          </a:p>
        </p:txBody>
      </p:sp>
      <p:pic>
        <p:nvPicPr>
          <p:cNvPr id="8" name="Picture 4" descr="「小丸子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4" y="2401497"/>
            <a:ext cx="1088315" cy="99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「小玉」的圖片搜尋結果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8" y="3788334"/>
            <a:ext cx="833863" cy="13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8" name="Picture 2" descr="「小丸子爺爺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29" y="2374160"/>
            <a:ext cx="2020174" cy="269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「同意」的圖片搜尋結果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25093" r="1982" b="25516"/>
          <a:stretch/>
        </p:blipFill>
        <p:spPr bwMode="auto">
          <a:xfrm rot="10800000">
            <a:off x="5854562" y="5373901"/>
            <a:ext cx="239830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8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「小丸子爸爸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99" y="4948369"/>
            <a:ext cx="1152128" cy="1072919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156" y="743977"/>
            <a:ext cx="8229600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3200" dirty="0" smtClean="0"/>
              <a:t>從上述的</a:t>
            </a:r>
            <a:r>
              <a:rPr lang="zh-TW" altLang="en-US" sz="3200" dirty="0"/>
              <a:t>列式</a:t>
            </a:r>
            <a:r>
              <a:rPr lang="en-US" altLang="zh-TW" sz="3200" dirty="0" smtClean="0"/>
              <a:t>,</a:t>
            </a:r>
            <a:br>
              <a:rPr lang="en-US" altLang="zh-TW" sz="3200" dirty="0" smtClean="0"/>
            </a:br>
            <a:r>
              <a:rPr lang="zh-TW" altLang="en-US" sz="3200" dirty="0" smtClean="0"/>
              <a:t>我們</a:t>
            </a:r>
            <a:r>
              <a:rPr lang="zh-TW" altLang="en-US" sz="3200" dirty="0"/>
              <a:t>還</a:t>
            </a:r>
            <a:r>
              <a:rPr lang="zh-TW" altLang="en-US" sz="3200" dirty="0" smtClean="0"/>
              <a:t>可以進一步把概念說清楚唷</a:t>
            </a:r>
            <a:r>
              <a:rPr lang="en-US" altLang="zh-TW" sz="3200" dirty="0" smtClean="0"/>
              <a:t>^^</a:t>
            </a:r>
            <a:br>
              <a:rPr lang="en-US" altLang="zh-TW" sz="3200" dirty="0" smtClean="0"/>
            </a:br>
            <a:r>
              <a:rPr lang="zh-TW" altLang="en-US" sz="3200" dirty="0" smtClean="0"/>
              <a:t>你認為誰</a:t>
            </a:r>
            <a:r>
              <a:rPr lang="zh-TW" altLang="en-US" sz="3200" dirty="0"/>
              <a:t>說的比較有道理？</a:t>
            </a:r>
          </a:p>
        </p:txBody>
      </p:sp>
      <p:sp>
        <p:nvSpPr>
          <p:cNvPr id="7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927546" y="2222406"/>
            <a:ext cx="4436542" cy="401490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800" dirty="0" smtClean="0">
                <a:solidFill>
                  <a:srgbClr val="C00000"/>
                </a:solidFill>
              </a:rPr>
              <a:t>整數除以整數</a:t>
            </a:r>
            <a:r>
              <a:rPr lang="en-US" altLang="zh-TW" sz="2800" dirty="0" smtClean="0">
                <a:solidFill>
                  <a:srgbClr val="C00000"/>
                </a:solidFill>
              </a:rPr>
              <a:t>,</a:t>
            </a:r>
            <a:r>
              <a:rPr lang="zh-TW" altLang="en-US" sz="2800" dirty="0" smtClean="0">
                <a:solidFill>
                  <a:srgbClr val="C00000"/>
                </a:solidFill>
              </a:rPr>
              <a:t>一定要大的數除以小的數。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C00000"/>
                </a:solidFill>
              </a:rPr>
              <a:t>整數除以整數</a:t>
            </a:r>
            <a:r>
              <a:rPr lang="en-US" altLang="zh-TW" sz="2800" dirty="0" smtClean="0">
                <a:solidFill>
                  <a:srgbClr val="C00000"/>
                </a:solidFill>
              </a:rPr>
              <a:t>,</a:t>
            </a:r>
            <a:r>
              <a:rPr lang="zh-TW" altLang="en-US" sz="2800" dirty="0">
                <a:solidFill>
                  <a:srgbClr val="C00000"/>
                </a:solidFill>
              </a:rPr>
              <a:t>有時會</a:t>
            </a:r>
            <a:r>
              <a:rPr lang="zh-TW" altLang="en-US" sz="2800" dirty="0" smtClean="0">
                <a:solidFill>
                  <a:srgbClr val="C00000"/>
                </a:solidFill>
              </a:rPr>
              <a:t>小的數除以大的數。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zh-TW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C00000"/>
                </a:solidFill>
              </a:rPr>
              <a:t>整數除以整數</a:t>
            </a:r>
            <a:r>
              <a:rPr lang="en-US" altLang="zh-TW" sz="2800" dirty="0" smtClean="0">
                <a:solidFill>
                  <a:srgbClr val="C00000"/>
                </a:solidFill>
              </a:rPr>
              <a:t>,</a:t>
            </a:r>
            <a:r>
              <a:rPr lang="zh-TW" altLang="en-US" sz="2800" dirty="0" smtClean="0">
                <a:solidFill>
                  <a:srgbClr val="C00000"/>
                </a:solidFill>
              </a:rPr>
              <a:t>誰除誰判斷是有依據的唷。</a:t>
            </a:r>
            <a:endParaRPr lang="en-US" altLang="zh-TW" sz="2800" dirty="0" smtClean="0">
              <a:solidFill>
                <a:srgbClr val="C00000"/>
              </a:solidFill>
            </a:endParaRPr>
          </a:p>
        </p:txBody>
      </p:sp>
      <p:pic>
        <p:nvPicPr>
          <p:cNvPr id="8" name="Picture 4" descr="「小丸子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07" y="2132856"/>
            <a:ext cx="1088315" cy="99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「小玉」的圖片搜尋結果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5" y="3235771"/>
            <a:ext cx="833863" cy="13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「同意」的圖片搜尋結果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25093" r="1982" b="25516"/>
          <a:stretch/>
        </p:blipFill>
        <p:spPr bwMode="auto">
          <a:xfrm rot="10800000">
            <a:off x="5928066" y="4973586"/>
            <a:ext cx="2398307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2" name="Picture 2" descr="「反對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91" y="2420887"/>
            <a:ext cx="3537037" cy="236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1880" y="-564283"/>
            <a:ext cx="8229600" cy="1600200"/>
          </a:xfrm>
        </p:spPr>
        <p:txBody>
          <a:bodyPr/>
          <a:lstStyle/>
          <a:p>
            <a:r>
              <a:rPr lang="zh-TW" altLang="en-US" dirty="0"/>
              <a:t>挑戰一下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45" y="1035917"/>
            <a:ext cx="8877110" cy="55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3" y="332656"/>
            <a:ext cx="8938203" cy="6309320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3491880" y="-564283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9pPr>
          </a:lstStyle>
          <a:p>
            <a:r>
              <a:rPr lang="zh-TW" altLang="en-US" smtClean="0"/>
              <a:t>挑戰一下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49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0" y="620688"/>
            <a:ext cx="8435280" cy="6514475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5220072" y="3401861"/>
            <a:ext cx="2949444" cy="9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微軟正黑體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  <a:cs typeface="微軟正黑體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tx2"/>
                </a:solidFill>
                <a:latin typeface="Palatino Linotype" pitchFamily="18" charset="0"/>
                <a:ea typeface="微軟正黑體" pitchFamily="34" charset="-120"/>
              </a:defRPr>
            </a:lvl9pPr>
          </a:lstStyle>
          <a:p>
            <a:r>
              <a:rPr lang="zh-TW" altLang="en-US" dirty="0" smtClean="0"/>
              <a:t>挑戰一下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35496" y="116632"/>
            <a:ext cx="414302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(1)</a:t>
            </a:r>
            <a:r>
              <a:rPr lang="zh-TW" altLang="en-US" sz="2400" dirty="0" smtClean="0"/>
              <a:t>小文背</a:t>
            </a:r>
            <a:r>
              <a:rPr lang="en-US" altLang="zh-TW" sz="2400" dirty="0" smtClean="0"/>
              <a:t>36</a:t>
            </a:r>
            <a:r>
              <a:rPr lang="zh-TW" altLang="en-US" sz="2400" dirty="0" smtClean="0"/>
              <a:t>個單字，共花了  </a:t>
            </a:r>
            <a:endParaRPr lang="en-US" altLang="zh-TW" sz="2400" dirty="0" smtClean="0"/>
          </a:p>
          <a:p>
            <a:pPr algn="ctr"/>
            <a:r>
              <a:rPr lang="zh-TW" altLang="en-US" sz="2400" dirty="0"/>
              <a:t> </a:t>
            </a:r>
            <a:r>
              <a:rPr lang="zh-TW" altLang="en-US" sz="2400" dirty="0" smtClean="0"/>
              <a:t>    </a:t>
            </a:r>
            <a:r>
              <a:rPr lang="en-US" altLang="zh-TW" sz="2400" dirty="0" smtClean="0"/>
              <a:t>24</a:t>
            </a:r>
            <a:r>
              <a:rPr lang="zh-TW" altLang="en-US" sz="2400" dirty="0" smtClean="0"/>
              <a:t>分鐘，</a:t>
            </a:r>
            <a:r>
              <a:rPr lang="zh-TW" altLang="en-US" sz="2400" dirty="0" smtClean="0"/>
              <a:t>平均背一個</a:t>
            </a:r>
            <a:r>
              <a:rPr lang="zh-TW" altLang="en-US" sz="2400" dirty="0" smtClean="0"/>
              <a:t>單字要幾分鐘呢？</a:t>
            </a:r>
            <a:endParaRPr lang="zh-TW" altLang="en-US" sz="2400" dirty="0"/>
          </a:p>
        </p:txBody>
      </p:sp>
      <p:sp>
        <p:nvSpPr>
          <p:cNvPr id="10" name="圓角矩形 9"/>
          <p:cNvSpPr/>
          <p:nvPr/>
        </p:nvSpPr>
        <p:spPr>
          <a:xfrm>
            <a:off x="4250532" y="116631"/>
            <a:ext cx="4209900" cy="2058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/>
              <a:t>(2)</a:t>
            </a:r>
            <a:r>
              <a:rPr lang="zh-TW" altLang="en-US" sz="2400" dirty="0" smtClean="0"/>
              <a:t>李媽媽包了</a:t>
            </a:r>
            <a:r>
              <a:rPr lang="en-US" altLang="zh-TW" sz="2400" dirty="0" smtClean="0"/>
              <a:t>850</a:t>
            </a:r>
            <a:r>
              <a:rPr lang="zh-TW" altLang="en-US" sz="2400" dirty="0" smtClean="0"/>
              <a:t>個水餃， 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每</a:t>
            </a:r>
            <a:r>
              <a:rPr lang="en-US" altLang="zh-TW" sz="2400" dirty="0" smtClean="0"/>
              <a:t>20</a:t>
            </a:r>
            <a:r>
              <a:rPr lang="zh-TW" altLang="en-US" sz="2400" dirty="0" smtClean="0"/>
              <a:t>個裝成一盒出售，一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共可以裝成幾盒呢？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33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81190"/>
            <a:ext cx="2559848" cy="1879889"/>
          </a:xfrm>
          <a:prstGeom prst="rect">
            <a:avLst/>
          </a:prstGeom>
        </p:spPr>
      </p:pic>
      <p:pic>
        <p:nvPicPr>
          <p:cNvPr id="76802" name="Picture 2" descr="「伯伯」的圖片搜尋結果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8"/>
          <a:stretch/>
        </p:blipFill>
        <p:spPr bwMode="auto">
          <a:xfrm flipH="1">
            <a:off x="0" y="3380488"/>
            <a:ext cx="2024896" cy="24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/>
          <a:srcRect r="29579"/>
          <a:stretch/>
        </p:blipFill>
        <p:spPr>
          <a:xfrm>
            <a:off x="2139914" y="3676118"/>
            <a:ext cx="4948084" cy="6628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914" y="4830664"/>
            <a:ext cx="5270936" cy="705266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6067369" y="3724514"/>
            <a:ext cx="432048" cy="614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228184" y="5011569"/>
            <a:ext cx="432048" cy="614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19305" y="261937"/>
            <a:ext cx="5948064" cy="281684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u="sng" dirty="0" smtClean="0"/>
              <a:t>王</a:t>
            </a:r>
            <a:r>
              <a:rPr lang="zh-TW" altLang="en-US" sz="3600" dirty="0" smtClean="0"/>
              <a:t>伯伯有一塊地，他將一半當菜園，再將菜園平分四等份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，其中</a:t>
            </a:r>
            <a:r>
              <a:rPr lang="zh-TW" altLang="en-US" sz="3600" dirty="0" smtClean="0"/>
              <a:t>的一份種菠菜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，菜園的其餘部分種蘿蔔，</a:t>
            </a:r>
            <a:r>
              <a:rPr lang="zh-TW" altLang="en-US" sz="3600" dirty="0" smtClean="0"/>
              <a:t>你</a:t>
            </a:r>
            <a:r>
              <a:rPr lang="zh-TW" altLang="en-US" sz="3600" dirty="0" smtClean="0"/>
              <a:t>會怎麼計算結果呢？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421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-34925" y="3113384"/>
            <a:ext cx="9142413" cy="1755776"/>
            <a:chOff x="-34925" y="3113384"/>
            <a:chExt cx="9142413" cy="1755776"/>
          </a:xfrm>
        </p:grpSpPr>
        <p:pic>
          <p:nvPicPr>
            <p:cNvPr id="20481" name="Picture 7"/>
            <p:cNvPicPr>
              <a:picLocks noChangeAspect="1" noChangeArrowheads="1"/>
            </p:cNvPicPr>
            <p:nvPr/>
          </p:nvPicPr>
          <p:blipFill>
            <a:blip r:embed="rId3"/>
            <a:srcRect l="12726" t="29514" r="62354" b="46194"/>
            <a:stretch>
              <a:fillRect/>
            </a:stretch>
          </p:blipFill>
          <p:spPr bwMode="auto">
            <a:xfrm>
              <a:off x="-34925" y="3140372"/>
              <a:ext cx="3154363" cy="172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矩形 3"/>
            <p:cNvSpPr/>
            <p:nvPr/>
          </p:nvSpPr>
          <p:spPr>
            <a:xfrm>
              <a:off x="0" y="3545185"/>
              <a:ext cx="2484438" cy="12969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20485" name="Picture 7"/>
            <p:cNvPicPr>
              <a:picLocks noChangeAspect="1" noChangeArrowheads="1"/>
            </p:cNvPicPr>
            <p:nvPr/>
          </p:nvPicPr>
          <p:blipFill>
            <a:blip r:embed="rId3"/>
            <a:srcRect l="12726" t="29514" r="62354" b="46194"/>
            <a:stretch>
              <a:fillRect/>
            </a:stretch>
          </p:blipFill>
          <p:spPr bwMode="auto">
            <a:xfrm>
              <a:off x="3216275" y="3113384"/>
              <a:ext cx="3155950" cy="172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3"/>
            <a:srcRect l="64986" t="29514" r="15056" b="46194"/>
            <a:stretch>
              <a:fillRect/>
            </a:stretch>
          </p:blipFill>
          <p:spPr bwMode="auto">
            <a:xfrm>
              <a:off x="6580188" y="3113384"/>
              <a:ext cx="2527300" cy="172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701675" y="3186410"/>
              <a:ext cx="1079500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 smtClean="0"/>
                <a:t>一塊田地</a:t>
              </a:r>
              <a:endParaRPr lang="zh-TW" altLang="en-US" sz="2400" dirty="0"/>
            </a:p>
          </p:txBody>
        </p:sp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3852863" y="3170535"/>
              <a:ext cx="1079500" cy="2873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 smtClean="0"/>
                <a:t>一塊田地</a:t>
              </a:r>
              <a:endParaRPr lang="zh-TW" altLang="en-US" sz="2400" dirty="0"/>
            </a:p>
          </p:txBody>
        </p:sp>
        <p:sp>
          <p:nvSpPr>
            <p:cNvPr id="20490" name="Rectangle 8"/>
            <p:cNvSpPr>
              <a:spLocks noChangeArrowheads="1"/>
            </p:cNvSpPr>
            <p:nvPr/>
          </p:nvSpPr>
          <p:spPr bwMode="auto">
            <a:xfrm>
              <a:off x="7329488" y="3140372"/>
              <a:ext cx="1079500" cy="2873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dirty="0" smtClean="0"/>
                <a:t>一塊田地</a:t>
              </a:r>
              <a:endParaRPr lang="zh-TW" alt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3506614" y="3934376"/>
                  <a:ext cx="692497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菜園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6614" y="3934376"/>
                  <a:ext cx="692497" cy="5186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6914933" y="3401038"/>
                  <a:ext cx="692497" cy="520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菠菜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933" y="3401038"/>
                  <a:ext cx="692497" cy="5203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圓角矩形 13"/>
          <p:cNvSpPr/>
          <p:nvPr/>
        </p:nvSpPr>
        <p:spPr>
          <a:xfrm>
            <a:off x="119304" y="303808"/>
            <a:ext cx="8988183" cy="21170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u="sng" dirty="0" smtClean="0"/>
              <a:t>王</a:t>
            </a:r>
            <a:r>
              <a:rPr lang="zh-TW" altLang="en-US" sz="3600" dirty="0" smtClean="0"/>
              <a:t>伯伯有一塊地，他將一半當菜園，再將菜園平分四等份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，其中</a:t>
            </a:r>
            <a:r>
              <a:rPr lang="zh-TW" altLang="en-US" sz="3600" dirty="0" smtClean="0"/>
              <a:t>的一份種菠菜</a:t>
            </a:r>
            <a:r>
              <a:rPr lang="zh-TW" altLang="en-US" sz="36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，菜園的其餘部分種蘿蔔，</a:t>
            </a:r>
            <a:r>
              <a:rPr lang="zh-TW" altLang="en-US" sz="3600" dirty="0" smtClean="0"/>
              <a:t>你</a:t>
            </a:r>
            <a:r>
              <a:rPr lang="zh-TW" altLang="en-US" sz="3600" dirty="0" smtClean="0"/>
              <a:t>會怎麼計算結果呢？</a:t>
            </a:r>
            <a:endParaRPr lang="zh-TW" alt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241425" y="5445224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425" y="5445224"/>
                <a:ext cx="2016224" cy="12241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5148064" y="5445224"/>
                <a:ext cx="2016224" cy="12241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Microsoft New Tai Lue" panose="020B0502040204020203" pitchFamily="34" charset="0"/>
                    <a:ea typeface="+mn-ea"/>
                    <a:cs typeface="Microsoft New Tai Lue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altLang="zh-TW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 dirty="0">
                  <a:latin typeface="華康隸書體W5" pitchFamily="65" charset="-120"/>
                  <a:ea typeface="華康隸書體W5" pitchFamily="65" charset="-120"/>
                </a:endParaRPr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445224"/>
                <a:ext cx="2016224" cy="12241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4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Engineering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</TotalTime>
  <Words>550</Words>
  <Application>Microsoft Office PowerPoint</Application>
  <PresentationFormat>如螢幕大小 (4:3)</PresentationFormat>
  <Paragraphs>88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華康隸書體W5</vt:lpstr>
      <vt:lpstr>微軟正黑體</vt:lpstr>
      <vt:lpstr>新細明體</vt:lpstr>
      <vt:lpstr>標楷體</vt:lpstr>
      <vt:lpstr>Arial</vt:lpstr>
      <vt:lpstr>Calibri</vt:lpstr>
      <vt:lpstr>Cambria Math</vt:lpstr>
      <vt:lpstr>Microsoft New Tai Lue</vt:lpstr>
      <vt:lpstr>Engineering-PowerPoint-Template</vt:lpstr>
      <vt:lpstr>2-4 分數除以整數</vt:lpstr>
      <vt:lpstr>一包餅乾有25片, 我吃了15片餅乾， 那是幾包餅乾呢? </vt:lpstr>
      <vt:lpstr>從上述的列式, 我們可以進一步知道哪些概念呢？ 你覺得誰說的比較有道理？</vt:lpstr>
      <vt:lpstr>從上述的列式, 我們還可以進一步把概念說清楚唷^^ 你認為誰說的比較有道理？</vt:lpstr>
      <vt:lpstr>挑戰一下</vt:lpstr>
      <vt:lpstr>PowerPoint 簡報</vt:lpstr>
      <vt:lpstr>PowerPoint 簡報</vt:lpstr>
      <vt:lpstr>PowerPoint 簡報</vt:lpstr>
      <vt:lpstr>PowerPoint 簡報</vt:lpstr>
      <vt:lpstr>一樣課本兩樣情^^</vt:lpstr>
      <vt:lpstr>PowerPoint 簡報</vt:lpstr>
      <vt:lpstr>PowerPoint 簡報</vt:lpstr>
      <vt:lpstr>PowerPoint 簡報</vt:lpstr>
      <vt:lpstr>PowerPoint 簡報</vt:lpstr>
      <vt:lpstr>不過，精彩的在後頭……</vt:lpstr>
      <vt:lpstr>PowerPoint 簡報</vt:lpstr>
      <vt:lpstr>PowerPoint 簡報</vt:lpstr>
      <vt:lpstr>PowerPoint 簡報</vt:lpstr>
      <vt:lpstr>PowerPoint 簡報</vt:lpstr>
      <vt:lpstr>思考歸納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1-2 三角和是180度</dc:title>
  <dc:creator>黃和智</dc:creator>
  <cp:lastModifiedBy>Teacher</cp:lastModifiedBy>
  <cp:revision>302</cp:revision>
  <dcterms:created xsi:type="dcterms:W3CDTF">2015-02-23T02:08:32Z</dcterms:created>
  <dcterms:modified xsi:type="dcterms:W3CDTF">2017-03-03T06:28:47Z</dcterms:modified>
</cp:coreProperties>
</file>