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15" r:id="rId3"/>
    <p:sldId id="257" r:id="rId4"/>
    <p:sldId id="308" r:id="rId5"/>
    <p:sldId id="309" r:id="rId6"/>
    <p:sldId id="310" r:id="rId7"/>
    <p:sldId id="297" r:id="rId8"/>
    <p:sldId id="283" r:id="rId9"/>
    <p:sldId id="287" r:id="rId10"/>
    <p:sldId id="288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290" r:id="rId19"/>
    <p:sldId id="311" r:id="rId20"/>
    <p:sldId id="299" r:id="rId21"/>
    <p:sldId id="300" r:id="rId22"/>
    <p:sldId id="312" r:id="rId23"/>
    <p:sldId id="313" r:id="rId24"/>
    <p:sldId id="314" r:id="rId25"/>
    <p:sldId id="279" r:id="rId26"/>
  </p:sldIdLst>
  <p:sldSz cx="12192000" cy="6858000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7AE5"/>
    <a:srgbClr val="FFFFFF"/>
    <a:srgbClr val="03BCA2"/>
    <a:srgbClr val="008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14" autoAdjust="0"/>
  </p:normalViewPr>
  <p:slideViewPr>
    <p:cSldViewPr snapToGrid="0">
      <p:cViewPr varScale="1">
        <p:scale>
          <a:sx n="80" d="100"/>
          <a:sy n="80" d="100"/>
        </p:scale>
        <p:origin x="7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F513E-560E-43DF-A2FA-78DAE9678F98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4C143-DDD0-4E8D-A1FF-B8EBB0E651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52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4C143-DDD0-4E8D-A1FF-B8EBB0E651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95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4C143-DDD0-4E8D-A1FF-B8EBB0E651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31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4C143-DDD0-4E8D-A1FF-B8EBB0E651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开学季海报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45" y="-21590"/>
            <a:ext cx="12218035" cy="68338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开学季海报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145" y="-21590"/>
            <a:ext cx="12218035" cy="68338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A3smLb9Z20?feature=oembed" TargetMode="External"/><Relationship Id="rId4" Type="http://schemas.openxmlformats.org/officeDocument/2006/relationships/hyperlink" Target="https://www.youtube.com/watch?v=PA3smLb9Z2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hyperlink" Target="https://www.youtube.com/watch?v=8zBkcxJrfe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21wbJhHBnM4&amp;t=16s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7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10" Type="http://schemas.openxmlformats.org/officeDocument/2006/relationships/image" Target="../media/image43.sv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hyperlink" Target="https://yixing65.wixsite.com/abclive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dV6MGaDMr8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reurl.cc/ERmOA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KZfTB8OFLQ&amp;feature=youtu.be" TargetMode="External"/><Relationship Id="rId5" Type="http://schemas.openxmlformats.org/officeDocument/2006/relationships/hyperlink" Target="https://www.youtube.com/watch?v=L6iilCEA8YI" TargetMode="External"/><Relationship Id="rId10" Type="http://schemas.openxmlformats.org/officeDocument/2006/relationships/hyperlink" Target="https://reurl.cc/r6x1zx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www.youtube.com/watch?v=79uP3KWeN-o&amp;t=36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3295" y="-588645"/>
            <a:ext cx="3983355" cy="7967345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640" y="-405765"/>
            <a:ext cx="4381500" cy="193675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060" y="-327660"/>
            <a:ext cx="1943100" cy="1543050"/>
          </a:xfrm>
          <a:prstGeom prst="rect">
            <a:avLst/>
          </a:prstGeom>
        </p:spPr>
      </p:pic>
      <p:pic>
        <p:nvPicPr>
          <p:cNvPr id="8" name="图片 7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3190" y="1950085"/>
            <a:ext cx="1682750" cy="1504950"/>
          </a:xfrm>
          <a:prstGeom prst="rect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115" y="-405765"/>
            <a:ext cx="2882900" cy="2355850"/>
          </a:xfrm>
          <a:prstGeom prst="rect">
            <a:avLst/>
          </a:prstGeom>
        </p:spPr>
      </p:pic>
      <p:pic>
        <p:nvPicPr>
          <p:cNvPr id="10" name="图片 9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6820" y="3431540"/>
            <a:ext cx="2907030" cy="3507105"/>
          </a:xfrm>
          <a:prstGeom prst="rect">
            <a:avLst/>
          </a:prstGeom>
        </p:spPr>
      </p:pic>
      <p:pic>
        <p:nvPicPr>
          <p:cNvPr id="11" name="图片 10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4370" y="5624195"/>
            <a:ext cx="6631305" cy="15367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C0CB8F2-2FF5-4EA4-BF0C-33393E89EAD1}"/>
              </a:ext>
            </a:extLst>
          </p:cNvPr>
          <p:cNvSpPr/>
          <p:nvPr/>
        </p:nvSpPr>
        <p:spPr>
          <a:xfrm>
            <a:off x="2615652" y="2027178"/>
            <a:ext cx="66096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517AE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中平國小</a:t>
            </a:r>
            <a:endParaRPr lang="zh-CN" altLang="en-US" sz="6000" b="1" dirty="0">
              <a:solidFill>
                <a:srgbClr val="517AE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TW" sz="6000" b="1" dirty="0">
                <a:solidFill>
                  <a:srgbClr val="517AE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114</a:t>
            </a:r>
            <a:r>
              <a:rPr lang="zh-TW" altLang="en-US" sz="6000" b="1" dirty="0">
                <a:solidFill>
                  <a:srgbClr val="517AE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學年度班親會</a:t>
            </a:r>
            <a:endParaRPr lang="en-US" altLang="zh-TW" sz="6000" b="1" dirty="0">
              <a:solidFill>
                <a:srgbClr val="517AE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sz="6000" b="1" dirty="0">
                <a:solidFill>
                  <a:srgbClr val="517AE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各處室轉達事項</a:t>
            </a:r>
            <a:endParaRPr lang="en-US" altLang="zh-TW" sz="6000" b="1" dirty="0">
              <a:solidFill>
                <a:srgbClr val="517AE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583839" y="1679864"/>
            <a:ext cx="520187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感冒生病應速就醫自主管理，勿讓孩子吃退燒藥到校上課，可返校上課建議佩戴口罩。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預防病毒第一步從「勤洗手」開始，生病戴口罩在家休養，保持個人及居家環境衛生，並注意飲食及日常作息，以增加抵抗力。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C93DF9-CC05-477E-860B-18C28F079C89}"/>
              </a:ext>
            </a:extLst>
          </p:cNvPr>
          <p:cNvSpPr/>
          <p:nvPr/>
        </p:nvSpPr>
        <p:spPr>
          <a:xfrm>
            <a:off x="7240385" y="48942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學生健康說明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CCD4436-4ADE-4C98-AB9B-E1F8D254DDA7}"/>
              </a:ext>
            </a:extLst>
          </p:cNvPr>
          <p:cNvSpPr/>
          <p:nvPr/>
        </p:nvSpPr>
        <p:spPr>
          <a:xfrm>
            <a:off x="6295217" y="1676144"/>
            <a:ext cx="508384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疑似傳染病請告知導師並請在家休養。休養天數：腸病毒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、流感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(5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、水痘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天或至水痘結痂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、諾羅或輪狀病毒等。</a:t>
            </a:r>
          </a:p>
          <a:p>
            <a:br>
              <a:rPr lang="zh-TW" altLang="en-US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643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44326" y="-2031732"/>
            <a:ext cx="6354683" cy="1204333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C93DF9-CC05-477E-860B-18C28F079C89}"/>
              </a:ext>
            </a:extLst>
          </p:cNvPr>
          <p:cNvSpPr/>
          <p:nvPr/>
        </p:nvSpPr>
        <p:spPr>
          <a:xfrm>
            <a:off x="7240385" y="489428"/>
            <a:ext cx="3425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健康促進宣導</a:t>
            </a:r>
            <a:r>
              <a:rPr lang="en-US" altLang="zh-TW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-1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2" name="Picture 4" descr="可能是顯示的文字是「你的健康，一手掌握！ 一手掌握！ 你的健康 安民健康原線 nym ME HEALTH H លក្ INSU 全民健保行動快易浦 全民健保行動快易通|健康存摺 健康存摺 *OO o.lo 健保快易通APP|健康. 健康存摺 數位管理立下載APP&gt; &gt;&gt;&gt; APP -0000 匹 檢驗檢査結果 查血液、影像 影像 各項检查數據 疾病風險評估 代謝症候群 慢性病風險早知道 慢住病追蹤管理 血壓 血壓、血糖、用藥 血糖 血糖、用藥 用藥 紀錄完整保存 預防保健檢查結果 健檢 癌症薛檢 紀錄一目了然」的圖像">
            <a:extLst>
              <a:ext uri="{FF2B5EF4-FFF2-40B4-BE49-F238E27FC236}">
                <a16:creationId xmlns:a16="http://schemas.microsoft.com/office/drawing/2014/main" id="{CE54023F-5416-4F96-85F6-ECF78CF2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4" y="1400408"/>
            <a:ext cx="5407680" cy="533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未提供相片說明。">
            <a:extLst>
              <a:ext uri="{FF2B5EF4-FFF2-40B4-BE49-F238E27FC236}">
                <a16:creationId xmlns:a16="http://schemas.microsoft.com/office/drawing/2014/main" id="{8224F3C8-82E4-4675-851E-FBBB37E34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11" y="1370994"/>
            <a:ext cx="5407680" cy="53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05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44326" y="-2031732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650482" y="1396857"/>
            <a:ext cx="5201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C93DF9-CC05-477E-860B-18C28F079C89}"/>
              </a:ext>
            </a:extLst>
          </p:cNvPr>
          <p:cNvSpPr/>
          <p:nvPr/>
        </p:nvSpPr>
        <p:spPr>
          <a:xfrm>
            <a:off x="7240385" y="489428"/>
            <a:ext cx="3425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健康促進宣導</a:t>
            </a:r>
            <a:r>
              <a:rPr lang="en-US" altLang="zh-TW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-2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AB82E28-4F8E-429B-BA37-4B66AD600CCB}"/>
              </a:ext>
            </a:extLst>
          </p:cNvPr>
          <p:cNvSpPr/>
          <p:nvPr/>
        </p:nvSpPr>
        <p:spPr>
          <a:xfrm>
            <a:off x="6366820" y="1320757"/>
            <a:ext cx="5201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https://health99.hpa.gov.tw/storage/images/articles/499056095_1102197455280037_2765235587383923569_n.jpg">
            <a:extLst>
              <a:ext uri="{FF2B5EF4-FFF2-40B4-BE49-F238E27FC236}">
                <a16:creationId xmlns:a16="http://schemas.microsoft.com/office/drawing/2014/main" id="{43EA660B-243E-4E36-BAD3-E063C7C33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7" y="1396857"/>
            <a:ext cx="5373393" cy="53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未提供相片說明。">
            <a:extLst>
              <a:ext uri="{FF2B5EF4-FFF2-40B4-BE49-F238E27FC236}">
                <a16:creationId xmlns:a16="http://schemas.microsoft.com/office/drawing/2014/main" id="{8BB8D509-5A2A-4263-A50D-AA8533F4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33" y="1396857"/>
            <a:ext cx="5444285" cy="53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334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650482" y="2566349"/>
            <a:ext cx="52018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開車於中平門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前門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送小孩上學的家長，切勿在民族路口迴轉，以免發生車輛迴堵，造成交通上的危險。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C93DF9-CC05-477E-860B-18C28F079C89}"/>
              </a:ext>
            </a:extLst>
          </p:cNvPr>
          <p:cNvSpPr/>
          <p:nvPr/>
        </p:nvSpPr>
        <p:spPr>
          <a:xfrm>
            <a:off x="7240385" y="48942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交通安全事項說明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32C81D4-1E6F-4ED4-B392-E903B06C5EDD}"/>
              </a:ext>
            </a:extLst>
          </p:cNvPr>
          <p:cNvSpPr/>
          <p:nvPr/>
        </p:nvSpPr>
        <p:spPr>
          <a:xfrm>
            <a:off x="6242515" y="4625342"/>
            <a:ext cx="5299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這個路口有視覺上的死角，且時有送完學生離開的家長機車通行，故請切勿在此路口迴轉，以避免危險發生。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BA4541A-39C7-4A30-B25E-4C8FFA036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427" y="1539332"/>
            <a:ext cx="4147165" cy="29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3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650482" y="1666223"/>
            <a:ext cx="520187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民族路上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往中壢方向，請在天橋入口側停車，讓孩子下車走天橋進入校園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往新屋方向，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可提早讓孩子下車後，沿綠色人行道進入校園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，並請聽從交通志工指揮。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C93DF9-CC05-477E-860B-18C28F079C89}"/>
              </a:ext>
            </a:extLst>
          </p:cNvPr>
          <p:cNvSpPr/>
          <p:nvPr/>
        </p:nvSpPr>
        <p:spPr>
          <a:xfrm>
            <a:off x="7240385" y="48942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交通安全事項說明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D961E76-E18A-446C-B7B0-ED5287544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6328" r="15671"/>
          <a:stretch/>
        </p:blipFill>
        <p:spPr>
          <a:xfrm>
            <a:off x="6161754" y="2023654"/>
            <a:ext cx="5500857" cy="419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50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28578" y="-2049653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575680" y="1590999"/>
            <a:ext cx="520187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從雙福門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後門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送孩子上學的車輛。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騎乘機車者，請於面對雙福門右側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圍籬區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讓孩子下車。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開車者請於面對雙福門左側側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紅磚步道區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讓孩子下車，汽車請盡量往前停，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所有車輛請勿久停，以免造成車流堵塞，也請切勿在雙福門迴轉。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C93DF9-CC05-477E-860B-18C28F079C89}"/>
              </a:ext>
            </a:extLst>
          </p:cNvPr>
          <p:cNvSpPr/>
          <p:nvPr/>
        </p:nvSpPr>
        <p:spPr>
          <a:xfrm>
            <a:off x="7240385" y="48942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交通安全事項說明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791F6E-C567-4F8A-A82D-0C0479F1C727}"/>
              </a:ext>
            </a:extLst>
          </p:cNvPr>
          <p:cNvSpPr/>
          <p:nvPr/>
        </p:nvSpPr>
        <p:spPr>
          <a:xfrm>
            <a:off x="6697472" y="5884482"/>
            <a:ext cx="4825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此為機車接送區，車輛請勿久停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A657F76-5ED5-48DF-B8FC-2D838D8E3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819" y="1581594"/>
            <a:ext cx="5293500" cy="41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3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28578" y="-2049653"/>
            <a:ext cx="6354683" cy="1204333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C93DF9-CC05-477E-860B-18C28F079C89}"/>
              </a:ext>
            </a:extLst>
          </p:cNvPr>
          <p:cNvSpPr/>
          <p:nvPr/>
        </p:nvSpPr>
        <p:spPr>
          <a:xfrm>
            <a:off x="7240385" y="48942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交通安全事項說明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791F6E-C567-4F8A-A82D-0C0479F1C727}"/>
              </a:ext>
            </a:extLst>
          </p:cNvPr>
          <p:cNvSpPr/>
          <p:nvPr/>
        </p:nvSpPr>
        <p:spPr>
          <a:xfrm>
            <a:off x="600803" y="2618870"/>
            <a:ext cx="52515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此為汽車接送區，機車請勿停靠於紅磚步道區，讓汽車順暢向前接送學生。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接送小孩請勿久停，以免造成車流堵塞。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2DA1D5C-C0BB-4A57-8653-B65507F6B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933" y="1929397"/>
            <a:ext cx="5436308" cy="40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1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28578" y="-2049653"/>
            <a:ext cx="6354683" cy="1204333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C93DF9-CC05-477E-860B-18C28F079C89}"/>
              </a:ext>
            </a:extLst>
          </p:cNvPr>
          <p:cNvSpPr/>
          <p:nvPr/>
        </p:nvSpPr>
        <p:spPr>
          <a:xfrm>
            <a:off x="7240385" y="48942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交通安全事項說明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A791F6E-C567-4F8A-A82D-0C0479F1C727}"/>
              </a:ext>
            </a:extLst>
          </p:cNvPr>
          <p:cNvSpPr/>
          <p:nvPr/>
        </p:nvSpPr>
        <p:spPr>
          <a:xfrm>
            <a:off x="600803" y="2618870"/>
            <a:ext cx="5251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A5CD607-65BF-415D-BC06-D02F66031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6" y="1354906"/>
            <a:ext cx="5461373" cy="537787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8FA76CF-17E3-4A20-9A31-4BA2773D6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76" y="1364050"/>
            <a:ext cx="5377873" cy="53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2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 descr="ed612b2c62fa501fc54bed29b884eb1c">
            <a:extLst>
              <a:ext uri="{FF2B5EF4-FFF2-40B4-BE49-F238E27FC236}">
                <a16:creationId xmlns:a16="http://schemas.microsoft.com/office/drawing/2014/main" id="{60FEFE6E-07D9-4458-BF7C-5F0206E43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62" r="3536"/>
          <a:stretch/>
        </p:blipFill>
        <p:spPr>
          <a:xfrm>
            <a:off x="0" y="26146"/>
            <a:ext cx="2759825" cy="2335636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總務處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521917" y="1459589"/>
            <a:ext cx="5406949" cy="4734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假日到校時禁止腳踏車及各式車輛進入校園。</a:t>
            </a:r>
          </a:p>
          <a:p>
            <a:pPr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假日開放校園時，雙福門與車道門門禁管制，禁止車輛進入。若假日洽公車輛請停中平門前停車場。</a:t>
            </a:r>
          </a:p>
          <a:p>
            <a:pPr algn="l"/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每日午餐菜單公告於學校網站首頁</a:t>
            </a:r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--&gt;</a:t>
            </a:r>
            <a:r>
              <a:rPr lang="zh-TW" altLang="en-US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午餐資訊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，歡迎點閱。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105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endParaRPr lang="en-US" altLang="zh-TW" sz="10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弱勢學生申請早午餐減免者，請家長教育學生惜福愛物，切勿浪費食物。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F539E4-80BB-419D-A15D-028455A8021E}"/>
              </a:ext>
            </a:extLst>
          </p:cNvPr>
          <p:cNvSpPr/>
          <p:nvPr/>
        </p:nvSpPr>
        <p:spPr>
          <a:xfrm>
            <a:off x="6102796" y="1479049"/>
            <a:ext cx="5406949" cy="5327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本學期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註冊繳費期限至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。請家長們至各管道繳費，並繳回收據第二聯。</a:t>
            </a:r>
          </a:p>
          <a:p>
            <a:pPr lvl="1" algn="just"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超商繳費一併附上小白單</a:t>
            </a:r>
          </a:p>
          <a:p>
            <a:pPr lvl="1" algn="just"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行動支付請截圖留存繳費資訊，並在收據第二聯上註記，例如：「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9/22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街口」</a:t>
            </a:r>
          </a:p>
          <a:p>
            <a:pPr lvl="1" algn="just"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超商繳費免收手續費，請家長多多利用。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ts val="26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放學後或假日，學校保全系統已設定，不提供學生再次進教室取用學用品開門服務。</a:t>
            </a:r>
          </a:p>
        </p:txBody>
      </p:sp>
    </p:spTree>
    <p:extLst>
      <p:ext uri="{BB962C8B-B14F-4D97-AF65-F5344CB8AC3E}">
        <p14:creationId xmlns:p14="http://schemas.microsoft.com/office/powerpoint/2010/main" val="743870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 descr="6787ab3360c85496c102739ec16bd735">
            <a:extLst>
              <a:ext uri="{FF2B5EF4-FFF2-40B4-BE49-F238E27FC236}">
                <a16:creationId xmlns:a16="http://schemas.microsoft.com/office/drawing/2014/main" id="{AC4099CB-3F2F-4136-A224-96688866F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57"/>
          <a:stretch/>
        </p:blipFill>
        <p:spPr>
          <a:xfrm>
            <a:off x="865246" y="-77462"/>
            <a:ext cx="1316251" cy="2528491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74" y="-209369"/>
            <a:ext cx="4037480" cy="2194783"/>
          </a:xfrm>
          <a:prstGeom prst="rect">
            <a:avLst/>
          </a:prstGeom>
        </p:spPr>
      </p:pic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43509" y="-2105771"/>
            <a:ext cx="6354683" cy="1204333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59264" y="171121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輔導室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504771" y="1547019"/>
            <a:ext cx="54471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學年度上學期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專輔入班輔導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安排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一年級生活適應、二年級身體界線</a:t>
            </a:r>
          </a:p>
          <a:p>
            <a:pPr algn="just"/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三年級人際關係、四年級情緒覺察</a:t>
            </a:r>
          </a:p>
          <a:p>
            <a:pPr algn="just"/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五年級網路交友、六年級生命教育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endParaRPr lang="en-US" altLang="zh-TW" sz="2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-468000"/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適應欠佳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輔導諮詢：針對學生人際處  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-468000"/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理、生活適應、情緒困擾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等，提供   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-468000"/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輔導諮商、小團輔、認輔或轉介相關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機構等協助與支持陪伴。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黃爺爺課後陪伴班</a:t>
            </a:r>
          </a:p>
          <a:p>
            <a:r>
              <a:rPr lang="zh-TW" altLang="en-US" sz="2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學生放學後若有照顧需求，學校的黃 </a:t>
            </a:r>
            <a:endParaRPr lang="en-US" altLang="zh-TW" sz="2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爺爺課後照顧班也可提供免費的照顧  </a:t>
            </a:r>
            <a:endParaRPr lang="en-US" altLang="zh-TW" sz="2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需求，若有需求，請洽班級導師，請</a:t>
            </a:r>
            <a:endParaRPr lang="en-US" altLang="zh-TW" sz="2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班級導師協助孩子做相關申請。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-468000"/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6874BDF-828C-44A0-8CF5-936682503366}"/>
              </a:ext>
            </a:extLst>
          </p:cNvPr>
          <p:cNvSpPr txBox="1"/>
          <p:nvPr/>
        </p:nvSpPr>
        <p:spPr>
          <a:xfrm>
            <a:off x="6382354" y="1635015"/>
            <a:ext cx="49102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高榮關懷協會課後照顧班</a:t>
            </a:r>
          </a:p>
          <a:p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學生放學後若有課後照顧需求，    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可提出申請並經過審查後提供課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後作業輔導及照顧需求。</a:t>
            </a: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上課地點：高榮禮拜堂。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過嶺小衛星免費兒童課照</a:t>
            </a: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服務對象：隔代教養、單親、原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住民、經濟弱勢等家庭優先及一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般家庭</a:t>
            </a: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服務時間：課後時間至下午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服務期間：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114.9.1~115.1.23</a:t>
            </a: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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服務費用：社會局補助，費用全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免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9960C4-05B8-4D50-A3B0-6B1A2CAA2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894" y="2777129"/>
            <a:ext cx="1161202" cy="10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84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DA4C74-A29B-44AB-A888-9F274493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20" y="348934"/>
            <a:ext cx="8667757" cy="861005"/>
          </a:xfrm>
        </p:spPr>
        <p:txBody>
          <a:bodyPr wrap="none">
            <a:spAutoFit/>
          </a:bodyPr>
          <a:lstStyle/>
          <a:p>
            <a:pPr fontAlgn="t"/>
            <a:r>
              <a:rPr lang="zh-TW" altLang="en-US" sz="5400" b="1" kern="0" dirty="0">
                <a:solidFill>
                  <a:srgbClr val="517AE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中平國小班親會 校長的祝福</a:t>
            </a:r>
          </a:p>
        </p:txBody>
      </p:sp>
      <p:pic>
        <p:nvPicPr>
          <p:cNvPr id="4" name="線上媒體 3" title="20250919中平國小班親會 校長的祝福">
            <a:hlinkClick r:id="" action="ppaction://media"/>
            <a:extLst>
              <a:ext uri="{FF2B5EF4-FFF2-40B4-BE49-F238E27FC236}">
                <a16:creationId xmlns:a16="http://schemas.microsoft.com/office/drawing/2014/main" id="{2D828023-2164-4F3A-A477-C12A406DC6B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5518" y="1510638"/>
            <a:ext cx="7700962" cy="435133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785F7B9-0152-4091-B40C-04A56F7EA7DC}"/>
              </a:ext>
            </a:extLst>
          </p:cNvPr>
          <p:cNvSpPr txBox="1"/>
          <p:nvPr/>
        </p:nvSpPr>
        <p:spPr>
          <a:xfrm>
            <a:off x="3067050" y="6162675"/>
            <a:ext cx="626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或</a:t>
            </a:r>
            <a:r>
              <a:rPr lang="en-US" altLang="zh-TW" dirty="0"/>
              <a:t>(</a:t>
            </a:r>
            <a:r>
              <a:rPr lang="zh-TW" altLang="en-US" dirty="0"/>
              <a:t>另開視窗</a:t>
            </a:r>
            <a:r>
              <a:rPr lang="en-US" altLang="zh-TW" dirty="0"/>
              <a:t>)</a:t>
            </a:r>
            <a:r>
              <a:rPr lang="en-US" altLang="zh-TW" dirty="0">
                <a:hlinkClick r:id="rId4"/>
              </a:rPr>
              <a:t>https://www.youtube.com/watch?v=PA3smLb9Z20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35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 descr="6787ab3360c85496c102739ec16bd735">
            <a:extLst>
              <a:ext uri="{FF2B5EF4-FFF2-40B4-BE49-F238E27FC236}">
                <a16:creationId xmlns:a16="http://schemas.microsoft.com/office/drawing/2014/main" id="{AC4099CB-3F2F-4136-A224-96688866F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57"/>
          <a:stretch/>
        </p:blipFill>
        <p:spPr>
          <a:xfrm>
            <a:off x="504773" y="0"/>
            <a:ext cx="1316251" cy="2528491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輔導室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504773" y="1655576"/>
            <a:ext cx="54471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※10/18(</a:t>
            </a:r>
            <a:r>
              <a:rPr lang="zh-TW" altLang="en-US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) 9:00~12:00</a:t>
            </a:r>
            <a:r>
              <a:rPr lang="zh-TW" altLang="en-US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為本學期</a:t>
            </a:r>
            <a:r>
              <a:rPr lang="zh-TW" altLang="en-US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親職教育講座</a:t>
            </a:r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上網不上癮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，兒童及青少年網路成癮防治</a:t>
            </a:r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高銘鍬</a:t>
            </a:r>
            <a:r>
              <a:rPr lang="zh-TW" altLang="en-US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心理師</a:t>
            </a:r>
            <a:endParaRPr lang="en-US" altLang="zh-TW" sz="2800" b="0" i="0" u="none" strike="noStrike" baseline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b="0" i="0" u="none" strike="noStrike" baseline="0" dirty="0">
              <a:solidFill>
                <a:srgbClr val="122C4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en-US" altLang="zh-TW" sz="2800" b="0" i="0" u="none" strike="noStrike" baseline="0" dirty="0">
                <a:solidFill>
                  <a:srgbClr val="122C4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4/18(</a:t>
            </a:r>
            <a:r>
              <a:rPr lang="zh-TW" altLang="en-US" sz="2800" b="0" i="0" u="none" strike="noStrike" baseline="0" dirty="0">
                <a:solidFill>
                  <a:srgbClr val="122C4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2800" b="0" i="0" u="none" strike="noStrike" baseline="0" dirty="0">
                <a:solidFill>
                  <a:srgbClr val="122C4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9:00-12:00</a:t>
            </a:r>
            <a:r>
              <a:rPr lang="zh-TW" altLang="en-US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為下學期</a:t>
            </a:r>
            <a:r>
              <a:rPr lang="zh-TW" altLang="en-US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親職教育講座</a:t>
            </a:r>
            <a:r>
              <a:rPr lang="en-US" altLang="zh-TW" sz="2800" b="0" i="0" u="none" strike="noStrike" baseline="0" dirty="0">
                <a:solidFill>
                  <a:srgbClr val="122C4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看懂孩子的情緒密碼</a:t>
            </a:r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魏爸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魏瑋志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2" name="Picture 2" descr="諮商輔導與一般談話有什麼不一樣--場面構成篇@ 心靈行者的魔法錦囊:: 痞客邦::">
            <a:extLst>
              <a:ext uri="{FF2B5EF4-FFF2-40B4-BE49-F238E27FC236}">
                <a16:creationId xmlns:a16="http://schemas.microsoft.com/office/drawing/2014/main" id="{225FDE56-6496-46B9-9DF0-198F265DC5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225" y="4620490"/>
            <a:ext cx="2334367" cy="21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輔導落地窗&gt;當孩子不來上學：輔導老師篇@ 心靈行者的魔法錦囊:: 痞客邦::">
            <a:extLst>
              <a:ext uri="{FF2B5EF4-FFF2-40B4-BE49-F238E27FC236}">
                <a16:creationId xmlns:a16="http://schemas.microsoft.com/office/drawing/2014/main" id="{F5038FB8-272C-425E-97D2-51A1494E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250" y="4695514"/>
            <a:ext cx="1939612" cy="202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AF539E4-80BB-419D-A15D-028455A8021E}"/>
              </a:ext>
            </a:extLst>
          </p:cNvPr>
          <p:cNvSpPr/>
          <p:nvPr/>
        </p:nvSpPr>
        <p:spPr>
          <a:xfrm>
            <a:off x="6095999" y="1276350"/>
            <a:ext cx="564525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特教服務：本校設有潛能班</a:t>
            </a:r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班及特教班</a:t>
            </a:r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班，提供桃園市鑑輔會鑑定通過學生特教相關服務。</a:t>
            </a:r>
            <a:endParaRPr lang="en-US" altLang="zh-TW" sz="2800" b="0" i="0" u="none" strike="noStrike" baseline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endParaRPr lang="zh-TW" altLang="en-US" sz="2800" b="0" i="0" u="none" strike="noStrike" baseline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800" b="0" i="0" u="none" strike="noStrike" baseline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</a:t>
            </a:r>
            <a:r>
              <a:rPr lang="en-US" altLang="zh-TW" sz="2800" b="0" i="0" u="none" strike="noStrike" baseline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r>
              <a:rPr lang="zh-TW" altLang="en-US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上學期</a:t>
            </a:r>
            <a:r>
              <a:rPr lang="en-US" altLang="zh-TW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TW" altLang="en-US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提報對象為</a:t>
            </a:r>
            <a:r>
              <a:rPr lang="zh-TW" altLang="en-US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跨階段學生</a:t>
            </a:r>
            <a:r>
              <a:rPr lang="en-US" altLang="zh-TW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六年級和學前生</a:t>
            </a:r>
            <a:r>
              <a:rPr lang="en-US" altLang="zh-TW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，下學期</a:t>
            </a:r>
            <a:r>
              <a:rPr lang="en-US" altLang="zh-TW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TW" altLang="en-US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提報對象為一～五年級學生提報時需有</a:t>
            </a:r>
            <a:r>
              <a:rPr lang="en-US" altLang="zh-TW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3-6</a:t>
            </a:r>
            <a:r>
              <a:rPr lang="zh-TW" altLang="en-US" sz="28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個月轉介前介入資料佐證</a:t>
            </a:r>
            <a:endParaRPr lang="en-US" altLang="zh-TW" sz="2800" b="0" i="0" u="none" strike="noStrike" baseline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b="0" i="0" u="none" strike="noStrike" baseline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4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如果您有特殊教育方面問題，歡迎洽詢中平國小輔導室特教組。輔導室特教組服務電話：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(03)4902025#630</a:t>
            </a:r>
            <a:r>
              <a:rPr lang="zh-TW" altLang="en-US" sz="24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8856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 descr="6787ab3360c85496c102739ec16bd735">
            <a:extLst>
              <a:ext uri="{FF2B5EF4-FFF2-40B4-BE49-F238E27FC236}">
                <a16:creationId xmlns:a16="http://schemas.microsoft.com/office/drawing/2014/main" id="{AC4099CB-3F2F-4136-A224-96688866F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57"/>
          <a:stretch/>
        </p:blipFill>
        <p:spPr>
          <a:xfrm>
            <a:off x="504773" y="0"/>
            <a:ext cx="1316251" cy="2528491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輔導室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504773" y="1655576"/>
            <a:ext cx="544714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家長性別平等教育宣導</a:t>
            </a:r>
          </a:p>
          <a:p>
            <a:pPr algn="just"/>
            <a:r>
              <a:rPr lang="zh-TW" altLang="en-US" sz="28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請老師有時間再協助播放家長宣導影片。</a:t>
            </a:r>
            <a:endParaRPr lang="en-US" altLang="zh-TW" sz="2800" b="0" i="0" u="none" strike="noStrike" baseline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關於青少年自拍性私密影像</a:t>
            </a:r>
            <a:r>
              <a:rPr lang="en-US" altLang="zh-TW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家長該知道的事</a:t>
            </a:r>
            <a:r>
              <a:rPr lang="en-US" altLang="zh-TW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理解及展開對話</a:t>
            </a:r>
            <a:r>
              <a:rPr lang="en-US" altLang="zh-TW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 algn="just"/>
            <a:r>
              <a:rPr lang="en-US" altLang="zh-TW" sz="20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https://www.youtube.com/watch?v=21wbJhHBnM4&amp;t=16s</a:t>
            </a:r>
            <a:endParaRPr lang="en-US" altLang="zh-TW" sz="2800" b="0" i="0" u="none" strike="noStrike" baseline="0" dirty="0">
              <a:solidFill>
                <a:srgbClr val="3232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關於青少年自拍性私密影像</a:t>
            </a:r>
            <a:r>
              <a:rPr lang="en-US" altLang="zh-TW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家長該知道的事</a:t>
            </a:r>
            <a:r>
              <a:rPr lang="en-US" altLang="zh-TW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-《</a:t>
            </a:r>
            <a:r>
              <a:rPr lang="zh-TW" altLang="en-US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協助及支持</a:t>
            </a:r>
            <a:r>
              <a:rPr lang="en-US" altLang="zh-TW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 algn="just"/>
            <a:r>
              <a:rPr lang="en-US" altLang="zh-TW" sz="20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https://www.youtube.com/watch?v=8zBkcxJrfek</a:t>
            </a:r>
            <a:endParaRPr lang="en-US" altLang="zh-TW" sz="2800" b="0" i="0" u="none" strike="noStrike" baseline="0" dirty="0">
              <a:solidFill>
                <a:srgbClr val="32323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zh-TW" altLang="en-US" sz="2800" b="0" i="0" u="none" strike="noStrike" baseline="0" dirty="0">
                <a:solidFill>
                  <a:srgbClr val="32323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</a:t>
            </a:r>
            <a:r>
              <a:rPr lang="zh-TW" altLang="en-US" sz="2800" b="0" i="0" u="none" strike="noStrike" baseline="0" dirty="0">
                <a:solidFill>
                  <a:srgbClr val="0E0E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台灣展翅協會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4BC16FA-6E97-47F2-932B-8687BC5DC8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83"/>
          <a:stretch/>
        </p:blipFill>
        <p:spPr>
          <a:xfrm>
            <a:off x="6209200" y="1404536"/>
            <a:ext cx="5467686" cy="531071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13C732CF-37DE-48CE-A1A8-D34CD4B877BC}"/>
              </a:ext>
            </a:extLst>
          </p:cNvPr>
          <p:cNvSpPr txBox="1"/>
          <p:nvPr/>
        </p:nvSpPr>
        <p:spPr>
          <a:xfrm>
            <a:off x="6315679" y="1823313"/>
            <a:ext cx="2915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家庭教育資源整合平台</a:t>
            </a:r>
            <a:endParaRPr lang="zh-TW" altLang="en-US" dirty="0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4B094C6F-8DB8-495A-88D2-085E3C7EE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200" y="5078860"/>
            <a:ext cx="5306523" cy="11048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接收課程資訊</a:t>
            </a:r>
            <a:r>
              <a:rPr lang="en-US" altLang="zh-TW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官方網站、</a:t>
            </a:r>
            <a:r>
              <a:rPr lang="en-US" altLang="zh-TW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en-US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粉絲專頁、官方</a:t>
            </a:r>
            <a:r>
              <a:rPr lang="en-US" altLang="zh-TW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en-US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、課程行事曆</a:t>
            </a:r>
            <a:endParaRPr lang="en-US" altLang="zh-TW" sz="1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線上學習平台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小桃家幸福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+Podcast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Youtube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頻道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小桃家線上諮詢室預約</a:t>
            </a:r>
            <a:r>
              <a:rPr lang="en-US" altLang="zh-TW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網頁右上角、手機點選左上角三條橫線</a:t>
            </a:r>
            <a:endParaRPr lang="en-US" altLang="zh-TW" sz="1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1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2E4471A-F68A-4F60-83BB-35D763F421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15" y="2256154"/>
            <a:ext cx="2345691" cy="2345691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4148E8E-9B8C-427E-9310-B847D01B0C8B}"/>
              </a:ext>
            </a:extLst>
          </p:cNvPr>
          <p:cNvSpPr txBox="1"/>
          <p:nvPr/>
        </p:nvSpPr>
        <p:spPr>
          <a:xfrm>
            <a:off x="6996469" y="4627454"/>
            <a:ext cx="390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所有資源都可以透過整合平台連結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6780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 descr="6787ab3360c85496c102739ec16bd735">
            <a:extLst>
              <a:ext uri="{FF2B5EF4-FFF2-40B4-BE49-F238E27FC236}">
                <a16:creationId xmlns:a16="http://schemas.microsoft.com/office/drawing/2014/main" id="{AC4099CB-3F2F-4136-A224-96688866F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57"/>
          <a:stretch/>
        </p:blipFill>
        <p:spPr>
          <a:xfrm>
            <a:off x="9693654" y="-60875"/>
            <a:ext cx="1446200" cy="222573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114770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輔導室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46375"/>
            <a:ext cx="6354683" cy="1204333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EDD1D83-B0F0-4386-999C-59F60C471CCB}"/>
              </a:ext>
            </a:extLst>
          </p:cNvPr>
          <p:cNvSpPr/>
          <p:nvPr/>
        </p:nvSpPr>
        <p:spPr>
          <a:xfrm>
            <a:off x="328969" y="484102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學習扶助專班宣導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8F7C02F-734B-43E1-8A43-A827362CF479}"/>
              </a:ext>
            </a:extLst>
          </p:cNvPr>
          <p:cNvSpPr txBox="1"/>
          <p:nvPr/>
        </p:nvSpPr>
        <p:spPr>
          <a:xfrm>
            <a:off x="816263" y="4348861"/>
            <a:ext cx="48871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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依據：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r>
              <a:rPr lang="en-US" altLang="zh-TW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依據教育部國民及學前教  育署補助辦理國民小學及國民中學學習扶助作業要點修正規定執行。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EAE6D0-705F-46BD-BD06-EAA61DDCF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38" y="1605967"/>
            <a:ext cx="4776762" cy="2599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20EB603-3584-4209-BB34-E9A307D798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802" r="2244" b="14486"/>
          <a:stretch/>
        </p:blipFill>
        <p:spPr>
          <a:xfrm>
            <a:off x="6596515" y="3586497"/>
            <a:ext cx="4628052" cy="30245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2FA4256-DB73-40BC-A1D4-3E6B882B1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1353" y="1577089"/>
            <a:ext cx="4776762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0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 descr="6787ab3360c85496c102739ec16bd735">
            <a:extLst>
              <a:ext uri="{FF2B5EF4-FFF2-40B4-BE49-F238E27FC236}">
                <a16:creationId xmlns:a16="http://schemas.microsoft.com/office/drawing/2014/main" id="{AC4099CB-3F2F-4136-A224-96688866F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57"/>
          <a:stretch/>
        </p:blipFill>
        <p:spPr>
          <a:xfrm>
            <a:off x="504773" y="0"/>
            <a:ext cx="1316251" cy="2528491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輔導室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844325" y="-1873469"/>
            <a:ext cx="6354683" cy="1204333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EDD1D83-B0F0-4386-999C-59F60C471CCB}"/>
              </a:ext>
            </a:extLst>
          </p:cNvPr>
          <p:cNvSpPr/>
          <p:nvPr/>
        </p:nvSpPr>
        <p:spPr>
          <a:xfrm>
            <a:off x="7240385" y="48942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學習扶助專班宣導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8B42B1A-B964-4195-ACCF-5B01440244A8}"/>
              </a:ext>
            </a:extLst>
          </p:cNvPr>
          <p:cNvSpPr txBox="1"/>
          <p:nvPr/>
        </p:nvSpPr>
        <p:spPr>
          <a:xfrm>
            <a:off x="6418635" y="1845928"/>
            <a:ext cx="4983626" cy="230832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學校針對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月篩選測驗學習成就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未達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基本程度的學生</a:t>
            </a: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開辦學習扶助課程共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      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暑假班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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     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第一學期班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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     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第二學期班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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2C5B551-7B4F-4FAB-9BFE-CFB6E5F57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0" y="1757778"/>
            <a:ext cx="4809393" cy="2619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AC00A77-B7D1-45ED-A684-E069A75C4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0" y="4463728"/>
            <a:ext cx="4809393" cy="232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B83666D-2A1A-4154-9CF5-98E6187E3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11" y="4463728"/>
            <a:ext cx="4957250" cy="2366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4780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 descr="6787ab3360c85496c102739ec16bd735">
            <a:extLst>
              <a:ext uri="{FF2B5EF4-FFF2-40B4-BE49-F238E27FC236}">
                <a16:creationId xmlns:a16="http://schemas.microsoft.com/office/drawing/2014/main" id="{AC4099CB-3F2F-4136-A224-96688866F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57"/>
          <a:stretch/>
        </p:blipFill>
        <p:spPr>
          <a:xfrm>
            <a:off x="504773" y="0"/>
            <a:ext cx="1316251" cy="2528491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輔導室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56994" y="-2016150"/>
            <a:ext cx="6354683" cy="1204333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EDD1D83-B0F0-4386-999C-59F60C471CCB}"/>
              </a:ext>
            </a:extLst>
          </p:cNvPr>
          <p:cNvSpPr/>
          <p:nvPr/>
        </p:nvSpPr>
        <p:spPr>
          <a:xfrm>
            <a:off x="7240385" y="489428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學習扶助專班宣導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5365497-12B5-46E6-B79B-1441BB123502}"/>
              </a:ext>
            </a:extLst>
          </p:cNvPr>
          <p:cNvPicPr/>
          <p:nvPr/>
        </p:nvPicPr>
        <p:blipFill rotWithShape="1">
          <a:blip r:embed="rId6"/>
          <a:srcRect l="9426" r="13927" b="83605"/>
          <a:stretch/>
        </p:blipFill>
        <p:spPr>
          <a:xfrm>
            <a:off x="1134208" y="1568725"/>
            <a:ext cx="3849387" cy="43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82918D8A-2772-4962-AF04-A7BFDF2A536B}"/>
              </a:ext>
            </a:extLst>
          </p:cNvPr>
          <p:cNvSpPr txBox="1"/>
          <p:nvPr/>
        </p:nvSpPr>
        <p:spPr>
          <a:xfrm>
            <a:off x="660804" y="2173529"/>
            <a:ext cx="5022199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它透過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個別化的差異化教學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結合數位學習平台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引導學生思考與討論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，有效幫助學生提升學習動機和學力，重拾學習興趣並培養自主學習能力。 學生能從中獲得成就感，提升自信心，並在老師的陪伴下找到學習方法和學習優勢。 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E380FDE-556D-49B6-9CFD-AA63A4A698B6}"/>
              </a:ext>
            </a:extLst>
          </p:cNvPr>
          <p:cNvPicPr/>
          <p:nvPr/>
        </p:nvPicPr>
        <p:blipFill rotWithShape="1">
          <a:blip r:embed="rId6"/>
          <a:srcRect t="16221"/>
          <a:stretch/>
        </p:blipFill>
        <p:spPr>
          <a:xfrm>
            <a:off x="660804" y="4361957"/>
            <a:ext cx="5022199" cy="222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596C5405-D748-4E90-AB85-69F53DDA2106}"/>
              </a:ext>
            </a:extLst>
          </p:cNvPr>
          <p:cNvSpPr txBox="1"/>
          <p:nvPr/>
        </p:nvSpPr>
        <p:spPr>
          <a:xfrm>
            <a:off x="6453511" y="1674466"/>
            <a:ext cx="460428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中平國小將配合執行教育部政策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持續推動學習扶助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1CF4E31B-F68A-441C-9066-F34328EBCA61}"/>
              </a:ext>
            </a:extLst>
          </p:cNvPr>
          <p:cNvSpPr txBox="1"/>
          <p:nvPr/>
        </p:nvSpPr>
        <p:spPr>
          <a:xfrm>
            <a:off x="6217301" y="2338615"/>
            <a:ext cx="5313249" cy="20309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</a:t>
            </a:r>
            <a:r>
              <a:rPr lang="zh-TW" sz="2000" b="0" i="0" u="none" strike="noStrike" kern="1200" cap="none" spc="0" baseline="0" dirty="0">
                <a:solidFill>
                  <a:srgbClr val="00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制定各年級之基本學習內容，界定基本學力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</a:t>
            </a:r>
            <a:r>
              <a:rPr lang="zh-TW" sz="2000" b="0" i="0" u="none" strike="noStrike" kern="1200" cap="none" spc="0" baseline="0" dirty="0">
                <a:solidFill>
                  <a:srgbClr val="00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有效篩選出學習低成就學生，管控學習進展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</a:t>
            </a:r>
            <a:r>
              <a:rPr lang="zh-TW" sz="2000" b="0" i="0" u="none" strike="noStrike" kern="1200" cap="none" spc="0" baseline="0" dirty="0">
                <a:solidFill>
                  <a:srgbClr val="00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扶助每一位學習</a:t>
            </a:r>
            <a:r>
              <a:rPr lang="zh-TW" alt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有困難</a:t>
            </a:r>
            <a:r>
              <a:rPr lang="zh-TW" sz="2000" b="0" i="0" u="none" strike="noStrike" kern="1200" cap="none" spc="0" baseline="0" dirty="0">
                <a:solidFill>
                  <a:srgbClr val="00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學生，弭平學習落差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60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</a:t>
            </a:r>
            <a:r>
              <a:rPr lang="zh-TW" sz="2000" b="0" i="0" u="none" strike="noStrike" kern="1200" cap="none" spc="0" baseline="0" dirty="0">
                <a:solidFill>
                  <a:srgbClr val="000000"/>
                </a:solidFill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確保國中小學生之基本學力，提升學習品質</a:t>
            </a:r>
            <a:endParaRPr lang="en-US" sz="2000" b="0" i="0" u="none" strike="noStrike" kern="1200" cap="none" spc="0" baseline="0" dirty="0">
              <a:solidFill>
                <a:srgbClr val="000000"/>
              </a:solidFill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6080099-729A-47AE-9FE2-134F5324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586" y="4365609"/>
            <a:ext cx="1512762" cy="1512762"/>
          </a:xfrm>
          <a:prstGeom prst="rect">
            <a:avLst/>
          </a:prstGeom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E47866AE-71A0-4F31-9013-004E1B8A90F5}"/>
              </a:ext>
            </a:extLst>
          </p:cNvPr>
          <p:cNvGrpSpPr/>
          <p:nvPr/>
        </p:nvGrpSpPr>
        <p:grpSpPr>
          <a:xfrm>
            <a:off x="9135218" y="5882725"/>
            <a:ext cx="2558563" cy="791874"/>
            <a:chOff x="6508999" y="4421742"/>
            <a:chExt cx="2880542" cy="1621078"/>
          </a:xfrm>
        </p:grpSpPr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4EC793AD-54E1-4655-AAAD-C7687CC445C0}"/>
                </a:ext>
              </a:extLst>
            </p:cNvPr>
            <p:cNvSpPr txBox="1"/>
            <p:nvPr/>
          </p:nvSpPr>
          <p:spPr>
            <a:xfrm>
              <a:off x="6515054" y="5475764"/>
              <a:ext cx="2874487" cy="5670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國民中小學學生學習扶助推動事項</a:t>
              </a:r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1FA0FBD-9750-4989-849A-76308F84F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8999" y="4421742"/>
              <a:ext cx="2769917" cy="972492"/>
            </a:xfrm>
            <a:prstGeom prst="rect">
              <a:avLst/>
            </a:prstGeom>
          </p:spPr>
        </p:pic>
      </p:grpSp>
      <p:sp>
        <p:nvSpPr>
          <p:cNvPr id="33" name="語音泡泡: 圓角矩形 32">
            <a:extLst>
              <a:ext uri="{FF2B5EF4-FFF2-40B4-BE49-F238E27FC236}">
                <a16:creationId xmlns:a16="http://schemas.microsoft.com/office/drawing/2014/main" id="{EF41E203-C725-4B94-BD1E-2D157627ECCD}"/>
              </a:ext>
            </a:extLst>
          </p:cNvPr>
          <p:cNvSpPr/>
          <p:nvPr/>
        </p:nvSpPr>
        <p:spPr>
          <a:xfrm>
            <a:off x="6508998" y="4492871"/>
            <a:ext cx="2740509" cy="870438"/>
          </a:xfrm>
          <a:prstGeom prst="wedgeRoundRectCallout">
            <a:avLst>
              <a:gd name="adj1" fmla="val 62023"/>
              <a:gd name="adj2" fmla="val -2253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欲了解更多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學習扶助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相關事項請掃我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  <p:pic>
        <p:nvPicPr>
          <p:cNvPr id="35" name="圖形 34" descr="智慧型手機">
            <a:extLst>
              <a:ext uri="{FF2B5EF4-FFF2-40B4-BE49-F238E27FC236}">
                <a16:creationId xmlns:a16="http://schemas.microsoft.com/office/drawing/2014/main" id="{475C3283-7FB4-4F72-A2E5-B81F42DB50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40309" y="4937085"/>
            <a:ext cx="292084" cy="292084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B8FC9AF3-69BC-432A-A38B-C722D16E5994}"/>
              </a:ext>
            </a:extLst>
          </p:cNvPr>
          <p:cNvSpPr txBox="1"/>
          <p:nvPr/>
        </p:nvSpPr>
        <p:spPr>
          <a:xfrm>
            <a:off x="6561946" y="5590132"/>
            <a:ext cx="231197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有相關問題詢問請洽輔導室資料組吳老師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4902025#640</a:t>
            </a:r>
          </a:p>
        </p:txBody>
      </p:sp>
    </p:spTree>
    <p:extLst>
      <p:ext uri="{BB962C8B-B14F-4D97-AF65-F5344CB8AC3E}">
        <p14:creationId xmlns:p14="http://schemas.microsoft.com/office/powerpoint/2010/main" val="3287815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3295" y="-588645"/>
            <a:ext cx="3983355" cy="796734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640" y="-405765"/>
            <a:ext cx="4381500" cy="193675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060" y="-327660"/>
            <a:ext cx="1943100" cy="1543050"/>
          </a:xfrm>
          <a:prstGeom prst="rect">
            <a:avLst/>
          </a:prstGeom>
        </p:spPr>
      </p:pic>
      <p:pic>
        <p:nvPicPr>
          <p:cNvPr id="8" name="图片 7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3190" y="1950085"/>
            <a:ext cx="1682750" cy="1504950"/>
          </a:xfrm>
          <a:prstGeom prst="rect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115" y="-405765"/>
            <a:ext cx="2882900" cy="2355850"/>
          </a:xfrm>
          <a:prstGeom prst="rect">
            <a:avLst/>
          </a:prstGeom>
        </p:spPr>
      </p:pic>
      <p:pic>
        <p:nvPicPr>
          <p:cNvPr id="10" name="图片 9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6820" y="3431540"/>
            <a:ext cx="2907030" cy="3507105"/>
          </a:xfrm>
          <a:prstGeom prst="rect">
            <a:avLst/>
          </a:prstGeom>
        </p:spPr>
      </p:pic>
      <p:pic>
        <p:nvPicPr>
          <p:cNvPr id="11" name="图片 10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4370" y="5624195"/>
            <a:ext cx="6631305" cy="15367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99982" y="2432685"/>
            <a:ext cx="7392035" cy="14452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b="1" dirty="0">
                <a:ln>
                  <a:solidFill>
                    <a:schemeClr val="bg1"/>
                  </a:solidFill>
                </a:ln>
                <a:solidFill>
                  <a:srgbClr val="0083C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站酷快乐体2016修订版" panose="02010600030101010101" charset="-122"/>
                <a:ea typeface="站酷快乐体2016修订版" panose="02010600030101010101" charset="-122"/>
              </a:rPr>
              <a:t>謝謝大家</a:t>
            </a:r>
            <a:endParaRPr lang="zh-CN" altLang="en-US" sz="8800" b="1" dirty="0">
              <a:ln>
                <a:solidFill>
                  <a:schemeClr val="bg1"/>
                </a:solidFill>
              </a:ln>
              <a:solidFill>
                <a:srgbClr val="0083C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站酷快乐体2016修订版" panose="02010600030101010101" charset="-122"/>
              <a:ea typeface="站酷快乐体2016修订版" panose="02010600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38575" y="3877945"/>
            <a:ext cx="45161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站酷快乐体2016修订版" panose="02010600030101010101" charset="-122"/>
                <a:ea typeface="站酷快乐体2016修订版" panose="02010600030101010101" charset="-122"/>
              </a:rPr>
              <a:t>THANKS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4795" y="-448310"/>
            <a:ext cx="3983355" cy="796734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695" y="951865"/>
            <a:ext cx="1943100" cy="1543050"/>
          </a:xfrm>
          <a:prstGeom prst="rect">
            <a:avLst/>
          </a:prstGeom>
        </p:spPr>
      </p:pic>
      <p:pic>
        <p:nvPicPr>
          <p:cNvPr id="8" name="图片 7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3190" y="1950085"/>
            <a:ext cx="1682750" cy="1504950"/>
          </a:xfrm>
          <a:prstGeom prst="rect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955" y="-765810"/>
            <a:ext cx="2882900" cy="2355850"/>
          </a:xfrm>
          <a:prstGeom prst="rect">
            <a:avLst/>
          </a:prstGeom>
        </p:spPr>
      </p:pic>
      <p:pic>
        <p:nvPicPr>
          <p:cNvPr id="10" name="图片 9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2410" y="3455035"/>
            <a:ext cx="2907030" cy="350710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1872297" y="3178810"/>
            <a:ext cx="840105" cy="814268"/>
          </a:xfrm>
          <a:prstGeom prst="roundRect">
            <a:avLst>
              <a:gd name="adj" fmla="val 50000"/>
            </a:avLst>
          </a:prstGeom>
          <a:solidFill>
            <a:srgbClr val="03BCA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295140" y="1345565"/>
            <a:ext cx="330009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>
                <a:ln>
                  <a:solidFill>
                    <a:schemeClr val="bg1"/>
                  </a:solidFill>
                </a:ln>
                <a:solidFill>
                  <a:srgbClr val="0083C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站酷快乐体2016修订版" panose="02010600030101010101" charset="-122"/>
                <a:ea typeface="站酷快乐体2016修订版" panose="02010600030101010101" charset="-122"/>
              </a:rPr>
              <a:t>目</a:t>
            </a:r>
            <a:r>
              <a:rPr lang="zh-TW" altLang="en-US" sz="8800" b="1" dirty="0">
                <a:ln>
                  <a:solidFill>
                    <a:schemeClr val="bg1"/>
                  </a:solidFill>
                </a:ln>
                <a:solidFill>
                  <a:srgbClr val="0083C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站酷快乐体2016修订版" panose="02010600030101010101" charset="-122"/>
                <a:ea typeface="站酷快乐体2016修订版" panose="02010600030101010101" charset="-122"/>
              </a:rPr>
              <a:t>錄</a:t>
            </a:r>
            <a:endParaRPr lang="zh-CN" altLang="en-US" sz="8800" b="1" dirty="0">
              <a:ln>
                <a:solidFill>
                  <a:schemeClr val="bg1"/>
                </a:solidFill>
              </a:ln>
              <a:solidFill>
                <a:srgbClr val="0083C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站酷快乐体2016修订版" panose="02010600030101010101" charset="-122"/>
              <a:ea typeface="站酷快乐体2016修订版" panose="0201060003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87925" y="2603500"/>
            <a:ext cx="1914525" cy="198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00">
                <a:ln>
                  <a:noFill/>
                </a:ln>
                <a:solidFill>
                  <a:srgbClr val="0083CE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CONTENTS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027463" y="4274474"/>
            <a:ext cx="3221990" cy="71374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6600" kern="0" noProof="0" dirty="0">
                <a:ln>
                  <a:noFill/>
                </a:ln>
                <a:solidFill>
                  <a:srgbClr val="517AE5"/>
                </a:solidFill>
                <a:uLnTx/>
                <a:uFillTx/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kumimoji="0" lang="zh-CN" altLang="en-US" sz="6600" i="0" u="none" strike="noStrike" kern="0" cap="none" spc="0" normalizeH="0" baseline="0" noProof="0" dirty="0">
              <a:ln>
                <a:noFill/>
              </a:ln>
              <a:solidFill>
                <a:srgbClr val="517AE5"/>
              </a:solidFill>
              <a:effectLst/>
              <a:uLnTx/>
              <a:uFillTx/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020060" y="3098871"/>
            <a:ext cx="3221990" cy="71374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600" i="0" u="none" strike="noStrike" kern="0" cap="none" spc="0" normalizeH="0" baseline="0" noProof="0" dirty="0">
                <a:ln>
                  <a:noFill/>
                </a:ln>
                <a:solidFill>
                  <a:srgbClr val="517AE5"/>
                </a:solidFill>
                <a:effectLst/>
                <a:uLnTx/>
                <a:uFillTx/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教務處</a:t>
            </a:r>
            <a:endParaRPr kumimoji="0" lang="zh-CN" altLang="en-US" sz="6600" i="0" u="none" strike="noStrike" kern="0" cap="none" spc="0" normalizeH="0" baseline="0" noProof="0" dirty="0">
              <a:ln>
                <a:noFill/>
              </a:ln>
              <a:solidFill>
                <a:srgbClr val="517AE5"/>
              </a:solidFill>
              <a:effectLst/>
              <a:uLnTx/>
              <a:uFillTx/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97404" y="3145790"/>
            <a:ext cx="3221990" cy="71374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6600" kern="0" noProof="0" dirty="0">
                <a:ln>
                  <a:noFill/>
                </a:ln>
                <a:solidFill>
                  <a:srgbClr val="517AE5"/>
                </a:solidFill>
                <a:uLnTx/>
                <a:uFillTx/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總務處</a:t>
            </a:r>
            <a:endParaRPr kumimoji="0" lang="zh-CN" altLang="en-US" sz="6600" i="0" u="none" strike="noStrike" kern="0" cap="none" spc="0" normalizeH="0" baseline="0" noProof="0" dirty="0">
              <a:ln>
                <a:noFill/>
              </a:ln>
              <a:solidFill>
                <a:srgbClr val="517AE5"/>
              </a:solidFill>
              <a:effectLst/>
              <a:uLnTx/>
              <a:uFillTx/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07765" y="4205201"/>
            <a:ext cx="3221990" cy="71374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6600" kern="0" noProof="0" dirty="0">
                <a:ln>
                  <a:noFill/>
                </a:ln>
                <a:solidFill>
                  <a:srgbClr val="517AE5"/>
                </a:solidFill>
                <a:uLnTx/>
                <a:uFillTx/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輔導室</a:t>
            </a:r>
            <a:endParaRPr kumimoji="0" lang="zh-CN" altLang="en-US" sz="6600" i="0" u="none" strike="noStrike" kern="0" cap="none" spc="0" normalizeH="0" baseline="0" noProof="0" dirty="0">
              <a:ln>
                <a:noFill/>
              </a:ln>
              <a:solidFill>
                <a:srgbClr val="517AE5"/>
              </a:solidFill>
              <a:effectLst/>
              <a:uLnTx/>
              <a:uFillTx/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25" name="图片 24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060" y="-887095"/>
            <a:ext cx="4381500" cy="19367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17687" y="951865"/>
            <a:ext cx="2145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FFFF"/>
                </a:solidFill>
              </a:rPr>
              <a:t>https://www.ypppt.com/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26" name="圆角矩形 17">
            <a:extLst>
              <a:ext uri="{FF2B5EF4-FFF2-40B4-BE49-F238E27FC236}">
                <a16:creationId xmlns:a16="http://schemas.microsoft.com/office/drawing/2014/main" id="{5F693141-89E5-4A7B-B1C9-B737D954D194}"/>
              </a:ext>
            </a:extLst>
          </p:cNvPr>
          <p:cNvSpPr/>
          <p:nvPr/>
        </p:nvSpPr>
        <p:spPr>
          <a:xfrm>
            <a:off x="1894205" y="4273435"/>
            <a:ext cx="840105" cy="814268"/>
          </a:xfrm>
          <a:prstGeom prst="roundRect">
            <a:avLst>
              <a:gd name="adj" fmla="val 50000"/>
            </a:avLst>
          </a:prstGeom>
          <a:solidFill>
            <a:srgbClr val="03BCA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圆角矩形 17">
            <a:extLst>
              <a:ext uri="{FF2B5EF4-FFF2-40B4-BE49-F238E27FC236}">
                <a16:creationId xmlns:a16="http://schemas.microsoft.com/office/drawing/2014/main" id="{C9844EF4-7451-4464-A39A-086297F7D4E9}"/>
              </a:ext>
            </a:extLst>
          </p:cNvPr>
          <p:cNvSpPr/>
          <p:nvPr/>
        </p:nvSpPr>
        <p:spPr>
          <a:xfrm>
            <a:off x="6426200" y="3230476"/>
            <a:ext cx="840105" cy="814268"/>
          </a:xfrm>
          <a:prstGeom prst="roundRect">
            <a:avLst>
              <a:gd name="adj" fmla="val 50000"/>
            </a:avLst>
          </a:prstGeom>
          <a:solidFill>
            <a:srgbClr val="03BCA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圆角矩形 17">
            <a:extLst>
              <a:ext uri="{FF2B5EF4-FFF2-40B4-BE49-F238E27FC236}">
                <a16:creationId xmlns:a16="http://schemas.microsoft.com/office/drawing/2014/main" id="{8DE72869-1B3A-4E74-A25F-C77292EE20EE}"/>
              </a:ext>
            </a:extLst>
          </p:cNvPr>
          <p:cNvSpPr/>
          <p:nvPr/>
        </p:nvSpPr>
        <p:spPr>
          <a:xfrm>
            <a:off x="6457214" y="4287350"/>
            <a:ext cx="840105" cy="814268"/>
          </a:xfrm>
          <a:prstGeom prst="roundRect">
            <a:avLst>
              <a:gd name="adj" fmla="val 50000"/>
            </a:avLst>
          </a:prstGeom>
          <a:solidFill>
            <a:srgbClr val="03BCA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pic>
        <p:nvPicPr>
          <p:cNvPr id="4" name="图片 3" descr="ef742f63937ab5395f9bf3571baf53a3"/>
          <p:cNvPicPr>
            <a:picLocks noChangeAspect="1"/>
          </p:cNvPicPr>
          <p:nvPr/>
        </p:nvPicPr>
        <p:blipFill rotWithShape="1">
          <a:blip r:embed="rId3"/>
          <a:srcRect t="4941" r="18926" b="15376"/>
          <a:stretch/>
        </p:blipFill>
        <p:spPr>
          <a:xfrm>
            <a:off x="0" y="-59028"/>
            <a:ext cx="1899377" cy="26571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教務處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603108" y="1534215"/>
            <a:ext cx="5064732" cy="491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推動閱讀教育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結合臺中市線上閱讀認證系統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，鼓勵學生主動求知，並設有獎勵制度：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認證方式：</a:t>
            </a:r>
            <a:r>
              <a:rPr lang="zh-TW" altLang="zh-TW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小朋友讀完一本書之後，利用臺中市閱讀認證系統</a:t>
            </a:r>
            <a:r>
              <a:rPr lang="zh-TW" altLang="en-US" sz="2000" kern="0" dirty="0">
                <a:solidFill>
                  <a:srgbClr val="000000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進行</a:t>
            </a:r>
            <a:r>
              <a:rPr lang="zh-TW" altLang="zh-TW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認證</a:t>
            </a:r>
            <a:r>
              <a:rPr lang="zh-TW" altLang="en-US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lang="en-US" altLang="zh-TW" sz="2000" kern="0" dirty="0">
              <a:solidFill>
                <a:srgbClr val="000000"/>
              </a:solidFill>
              <a:effectLst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(2)</a:t>
            </a:r>
            <a:r>
              <a:rPr lang="zh-TW" altLang="en-US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認證積分：</a:t>
            </a:r>
            <a:r>
              <a:rPr lang="zh-TW" altLang="zh-TW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認證</a:t>
            </a:r>
            <a:r>
              <a:rPr lang="zh-TW" altLang="zh-TW" sz="2000" b="1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各年級適合閱讀</a:t>
            </a:r>
            <a:r>
              <a:rPr lang="zh-TW" altLang="zh-TW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的書本，每一本可以獲得</a:t>
            </a:r>
            <a:r>
              <a:rPr lang="en-US" altLang="zh-TW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3</a:t>
            </a:r>
            <a:r>
              <a:rPr lang="zh-TW" altLang="zh-TW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分</a:t>
            </a:r>
            <a:r>
              <a:rPr lang="zh-TW" altLang="en-US" sz="2000" kern="0" dirty="0">
                <a:solidFill>
                  <a:srgbClr val="000000"/>
                </a:solidFill>
                <a:effectLst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獎勵方式：獲獎的同學於兒童朝會頒發獎狀、獎勵葵花金點並於閱讀榮譽榜表揚。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F539E4-80BB-419D-A15D-028455A8021E}"/>
              </a:ext>
            </a:extLst>
          </p:cNvPr>
          <p:cNvSpPr/>
          <p:nvPr/>
        </p:nvSpPr>
        <p:spPr>
          <a:xfrm>
            <a:off x="6196616" y="1423345"/>
            <a:ext cx="539227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b="1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600" b="1" spc="-1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本校圖書館週六上午</a:t>
            </a:r>
            <a:r>
              <a:rPr lang="en-US" altLang="zh-TW" sz="2600" b="1" spc="-1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600" b="1" spc="-1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2600" b="1" spc="-1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-12</a:t>
            </a:r>
            <a:r>
              <a:rPr lang="zh-TW" altLang="en-US" sz="2600" b="1" spc="-1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點開放</a:t>
            </a:r>
            <a:endParaRPr lang="en-US" altLang="zh-TW" sz="2600" b="1" spc="-15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b="1" spc="-15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國定假日不開放 </a:t>
            </a:r>
            <a:r>
              <a:rPr lang="en-US" altLang="zh-TW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有借書需求的家長可向志工索取借書申請表 </a:t>
            </a:r>
            <a:r>
              <a:rPr lang="en-US" altLang="zh-TW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社區民眾每人</a:t>
            </a:r>
            <a:r>
              <a:rPr lang="en-US" altLang="zh-TW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冊</a:t>
            </a:r>
            <a:r>
              <a:rPr lang="en-US" altLang="zh-TW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借期</a:t>
            </a:r>
            <a:r>
              <a:rPr lang="en-US" altLang="zh-TW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en-US" altLang="zh-TW" sz="22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zh-TW" altLang="en-US" sz="2600" spc="-1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E7985028-8F5E-4CE0-B7B1-B42D45545BE0}"/>
              </a:ext>
            </a:extLst>
          </p:cNvPr>
          <p:cNvGraphicFramePr>
            <a:graphicFrameLocks noGrp="1"/>
          </p:cNvGraphicFramePr>
          <p:nvPr/>
        </p:nvGraphicFramePr>
        <p:xfrm>
          <a:off x="885440" y="3007753"/>
          <a:ext cx="45000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414">
                  <a:extLst>
                    <a:ext uri="{9D8B030D-6E8A-4147-A177-3AD203B41FA5}">
                      <a16:colId xmlns:a16="http://schemas.microsoft.com/office/drawing/2014/main" val="2762263207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797195443"/>
                    </a:ext>
                  </a:extLst>
                </a:gridCol>
                <a:gridCol w="1025236">
                  <a:extLst>
                    <a:ext uri="{9D8B030D-6E8A-4147-A177-3AD203B41FA5}">
                      <a16:colId xmlns:a16="http://schemas.microsoft.com/office/drawing/2014/main" val="403161274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564152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小學士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300</a:t>
                      </a:r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小碩士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600</a:t>
                      </a:r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47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小博士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1500</a:t>
                      </a:r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小教授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2100</a:t>
                      </a:r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035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博學多聞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3000</a:t>
                      </a:r>
                      <a:r>
                        <a:rPr lang="zh-TW" altLang="en-US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46193"/>
                  </a:ext>
                </a:extLst>
              </a:tr>
            </a:tbl>
          </a:graphicData>
        </a:graphic>
      </p:graphicFrame>
      <p:pic>
        <p:nvPicPr>
          <p:cNvPr id="12" name="圖片 11">
            <a:extLst>
              <a:ext uri="{FF2B5EF4-FFF2-40B4-BE49-F238E27FC236}">
                <a16:creationId xmlns:a16="http://schemas.microsoft.com/office/drawing/2014/main" id="{15DB417D-CF48-4A83-BB69-A0DAFB8AB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017" y="2746882"/>
            <a:ext cx="3071527" cy="38452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pic>
        <p:nvPicPr>
          <p:cNvPr id="4" name="图片 3" descr="ef742f63937ab5395f9bf3571baf53a3"/>
          <p:cNvPicPr>
            <a:picLocks noChangeAspect="1"/>
          </p:cNvPicPr>
          <p:nvPr/>
        </p:nvPicPr>
        <p:blipFill rotWithShape="1">
          <a:blip r:embed="rId3"/>
          <a:srcRect t="4941" r="18926" b="15376"/>
          <a:stretch/>
        </p:blipFill>
        <p:spPr>
          <a:xfrm>
            <a:off x="0" y="-59028"/>
            <a:ext cx="1899377" cy="26571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教務處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603108" y="1534215"/>
            <a:ext cx="5064732" cy="829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推動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MSSR(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身教式持續安靜閱讀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◎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固定時間、安靜共讀→建立習慣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不考核、重樂趣→培養興趣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營造閱讀文化→讓閱讀成為日常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☆家庭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MSSR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操作建議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10-20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分鐘，例如晚餐後或睡前。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父母也拿起書，與孩子同時閱讀。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不檢測、不糾正，讓閱讀是享受。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結束後可分享一句話或一個有趣片段。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F539E4-80BB-419D-A15D-028455A8021E}"/>
              </a:ext>
            </a:extLst>
          </p:cNvPr>
          <p:cNvSpPr/>
          <p:nvPr/>
        </p:nvSpPr>
        <p:spPr>
          <a:xfrm>
            <a:off x="6196616" y="1423345"/>
            <a:ext cx="539227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)114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學年度定期評量日期規劃如下：</a:t>
            </a:r>
            <a:endParaRPr lang="en-US" altLang="zh-TW" sz="2600" spc="-1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b="1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上學期：</a:t>
            </a:r>
          </a:p>
          <a:p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期中評量：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6.7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四、五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600" spc="-1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一年級注音能力檢測：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11/11(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600" spc="-1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期末評量：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115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13.14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二、三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600" b="1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下學期：</a:t>
            </a:r>
          </a:p>
          <a:p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期中評量：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115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16.17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四、五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600" spc="-1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畢業考：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115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28.29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四、五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600" spc="-1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期末評量：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115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17.18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三、四</a:t>
            </a:r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600" spc="-1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  <a:p>
            <a:r>
              <a:rPr lang="zh-TW" altLang="en-US" sz="2600" spc="-150" dirty="0">
                <a:latin typeface="標楷體" panose="03000509000000000000" pitchFamily="65" charset="-120"/>
                <a:ea typeface="標楷體" panose="03000509000000000000" pitchFamily="65" charset="-120"/>
              </a:rPr>
              <a:t>請家長規劃家庭活動時儘量避開上述日期，避免因事假補考造成學年試卷發回延遲。</a:t>
            </a:r>
          </a:p>
        </p:txBody>
      </p:sp>
    </p:spTree>
    <p:extLst>
      <p:ext uri="{BB962C8B-B14F-4D97-AF65-F5344CB8AC3E}">
        <p14:creationId xmlns:p14="http://schemas.microsoft.com/office/powerpoint/2010/main" val="4119927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pic>
        <p:nvPicPr>
          <p:cNvPr id="4" name="图片 3" descr="ef742f63937ab5395f9bf3571baf53a3"/>
          <p:cNvPicPr>
            <a:picLocks noChangeAspect="1"/>
          </p:cNvPicPr>
          <p:nvPr/>
        </p:nvPicPr>
        <p:blipFill rotWithShape="1">
          <a:blip r:embed="rId3"/>
          <a:srcRect t="4941" r="18926" b="15376"/>
          <a:stretch/>
        </p:blipFill>
        <p:spPr>
          <a:xfrm>
            <a:off x="-16626" y="-59028"/>
            <a:ext cx="1899377" cy="26571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教務處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AF539E4-80BB-419D-A15D-028455A8021E}"/>
              </a:ext>
            </a:extLst>
          </p:cNvPr>
          <p:cNvSpPr/>
          <p:nvPr/>
        </p:nvSpPr>
        <p:spPr>
          <a:xfrm>
            <a:off x="494703" y="2507479"/>
            <a:ext cx="5357650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本校推行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我是英語單字王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英語單字認證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活動，對象為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3-6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年級學生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，希望在家長的鼓勵支持且不造成孩子壓力的原則下，慢慢累積英語基礎，敲開通往全球化的大門。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C07D8CB-42B6-4350-8104-31565E711FD4}"/>
              </a:ext>
            </a:extLst>
          </p:cNvPr>
          <p:cNvSpPr/>
          <p:nvPr/>
        </p:nvSpPr>
        <p:spPr>
          <a:xfrm>
            <a:off x="6272724" y="1545639"/>
            <a:ext cx="519884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桃園市針對全市小學生推出分齡分級的</a:t>
            </a:r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&lt;ABC</a:t>
            </a:r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直播間</a:t>
            </a:r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免費線上課程，讓學生可依照程度及喜愛的主題，與來自世界各地的外籍教師線上面對面輕鬆進行英語會話</a:t>
            </a:r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pPr algn="just"/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&lt;ABC</a:t>
            </a:r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直播間</a:t>
            </a:r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規劃許多日常生活實用會話，如”快樂會話”、”動物莊園”等主題；課程以五週為一單元，單元結束後，表現優異讓老師印象深刻的兩位同學</a:t>
            </a:r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就有機會得到獎勵</a:t>
            </a:r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有興趣的家長可自行掃</a:t>
            </a:r>
            <a:r>
              <a:rPr lang="en-US" altLang="zh-TW" sz="2200" b="0" i="0" u="none" strike="noStrike" baseline="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QRcode</a:t>
            </a:r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幫孩子報名參加</a:t>
            </a:r>
            <a:r>
              <a:rPr lang="en-US" altLang="zh-TW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pPr algn="just"/>
            <a:r>
              <a:rPr lang="zh-TW" altLang="en-US" sz="2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網址：</a:t>
            </a:r>
            <a:r>
              <a:rPr lang="en-US" altLang="zh-TW" b="0" i="0" u="none" strike="noStrike" baseline="0" dirty="0">
                <a:solidFill>
                  <a:srgbClr val="0462C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https://yixing65.wixsite.com/abclive</a:t>
            </a:r>
            <a:endParaRPr lang="en-US" altLang="zh-TW" b="0" i="0" u="none" strike="noStrike" baseline="0" dirty="0">
              <a:solidFill>
                <a:srgbClr val="0462C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5706825-2A08-43A7-A938-6A05BD61F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8569" y="5655769"/>
            <a:ext cx="2043953" cy="11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5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1868445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635766" y="1507412"/>
            <a:ext cx="50647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學年度棒球校隊新隊員培訓招募中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，招募對象為本校中年級學生，歡迎中年級學生報名徵選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報名從即日起至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9/27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為止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。原住民或低收入戶學生，若通過培訓期成為正式球員，正式加入訓練後將免費提供球具。如有任何疑問可聯繫體育組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(03)4902025#320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楊心妮老師。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F539E4-80BB-419D-A15D-028455A8021E}"/>
              </a:ext>
            </a:extLst>
          </p:cNvPr>
          <p:cNvSpPr/>
          <p:nvPr/>
        </p:nvSpPr>
        <p:spPr>
          <a:xfrm>
            <a:off x="6179991" y="1573965"/>
            <a:ext cx="55742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本校志工團目前成員人數略有不足，為了讓孩子擁有更安全健康的學習環境以及豐富快樂的學習生活，志工團非常需要您的加入，願您能在家庭、工作之餘撥冗加入本校志工的行列。有關志工招募類別及服務時間，詳如下頁</a:t>
            </a:r>
            <a:r>
              <a:rPr lang="zh-TW" altLang="en-US" sz="3200" b="0" i="0" u="none" strike="noStrike" baseline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「志工團組別介紹」</a:t>
            </a:r>
            <a:r>
              <a:rPr lang="zh-TW" altLang="en-US" sz="32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2794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AF539E4-80BB-419D-A15D-028455A8021E}"/>
              </a:ext>
            </a:extLst>
          </p:cNvPr>
          <p:cNvSpPr/>
          <p:nvPr/>
        </p:nvSpPr>
        <p:spPr>
          <a:xfrm>
            <a:off x="6375924" y="1492320"/>
            <a:ext cx="50377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u"/>
            </a:pP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學習輔導志工：一年級注音、國數課業輔導。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just">
              <a:buFont typeface="Wingdings" panose="05000000000000000000" pitchFamily="2" charset="2"/>
              <a:buChar char="u"/>
            </a:pP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認輔志工：協助輔導室進行學生行為輔導。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just">
              <a:buFont typeface="Wingdings" panose="05000000000000000000" pitchFamily="2" charset="2"/>
              <a:buChar char="u"/>
            </a:pP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兒童成長班志工：協助進行兒童村學生藝文手作課程。</a:t>
            </a:r>
          </a:p>
          <a:p>
            <a:pPr marL="457200" indent="-457200" algn="just">
              <a:buFont typeface="Wingdings" panose="05000000000000000000" pitchFamily="2" charset="2"/>
              <a:buChar char="u"/>
            </a:pP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讀經志工：陪伴兒童讀經，並協助班務運作。</a:t>
            </a:r>
          </a:p>
          <a:p>
            <a:pPr marL="457200" indent="-457200" algn="just">
              <a:buFont typeface="Wingdings" panose="05000000000000000000" pitchFamily="2" charset="2"/>
              <a:buChar char="u"/>
            </a:pP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農場志工：協助農場平日的維護及整理。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751A30-34CD-4644-8E80-6637756F8468}"/>
              </a:ext>
            </a:extLst>
          </p:cNvPr>
          <p:cNvSpPr/>
          <p:nvPr/>
        </p:nvSpPr>
        <p:spPr>
          <a:xfrm>
            <a:off x="554121" y="1270279"/>
            <a:ext cx="51807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圖書志工：協助圖書館書籍整理、圖書館利用教育及閱讀推展等相關業務。</a:t>
            </a: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交通導護志工：於上下學期間於學校交通路口，協助維護交通安全。</a:t>
            </a: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保健志工：協助健康中心相關業務。</a:t>
            </a: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環保志工：協助學校資源回收工作。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晨讀志工：晨光時間進班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低年級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說故事。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E767926-6530-4C95-8ED3-AFBC5B12452E}"/>
              </a:ext>
            </a:extLst>
          </p:cNvPr>
          <p:cNvSpPr/>
          <p:nvPr/>
        </p:nvSpPr>
        <p:spPr>
          <a:xfrm>
            <a:off x="7405757" y="489428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kern="0" dirty="0">
                <a:solidFill>
                  <a:schemeClr val="accent2">
                    <a:lumMod val="75000"/>
                  </a:schemeClr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志工團組別介紹</a:t>
            </a:r>
            <a:endParaRPr lang="zh-TW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9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 descr="01a693547c2fba729b5a90920a3ac777">
            <a:extLst>
              <a:ext uri="{FF2B5EF4-FFF2-40B4-BE49-F238E27FC236}">
                <a16:creationId xmlns:a16="http://schemas.microsoft.com/office/drawing/2014/main" id="{AEDC8EA9-7E1D-4690-8B59-9AAA87AE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60" y="-173199"/>
            <a:ext cx="2739548" cy="2739548"/>
          </a:xfrm>
          <a:prstGeom prst="rect">
            <a:avLst/>
          </a:prstGeom>
        </p:spPr>
      </p:pic>
      <p:pic>
        <p:nvPicPr>
          <p:cNvPr id="2" name="图片 1" descr="83cd97cac2224472ad1115ff5cf1f0d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58" y="-392360"/>
            <a:ext cx="4322791" cy="252849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91A974-F0EA-409C-9AB4-1BF0A76FF29C}"/>
              </a:ext>
            </a:extLst>
          </p:cNvPr>
          <p:cNvSpPr/>
          <p:nvPr/>
        </p:nvSpPr>
        <p:spPr>
          <a:xfrm>
            <a:off x="4432887" y="26068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defRPr/>
            </a:pPr>
            <a:r>
              <a:rPr lang="zh-TW" altLang="en-US" sz="6000" kern="0" dirty="0">
                <a:solidFill>
                  <a:srgbClr val="517AE5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+mn-ea"/>
              </a:rPr>
              <a:t>學務處</a:t>
            </a:r>
            <a:endParaRPr lang="zh-CN" altLang="en-US" sz="6000" kern="0" dirty="0">
              <a:solidFill>
                <a:srgbClr val="517AE5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+mn-ea"/>
            </a:endParaRPr>
          </a:p>
        </p:txBody>
      </p:sp>
      <p:pic>
        <p:nvPicPr>
          <p:cNvPr id="10" name="图片 1" descr="3">
            <a:extLst>
              <a:ext uri="{FF2B5EF4-FFF2-40B4-BE49-F238E27FC236}">
                <a16:creationId xmlns:a16="http://schemas.microsoft.com/office/drawing/2014/main" id="{C8F8CD48-7601-4B43-A25A-DFA2436E3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8658" y="-2031731"/>
            <a:ext cx="6354683" cy="1204333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74FBFF-77AB-4CE2-8469-6B570D005546}"/>
              </a:ext>
            </a:extLst>
          </p:cNvPr>
          <p:cNvSpPr/>
          <p:nvPr/>
        </p:nvSpPr>
        <p:spPr>
          <a:xfrm>
            <a:off x="516299" y="1423751"/>
            <a:ext cx="522172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每週一、三、五穿著學校運動服到校，請家長協助提醒孩子。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學年度一、四年級全身健康檢查為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11/27(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請班級導師於班親會時協助播放宣導影片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可自行斟酌播放時間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just"/>
            <a:r>
              <a:rPr lang="en-US" altLang="zh-TW" sz="2800" b="0" i="0" u="none" strike="noStrike" baseline="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b="0" i="0" u="none" strike="noStrike" baseline="0" dirty="0">
                <a:solidFill>
                  <a:srgbClr val="0462C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國民健康署</a:t>
            </a:r>
            <a:r>
              <a:rPr lang="en-US" altLang="zh-TW" sz="2800" b="0" i="0" u="none" strike="noStrike" baseline="0" dirty="0">
                <a:solidFill>
                  <a:srgbClr val="0462C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x</a:t>
            </a:r>
            <a:r>
              <a:rPr lang="zh-TW" altLang="en-US" sz="2800" b="0" i="0" u="none" strike="noStrike" baseline="0" dirty="0">
                <a:solidFill>
                  <a:srgbClr val="0462C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小學課本的逆襲影片「菸害</a:t>
            </a:r>
            <a:r>
              <a:rPr lang="en-US" altLang="zh-TW" sz="2800" b="0" i="0" u="none" strike="noStrike" baseline="0" dirty="0">
                <a:solidFill>
                  <a:srgbClr val="0462C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OUT</a:t>
            </a:r>
            <a:r>
              <a:rPr lang="zh-TW" altLang="en-US" sz="2800" b="0" i="0" u="none" strike="noStrike" baseline="0" dirty="0">
                <a:solidFill>
                  <a:srgbClr val="0462C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戒菸</a:t>
            </a:r>
            <a:r>
              <a:rPr lang="en-US" altLang="zh-TW" sz="2800" b="0" i="0" u="none" strike="noStrike" baseline="0" dirty="0">
                <a:solidFill>
                  <a:srgbClr val="0462C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IN</a:t>
            </a:r>
            <a:r>
              <a:rPr lang="zh-TW" altLang="en-US" sz="2800" b="0" i="0" u="none" strike="noStrike" baseline="0" dirty="0">
                <a:solidFill>
                  <a:srgbClr val="0462C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，無菸的家好處多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AF539E4-80BB-419D-A15D-028455A8021E}"/>
              </a:ext>
            </a:extLst>
          </p:cNvPr>
          <p:cNvSpPr/>
          <p:nvPr/>
        </p:nvSpPr>
        <p:spPr>
          <a:xfrm>
            <a:off x="6192065" y="1372396"/>
            <a:ext cx="56452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51023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健保醫療雲端資料查詢 避免重複檢驗檢查及重複用藥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兒童權利公約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家長版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)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跟交通安全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SAY HI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－機車篇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(113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8"/>
              </a:rPr>
              <a:t>)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9"/>
              </a:rPr>
              <a:t>跟交通安全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9"/>
              </a:rPr>
              <a:t>SAY HI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9"/>
              </a:rPr>
              <a:t>－汽車篇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9"/>
              </a:rPr>
              <a:t>(113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9"/>
              </a:rPr>
              <a:t>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9"/>
              </a:rPr>
              <a:t>)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hlinkClick r:id="rId10"/>
              </a:rPr>
              <a:t>6.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hlinkClick r:id="rId10"/>
              </a:rPr>
              <a:t>反詐騙宣導影片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2322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3142</TotalTime>
  <Words>2503</Words>
  <Application>Microsoft Office PowerPoint</Application>
  <PresentationFormat>寬螢幕</PresentationFormat>
  <Paragraphs>214</Paragraphs>
  <Slides>25</Slides>
  <Notes>3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4" baseType="lpstr">
      <vt:lpstr>微软雅黑</vt:lpstr>
      <vt:lpstr>站酷快乐体2016修订版</vt:lpstr>
      <vt:lpstr>微軟正黑體</vt:lpstr>
      <vt:lpstr>標楷體</vt:lpstr>
      <vt:lpstr>Arial</vt:lpstr>
      <vt:lpstr>Calibri</vt:lpstr>
      <vt:lpstr>Calibri Light</vt:lpstr>
      <vt:lpstr>Wingdings</vt:lpstr>
      <vt:lpstr>Office 主题</vt:lpstr>
      <vt:lpstr>PowerPoint 簡報</vt:lpstr>
      <vt:lpstr>中平國小班親會 校長的祝福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counseling@cpes.tyc.edu.tw</cp:lastModifiedBy>
  <cp:revision>90</cp:revision>
  <cp:lastPrinted>2023-09-11T00:33:42Z</cp:lastPrinted>
  <dcterms:created xsi:type="dcterms:W3CDTF">2018-08-30T02:07:00Z</dcterms:created>
  <dcterms:modified xsi:type="dcterms:W3CDTF">2025-09-16T05:15:58Z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