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36"/>
  </p:notesMasterIdLst>
  <p:sldIdLst>
    <p:sldId id="257" r:id="rId2"/>
    <p:sldId id="387" r:id="rId3"/>
    <p:sldId id="388" r:id="rId4"/>
    <p:sldId id="411" r:id="rId5"/>
    <p:sldId id="384" r:id="rId6"/>
    <p:sldId id="412" r:id="rId7"/>
    <p:sldId id="389" r:id="rId8"/>
    <p:sldId id="390" r:id="rId9"/>
    <p:sldId id="391" r:id="rId10"/>
    <p:sldId id="413" r:id="rId11"/>
    <p:sldId id="386" r:id="rId12"/>
    <p:sldId id="393" r:id="rId13"/>
    <p:sldId id="431" r:id="rId14"/>
    <p:sldId id="422" r:id="rId15"/>
    <p:sldId id="423" r:id="rId16"/>
    <p:sldId id="424" r:id="rId17"/>
    <p:sldId id="425" r:id="rId18"/>
    <p:sldId id="398" r:id="rId19"/>
    <p:sldId id="408" r:id="rId20"/>
    <p:sldId id="409" r:id="rId21"/>
    <p:sldId id="426" r:id="rId22"/>
    <p:sldId id="399" r:id="rId23"/>
    <p:sldId id="400" r:id="rId24"/>
    <p:sldId id="414" r:id="rId25"/>
    <p:sldId id="401" r:id="rId26"/>
    <p:sldId id="402" r:id="rId27"/>
    <p:sldId id="403" r:id="rId28"/>
    <p:sldId id="404" r:id="rId29"/>
    <p:sldId id="405" r:id="rId30"/>
    <p:sldId id="407" r:id="rId31"/>
    <p:sldId id="427" r:id="rId32"/>
    <p:sldId id="428" r:id="rId33"/>
    <p:sldId id="429" r:id="rId34"/>
    <p:sldId id="43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  <a:srgbClr val="089A43"/>
    <a:srgbClr val="FF0066"/>
    <a:srgbClr val="000000"/>
    <a:srgbClr val="000099"/>
    <a:srgbClr val="33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13" d="100"/>
          <a:sy n="113" d="100"/>
        </p:scale>
        <p:origin x="15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7BB68D2-D452-4E24-AAE5-A243813E40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F65A5-0F3F-45D9-AE5E-DA8AFC8ABBB1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E1404E-DD9C-4E73-93CC-A7E69505674C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1A68-5AA7-421C-B056-6228EEA7204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98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590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157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9918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165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9448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133EC8-3C18-4211-86B3-F05315CC0F86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47DBA-4DB2-44C4-9F10-9C8AFD5DE96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4627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1E7EA-C51E-4086-86CF-7466AE18B200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C97C7-5B79-4283-8440-FC5220403D1D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333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807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703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989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858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87870-A22E-48F6-AF23-ADC0A9ACACBB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CEDCD-3A31-40C4-AFC6-01330C7BE41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620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66698C-5B46-4CEF-B48B-954EDD06EB26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713B2-539B-45BE-B0A5-4EA9EA43734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4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C3AEB-3192-4BEE-9289-AFAE08664859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86CA0-4779-4396-B7BC-29506225DDD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210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527CD6-840D-4FF0-8E83-DA993173E0A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B652F-A829-4B08-B660-5A5B44419BE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965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E7F7C-6299-4459-9604-978BBA3A575F}" type="datetimeFigureOut">
              <a:rPr lang="zh-TW" altLang="en-US" smtClean="0"/>
              <a:pPr>
                <a:defRPr/>
              </a:pPr>
              <a:t>2024/9/13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21CB058-F07D-4923-AE18-859E54CAAD2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960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圖片 5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3"/>
          <p:cNvSpPr>
            <a:spLocks noChangeArrowheads="1" noChangeShapeType="1" noTextEdit="1"/>
          </p:cNvSpPr>
          <p:nvPr/>
        </p:nvSpPr>
        <p:spPr bwMode="auto">
          <a:xfrm>
            <a:off x="1428750" y="2857500"/>
            <a:ext cx="6357938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4800" kern="1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標楷體"/>
                <a:ea typeface="標楷體"/>
              </a:rPr>
              <a:t>學校家長日座談會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714625" y="4721225"/>
            <a:ext cx="3800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TW" altLang="en-US" sz="4000" dirty="0">
                <a:solidFill>
                  <a:srgbClr val="66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</a:t>
            </a:r>
            <a:r>
              <a:rPr lang="en-US" altLang="zh-TW" sz="4000" dirty="0">
                <a:solidFill>
                  <a:srgbClr val="66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000" dirty="0">
                <a:solidFill>
                  <a:srgbClr val="66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en-US" altLang="zh-TW" sz="4000" dirty="0">
              <a:solidFill>
                <a:srgbClr val="66003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>
                <a:solidFill>
                  <a:srgbClr val="6600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導師：蕭麗如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1979613" y="981075"/>
            <a:ext cx="5003800" cy="18002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FF"/>
                </a:solidFill>
                <a:latin typeface="華康儷楷書"/>
                <a:ea typeface="華康儷楷書"/>
                <a:cs typeface="華康儷楷書"/>
              </a:rPr>
              <a:t>新北市三重區永福國小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94672" y="3244334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華康正顏楷體W5" pitchFamily="65" charset="-120"/>
                <a:ea typeface="華康正顏楷體W5" pitchFamily="65" charset="-120"/>
              </a:rPr>
              <a:t>讓孩子協助做些簡單的家事</a:t>
            </a:r>
            <a:endParaRPr lang="en-US" altLang="zh-TW" dirty="0">
              <a:solidFill>
                <a:srgbClr val="000000"/>
              </a:solidFill>
              <a:latin typeface="華康正顏楷體W5" pitchFamily="65" charset="-120"/>
              <a:ea typeface="華康正顏楷體W5" pitchFamily="65" charset="-120"/>
            </a:endParaRPr>
          </a:p>
        </p:txBody>
      </p:sp>
      <p:pic>
        <p:nvPicPr>
          <p:cNvPr id="3" name="圖片 3" descr="圖片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714348" y="642918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健康中心</a:t>
            </a:r>
          </a:p>
        </p:txBody>
      </p:sp>
      <p:sp>
        <p:nvSpPr>
          <p:cNvPr id="5" name="矩形 4"/>
          <p:cNvSpPr/>
          <p:nvPr/>
        </p:nvSpPr>
        <p:spPr>
          <a:xfrm>
            <a:off x="928661" y="1833266"/>
            <a:ext cx="728667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視力保健宣導</a:t>
            </a:r>
            <a:r>
              <a:rPr lang="en-US" altLang="zh-TW" sz="3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: </a:t>
            </a:r>
          </a:p>
          <a:p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目前本校學童視力不良率及齲齒率偏高，每學期初辦理學童視力初檢，提供裸視視力不良者複檢單，請家長定期帶孩子就醫，</a:t>
            </a:r>
            <a:r>
              <a:rPr lang="zh-TW" altLang="en-US" sz="2400" u="sng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如在期限內完成複檢，可得到抽獎卡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，詳細辦法將於開學第二週公告。</a:t>
            </a:r>
            <a:endParaRPr lang="en-US" altLang="zh-TW" sz="2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請協助孩子養成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天天睡滿八小時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每日五蔬果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每日使用 </a:t>
            </a:r>
            <a:r>
              <a:rPr lang="en-US" altLang="zh-TW" sz="2400" dirty="0" err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3C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產品少於一小時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喝足白開水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每週運動 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210 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的良好生活習慣，並做到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規律用眼 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3010』-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用眼 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30 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分鐘休息 </a:t>
            </a:r>
            <a:r>
              <a:rPr lang="en-US" altLang="zh-TW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 </a:t>
            </a:r>
            <a:r>
              <a:rPr lang="zh-TW" altLang="en-US" sz="2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分鐘，以利學童視力保健。</a:t>
            </a:r>
            <a:r>
              <a:rPr lang="zh-TW" altLang="en-US" sz="2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096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350201"/>
            <a:ext cx="7834064" cy="1143000"/>
          </a:xfrm>
          <a:noFill/>
        </p:spPr>
        <p:txBody>
          <a:bodyPr/>
          <a:lstStyle/>
          <a:p>
            <a:pPr eaLnBrk="1" hangingPunct="1"/>
            <a:r>
              <a:rPr lang="zh-TW" altLang="en-US" sz="6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輔導處</a:t>
            </a:r>
            <a:endParaRPr lang="zh-TW" altLang="zh-TW" sz="66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576" y="2564904"/>
            <a:ext cx="8229600" cy="3726904"/>
          </a:xfrm>
          <a:noFill/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solidFill>
                  <a:srgbClr val="0000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特殊需求鑑定安置申請：</a:t>
            </a:r>
          </a:p>
          <a:p>
            <a:r>
              <a:rPr lang="en-US" altLang="zh-TW" sz="32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</a:t>
            </a:r>
            <a:r>
              <a:rPr lang="zh-TW" altLang="en-US" sz="32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學生若有身心障礙或要申請暫緩入學、在家教育、入集中式特教班等問題，可來電諮詢 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32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2287-6716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#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854)</a:t>
            </a:r>
            <a:r>
              <a:rPr lang="zh-TW" altLang="en-US" sz="36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，其餘有關學習遲緩等需要施以補救教學者，亦可與老師聯絡</a:t>
            </a:r>
            <a:r>
              <a:rPr lang="zh-TW" altLang="en-US" sz="32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。</a:t>
            </a:r>
            <a:endParaRPr lang="en-US" altLang="zh-TW" sz="3200" dirty="0">
              <a:solidFill>
                <a:schemeClr val="tx1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en-US" altLang="zh-TW" sz="32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</a:t>
            </a:r>
            <a:endParaRPr lang="zh-TW" altLang="en-US" sz="3600" dirty="0">
              <a:solidFill>
                <a:srgbClr val="FF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827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274505"/>
            <a:ext cx="6825952" cy="1143000"/>
          </a:xfrm>
          <a:noFill/>
        </p:spPr>
        <p:txBody>
          <a:bodyPr>
            <a:noAutofit/>
          </a:bodyPr>
          <a:lstStyle/>
          <a:p>
            <a:r>
              <a:rPr lang="zh-TW" altLang="en-US" sz="4800" dirty="0">
                <a:solidFill>
                  <a:srgbClr val="0000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輔導</a:t>
            </a:r>
            <a:r>
              <a:rPr lang="zh-TW" altLang="en-US" sz="4800" dirty="0">
                <a:solidFill>
                  <a:srgbClr val="0000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諮詢服務：</a:t>
            </a:r>
            <a:br>
              <a:rPr lang="zh-TW" altLang="en-US" sz="4800" dirty="0">
                <a:solidFill>
                  <a:srgbClr val="0000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</a:br>
            <a:endParaRPr lang="zh-TW" altLang="zh-TW" sz="4800" dirty="0">
              <a:solidFill>
                <a:srgbClr val="0000FF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2636912"/>
            <a:ext cx="7776864" cy="3458666"/>
          </a:xfrm>
          <a:noFill/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校園設有輔導信箱，提供學生成長發展所需的 訊息，若有任何教養及管教上的問題，可撥本校輔導諮詢電話 </a:t>
            </a:r>
            <a:r>
              <a:rPr lang="en-US" altLang="zh-TW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22876716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#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855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、</a:t>
            </a:r>
            <a:r>
              <a:rPr lang="en-US" altLang="zh-TW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860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。</a:t>
            </a:r>
            <a:endParaRPr lang="en-US" altLang="zh-TW" sz="2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[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家庭教育諮詢專線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]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</a:t>
            </a:r>
            <a:r>
              <a:rPr lang="en-US" altLang="zh-TW" sz="28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(412-8185)</a:t>
            </a:r>
            <a:r>
              <a:rPr lang="zh-TW" altLang="en-US" sz="28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。此為新北市家庭教中心提供教師、家長諮詢求助專線。</a:t>
            </a:r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D84D11D5-95B1-4825-A916-436CDE3EFF5E}"/>
              </a:ext>
            </a:extLst>
          </p:cNvPr>
          <p:cNvSpPr txBox="1"/>
          <p:nvPr/>
        </p:nvSpPr>
        <p:spPr>
          <a:xfrm>
            <a:off x="647564" y="836041"/>
            <a:ext cx="78488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1130913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防災預演、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家長日       </a:t>
            </a:r>
            <a:endParaRPr lang="en-US" altLang="zh-TW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1130916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課後才藝社團開課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09/16(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12/28(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1130920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防災正式演練</a:t>
            </a:r>
            <a:endParaRPr lang="en-US" altLang="zh-TW" sz="1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1130927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期初家長代表大會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1131001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健康檢查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一、四年級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1131016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全校流感疫苗注射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1131105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期中評量 </a:t>
            </a:r>
            <a:r>
              <a:rPr lang="en-US" altLang="zh-TW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PS: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一年級以</a:t>
            </a:r>
            <a:r>
              <a:rPr lang="en-US" altLang="zh-TW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注音符號闖關</a:t>
            </a:r>
            <a:r>
              <a:rPr lang="en-US" altLang="zh-TW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代替評量</a:t>
            </a:r>
            <a:endParaRPr lang="en-US" altLang="zh-TW" sz="1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1131106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期中評量 </a:t>
            </a:r>
            <a:endParaRPr lang="en-US" altLang="zh-TW" sz="1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1131206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Covid-19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疫苗施打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1131214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校慶運動會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12:00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放學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1131216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運動會補假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1140109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期末評量 國語一上 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1-7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endParaRPr lang="en-US" altLang="zh-TW" dirty="0">
              <a:solidFill>
                <a:srgbClr val="FF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1140109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期末評量 數學 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6-9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</a:t>
            </a:r>
            <a:endParaRPr lang="en-US" altLang="zh-TW" dirty="0">
              <a:solidFill>
                <a:srgbClr val="FF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1140114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跳蚤市場暨春聯揮毫比賽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1140117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課後班結束日</a:t>
            </a:r>
            <a:endParaRPr lang="en-US" altLang="zh-TW" sz="18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1140120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休業式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(12:00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放學</a:t>
            </a:r>
            <a:r>
              <a:rPr lang="en-US" altLang="zh-TW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5C45561D-899F-48EB-8964-98715854A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16632"/>
            <a:ext cx="6120680" cy="737582"/>
          </a:xfrm>
        </p:spPr>
        <p:txBody>
          <a:bodyPr/>
          <a:lstStyle/>
          <a:p>
            <a:r>
              <a:rPr lang="en-US" altLang="zh-TW" sz="4000" dirty="0">
                <a:solidFill>
                  <a:srgbClr val="0099FF"/>
                </a:solidFill>
              </a:rPr>
              <a:t>113</a:t>
            </a:r>
            <a:r>
              <a:rPr lang="zh-TW" altLang="en-US" sz="4000" dirty="0">
                <a:solidFill>
                  <a:srgbClr val="0099FF"/>
                </a:solidFill>
              </a:rPr>
              <a:t>學年度第一學期行事曆</a:t>
            </a:r>
          </a:p>
        </p:txBody>
      </p:sp>
    </p:spTree>
    <p:extLst>
      <p:ext uri="{BB962C8B-B14F-4D97-AF65-F5344CB8AC3E}">
        <p14:creationId xmlns:p14="http://schemas.microsoft.com/office/powerpoint/2010/main" val="2858711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250"/>
            <a:ext cx="7474024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zh-TW" sz="48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zh-TW" sz="48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生活教育方面</a:t>
            </a:r>
            <a:r>
              <a:rPr lang="en-US" altLang="zh-TW" sz="48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48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在家裡</a:t>
            </a:r>
            <a:endParaRPr lang="zh-TW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095500"/>
            <a:ext cx="8229600" cy="396044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整理書包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：提醒督促孩子帶齊作業、課本與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學用品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鉛筆盒、白板筆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吃完早餐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：請讓孩子在家或早餐店吃完早餐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再到學校上學，盡量不要把早餐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帶到學校吃，以免影響學校作息。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熟記資料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：背家中電話和父母的聯絡電話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常修剪指甲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：以免常汙納垢容易生病。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每天洗澡換穿乾淨的衣服與襪子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：以免影響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人際關係。</a:t>
            </a: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1186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250"/>
            <a:ext cx="7474024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zh-TW" sz="5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課業方面</a:t>
            </a:r>
            <a:endParaRPr lang="zh-TW" altLang="zh-TW" sz="54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095500"/>
            <a:ext cx="8229600" cy="3960440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solidFill>
                  <a:srgbClr val="CA063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：每天檢閱聯絡簿並用</a:t>
            </a:r>
            <a:r>
              <a:rPr lang="zh-TW" altLang="en-US" sz="28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原子筆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簽名。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檢查作業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：仔細檢查孩子每項作業，</a:t>
            </a:r>
            <a:b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是否完成或有訂正好再簽名。                      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>
                <a:solidFill>
                  <a:srgbClr val="CA063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課外讀物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：多陪孩子閱讀課外書。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愛惜物品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：學用品及水壺作上記號</a:t>
            </a:r>
            <a:b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2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可用奇異筆或貼上姓名貼）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督促學習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：了解孩子學習狀況，並視情況</a:t>
            </a:r>
            <a:b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加強練習，以增加其熟練度。</a:t>
            </a: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0357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250"/>
            <a:ext cx="7474024" cy="1143000"/>
          </a:xfrm>
          <a:noFill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zh-TW" altLang="en-US" sz="40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國語生字學習</a:t>
            </a:r>
            <a:r>
              <a:rPr lang="en-US" altLang="zh-TW" sz="40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kumimoji="0" lang="zh-TW" altLang="en-US" sz="40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善加利用課本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2095500"/>
            <a:ext cx="8229600" cy="396044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手指著課本</a:t>
            </a:r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慢慢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大聲朗讀，強調嘴形、發音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手依著國字</a:t>
            </a:r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筆順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書寫，念出筆畫名稱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新學的生字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拼音，再加入已學過的一起練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寫作業，書寫練習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家長協助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認讀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、聽音書寫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聽考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、練習看圖</a:t>
            </a:r>
            <a:r>
              <a:rPr lang="zh-TW" altLang="en-US" sz="4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說故事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，預習下一課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403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71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476250"/>
            <a:ext cx="7474024" cy="1143000"/>
          </a:xfrm>
          <a:noFill/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zh-TW" altLang="en-US" sz="5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書寫注意原則</a:t>
            </a:r>
            <a:endParaRPr kumimoji="0" lang="zh-TW" altLang="en-US" sz="5400" u="sng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98051" y="2204864"/>
            <a:ext cx="7608853" cy="4106816"/>
          </a:xfrm>
          <a:noFill/>
        </p:spPr>
        <p:txBody>
          <a:bodyPr>
            <a:normAutofit fontScale="92500"/>
          </a:bodyPr>
          <a:lstStyle/>
          <a:p>
            <a:pPr marL="662940" indent="-571500">
              <a:lnSpc>
                <a:spcPts val="4000"/>
              </a:lnSpc>
              <a:spcBef>
                <a:spcPts val="1200"/>
              </a:spcBef>
              <a:spcAft>
                <a:spcPts val="1200"/>
              </a:spcAft>
              <a:buClr>
                <a:srgbClr val="CA063E"/>
              </a:buClr>
              <a:buFont typeface="Wingdings" panose="05000000000000000000" pitchFamily="2" charset="2"/>
              <a:buChar char="ü"/>
            </a:pP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拿筆的姿勢要正確</a:t>
            </a:r>
            <a:endParaRPr lang="zh-TW" altLang="en-US" sz="48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662940" indent="-571500">
              <a:lnSpc>
                <a:spcPts val="4000"/>
              </a:lnSpc>
              <a:spcBef>
                <a:spcPts val="1200"/>
              </a:spcBef>
              <a:spcAft>
                <a:spcPts val="1200"/>
              </a:spcAft>
              <a:buClr>
                <a:srgbClr val="CA063E"/>
              </a:buClr>
              <a:buFont typeface="Wingdings" panose="05000000000000000000" pitchFamily="2" charset="2"/>
              <a:buChar char="ü"/>
            </a:pP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坐姿端正</a:t>
            </a:r>
            <a:endParaRPr lang="en-US" altLang="zh-TW" sz="4800" kern="100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marL="662940" indent="-571500">
              <a:lnSpc>
                <a:spcPts val="4000"/>
              </a:lnSpc>
              <a:spcBef>
                <a:spcPts val="1200"/>
              </a:spcBef>
              <a:spcAft>
                <a:spcPts val="1200"/>
              </a:spcAft>
              <a:buClr>
                <a:srgbClr val="CA063E"/>
              </a:buClr>
              <a:buFont typeface="Wingdings" panose="05000000000000000000" pitchFamily="2" charset="2"/>
              <a:buChar char="ü"/>
            </a:pP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依照孩子用筆的力道選擇適合的</a:t>
            </a:r>
            <a:r>
              <a:rPr lang="zh-TW" altLang="en-US" sz="4800" kern="100" dirty="0">
                <a:solidFill>
                  <a:schemeClr val="tx1"/>
                </a:solidFill>
                <a:latin typeface="Times New Roman"/>
                <a:ea typeface="標楷體"/>
              </a:rPr>
              <a:t>鉛筆</a:t>
            </a:r>
            <a:r>
              <a:rPr lang="zh-TW" altLang="en-US" sz="4800" b="1" u="sng" kern="100" dirty="0">
                <a:solidFill>
                  <a:srgbClr val="FF0000"/>
                </a:solidFill>
                <a:latin typeface="Times New Roman"/>
                <a:ea typeface="標楷體"/>
              </a:rPr>
              <a:t>如</a:t>
            </a:r>
            <a:r>
              <a:rPr lang="en-US" altLang="zh-TW" sz="4800" b="1" u="sng" kern="100" dirty="0">
                <a:solidFill>
                  <a:srgbClr val="FF0000"/>
                </a:solidFill>
                <a:latin typeface="Times New Roman"/>
                <a:ea typeface="標楷體"/>
              </a:rPr>
              <a:t>:</a:t>
            </a:r>
            <a:r>
              <a:rPr lang="zh-TW" altLang="en-US" sz="4800" b="1" u="sng" kern="100" dirty="0">
                <a:solidFill>
                  <a:srgbClr val="FF0000"/>
                </a:solidFill>
                <a:latin typeface="Times New Roman"/>
                <a:ea typeface="標楷體"/>
              </a:rPr>
              <a:t>三角粗鉛筆</a:t>
            </a:r>
            <a:endParaRPr lang="en-US" altLang="zh-TW" sz="4800" b="1" u="sng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marL="662940" indent="-571500">
              <a:lnSpc>
                <a:spcPts val="4000"/>
              </a:lnSpc>
              <a:spcBef>
                <a:spcPts val="1200"/>
              </a:spcBef>
              <a:spcAft>
                <a:spcPts val="1200"/>
              </a:spcAft>
              <a:buClr>
                <a:srgbClr val="CA063E"/>
              </a:buClr>
              <a:buFont typeface="Wingdings" panose="05000000000000000000" pitchFamily="2" charset="2"/>
              <a:buChar char="ü"/>
            </a:pP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寫字</a:t>
            </a:r>
            <a:r>
              <a:rPr lang="zh-TW" altLang="zh-TW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要按照</a:t>
            </a: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正確</a:t>
            </a:r>
            <a:r>
              <a:rPr lang="zh-TW" altLang="zh-TW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筆順</a:t>
            </a:r>
            <a:r>
              <a:rPr lang="zh-TW" altLang="en-US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寫</a:t>
            </a:r>
            <a:r>
              <a:rPr lang="zh-TW" altLang="zh-TW" sz="4800" kern="100" dirty="0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lang="en-US" altLang="zh-TW" sz="4800" kern="100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9899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1680" y="785813"/>
            <a:ext cx="5472113" cy="13843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zh-TW" sz="54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107</a:t>
            </a:r>
            <a:r>
              <a:rPr lang="zh-TW" altLang="en-US" sz="54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成績計算方式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2171699"/>
            <a:ext cx="8460433" cy="2985493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3200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r>
              <a:rPr lang="zh-TW" altLang="en-US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平時成績 </a:t>
            </a:r>
            <a:r>
              <a:rPr lang="en-US" altLang="zh-TW" sz="4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:70% (</a:t>
            </a:r>
            <a:r>
              <a:rPr lang="zh-TW" altLang="en-US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含作業、平時考、上課表現、活動發表等</a:t>
            </a:r>
            <a:r>
              <a:rPr lang="en-US" altLang="zh-TW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……)</a:t>
            </a:r>
          </a:p>
          <a:p>
            <a:r>
              <a:rPr lang="zh-TW" altLang="en-US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期中、期末評量 </a:t>
            </a:r>
            <a:r>
              <a:rPr lang="en-US" altLang="zh-TW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30%</a:t>
            </a:r>
            <a:r>
              <a:rPr lang="zh-TW" altLang="en-US" sz="4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</a:t>
            </a:r>
            <a:r>
              <a:rPr lang="en-US" altLang="zh-TW" sz="4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紙筆測驗</a:t>
            </a:r>
            <a:r>
              <a:rPr lang="en-US" altLang="zh-TW" sz="4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endParaRPr lang="zh-TW" altLang="en-US" sz="4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944" y="473075"/>
            <a:ext cx="5472112" cy="115572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</a:t>
            </a:r>
            <a:r>
              <a:rPr lang="zh-TW" altLang="en-US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0</a:t>
            </a:r>
            <a:r>
              <a:rPr lang="zh-TW" altLang="en-US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7</a:t>
            </a:r>
            <a:r>
              <a:rPr lang="zh-TW" altLang="en-US" sz="48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zh-TW" altLang="en-US" sz="4800" dirty="0">
                <a:solidFill>
                  <a:srgbClr val="7030A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生活常規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7504" y="1644824"/>
            <a:ext cx="8643938" cy="5000625"/>
          </a:xfrm>
        </p:spPr>
        <p:txBody>
          <a:bodyPr>
            <a:normAutofit fontScale="85000" lnSpcReduction="10000"/>
          </a:bodyPr>
          <a:lstStyle/>
          <a:p>
            <a:pPr latinLnBrk="1"/>
            <a:r>
              <a:rPr lang="zh-TW" altLang="en-US" sz="2800" dirty="0">
                <a:solidFill>
                  <a:srgbClr val="000000"/>
                </a:solidFill>
                <a:effectLst/>
                <a:latin typeface="華康正顏楷體W5" pitchFamily="65" charset="-120"/>
                <a:ea typeface="華康正顏楷體W5" pitchFamily="65" charset="-120"/>
              </a:rPr>
              <a:t>１</a:t>
            </a:r>
            <a:r>
              <a:rPr lang="en-US" altLang="zh-TW" sz="2800" dirty="0">
                <a:solidFill>
                  <a:srgbClr val="000000"/>
                </a:solidFill>
                <a:effectLst/>
                <a:latin typeface="華康正顏楷體W5" pitchFamily="65" charset="-120"/>
                <a:ea typeface="華康正顏楷體W5" pitchFamily="65" charset="-120"/>
              </a:rPr>
              <a:t>.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每日請於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7:30-7:55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前 到教室，並在家先用完早 </a:t>
            </a:r>
            <a:endParaRPr lang="en-US" altLang="zh-TW" sz="3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>
              <a:buFontTx/>
              <a:buNone/>
            </a:pP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餐再上學。</a:t>
            </a:r>
          </a:p>
          <a:p>
            <a:pPr latinLnBrk="1"/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２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作業不缺交，如期完成老師指定的作業。</a:t>
            </a:r>
          </a:p>
          <a:p>
            <a:pPr latinLnBrk="1"/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３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每日睡覺前</a:t>
            </a:r>
            <a:r>
              <a:rPr lang="zh-TW" altLang="en-US" sz="3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或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上學前檢查書包，是否帶齊學用品</a:t>
            </a:r>
            <a:endParaRPr lang="en-US" altLang="zh-TW" sz="3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/>
            <a:r>
              <a:rPr lang="zh-TW" altLang="en-US" sz="2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　（</a:t>
            </a:r>
            <a:r>
              <a:rPr lang="en-US" altLang="zh-TW" sz="2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5</a:t>
            </a:r>
            <a:r>
              <a:rPr lang="zh-TW" altLang="en-US" sz="24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支</a:t>
            </a:r>
            <a:r>
              <a:rPr lang="zh-TW" altLang="en-US" sz="2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鉛筆要先削好、藍筆、紅筆、白板筆、橡皮擦、直尺、墊板</a:t>
            </a:r>
            <a:r>
              <a:rPr lang="en-US" altLang="zh-TW" sz="2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……</a:t>
            </a:r>
            <a:r>
              <a:rPr lang="zh-TW" altLang="en-US" sz="2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）</a:t>
            </a:r>
          </a:p>
          <a:p>
            <a:pPr latinLnBrk="1"/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４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尊敬師長、友愛同學，上課遵守秩序、</a:t>
            </a:r>
            <a:endParaRPr lang="en-US" altLang="zh-TW" sz="3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>
              <a:buNone/>
            </a:pP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　　 下課注意遊戲安全、午休保持安靜。</a:t>
            </a:r>
          </a:p>
          <a:p>
            <a:pPr latinLnBrk="1"/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５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不亂丟垃圾，保持環境的整潔，認真做好份內</a:t>
            </a:r>
            <a:endParaRPr lang="en-US" altLang="zh-TW" sz="3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>
              <a:buFontTx/>
              <a:buNone/>
            </a:pPr>
            <a:r>
              <a:rPr lang="zh-TW" altLang="en-US" sz="3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的工作。</a:t>
            </a:r>
          </a:p>
          <a:p>
            <a:pPr latinLnBrk="1"/>
            <a:endParaRPr lang="zh-TW" altLang="en-US" sz="2400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r>
              <a:rPr lang="en-US" dirty="0"/>
              <a:t> </a:t>
            </a:r>
            <a:endParaRPr lang="zh-TW" altLang="en-US" dirty="0"/>
          </a:p>
          <a:p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161851"/>
            <a:ext cx="6969968" cy="113665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6600" dirty="0">
                <a:solidFill>
                  <a:srgbClr val="0033CC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我們這一班</a:t>
            </a:r>
            <a:endParaRPr lang="zh-TW" altLang="zh-TW" sz="6600" dirty="0">
              <a:solidFill>
                <a:schemeClr val="tx1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24909" y="1412776"/>
            <a:ext cx="8229600" cy="4525963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我的學校：永福國小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我的班級：一年七班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我的老師：蕭麗如老師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我們班有</a:t>
            </a:r>
            <a:r>
              <a:rPr lang="en-US" altLang="zh-TW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14</a:t>
            </a: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個男生、</a:t>
            </a:r>
            <a:r>
              <a:rPr lang="en-US" altLang="zh-TW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12</a:t>
            </a: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個女生，共</a:t>
            </a:r>
            <a:r>
              <a:rPr lang="en-US" altLang="zh-TW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26</a:t>
            </a:r>
            <a:r>
              <a:rPr lang="zh-TW" altLang="en-US" sz="40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個小朋友</a:t>
            </a:r>
          </a:p>
          <a:p>
            <a:pPr eaLnBrk="1" hangingPunct="1"/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476672"/>
            <a:ext cx="4788545" cy="812055"/>
          </a:xfrm>
          <a:noFill/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bg2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   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0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7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zh-TW" altLang="en-US" sz="4400" dirty="0">
                <a:solidFill>
                  <a:srgbClr val="7030A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生活常規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512" y="1628800"/>
            <a:ext cx="8424936" cy="5000625"/>
          </a:xfrm>
        </p:spPr>
        <p:txBody>
          <a:bodyPr/>
          <a:lstStyle/>
          <a:p>
            <a:pPr latinLnBrk="1">
              <a:defRPr/>
            </a:pPr>
            <a:r>
              <a:rPr lang="zh-TW" altLang="en-US" sz="2400" dirty="0">
                <a:solidFill>
                  <a:srgbClr val="000000"/>
                </a:solidFill>
                <a:effectLst/>
                <a:latin typeface="華康正顏楷體W5" pitchFamily="65" charset="-120"/>
                <a:ea typeface="華康正顏楷體W5" pitchFamily="65" charset="-120"/>
              </a:rPr>
              <a:t>６</a:t>
            </a:r>
            <a:r>
              <a:rPr lang="en-US" altLang="zh-TW" sz="2400" dirty="0">
                <a:solidFill>
                  <a:srgbClr val="000000"/>
                </a:solidFill>
                <a:effectLst/>
                <a:latin typeface="華康正顏楷體W5" pitchFamily="65" charset="-120"/>
                <a:ea typeface="華康正顏楷體W5" pitchFamily="65" charset="-120"/>
              </a:rPr>
              <a:t>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服裝儀容整潔</a:t>
            </a:r>
            <a:r>
              <a:rPr 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星期一、二、四穿著運動服，</a:t>
            </a:r>
            <a:endParaRPr lang="en-US" altLang="zh-TW" sz="2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>
              <a:buFontTx/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星期三、 五穿著便服配戴名牌</a:t>
            </a:r>
            <a:r>
              <a:rPr 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，指甲常修剪</a:t>
            </a:r>
          </a:p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７</a:t>
            </a:r>
            <a:r>
              <a:rPr lang="en-US" altLang="zh-TW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說有建設性的好話，不說具有破壞性粗魯的話；   </a:t>
            </a:r>
            <a:endParaRPr lang="en-US" altLang="zh-TW" sz="2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常將「請」、「謝謝」、「對不起」掛嘴邊。</a:t>
            </a:r>
          </a:p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８</a:t>
            </a:r>
            <a:r>
              <a:rPr lang="en-US" altLang="zh-TW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飯前洗手，飯後刷牙、漱口，不浪費食物。</a:t>
            </a:r>
          </a:p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９</a:t>
            </a:r>
            <a:r>
              <a:rPr lang="en-US" altLang="zh-TW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不帶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金錢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玩具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危險物品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和</a:t>
            </a:r>
            <a:r>
              <a:rPr lang="zh-TW" altLang="en-US" sz="28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零食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到校。</a:t>
            </a:r>
            <a:endParaRPr lang="en-US" altLang="zh-TW" sz="2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latinLnBrk="1">
              <a:buFontTx/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</a:t>
            </a:r>
            <a:r>
              <a:rPr 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10.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多喝開水，不吃垃圾食物。</a:t>
            </a:r>
          </a:p>
          <a:p>
            <a:pPr>
              <a:buFontTx/>
              <a:buNone/>
              <a:defRPr/>
            </a:pPr>
            <a:r>
              <a:rPr lang="en-US" sz="2800" dirty="0"/>
              <a:t> </a:t>
            </a:r>
            <a:endParaRPr lang="zh-TW" altLang="en-US" sz="2800" dirty="0"/>
          </a:p>
          <a:p>
            <a:pPr>
              <a:defRPr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476672"/>
            <a:ext cx="4788545" cy="812055"/>
          </a:xfrm>
          <a:noFill/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chemeClr val="bg2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0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7</a:t>
            </a:r>
            <a:r>
              <a:rPr lang="zh-TW" altLang="en-US" sz="4400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獎懲方式</a:t>
            </a:r>
            <a:endParaRPr lang="zh-TW" altLang="en-US" sz="4400" dirty="0">
              <a:solidFill>
                <a:srgbClr val="7030A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1484784"/>
            <a:ext cx="8424936" cy="5000625"/>
          </a:xfrm>
        </p:spPr>
        <p:txBody>
          <a:bodyPr>
            <a:normAutofit fontScale="92500" lnSpcReduction="10000"/>
          </a:bodyPr>
          <a:lstStyle/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獎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畫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“O”~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準時上學、吃完早餐、做家事、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作業用心、朗讀文章、上課認真、幫助同   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學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……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。</a:t>
            </a:r>
          </a:p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懲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打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“X”~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上學或上課遲到、作業沒交或未完成、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 學用品沒帶、上課不專心、危險動作、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 欺負同學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……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。</a:t>
            </a:r>
          </a:p>
          <a:p>
            <a:pPr latinLnBrk="1"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笑臉章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每週五數 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O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O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O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O</a:t>
            </a: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總數在班上前半者蓋笑臉章。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 latinLnBrk="1">
              <a:buNone/>
              <a:defRPr/>
            </a:pPr>
            <a:r>
              <a:rPr lang="zh-TW" altLang="en-US" sz="28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             笑臉章學期末可換獎品。</a:t>
            </a:r>
          </a:p>
          <a:p>
            <a:pPr>
              <a:buFontTx/>
              <a:buNone/>
              <a:defRPr/>
            </a:pPr>
            <a:r>
              <a:rPr lang="en-US" altLang="zh-TW" sz="2800" dirty="0"/>
              <a:t> </a:t>
            </a:r>
            <a:endParaRPr lang="zh-TW" altLang="en-US" sz="2800" dirty="0"/>
          </a:p>
          <a:p>
            <a:pPr>
              <a:buFontTx/>
              <a:buNone/>
              <a:defRPr/>
            </a:pPr>
            <a:r>
              <a:rPr lang="en-US" sz="2800" dirty="0"/>
              <a:t> </a:t>
            </a:r>
            <a:endParaRPr lang="zh-TW" altLang="en-US" sz="2800" dirty="0"/>
          </a:p>
          <a:p>
            <a:pPr>
              <a:defRPr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3241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27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3140968"/>
            <a:ext cx="7122021" cy="1384300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zh-TW" altLang="en-US" sz="4800" b="1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孩子在學校一天的生活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404664"/>
            <a:ext cx="6929438" cy="984721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早上７</a:t>
            </a:r>
            <a:r>
              <a:rPr lang="en-US" altLang="zh-TW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３０</a:t>
            </a:r>
            <a:r>
              <a:rPr lang="en-US" altLang="zh-TW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-</a:t>
            </a:r>
            <a:r>
              <a:rPr lang="zh-TW" altLang="en-US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８</a:t>
            </a:r>
            <a:r>
              <a:rPr lang="en-US" altLang="zh-TW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4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１０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31640" y="2564904"/>
            <a:ext cx="7000875" cy="3024336"/>
          </a:xfrm>
          <a:noFill/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99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抄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聯絡簿</a:t>
            </a:r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>
                <a:solidFill>
                  <a:srgbClr val="0099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交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作業、聯絡簿、各項回條</a:t>
            </a:r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>
                <a:solidFill>
                  <a:srgbClr val="0099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拿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當天課程的課本、習作置於抽屜</a:t>
            </a:r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訂正</a:t>
            </a:r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作業</a:t>
            </a:r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endParaRPr lang="zh-TW" altLang="en-US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3" descr="圖片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395536" y="312436"/>
            <a:ext cx="63830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早上８</a:t>
            </a:r>
            <a:r>
              <a:rPr lang="en-US" altLang="zh-TW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１０</a:t>
            </a:r>
            <a:r>
              <a:rPr lang="en-US" altLang="zh-TW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-</a:t>
            </a:r>
            <a:r>
              <a:rPr lang="zh-TW" altLang="en-US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８</a:t>
            </a:r>
            <a:r>
              <a:rPr lang="en-US" altLang="zh-TW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:</a:t>
            </a:r>
            <a:r>
              <a:rPr lang="zh-TW" altLang="en-US" sz="4400" b="1" dirty="0">
                <a:solidFill>
                  <a:srgbClr val="FF0066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３５</a:t>
            </a:r>
          </a:p>
        </p:txBody>
      </p:sp>
      <p:sp>
        <p:nvSpPr>
          <p:cNvPr id="4" name="矩形 3"/>
          <p:cNvSpPr/>
          <p:nvPr/>
        </p:nvSpPr>
        <p:spPr>
          <a:xfrm>
            <a:off x="1403648" y="2500306"/>
            <a:ext cx="638306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週一 導師時間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訂正、看書、做美勞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週二 品德教育</a:t>
            </a:r>
            <a:r>
              <a:rPr lang="en-US" altLang="zh-TW" sz="32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配合學務處主題</a:t>
            </a:r>
            <a:r>
              <a:rPr lang="en-US" altLang="zh-TW" sz="32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</a:p>
          <a:p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週三 導師時間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訂正、看書、</a:t>
            </a:r>
            <a:r>
              <a:rPr lang="zh-TW" altLang="en-US" sz="28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做運動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週四 </a:t>
            </a:r>
            <a:r>
              <a:rPr lang="zh-TW" altLang="en-US" sz="36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閱讀時間</a:t>
            </a:r>
            <a:r>
              <a:rPr lang="en-US" altLang="zh-TW" sz="32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32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全班一起閱讀</a:t>
            </a:r>
            <a:r>
              <a:rPr lang="en-US" altLang="zh-TW" sz="32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endParaRPr lang="en-US" altLang="zh-TW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2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週五 導師時間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訂正、看書、做美勞</a:t>
            </a:r>
            <a:r>
              <a:rPr lang="en-US" altLang="zh-TW" sz="2800" dirty="0">
                <a:solidFill>
                  <a:srgbClr val="0099FF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endParaRPr lang="zh-TW" altLang="en-US" sz="2800" dirty="0">
              <a:solidFill>
                <a:srgbClr val="00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" y="-491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367283"/>
            <a:ext cx="5472113" cy="984721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4400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上課前三分鐘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63688" y="2492896"/>
            <a:ext cx="7000875" cy="3000375"/>
          </a:xfrm>
          <a:noFill/>
        </p:spPr>
        <p:txBody>
          <a:bodyPr>
            <a:normAutofit lnSpcReduction="10000"/>
          </a:bodyPr>
          <a:lstStyle/>
          <a:p>
            <a:r>
              <a:rPr lang="zh-TW" altLang="en-US" sz="6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喝水、深呼吸</a:t>
            </a:r>
            <a:endParaRPr lang="en-US" altLang="zh-TW" sz="6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60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閉目、靜心</a:t>
            </a:r>
          </a:p>
          <a:p>
            <a:r>
              <a:rPr lang="zh-TW" altLang="en-US" sz="60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耐心等待上課</a:t>
            </a:r>
            <a:endParaRPr lang="en-US" altLang="zh-TW" sz="60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0305" y="260648"/>
            <a:ext cx="3708425" cy="13843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66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上課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71562" y="2852936"/>
            <a:ext cx="7000875" cy="2360117"/>
          </a:xfrm>
          <a:noFill/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rgbClr val="0099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專心學習</a:t>
            </a:r>
            <a:endParaRPr lang="en-US" altLang="zh-TW" sz="5400" dirty="0">
              <a:solidFill>
                <a:srgbClr val="0099FF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FontTx/>
              <a:buNone/>
            </a:pP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桌上只能放上課物品</a:t>
            </a:r>
            <a:endParaRPr lang="en-US" altLang="zh-TW" sz="54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FontTx/>
              <a:buNone/>
            </a:pPr>
            <a:r>
              <a:rPr lang="zh-TW" altLang="en-US" sz="5400" dirty="0">
                <a:solidFill>
                  <a:srgbClr val="00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</a:t>
            </a:r>
            <a:endParaRPr lang="en-US" altLang="zh-TW" sz="54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2808312" cy="13843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6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下課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71562" y="2852936"/>
            <a:ext cx="7000875" cy="2078533"/>
          </a:xfrm>
          <a:noFill/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0099FF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開心遊戲</a:t>
            </a:r>
            <a:endParaRPr lang="en-US" altLang="zh-TW" sz="5400" dirty="0">
              <a:solidFill>
                <a:srgbClr val="0099FF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安全第一、友愛同伴</a:t>
            </a:r>
            <a:endParaRPr lang="en-US" altLang="zh-TW" sz="54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7081" y="406029"/>
            <a:ext cx="5076056" cy="13843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午餐時間</a:t>
            </a:r>
            <a:r>
              <a:rPr lang="en-US" altLang="zh-TW" sz="4000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(12:00-12:30)</a:t>
            </a:r>
            <a:endParaRPr lang="zh-TW" altLang="en-US" sz="4000" dirty="0">
              <a:solidFill>
                <a:srgbClr val="FF0066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47664" y="2492896"/>
            <a:ext cx="7596336" cy="2942629"/>
          </a:xfrm>
          <a:noFill/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戴口罩、排隊盛飯菜</a:t>
            </a:r>
            <a:endParaRPr lang="en-US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4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專心吃飯</a:t>
            </a:r>
            <a:endParaRPr lang="en-US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4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飯後潔牙、漱口</a:t>
            </a:r>
            <a:endParaRPr lang="en-US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endParaRPr lang="en-US" altLang="zh-TW" sz="32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06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04664"/>
            <a:ext cx="7143750" cy="13843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4000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午休時間</a:t>
            </a:r>
            <a:r>
              <a:rPr lang="en-US" altLang="zh-TW" sz="4000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(12:30-13:20)</a:t>
            </a:r>
            <a:endParaRPr lang="zh-TW" altLang="en-US" sz="4000" dirty="0">
              <a:solidFill>
                <a:srgbClr val="FF0066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5616" y="2780928"/>
            <a:ext cx="7215187" cy="3857625"/>
          </a:xfrm>
          <a:noFill/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趴下來，眼睛閉上休息。</a:t>
            </a:r>
            <a:endParaRPr lang="en-US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FontTx/>
              <a:buNone/>
            </a:pPr>
            <a:endParaRPr lang="en-US" altLang="zh-TW" sz="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48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防災頭套可以當小枕頭。</a:t>
            </a:r>
            <a:endParaRPr lang="en-US" altLang="zh-TW" sz="48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692696"/>
            <a:ext cx="7315200" cy="736054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66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教務處</a:t>
            </a:r>
            <a:endParaRPr lang="zh-TW" altLang="zh-TW" sz="6600" dirty="0">
              <a:solidFill>
                <a:schemeClr val="tx1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815172"/>
            <a:ext cx="8229600" cy="4668838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多與學校老師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溝通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，建立良善的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合作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關係。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假日多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陪伴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孩子學習，探尋課本外的知識，    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建立孩子自信及健全人格。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不要怕孩子在學習中受挫，針對孩子個體   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適應能力及學習狀況，給予適度的學習挑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戰，培養孩子的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學習毅力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解決事情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的能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力。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  <a:p>
            <a:pPr eaLnBrk="1" hangingPunct="1"/>
            <a:r>
              <a:rPr lang="zh-TW" altLang="en-US" dirty="0">
                <a:solidFill>
                  <a:srgbClr val="333300"/>
                </a:solidFill>
                <a:effectLst/>
              </a:rPr>
              <a:t>。</a:t>
            </a:r>
            <a:endParaRPr lang="en-US" altLang="zh-TW" dirty="0">
              <a:solidFill>
                <a:srgbClr val="333300"/>
              </a:solidFill>
              <a:effectLst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2880320" cy="1162856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6000" b="1" dirty="0">
                <a:solidFill>
                  <a:srgbClr val="FF0066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放學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79712" y="2060848"/>
            <a:ext cx="7500937" cy="3857625"/>
          </a:xfrm>
          <a:noFill/>
        </p:spPr>
        <p:txBody>
          <a:bodyPr/>
          <a:lstStyle/>
          <a:p>
            <a:pPr algn="ctr">
              <a:buFontTx/>
              <a:buNone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>
              <a:buFontTx/>
              <a:buNone/>
            </a:pPr>
            <a:r>
              <a:rPr lang="en-US" altLang="zh-TW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1.</a:t>
            </a: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抽屜物品</a:t>
            </a:r>
            <a:r>
              <a:rPr lang="zh-TW" altLang="en-US" sz="5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排</a:t>
            </a: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整齊</a:t>
            </a:r>
          </a:p>
          <a:p>
            <a:pPr>
              <a:buFontTx/>
              <a:buNone/>
            </a:pPr>
            <a:r>
              <a:rPr lang="en-US" altLang="zh-TW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2.</a:t>
            </a:r>
            <a:r>
              <a:rPr lang="zh-TW" altLang="en-US" sz="5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排</a:t>
            </a: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桌椅</a:t>
            </a:r>
          </a:p>
          <a:p>
            <a:pPr>
              <a:buFontTx/>
              <a:buNone/>
            </a:pPr>
            <a:r>
              <a:rPr lang="en-US" altLang="zh-TW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3.</a:t>
            </a:r>
            <a:r>
              <a:rPr lang="zh-TW" altLang="en-US" sz="5400" dirty="0">
                <a:solidFill>
                  <a:srgbClr val="FF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排</a:t>
            </a:r>
            <a:r>
              <a:rPr lang="zh-TW" altLang="en-US" sz="54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路隊放學</a:t>
            </a:r>
            <a:endParaRPr lang="en-US" altLang="zh-TW" sz="54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FontTx/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01" y="1205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318096"/>
            <a:ext cx="7704856" cy="1162856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60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            怎麼辦</a:t>
            </a:r>
            <a:r>
              <a:rPr lang="en-US" altLang="zh-TW" sz="60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6000" b="1" dirty="0">
              <a:solidFill>
                <a:srgbClr val="FF0066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44369" y="2352430"/>
            <a:ext cx="7447350" cy="4077377"/>
          </a:xfrm>
          <a:noFill/>
        </p:spPr>
        <p:txBody>
          <a:bodyPr>
            <a:normAutofit fontScale="25000" lnSpcReduction="20000"/>
          </a:bodyPr>
          <a:lstStyle/>
          <a:p>
            <a:pPr algn="ctr">
              <a:buFontTx/>
              <a:buNone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事前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請假：請利用</a:t>
            </a:r>
            <a:r>
              <a:rPr lang="en-US" altLang="zh-TW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新北校園通</a:t>
            </a:r>
            <a:r>
              <a:rPr lang="en-US" altLang="zh-TW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請假或事先提前寫在家庭聯絡簿上或傳</a:t>
            </a:r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告知。</a:t>
            </a:r>
          </a:p>
          <a:p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9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臨時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請假：請利用</a:t>
            </a:r>
            <a:r>
              <a:rPr lang="en-US" altLang="zh-TW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新北校園通</a:t>
            </a:r>
            <a:r>
              <a:rPr lang="en-US" altLang="zh-TW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請假或可請兄姐轉告或打學校電話</a:t>
            </a:r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【02-22876716#107】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老師的</a:t>
            </a:r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LINE ID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liju0302</a:t>
            </a:r>
          </a:p>
          <a:p>
            <a:pPr marL="0" indent="0">
              <a:buNone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☆發燒時，請一定要帶孩子去看醫生，</a:t>
            </a:r>
            <a:endParaRPr lang="en-US" altLang="zh-TW" sz="9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並且在家多休息，不用急著上學。☆</a:t>
            </a:r>
          </a:p>
          <a:p>
            <a:pPr>
              <a:buFontTx/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  <p:pic>
        <p:nvPicPr>
          <p:cNvPr id="5" name="Picture 2" descr="ãè«åãçåçæå°çµæ">
            <a:extLst>
              <a:ext uri="{FF2B5EF4-FFF2-40B4-BE49-F238E27FC236}">
                <a16:creationId xmlns:a16="http://schemas.microsoft.com/office/drawing/2014/main" id="{5387B63D-5112-4CE8-B52C-B9220E2043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62" r="2027" b="24262"/>
          <a:stretch/>
        </p:blipFill>
        <p:spPr bwMode="auto">
          <a:xfrm>
            <a:off x="2159138" y="260648"/>
            <a:ext cx="3553034" cy="183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176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3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648"/>
            <a:ext cx="7704856" cy="1162856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60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親師聯絡時間</a:t>
            </a:r>
            <a:endParaRPr lang="zh-TW" altLang="en-US" sz="6000" b="1" dirty="0">
              <a:solidFill>
                <a:srgbClr val="FF0066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576" y="1772816"/>
            <a:ext cx="7436014" cy="4176464"/>
          </a:xfrm>
          <a:noFill/>
        </p:spPr>
        <p:txBody>
          <a:bodyPr>
            <a:normAutofit fontScale="25000" lnSpcReduction="20000"/>
          </a:bodyPr>
          <a:lstStyle/>
          <a:p>
            <a:pPr algn="ctr">
              <a:buFontTx/>
              <a:buNone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學校電話：</a:t>
            </a: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02-22876716#107</a:t>
            </a:r>
            <a:endParaRPr lang="zh-TW" altLang="en-US" sz="1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老師手機：</a:t>
            </a: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0915567457(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如果未接，就改撥學校電話或在</a:t>
            </a: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留言，因為上課時間不便使用手機</a:t>
            </a: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聯絡時間：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    ★下午 </a:t>
            </a:r>
            <a:r>
              <a:rPr lang="en-US" altLang="zh-TW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30〜4</a:t>
            </a:r>
            <a:r>
              <a:rPr lang="zh-TW" altLang="en-US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11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（學校）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endParaRPr lang="en-US" altLang="zh-TW" sz="1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約好時間到教室找老師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    ★晚上 </a:t>
            </a:r>
            <a:r>
              <a:rPr lang="en-US" altLang="zh-TW" sz="112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12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12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00〜9:00</a:t>
            </a:r>
            <a:r>
              <a:rPr lang="zh-TW" altLang="en-US" sz="112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（家裡）</a:t>
            </a:r>
          </a:p>
          <a:p>
            <a:pPr>
              <a:buFontTx/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  <p:pic>
        <p:nvPicPr>
          <p:cNvPr id="5" name="圖片 3" descr="圖片1.png">
            <a:extLst>
              <a:ext uri="{FF2B5EF4-FFF2-40B4-BE49-F238E27FC236}">
                <a16:creationId xmlns:a16="http://schemas.microsoft.com/office/drawing/2014/main" id="{110E5CA9-BA36-4EA6-8515-F0CAD21815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4DCECBDF-BBF1-44C0-9626-47BEE9802BF5}"/>
              </a:ext>
            </a:extLst>
          </p:cNvPr>
          <p:cNvSpPr txBox="1"/>
          <p:nvPr/>
        </p:nvSpPr>
        <p:spPr>
          <a:xfrm>
            <a:off x="1115616" y="2636912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>
                <a:latin typeface="文鼎粗魏碑" panose="03000809000000000000" pitchFamily="65" charset="-120"/>
                <a:ea typeface="文鼎粗魏碑" panose="03000809000000000000" pitchFamily="65" charset="-120"/>
              </a:rPr>
              <a:t>班親會家長代表</a:t>
            </a:r>
            <a:endParaRPr lang="en-US" altLang="zh-TW" sz="7200" dirty="0">
              <a:latin typeface="文鼎粗魏碑" panose="03000809000000000000" pitchFamily="65" charset="-120"/>
              <a:ea typeface="文鼎粗魏碑" panose="03000809000000000000" pitchFamily="65" charset="-120"/>
            </a:endParaRPr>
          </a:p>
          <a:p>
            <a:r>
              <a:rPr lang="zh-TW" altLang="en-US" sz="7200" dirty="0">
                <a:solidFill>
                  <a:srgbClr val="FF0000"/>
                </a:solidFill>
                <a:latin typeface="文鼎粗魏碑" panose="03000809000000000000" pitchFamily="65" charset="-120"/>
                <a:ea typeface="文鼎粗魏碑" panose="03000809000000000000" pitchFamily="65" charset="-120"/>
              </a:rPr>
              <a:t>選出</a:t>
            </a:r>
            <a:r>
              <a:rPr lang="en-US" altLang="zh-TW" sz="7200" dirty="0">
                <a:solidFill>
                  <a:srgbClr val="FF0000"/>
                </a:solidFill>
                <a:latin typeface="文鼎粗魏碑" panose="03000809000000000000" pitchFamily="65" charset="-120"/>
                <a:ea typeface="文鼎粗魏碑" panose="03000809000000000000" pitchFamily="65" charset="-120"/>
              </a:rPr>
              <a:t>1-2</a:t>
            </a:r>
            <a:r>
              <a:rPr lang="zh-TW" altLang="en-US" sz="7200" dirty="0">
                <a:solidFill>
                  <a:srgbClr val="FF0000"/>
                </a:solidFill>
                <a:latin typeface="文鼎粗魏碑" panose="03000809000000000000" pitchFamily="65" charset="-120"/>
                <a:ea typeface="文鼎粗魏碑" panose="03000809000000000000" pitchFamily="65" charset="-120"/>
              </a:rPr>
              <a:t>位代表</a:t>
            </a:r>
          </a:p>
        </p:txBody>
      </p:sp>
    </p:spTree>
    <p:extLst>
      <p:ext uri="{BB962C8B-B14F-4D97-AF65-F5344CB8AC3E}">
        <p14:creationId xmlns:p14="http://schemas.microsoft.com/office/powerpoint/2010/main" val="20470811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51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704856" cy="1440160"/>
          </a:xfrm>
          <a:noFill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kumimoji="0" lang="zh-TW" altLang="en-US" sz="7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</a:t>
            </a:r>
            <a:r>
              <a:rPr kumimoji="0" lang="en-US" altLang="zh-TW" sz="7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Q&amp;A</a:t>
            </a:r>
            <a:endParaRPr kumimoji="0" lang="zh-TW" altLang="en-US" sz="7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47664" y="2055803"/>
            <a:ext cx="7436014" cy="4176464"/>
          </a:xfrm>
          <a:noFill/>
        </p:spPr>
        <p:txBody>
          <a:bodyPr>
            <a:normAutofit fontScale="77500" lnSpcReduction="20000"/>
          </a:bodyPr>
          <a:lstStyle/>
          <a:p>
            <a:pPr algn="ctr">
              <a:buFontTx/>
              <a:buNone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zh-TW" altLang="en-US" sz="9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歡迎</a:t>
            </a:r>
            <a:r>
              <a:rPr kumimoji="0" lang="zh-TW" altLang="en-US" sz="9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</a:t>
            </a:r>
            <a:endParaRPr kumimoji="0" lang="en-US" altLang="zh-TW" sz="96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zh-TW" altLang="en-US" sz="9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踴躍提出</a:t>
            </a:r>
            <a:endParaRPr kumimoji="0" lang="en-US" altLang="zh-TW" sz="96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zh-TW" altLang="en-US" sz="96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您的意見與問題</a:t>
            </a:r>
          </a:p>
          <a:p>
            <a:pPr>
              <a:buFontTx/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08343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069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74" y="2060848"/>
            <a:ext cx="7251822" cy="5555704"/>
          </a:xfrm>
          <a:noFill/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kumimoji="0" lang="zh-TW" altLang="en-US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  <a:br>
              <a:rPr kumimoji="0" lang="en-US" altLang="zh-TW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今天的參與和聆聽</a:t>
            </a:r>
            <a:br>
              <a:rPr kumimoji="0" lang="en-US" altLang="zh-TW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假日愉快</a:t>
            </a:r>
            <a:r>
              <a:rPr kumimoji="0" lang="en-US" altLang="zh-TW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kumimoji="0" lang="zh-TW" altLang="en-US" sz="6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228184" y="5733256"/>
            <a:ext cx="1531194" cy="839788"/>
          </a:xfrm>
          <a:noFill/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zh-TW" altLang="en-US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>
              <a:buFontTx/>
              <a:buNone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194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圖片 3" descr="圖片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8229600" cy="1136650"/>
          </a:xfrm>
          <a:noFill/>
        </p:spPr>
        <p:txBody>
          <a:bodyPr/>
          <a:lstStyle/>
          <a:p>
            <a:pPr eaLnBrk="1" hangingPunct="1"/>
            <a:r>
              <a:rPr lang="zh-TW" altLang="en-US" sz="6600" dirty="0">
                <a:solidFill>
                  <a:schemeClr val="bg1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教務處</a:t>
            </a:r>
            <a:endParaRPr lang="zh-TW" altLang="zh-TW" sz="6600" dirty="0">
              <a:solidFill>
                <a:schemeClr val="bg1"/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857375"/>
            <a:ext cx="8229600" cy="4668838"/>
          </a:xfrm>
          <a:noFill/>
        </p:spPr>
        <p:txBody>
          <a:bodyPr/>
          <a:lstStyle/>
          <a:p>
            <a:pPr eaLnBrk="1" hangingPunct="1">
              <a:buNone/>
            </a:pPr>
            <a:endParaRPr lang="en-US" altLang="zh-TW" dirty="0">
              <a:solidFill>
                <a:srgbClr val="333300"/>
              </a:solidFill>
              <a:effectLst/>
              <a:latin typeface="華康談楷體W5(P)" pitchFamily="66" charset="-120"/>
              <a:ea typeface="華康談楷體W5(P)" pitchFamily="66" charset="-120"/>
            </a:endParaRPr>
          </a:p>
          <a:p>
            <a:pPr eaLnBrk="1" hangingPunct="1"/>
            <a:endParaRPr lang="en-US" altLang="zh-TW" b="1" dirty="0"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3600" dirty="0"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</a:rPr>
              <a:t>針對兒童學習的研究指出，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紙筆書寫</a:t>
            </a:r>
            <a:r>
              <a:rPr lang="zh-TW" altLang="en-US" sz="3600" dirty="0"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</a:rPr>
              <a:t>練習之學習效果勝於電腦鍵盤輸入，請家長能鼓勵孩子多書寫並控制電腦使用時間。</a:t>
            </a:r>
            <a:endParaRPr lang="en-US" altLang="zh-TW" sz="3600" dirty="0"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dirty="0"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en-US" altLang="zh-TW" dirty="0"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28625"/>
            <a:ext cx="6033864" cy="1143000"/>
          </a:xfrm>
          <a:noFill/>
        </p:spPr>
        <p:txBody>
          <a:bodyPr/>
          <a:lstStyle/>
          <a:p>
            <a:pPr eaLnBrk="1" hangingPunct="1"/>
            <a:r>
              <a:rPr lang="zh-TW" altLang="en-US" sz="6600" dirty="0">
                <a:solidFill>
                  <a:schemeClr val="tx1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學務處</a:t>
            </a:r>
            <a:endParaRPr lang="zh-TW" altLang="zh-TW" sz="6600" dirty="0">
              <a:solidFill>
                <a:schemeClr val="tx1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2071688"/>
            <a:ext cx="8229600" cy="525621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上學時段：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20-07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放學時間：半天課中午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55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全天課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配合節能減碳，請家長儘量陪同孩子走路上學。</a:t>
            </a:r>
            <a:r>
              <a:rPr lang="zh-TW" altLang="en-US" sz="3200" u="sng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提醒您！騎乘機車請一定要</a:t>
            </a:r>
            <a:r>
              <a:rPr lang="zh-TW" altLang="en-US" sz="3200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戴</a:t>
            </a:r>
            <a:r>
              <a:rPr lang="zh-TW" altLang="en-US" sz="3200" u="sng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安全帽，包括您的寶貝</a:t>
            </a:r>
            <a:r>
              <a:rPr lang="en-US" altLang="zh-TW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圖片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642910" y="642918"/>
            <a:ext cx="2571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>
                <a:solidFill>
                  <a:schemeClr val="bg1"/>
                </a:solidFill>
                <a:latin typeface="華康中特圓體" pitchFamily="49" charset="-120"/>
                <a:ea typeface="華康中特圓體" pitchFamily="49" charset="-120"/>
              </a:rPr>
              <a:t>學務處</a:t>
            </a:r>
            <a:endParaRPr lang="zh-TW" altLang="en-US" sz="6000" dirty="0"/>
          </a:p>
        </p:txBody>
      </p:sp>
      <p:sp>
        <p:nvSpPr>
          <p:cNvPr id="6" name="矩形 5"/>
          <p:cNvSpPr/>
          <p:nvPr/>
        </p:nvSpPr>
        <p:spPr>
          <a:xfrm>
            <a:off x="1500166" y="2357430"/>
            <a:ext cx="6572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如有必要以汽、機車接送時，請停放在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家長接送區</a:t>
            </a:r>
            <a:r>
              <a:rPr lang="zh-TW" altLang="en-US" sz="3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，以免造成交通阻塞與人車爭道之情事，影響學童上下學安全，懇請配合！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zh-TW" altLang="en-US" sz="6600">
                <a:solidFill>
                  <a:schemeClr val="bg1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學務處</a:t>
            </a:r>
            <a:endParaRPr lang="zh-TW" altLang="zh-TW" sz="6600">
              <a:solidFill>
                <a:schemeClr val="bg1"/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143000"/>
            <a:ext cx="8229600" cy="5256213"/>
          </a:xfrm>
          <a:noFill/>
        </p:spPr>
        <p:txBody>
          <a:bodyPr/>
          <a:lstStyle/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配合新北市「校園禁用免洗餐具」政策，請孩子儘量在家食用早餐。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u="sng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不能用的</a:t>
            </a:r>
            <a:r>
              <a:rPr lang="zh-TW" altLang="en-US" sz="3200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光碟片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200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廢電池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可帶至學校回收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配合「書包減重政策」，請指導孩子配合 課表攜帶物品。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下雨天請穿著雨衣，勿帶雨傘到校。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警衛室旁有便當櫃供家長放置便當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zh-TW" altLang="en-US" sz="6600">
                <a:solidFill>
                  <a:schemeClr val="bg1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學務處</a:t>
            </a:r>
            <a:endParaRPr lang="zh-TW" altLang="zh-TW" sz="6600">
              <a:solidFill>
                <a:schemeClr val="bg1"/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576" y="116633"/>
            <a:ext cx="8229600" cy="517204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>
              <a:defRPr/>
            </a:pPr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請協助孩童準備手帕（或小方巾）與衛生紙，養成孩童良好清潔習慣；另可攜帶環保水杯或水壺到校，校內有提供安全衛生之飲用水。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請鼓勵您的孩子、陪您的孩子「</a:t>
            </a:r>
            <a:r>
              <a:rPr lang="zh-TW" altLang="en-US" sz="32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多運動</a:t>
            </a:r>
            <a:r>
              <a:rPr lang="zh-TW" altLang="en-US" sz="32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」，增進親子關係。</a:t>
            </a:r>
            <a:endParaRPr lang="en-US" altLang="zh-TW" sz="32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請控管孩子看電視時間並謹慎篩選節目內容，必要時陪同收視，適時給予機會教育</a:t>
            </a:r>
            <a:r>
              <a:rPr lang="zh-TW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圖片 3" descr="圖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zh-TW" altLang="en-US" sz="6600" dirty="0">
                <a:solidFill>
                  <a:schemeClr val="bg1"/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學務處</a:t>
            </a:r>
            <a:endParaRPr lang="zh-TW" altLang="zh-TW" sz="6600" dirty="0">
              <a:solidFill>
                <a:schemeClr val="bg1"/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5616" y="1268760"/>
            <a:ext cx="8229600" cy="5256213"/>
          </a:xfrm>
          <a:noFill/>
        </p:spPr>
        <p:txBody>
          <a:bodyPr/>
          <a:lstStyle/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/>
            <a:endParaRPr lang="en-US" altLang="zh-TW" dirty="0">
              <a:solidFill>
                <a:srgbClr val="333300"/>
              </a:solidFill>
              <a:effectLst/>
              <a:latin typeface="華康談楷體W5" pitchFamily="65" charset="-120"/>
              <a:ea typeface="華康談楷體W5" pitchFamily="65" charset="-120"/>
            </a:endParaRPr>
          </a:p>
          <a:p>
            <a:pPr eaLnBrk="1" hangingPunct="1"/>
            <a:r>
              <a:rPr lang="zh-TW" altLang="en-US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讓孩子協助做些簡單的家事</a:t>
            </a:r>
            <a:endParaRPr lang="en-US" altLang="zh-TW" sz="36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服裝規定：</a:t>
            </a:r>
          </a:p>
          <a:p>
            <a:r>
              <a:rPr lang="zh-TW" altLang="en-US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每週一、二、四穿著運動服上學，</a:t>
            </a:r>
            <a:endParaRPr lang="en-US" altLang="zh-TW" sz="36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週三、五穿著便服戴上名牌上學</a:t>
            </a:r>
            <a:endParaRPr lang="en-US" altLang="zh-TW" sz="36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en-US" altLang="zh-TW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【</a:t>
            </a:r>
            <a:r>
              <a:rPr lang="zh-TW" altLang="en-US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請勿穿涼鞋或拖鞋上學</a:t>
            </a:r>
            <a:r>
              <a:rPr lang="en-US" altLang="zh-TW" sz="3600" dirty="0">
                <a:solidFill>
                  <a:srgbClr val="000000"/>
                </a:solidFill>
                <a:effectLst/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】</a:t>
            </a:r>
            <a:endParaRPr lang="zh-TW" altLang="en-US" sz="3600" dirty="0">
              <a:solidFill>
                <a:srgbClr val="000000"/>
              </a:solidFill>
              <a:effectLst/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eaLnBrk="1" hangingPunct="1"/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  <a:p>
            <a:pPr eaLnBrk="1" hangingPunct="1"/>
            <a:endParaRPr lang="en-US" altLang="zh-TW" dirty="0">
              <a:solidFill>
                <a:srgbClr val="000000"/>
              </a:solidFill>
              <a:effectLst/>
              <a:latin typeface="華康正顏楷體W5" pitchFamily="65" charset="-120"/>
              <a:ea typeface="華康正顏楷體W5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2069</TotalTime>
  <Words>1962</Words>
  <Application>Microsoft Office PowerPoint</Application>
  <PresentationFormat>如螢幕大小 (4:3)</PresentationFormat>
  <Paragraphs>209</Paragraphs>
  <Slides>34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9" baseType="lpstr">
      <vt:lpstr>文鼎粗魏碑</vt:lpstr>
      <vt:lpstr>文鼎標楷注音</vt:lpstr>
      <vt:lpstr>書法家中楷體</vt:lpstr>
      <vt:lpstr>華康中特圓體</vt:lpstr>
      <vt:lpstr>華康正顏楷體W5</vt:lpstr>
      <vt:lpstr>華康談楷體W5</vt:lpstr>
      <vt:lpstr>華康談楷體W5(P)</vt:lpstr>
      <vt:lpstr>華康儷楷書</vt:lpstr>
      <vt:lpstr>標楷體</vt:lpstr>
      <vt:lpstr>Arial</vt:lpstr>
      <vt:lpstr>Times New Roman</vt:lpstr>
      <vt:lpstr>Trebuchet MS</vt:lpstr>
      <vt:lpstr>Wingdings</vt:lpstr>
      <vt:lpstr>Wingdings 3</vt:lpstr>
      <vt:lpstr>多面向</vt:lpstr>
      <vt:lpstr>PowerPoint 簡報</vt:lpstr>
      <vt:lpstr>我們這一班</vt:lpstr>
      <vt:lpstr>教務處</vt:lpstr>
      <vt:lpstr>教務處</vt:lpstr>
      <vt:lpstr>學務處</vt:lpstr>
      <vt:lpstr>PowerPoint 簡報</vt:lpstr>
      <vt:lpstr>學務處</vt:lpstr>
      <vt:lpstr>學務處</vt:lpstr>
      <vt:lpstr>學務處</vt:lpstr>
      <vt:lpstr>PowerPoint 簡報</vt:lpstr>
      <vt:lpstr>輔導處</vt:lpstr>
      <vt:lpstr>輔導諮詢服務： </vt:lpstr>
      <vt:lpstr>113學年度第一學期行事曆</vt:lpstr>
      <vt:lpstr>107生活教育方面~在家裡</vt:lpstr>
      <vt:lpstr>107課業方面</vt:lpstr>
      <vt:lpstr>國語生字學習:善加利用課本</vt:lpstr>
      <vt:lpstr>書寫注意原則</vt:lpstr>
      <vt:lpstr>107成績計算方式</vt:lpstr>
      <vt:lpstr> 1 0 7  生活常規</vt:lpstr>
      <vt:lpstr>    1 0 7 生活常規</vt:lpstr>
      <vt:lpstr> 1 0 7  獎懲方式</vt:lpstr>
      <vt:lpstr>孩子在學校一天的生活</vt:lpstr>
      <vt:lpstr>早上７:３０-８:１０</vt:lpstr>
      <vt:lpstr>PowerPoint 簡報</vt:lpstr>
      <vt:lpstr>上課前三分鐘</vt:lpstr>
      <vt:lpstr>上課</vt:lpstr>
      <vt:lpstr>下課</vt:lpstr>
      <vt:lpstr>午餐時間(12:00-12:30)</vt:lpstr>
      <vt:lpstr>午休時間(12:30-13:20)</vt:lpstr>
      <vt:lpstr>放學</vt:lpstr>
      <vt:lpstr>想            怎麼辦?</vt:lpstr>
      <vt:lpstr>親師聯絡時間</vt:lpstr>
      <vt:lpstr>家長Q&amp;A</vt:lpstr>
      <vt:lpstr>謝謝大家 今天的參與和聆聽 假日愉快!</vt:lpstr>
    </vt:vector>
  </TitlesOfParts>
  <Company>FLP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勝南</dc:creator>
  <cp:lastModifiedBy>user</cp:lastModifiedBy>
  <cp:revision>196</cp:revision>
  <dcterms:created xsi:type="dcterms:W3CDTF">2008-09-04T12:14:31Z</dcterms:created>
  <dcterms:modified xsi:type="dcterms:W3CDTF">2024-09-13T08:25:53Z</dcterms:modified>
</cp:coreProperties>
</file>