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45"/>
  </p:notesMasterIdLst>
  <p:sldIdLst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8" r:id="rId14"/>
    <p:sldId id="309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300" r:id="rId23"/>
    <p:sldId id="301" r:id="rId24"/>
    <p:sldId id="302" r:id="rId25"/>
    <p:sldId id="303" r:id="rId26"/>
    <p:sldId id="304" r:id="rId27"/>
    <p:sldId id="307" r:id="rId28"/>
    <p:sldId id="306" r:id="rId29"/>
    <p:sldId id="305" r:id="rId30"/>
    <p:sldId id="310" r:id="rId31"/>
    <p:sldId id="311" r:id="rId32"/>
    <p:sldId id="258" r:id="rId33"/>
    <p:sldId id="312" r:id="rId34"/>
    <p:sldId id="313" r:id="rId35"/>
    <p:sldId id="314" r:id="rId36"/>
    <p:sldId id="259" r:id="rId37"/>
    <p:sldId id="260" r:id="rId38"/>
    <p:sldId id="315" r:id="rId39"/>
    <p:sldId id="316" r:id="rId40"/>
    <p:sldId id="261" r:id="rId41"/>
    <p:sldId id="265" r:id="rId42"/>
    <p:sldId id="317" r:id="rId43"/>
    <p:sldId id="318" r:id="rId4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97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1F5DD-4E2B-4A19-8EF3-23919FC9E067}" type="datetimeFigureOut">
              <a:rPr lang="zh-TW" altLang="en-US" smtClean="0"/>
              <a:t>2018/4/26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D5A51-0D14-40B7-B28E-42B72E3071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4963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E8AA2-D718-4D79-A833-9EE2346CED45}" type="slidenum">
              <a:rPr lang="zh-TW" altLang="en-US" smtClean="0">
                <a:solidFill>
                  <a:prstClr val="black"/>
                </a:solidFill>
              </a:rPr>
              <a:pPr/>
              <a:t>17</a:t>
            </a:fld>
            <a:endParaRPr lang="zh-TW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E8AA2-D718-4D79-A833-9EE2346CED45}" type="slidenum">
              <a:rPr lang="zh-TW" altLang="en-US" smtClean="0">
                <a:solidFill>
                  <a:prstClr val="black"/>
                </a:solidFill>
              </a:rPr>
              <a:pPr/>
              <a:t>13</a:t>
            </a:fld>
            <a:endParaRPr lang="zh-TW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2018/4/26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2018/4/26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2018/4/26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30" name="日期版面配置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EDCF-E01D-4429-816E-569E0D7AE5AC}" type="datetimeFigureOut">
              <a:rPr lang="zh-TW" altLang="en-US" smtClean="0">
                <a:solidFill>
                  <a:srgbClr val="DBF5F9">
                    <a:shade val="90000"/>
                  </a:srgbClr>
                </a:solidFill>
              </a:rPr>
              <a:pPr/>
              <a:t>2018/4/26</a:t>
            </a:fld>
            <a:endParaRPr lang="zh-TW" alt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投影片編號版面配置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64DF-6EFF-458D-9C4D-BF964B3D18CC}" type="slidenum">
              <a:rPr lang="zh-TW" alt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7946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EDCF-E01D-4429-816E-569E0D7AE5AC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2018/4/26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64DF-6EFF-458D-9C4D-BF964B3D18CC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167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EDCF-E01D-4429-816E-569E0D7AE5AC}" type="datetimeFigureOut">
              <a:rPr lang="zh-TW" altLang="en-US" smtClean="0">
                <a:solidFill>
                  <a:srgbClr val="DBF5F9">
                    <a:shade val="90000"/>
                  </a:srgbClr>
                </a:solidFill>
              </a:rPr>
              <a:pPr/>
              <a:t>2018/4/26</a:t>
            </a:fld>
            <a:endParaRPr lang="zh-TW" alt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64DF-6EFF-458D-9C4D-BF964B3D18CC}" type="slidenum">
              <a:rPr lang="zh-TW" alt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7901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EDCF-E01D-4429-816E-569E0D7AE5AC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2018/4/26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64DF-6EFF-458D-9C4D-BF964B3D18CC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297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EDCF-E01D-4429-816E-569E0D7AE5AC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2018/4/26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64DF-6EFF-458D-9C4D-BF964B3D18CC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44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EDCF-E01D-4429-816E-569E0D7AE5AC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2018/4/26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64DF-6EFF-458D-9C4D-BF964B3D18CC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501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EDCF-E01D-4429-816E-569E0D7AE5AC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2018/4/26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64DF-6EFF-458D-9C4D-BF964B3D18CC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1441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EDCF-E01D-4429-816E-569E0D7AE5AC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2018/4/26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64DF-6EFF-458D-9C4D-BF964B3D18CC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755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2018/4/26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剪去並圓角化單一角落矩形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直角三角形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EDCF-E01D-4429-816E-569E0D7AE5AC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2018/4/26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55F64DF-6EFF-458D-9C4D-BF964B3D18CC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10" name="手繪多邊形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手繪多邊形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898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EDCF-E01D-4429-816E-569E0D7AE5AC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2018/4/26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64DF-6EFF-458D-9C4D-BF964B3D18CC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470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EDCF-E01D-4429-816E-569E0D7AE5AC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2018/4/26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64DF-6EFF-458D-9C4D-BF964B3D18CC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9211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5BBEAD13-0566-4C6C-97E7-55F17F24B09F}" type="datetimeFigureOut">
              <a:rPr lang="zh-TW" altLang="en-US" smtClean="0"/>
              <a:pPr/>
              <a:t>2018/4/26</a:t>
            </a:fld>
            <a:endParaRPr lang="zh-TW" alt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zh-TW" altLang="en-US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3DA0BB7-265A-403C-9275-D587AB510EDC}" type="slidenum">
              <a:rPr lang="zh-TW" altLang="en-US" smtClean="0">
                <a:solidFill>
                  <a:srgbClr val="94C600"/>
                </a:solidFill>
              </a:rPr>
              <a:pPr/>
              <a:t>‹#›</a:t>
            </a:fld>
            <a:endParaRPr lang="zh-TW" altLang="en-US">
              <a:solidFill>
                <a:srgbClr val="94C600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7637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2018/4/26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42524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2018/4/26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69122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2018/4/26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89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2018/4/26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94C6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32644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2018/4/26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94C6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65799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2018/4/26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94C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4072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2018/4/26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2018/4/26</a:t>
            </a:fld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zh-TW" altLang="en-US">
              <a:solidFill>
                <a:srgbClr val="94C6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6262434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2018/4/26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zh-TW" altLang="en-US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32972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2018/4/26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94829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2018/4/26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23447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176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5989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6996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3510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597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171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2018/4/26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5327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2354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1476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5300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618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2018/4/26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2018/4/26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2018/4/26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2018/4/26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2018/4/26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2018/4/26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手繪多邊形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標題版面配置區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0" name="文字版面配置區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B20EDCF-E01D-4429-816E-569E0D7AE5AC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2018/4/26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頁尾版面配置區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55F64DF-6EFF-458D-9C4D-BF964B3D18CC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手繪多邊形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手繪多邊形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7063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pPr/>
              <a:t>2018/4/26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zh-TW" altLang="en-US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9825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476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000" b="1" dirty="0">
                <a:solidFill>
                  <a:prstClr val="black"/>
                </a:solidFill>
                <a:ea typeface="文鼎粗隸" panose="02010609010101010101" pitchFamily="49" charset="-120"/>
              </a:rPr>
              <a:t>美國</a:t>
            </a:r>
            <a:r>
              <a:rPr lang="zh-TW" altLang="en-US" sz="5000" b="1" dirty="0">
                <a:solidFill>
                  <a:prstClr val="black"/>
                </a:solidFill>
                <a:latin typeface="標楷體"/>
                <a:ea typeface="文鼎粗隸" panose="02010609010101010101" pitchFamily="49" charset="-120"/>
              </a:rPr>
              <a:t>～</a:t>
            </a:r>
            <a:r>
              <a:rPr lang="zh-TW" altLang="en-US" sz="5000" b="1" dirty="0">
                <a:solidFill>
                  <a:srgbClr val="FF0000"/>
                </a:solidFill>
                <a:latin typeface="標楷體"/>
                <a:ea typeface="文鼎粗隸" panose="02010609010101010101" pitchFamily="49" charset="-120"/>
              </a:rPr>
              <a:t>紐約</a:t>
            </a:r>
            <a:r>
              <a:rPr lang="zh-TW" altLang="en-US" sz="5000" b="1" dirty="0" smtClean="0">
                <a:solidFill>
                  <a:prstClr val="black"/>
                </a:solidFill>
                <a:latin typeface="標楷體"/>
                <a:ea typeface="文鼎粗隸" panose="02010609010101010101" pitchFamily="49" charset="-120"/>
              </a:rPr>
              <a:t>天氣   </a:t>
            </a:r>
            <a:r>
              <a:rPr lang="en-US" altLang="zh-TW" dirty="0" smtClean="0"/>
              <a:t>304-2</a:t>
            </a:r>
            <a:endParaRPr lang="zh-TW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60748"/>
            <a:ext cx="7440825" cy="558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23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7711736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9874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8680"/>
            <a:ext cx="7711736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2794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FF0000"/>
                </a:solidFill>
                <a:ea typeface="文鼎粗隸" panose="02010609010101010101" pitchFamily="49" charset="-120"/>
              </a:rPr>
              <a:t>台灣</a:t>
            </a:r>
            <a:r>
              <a:rPr lang="zh-TW" altLang="en-US" b="1" smtClean="0">
                <a:latin typeface="標楷體"/>
                <a:ea typeface="文鼎粗隸" panose="02010609010101010101" pitchFamily="49" charset="-120"/>
              </a:rPr>
              <a:t>～屏東天氣     </a:t>
            </a:r>
            <a:r>
              <a:rPr lang="en-US" altLang="zh-TW" sz="3600" b="1" dirty="0" smtClean="0">
                <a:latin typeface="標楷體"/>
                <a:ea typeface="文鼎粗隸" panose="02010609010101010101" pitchFamily="49" charset="-120"/>
              </a:rPr>
              <a:t>304-5</a:t>
            </a:r>
            <a:endParaRPr lang="zh-TW" altLang="en-US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24744"/>
            <a:ext cx="5558293" cy="642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1800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324544" y="692696"/>
            <a:ext cx="7772400" cy="4176464"/>
          </a:xfrm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zh-TW" altLang="en-US" sz="7500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加拿大 溫哥華</a:t>
            </a:r>
            <a:r>
              <a:rPr lang="en-US" altLang="zh-TW" sz="7500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7500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7500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國際天氣預報</a:t>
            </a:r>
            <a:endParaRPr lang="zh-TW" altLang="en-US" sz="7500" dirty="0">
              <a:solidFill>
                <a:schemeClr val="accent6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660232" y="764704"/>
            <a:ext cx="2224336" cy="648072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en-US" altLang="zh-TW" sz="5000" b="1" spc="200" dirty="0" smtClean="0">
                <a:ln w="29210">
                  <a:noFill/>
                </a:ln>
                <a:solidFill>
                  <a:srgbClr val="FF000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304-11</a:t>
            </a:r>
            <a:endParaRPr lang="zh-TW" altLang="en-US" sz="5000" b="1" spc="200" dirty="0">
              <a:ln w="29210">
                <a:noFill/>
              </a:ln>
              <a:solidFill>
                <a:srgbClr val="FF0000"/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3808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溫哥華 地理位置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5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溫哥華</a:t>
            </a:r>
            <a: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地理位置位於英屬哥倫比亞省西南沿海地區，坐落布勒半島西部，南面瀕臨菲莎河北支流，北面則瀕臨布勒內灣和英吉利灣，是加拿大西岸最大的港口。向西面向喬治亞海峽，但由溫哥華島一天然屏障所遮擋</a:t>
            </a:r>
            <a:r>
              <a:rPr lang="zh-TW" altLang="en-US" sz="35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。雖然</a:t>
            </a:r>
            <a: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緯度較高，但因有暖流經過，所以冬季一般不常降雪，港口不結冰。</a:t>
            </a:r>
          </a:p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051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229600" cy="1143000"/>
          </a:xfrm>
        </p:spPr>
        <p:txBody>
          <a:bodyPr/>
          <a:lstStyle/>
          <a:p>
            <a:r>
              <a:rPr lang="zh-TW" altLang="en-US" dirty="0" smtClean="0"/>
              <a:t>溫哥華</a:t>
            </a:r>
            <a:r>
              <a:rPr lang="en-US" altLang="zh-TW" dirty="0" smtClean="0"/>
              <a:t>5</a:t>
            </a:r>
            <a:r>
              <a:rPr lang="zh-TW" altLang="en-US" dirty="0" smtClean="0"/>
              <a:t>月 氣候</a:t>
            </a:r>
            <a:r>
              <a:rPr lang="zh-TW" altLang="en-US" dirty="0"/>
              <a:t>概述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628800"/>
            <a:ext cx="8229600" cy="4922520"/>
          </a:xfrm>
        </p:spPr>
        <p:txBody>
          <a:bodyPr>
            <a:normAutofit/>
          </a:bodyPr>
          <a:lstStyle/>
          <a:p>
            <a:r>
              <a:rPr lang="zh-TW" altLang="en-US" sz="2450" dirty="0" smtClean="0">
                <a:latin typeface="微軟正黑體" pitchFamily="34" charset="-120"/>
                <a:ea typeface="微軟正黑體" pitchFamily="34" charset="-120"/>
              </a:rPr>
              <a:t>溫哥華的</a:t>
            </a:r>
            <a:r>
              <a:rPr lang="en-US" altLang="zh-TW" sz="2450" dirty="0" smtClean="0"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en-US" sz="2450" dirty="0" smtClean="0">
                <a:latin typeface="微軟正黑體" pitchFamily="34" charset="-120"/>
                <a:ea typeface="微軟正黑體" pitchFamily="34" charset="-120"/>
              </a:rPr>
              <a:t>月氣候，和我們台北的</a:t>
            </a:r>
            <a:r>
              <a:rPr lang="en-US" altLang="zh-TW" sz="2450" dirty="0" smtClean="0"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en-US" sz="2450" dirty="0" smtClean="0">
                <a:latin typeface="微軟正黑體" pitchFamily="34" charset="-120"/>
                <a:ea typeface="微軟正黑體" pitchFamily="34" charset="-120"/>
              </a:rPr>
              <a:t>月氣候真的差了許多。</a:t>
            </a:r>
            <a:endParaRPr lang="en-US" altLang="zh-TW" sz="245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50" dirty="0" smtClean="0">
                <a:latin typeface="微軟正黑體" pitchFamily="34" charset="-120"/>
                <a:ea typeface="微軟正黑體" pitchFamily="34" charset="-120"/>
              </a:rPr>
              <a:t>提到溫哥華，很多人第一個想到的是多雨，的確溫哥華下雨的天數不少，不過比起加拿大其他城市，溫哥華的氣候已經算是很溫和了。溫哥華跟台灣最大的不同，就是這裡的氣候比較乾燥，夏天的時候不會黏黏膩膩，而冬天不像台灣濕冷，冬天溫度看起來很低 ，但是其實就跟台灣寒流來的時候差不多冷罷了，出門只要做好保暖工作，都不會太難受</a:t>
            </a:r>
            <a:r>
              <a:rPr lang="zh-TW" altLang="en-US" sz="2450" dirty="0" smtClean="0"/>
              <a:t>。</a:t>
            </a:r>
            <a:endParaRPr lang="en-US" altLang="zh-TW" sz="2450" dirty="0" smtClean="0"/>
          </a:p>
        </p:txBody>
      </p:sp>
      <p:pic>
        <p:nvPicPr>
          <p:cNvPr id="1029" name="Picture 5" descr="「加拿大」的圖片搜尋結果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4293096"/>
            <a:ext cx="3131840" cy="2564904"/>
          </a:xfrm>
          <a:prstGeom prst="star32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86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溫哥華 </a:t>
            </a:r>
            <a:r>
              <a:rPr lang="en-US" altLang="zh-TW" dirty="0" smtClean="0"/>
              <a:t>5</a:t>
            </a:r>
            <a:r>
              <a:rPr lang="zh-TW" altLang="en-US" dirty="0" smtClean="0"/>
              <a:t>月氣候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-1908720" y="1916832"/>
            <a:ext cx="8229600" cy="4389120"/>
          </a:xfrm>
        </p:spPr>
        <p:txBody>
          <a:bodyPr>
            <a:normAutofit/>
          </a:bodyPr>
          <a:lstStyle/>
          <a:p>
            <a:pPr lvl="8"/>
            <a:r>
              <a:rPr lang="en-US" altLang="zh-TW" sz="3000" dirty="0"/>
              <a:t>5 </a:t>
            </a:r>
            <a:r>
              <a:rPr lang="zh-TW" altLang="en-US" sz="3000" dirty="0"/>
              <a:t>月的溫哥華天氣慢慢變好，是挺適合來旅遊的時機。可以準備 </a:t>
            </a:r>
            <a:r>
              <a:rPr lang="en-US" altLang="zh-TW" sz="3000" dirty="0"/>
              <a:t>T </a:t>
            </a:r>
            <a:r>
              <a:rPr lang="zh-TW" altLang="en-US" sz="3000" dirty="0"/>
              <a:t>恤、毛衣、外套、輕薄的褲子，層次穿著是一個好主意，因為雖然白天可以是涼爽甚至溫暖的，但晚上仍然會感覺冷，尤其是在靠近海邊的地方</a:t>
            </a:r>
            <a:r>
              <a:rPr lang="zh-TW" altLang="en-US" sz="3000" dirty="0" smtClean="0"/>
              <a:t>。</a:t>
            </a:r>
            <a:endParaRPr lang="zh-TW" altLang="en-US" sz="3000" dirty="0"/>
          </a:p>
        </p:txBody>
      </p:sp>
    </p:spTree>
    <p:extLst>
      <p:ext uri="{BB962C8B-B14F-4D97-AF65-F5344CB8AC3E}">
        <p14:creationId xmlns:p14="http://schemas.microsoft.com/office/powerpoint/2010/main" val="7612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溫哥華 </a:t>
            </a:r>
            <a:r>
              <a:rPr lang="en-US" altLang="zh-TW" dirty="0" smtClean="0"/>
              <a:t>5</a:t>
            </a:r>
            <a:r>
              <a:rPr lang="zh-TW" altLang="en-US" dirty="0" smtClean="0"/>
              <a:t>月</a:t>
            </a:r>
            <a:r>
              <a:rPr lang="en-US" altLang="zh-TW" dirty="0" smtClean="0"/>
              <a:t>8</a:t>
            </a:r>
            <a:r>
              <a:rPr lang="zh-TW" altLang="en-US" dirty="0" smtClean="0"/>
              <a:t>日天氣預報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-252536" y="1935480"/>
            <a:ext cx="8939336" cy="4389120"/>
          </a:xfrm>
        </p:spPr>
        <p:txBody>
          <a:bodyPr/>
          <a:lstStyle/>
          <a:p>
            <a:pPr lvl="2"/>
            <a:r>
              <a:rPr lang="zh-TW" altLang="en-US" sz="2600" dirty="0" smtClean="0">
                <a:latin typeface="微軟正黑體" pitchFamily="34" charset="-120"/>
                <a:ea typeface="微軟正黑體" pitchFamily="34" charset="-120"/>
              </a:rPr>
              <a:t>天氣狀況</a:t>
            </a:r>
            <a:r>
              <a:rPr lang="en-US" altLang="zh-TW" sz="2600" dirty="0" smtClean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CN" altLang="en-US" sz="2600" dirty="0" smtClean="0">
                <a:latin typeface="微軟正黑體" pitchFamily="34" charset="-120"/>
                <a:ea typeface="微軟正黑體" pitchFamily="34" charset="-120"/>
              </a:rPr>
              <a:t>局部多雲</a:t>
            </a:r>
            <a:endParaRPr lang="en-US" altLang="zh-CN" sz="2600" dirty="0" smtClean="0">
              <a:latin typeface="微軟正黑體" pitchFamily="34" charset="-120"/>
              <a:ea typeface="微軟正黑體" pitchFamily="34" charset="-120"/>
            </a:endParaRPr>
          </a:p>
          <a:p>
            <a:pPr lvl="2"/>
            <a:r>
              <a:rPr lang="zh-TW" altLang="en-US" sz="2600" dirty="0" smtClean="0">
                <a:latin typeface="微軟正黑體" pitchFamily="34" charset="-120"/>
                <a:ea typeface="微軟正黑體" pitchFamily="34" charset="-120"/>
              </a:rPr>
              <a:t>當天是</a:t>
            </a:r>
            <a:r>
              <a:rPr lang="zh-CN" altLang="en-US" sz="5000" dirty="0" smtClean="0">
                <a:latin typeface="微軟正黑體" pitchFamily="34" charset="-120"/>
                <a:ea typeface="微軟正黑體" pitchFamily="34" charset="-120"/>
              </a:rPr>
              <a:t>晴</a:t>
            </a:r>
            <a:r>
              <a:rPr lang="zh-TW" altLang="en-US" sz="2600" dirty="0" smtClean="0">
                <a:latin typeface="微軟正黑體" pitchFamily="34" charset="-120"/>
                <a:ea typeface="微軟正黑體" pitchFamily="34" charset="-120"/>
              </a:rPr>
              <a:t>天</a:t>
            </a:r>
            <a:endParaRPr lang="en-US" altLang="zh-TW" sz="2600" dirty="0" smtClean="0">
              <a:latin typeface="微軟正黑體" pitchFamily="34" charset="-120"/>
              <a:ea typeface="微軟正黑體" pitchFamily="34" charset="-120"/>
            </a:endParaRPr>
          </a:p>
          <a:p>
            <a:pPr lvl="2"/>
            <a:r>
              <a:rPr lang="zh-TW" altLang="en-US" sz="2600" dirty="0" smtClean="0">
                <a:latin typeface="微軟正黑體" pitchFamily="34" charset="-120"/>
                <a:ea typeface="微軟正黑體" pitchFamily="34" charset="-120"/>
              </a:rPr>
              <a:t>最高溫</a:t>
            </a:r>
            <a:r>
              <a:rPr lang="en-US" altLang="zh-TW" sz="2600" dirty="0" smtClean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2600" dirty="0" smtClean="0">
                <a:latin typeface="微軟正黑體" pitchFamily="34" charset="-120"/>
                <a:ea typeface="微軟正黑體" pitchFamily="34" charset="-120"/>
              </a:rPr>
              <a:t>最低溫</a:t>
            </a:r>
            <a:r>
              <a:rPr lang="en-US" altLang="zh-TW" sz="2600" dirty="0" smtClean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2600" dirty="0" smtClean="0">
                <a:latin typeface="微軟正黑體" pitchFamily="34" charset="-120"/>
                <a:ea typeface="微軟正黑體" pitchFamily="34" charset="-120"/>
              </a:rPr>
              <a:t>歷史最高溫</a:t>
            </a:r>
            <a:r>
              <a:rPr lang="en-US" altLang="zh-TW" sz="2600" dirty="0" smtClean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2600" dirty="0" smtClean="0">
                <a:latin typeface="微軟正黑體" pitchFamily="34" charset="-120"/>
                <a:ea typeface="微軟正黑體" pitchFamily="34" charset="-120"/>
              </a:rPr>
              <a:t>歷史最低溫</a:t>
            </a:r>
            <a:r>
              <a:rPr lang="en-US" altLang="zh-TW" sz="2600" dirty="0" smtClean="0">
                <a:latin typeface="微軟正黑體" pitchFamily="34" charset="-120"/>
                <a:ea typeface="微軟正黑體" pitchFamily="34" charset="-120"/>
              </a:rPr>
              <a:t>:</a:t>
            </a:r>
          </a:p>
          <a:p>
            <a:pPr lvl="2"/>
            <a:r>
              <a:rPr lang="en-US" altLang="zh-CN" sz="2600" dirty="0" smtClean="0">
                <a:latin typeface="微軟正黑體" pitchFamily="34" charset="-120"/>
                <a:ea typeface="微軟正黑體" pitchFamily="34" charset="-120"/>
              </a:rPr>
              <a:t>15°C / 8°C</a:t>
            </a:r>
            <a:r>
              <a:rPr lang="en-US" altLang="zh-TW" sz="2600" dirty="0" smtClean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>23(1920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en-US" altLang="zh-TW" sz="2800" smtClean="0">
                <a:latin typeface="微軟正黑體" pitchFamily="34" charset="-120"/>
                <a:ea typeface="微軟正黑體" pitchFamily="34" charset="-120"/>
              </a:rPr>
              <a:t>) /-1</a:t>
            </a: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>℃(1922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en-US" altLang="zh-TW" sz="26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CN" sz="2600" dirty="0" smtClean="0">
                <a:latin typeface="微軟正黑體" pitchFamily="34" charset="-120"/>
                <a:ea typeface="微軟正黑體" pitchFamily="34" charset="-120"/>
              </a:rPr>
              <a:t>°C</a:t>
            </a:r>
          </a:p>
          <a:p>
            <a:pPr lvl="2"/>
            <a:r>
              <a:rPr lang="zh-TW" altLang="en-US" sz="2600" dirty="0" smtClean="0">
                <a:latin typeface="微軟正黑體" pitchFamily="34" charset="-120"/>
                <a:ea typeface="微軟正黑體" pitchFamily="34" charset="-120"/>
              </a:rPr>
              <a:t>風向、風力</a:t>
            </a:r>
            <a:r>
              <a:rPr lang="en-US" altLang="zh-TW" sz="2600" dirty="0" smtClean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CN" altLang="en-US" sz="2600" dirty="0" smtClean="0">
                <a:latin typeface="微軟正黑體" pitchFamily="34" charset="-120"/>
                <a:ea typeface="微軟正黑體" pitchFamily="34" charset="-120"/>
              </a:rPr>
              <a:t>西南偏西風</a:t>
            </a:r>
            <a:r>
              <a:rPr lang="zh-TW" altLang="en-US" sz="26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CN" sz="2600" smtClean="0"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CN" altLang="en-US" sz="2600" smtClean="0">
                <a:latin typeface="微軟正黑體" pitchFamily="34" charset="-120"/>
                <a:ea typeface="微軟正黑體" pitchFamily="34" charset="-120"/>
              </a:rPr>
              <a:t>級</a:t>
            </a:r>
            <a:endParaRPr lang="en-US" altLang="zh-CN" sz="2600" smtClean="0">
              <a:latin typeface="微軟正黑體" pitchFamily="34" charset="-120"/>
              <a:ea typeface="微軟正黑體" pitchFamily="34" charset="-120"/>
            </a:endParaRPr>
          </a:p>
          <a:p>
            <a:pPr lvl="2"/>
            <a:endParaRPr lang="en-US" altLang="zh-CN" sz="2600" smtClean="0">
              <a:latin typeface="微軟正黑體" pitchFamily="34" charset="-120"/>
              <a:ea typeface="微軟正黑體" pitchFamily="34" charset="-120"/>
            </a:endParaRPr>
          </a:p>
          <a:p>
            <a:pPr lvl="2"/>
            <a:endParaRPr lang="en-US" altLang="zh-CN" sz="2600" dirty="0" smtClean="0">
              <a:latin typeface="微軟正黑體" pitchFamily="34" charset="-120"/>
              <a:ea typeface="微軟正黑體" pitchFamily="34" charset="-120"/>
            </a:endParaRPr>
          </a:p>
          <a:p>
            <a:pPr lvl="2">
              <a:buNone/>
            </a:pPr>
            <a:endParaRPr lang="en-US" altLang="zh-CN" sz="4000" dirty="0" smtClean="0">
              <a:latin typeface="微軟正黑體" pitchFamily="34" charset="-120"/>
              <a:ea typeface="微軟正黑體" pitchFamily="34" charset="-120"/>
            </a:endParaRPr>
          </a:p>
          <a:p>
            <a:pPr lvl="2"/>
            <a:endParaRPr lang="zh-TW" altLang="en-US" dirty="0" smtClean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122" name="Picture 2" descr="「天氣」的圖片搜尋結果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4365104"/>
            <a:ext cx="3275856" cy="24928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405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10" name="內容版面配置區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31" name="Picture 7" descr="C:\Documents and Settings\Administrator\Local Settings\Temporary Internet Files\Content.IE5\GYQKX8YT\Weather-symbols[1].png"/>
          <p:cNvPicPr>
            <a:picLocks noChangeAspect="1" noChangeArrowheads="1"/>
          </p:cNvPicPr>
          <p:nvPr/>
        </p:nvPicPr>
        <p:blipFill>
          <a:blip r:embed="rId2" cstate="print"/>
          <a:srcRect b="195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" name="文字方塊 14"/>
          <p:cNvSpPr txBox="1"/>
          <p:nvPr/>
        </p:nvSpPr>
        <p:spPr>
          <a:xfrm>
            <a:off x="1907704" y="3861048"/>
            <a:ext cx="4968552" cy="861774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zh-TW" altLang="en-US" sz="1850" dirty="0" smtClean="0">
                <a:solidFill>
                  <a:srgbClr val="10CF9B"/>
                </a:solidFill>
                <a:latin typeface="微軟正黑體" pitchFamily="34" charset="-120"/>
                <a:ea typeface="微軟正黑體" pitchFamily="34" charset="-120"/>
              </a:rPr>
              <a:t>           </a:t>
            </a:r>
            <a:r>
              <a:rPr lang="zh-TW" altLang="en-US" sz="2500" b="1" dirty="0" smtClean="0">
                <a:solidFill>
                  <a:srgbClr val="10CF9B"/>
                </a:solidFill>
                <a:latin typeface="微軟正黑體" pitchFamily="34" charset="-120"/>
                <a:ea typeface="微軟正黑體" pitchFamily="34" charset="-120"/>
              </a:rPr>
              <a:t>我們的氣象預報到此告一段落</a:t>
            </a:r>
            <a:endParaRPr lang="en-US" altLang="zh-TW" sz="2500" b="1" dirty="0" smtClean="0">
              <a:solidFill>
                <a:srgbClr val="10CF9B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500" b="1" dirty="0" smtClean="0">
                <a:solidFill>
                  <a:srgbClr val="10CF9B"/>
                </a:solidFill>
                <a:latin typeface="微軟正黑體" pitchFamily="34" charset="-120"/>
                <a:ea typeface="微軟正黑體" pitchFamily="34" charset="-120"/>
              </a:rPr>
              <a:t>                        謝謝大家</a:t>
            </a:r>
            <a:r>
              <a:rPr lang="en-US" altLang="zh-TW" sz="2500" b="1" dirty="0" smtClean="0">
                <a:solidFill>
                  <a:srgbClr val="10CF9B"/>
                </a:solidFill>
                <a:latin typeface="微軟正黑體" pitchFamily="34" charset="-120"/>
                <a:ea typeface="微軟正黑體" pitchFamily="34" charset="-120"/>
              </a:rPr>
              <a:t>!</a:t>
            </a:r>
            <a:endParaRPr lang="zh-TW" altLang="en-US" sz="2500" b="1" dirty="0">
              <a:solidFill>
                <a:srgbClr val="10CF9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4401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139952" y="1052736"/>
            <a:ext cx="3816424" cy="2011947"/>
          </a:xfrm>
        </p:spPr>
        <p:txBody>
          <a:bodyPr>
            <a:noAutofit/>
          </a:bodyPr>
          <a:lstStyle/>
          <a:p>
            <a:pPr algn="r"/>
            <a:r>
              <a:rPr lang="zh-TW" altLang="en-US" sz="6000" dirty="0" smtClean="0"/>
              <a:t>東京</a:t>
            </a:r>
            <a:r>
              <a:rPr lang="en-US" altLang="zh-TW" sz="6000" dirty="0" smtClean="0"/>
              <a:t/>
            </a:r>
            <a:br>
              <a:rPr lang="en-US" altLang="zh-TW" sz="6000" dirty="0" smtClean="0"/>
            </a:br>
            <a:r>
              <a:rPr lang="zh-TW" altLang="en-US" sz="6000" dirty="0" smtClean="0"/>
              <a:t>五月天氣</a:t>
            </a:r>
            <a:r>
              <a:rPr lang="en-US" altLang="zh-TW" sz="6000" dirty="0" smtClean="0"/>
              <a:t/>
            </a:r>
            <a:br>
              <a:rPr lang="en-US" altLang="zh-TW" sz="6000" dirty="0" smtClean="0"/>
            </a:br>
            <a:r>
              <a:rPr lang="en-US" altLang="zh-TW" b="1" dirty="0" smtClean="0"/>
              <a:t>304-7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499992" y="4149080"/>
            <a:ext cx="3744416" cy="1656184"/>
          </a:xfrm>
        </p:spPr>
        <p:txBody>
          <a:bodyPr>
            <a:noAutofit/>
          </a:bodyPr>
          <a:lstStyle/>
          <a:p>
            <a:r>
              <a:rPr lang="zh-TW" altLang="en-US" sz="2800" dirty="0" smtClean="0">
                <a:solidFill>
                  <a:srgbClr val="002060"/>
                </a:solidFill>
              </a:rPr>
              <a:t>報告</a:t>
            </a:r>
            <a:r>
              <a:rPr lang="zh-TW" altLang="en-US" sz="2800" smtClean="0">
                <a:solidFill>
                  <a:srgbClr val="002060"/>
                </a:solidFill>
              </a:rPr>
              <a:t>：沈曜年</a:t>
            </a:r>
            <a:r>
              <a:rPr lang="zh-TW" altLang="en-US" sz="2800" dirty="0" smtClean="0">
                <a:solidFill>
                  <a:srgbClr val="002060"/>
                </a:solidFill>
              </a:rPr>
              <a:t>、龍文寬</a:t>
            </a:r>
            <a:endParaRPr lang="en-US" altLang="zh-TW" sz="2800" dirty="0" smtClean="0">
              <a:solidFill>
                <a:srgbClr val="002060"/>
              </a:solidFill>
            </a:endParaRPr>
          </a:p>
          <a:p>
            <a:endParaRPr lang="en-US" altLang="zh-TW" sz="2800" dirty="0" smtClean="0">
              <a:solidFill>
                <a:srgbClr val="002060"/>
              </a:solidFill>
            </a:endParaRPr>
          </a:p>
          <a:p>
            <a:r>
              <a:rPr lang="zh-TW" altLang="en-US" sz="2800" dirty="0" smtClean="0">
                <a:solidFill>
                  <a:srgbClr val="002060"/>
                </a:solidFill>
              </a:rPr>
              <a:t>電腦：盧宇勤、宋雲宸</a:t>
            </a:r>
            <a:endParaRPr lang="zh-TW" alt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39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hape 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312" y="76200"/>
            <a:ext cx="8759382" cy="670559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Shape 65"/>
          <p:cNvSpPr txBox="1"/>
          <p:nvPr/>
        </p:nvSpPr>
        <p:spPr>
          <a:xfrm>
            <a:off x="3997137" y="2944900"/>
            <a:ext cx="1533000" cy="65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zh-HK" altLang="en-US" b="1">
                <a:solidFill>
                  <a:srgbClr val="6AA84F"/>
                </a:solidFill>
              </a:rPr>
              <a:t>太平洋</a:t>
            </a:r>
          </a:p>
        </p:txBody>
      </p:sp>
    </p:spTree>
    <p:extLst>
      <p:ext uri="{BB962C8B-B14F-4D97-AF65-F5344CB8AC3E}">
        <p14:creationId xmlns:p14="http://schemas.microsoft.com/office/powerpoint/2010/main" val="4165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東京在哪裡？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204864"/>
            <a:ext cx="7272808" cy="4176464"/>
          </a:xfrm>
        </p:spPr>
      </p:pic>
    </p:spTree>
    <p:extLst>
      <p:ext uri="{BB962C8B-B14F-4D97-AF65-F5344CB8AC3E}">
        <p14:creationId xmlns:p14="http://schemas.microsoft.com/office/powerpoint/2010/main" val="65876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" t="18470" r="23428"/>
          <a:stretch/>
        </p:blipFill>
        <p:spPr bwMode="auto">
          <a:xfrm>
            <a:off x="827584" y="2704674"/>
            <a:ext cx="7416824" cy="360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467544" y="476672"/>
            <a:ext cx="6448562" cy="10331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 smtClean="0">
                <a:solidFill>
                  <a:srgbClr val="94C600"/>
                </a:solidFill>
              </a:rPr>
              <a:t>五月東京的天氣</a:t>
            </a:r>
            <a:endParaRPr lang="zh-TW" altLang="en-US" dirty="0">
              <a:solidFill>
                <a:srgbClr val="94C6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6" t="78152" r="55780" b="1312"/>
          <a:stretch/>
        </p:blipFill>
        <p:spPr bwMode="auto">
          <a:xfrm>
            <a:off x="5963548" y="993264"/>
            <a:ext cx="2287690" cy="279300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1259632" y="1781896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rgbClr val="002060"/>
                </a:solidFill>
              </a:rPr>
              <a:t>溫度適中，天氣涼爽</a:t>
            </a:r>
          </a:p>
        </p:txBody>
      </p:sp>
    </p:spTree>
    <p:extLst>
      <p:ext uri="{BB962C8B-B14F-4D97-AF65-F5344CB8AC3E}">
        <p14:creationId xmlns:p14="http://schemas.microsoft.com/office/powerpoint/2010/main" val="33849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7584" y="836712"/>
            <a:ext cx="7344816" cy="5184576"/>
          </a:xfrm>
        </p:spPr>
        <p:txBody>
          <a:bodyPr>
            <a:noAutofit/>
          </a:bodyPr>
          <a:lstStyle/>
          <a:p>
            <a:r>
              <a:rPr lang="zh-TW" altLang="en-US" sz="4800" dirty="0" smtClean="0"/>
              <a:t>地點：</a:t>
            </a:r>
            <a:r>
              <a:rPr lang="zh-TW" altLang="en-US" sz="4800" dirty="0" smtClean="0">
                <a:solidFill>
                  <a:srgbClr val="FF0000"/>
                </a:solidFill>
              </a:rPr>
              <a:t>東</a:t>
            </a:r>
            <a:r>
              <a:rPr lang="zh-TW" altLang="en-US" sz="4800" dirty="0" smtClean="0">
                <a:solidFill>
                  <a:srgbClr val="002060"/>
                </a:solidFill>
              </a:rPr>
              <a:t>京</a:t>
            </a:r>
            <a:r>
              <a:rPr lang="en-US" altLang="zh-TW" sz="4800" dirty="0" smtClean="0"/>
              <a:t/>
            </a:r>
            <a:br>
              <a:rPr lang="en-US" altLang="zh-TW" sz="4800" dirty="0" smtClean="0"/>
            </a:br>
            <a:r>
              <a:rPr lang="en-US" altLang="zh-TW" sz="4800" dirty="0" smtClean="0"/>
              <a:t/>
            </a:r>
            <a:br>
              <a:rPr lang="en-US" altLang="zh-TW" sz="4800" dirty="0" smtClean="0"/>
            </a:br>
            <a:r>
              <a:rPr lang="zh-TW" altLang="en-US" sz="4800" dirty="0" smtClean="0"/>
              <a:t>日期： </a:t>
            </a:r>
            <a:r>
              <a:rPr lang="en-US" altLang="zh-TW" sz="4800" dirty="0" smtClean="0">
                <a:solidFill>
                  <a:srgbClr val="FF0000"/>
                </a:solidFill>
              </a:rPr>
              <a:t>5/17</a:t>
            </a:r>
            <a:r>
              <a:rPr lang="en-US" altLang="zh-TW" sz="4800" dirty="0" smtClean="0"/>
              <a:t>(</a:t>
            </a:r>
            <a:r>
              <a:rPr lang="zh-TW" altLang="en-US" sz="4800" dirty="0" smtClean="0">
                <a:solidFill>
                  <a:srgbClr val="002060"/>
                </a:solidFill>
              </a:rPr>
              <a:t>週三</a:t>
            </a:r>
            <a:r>
              <a:rPr lang="en-US" altLang="zh-TW" sz="4800" dirty="0" smtClean="0"/>
              <a:t>)</a:t>
            </a:r>
            <a:br>
              <a:rPr lang="en-US" altLang="zh-TW" sz="4800" dirty="0" smtClean="0"/>
            </a:br>
            <a:r>
              <a:rPr lang="en-US" altLang="zh-TW" sz="4800" dirty="0"/>
              <a:t/>
            </a:r>
            <a:br>
              <a:rPr lang="en-US" altLang="zh-TW" sz="4800" dirty="0"/>
            </a:br>
            <a:r>
              <a:rPr lang="zh-TW" altLang="en-US" sz="4800" dirty="0"/>
              <a:t>實際</a:t>
            </a:r>
            <a:r>
              <a:rPr lang="zh-TW" altLang="en-US" sz="4800" dirty="0" smtClean="0"/>
              <a:t>溫度：</a:t>
            </a:r>
            <a:r>
              <a:rPr lang="en-US" altLang="zh-TW" sz="4800" dirty="0" smtClean="0">
                <a:solidFill>
                  <a:srgbClr val="FF0000"/>
                </a:solidFill>
              </a:rPr>
              <a:t>20</a:t>
            </a:r>
            <a:r>
              <a:rPr lang="en-US" altLang="zh-TW" sz="4800" dirty="0">
                <a:solidFill>
                  <a:srgbClr val="FF0000"/>
                </a:solidFill>
              </a:rPr>
              <a:t>°</a:t>
            </a:r>
            <a:r>
              <a:rPr lang="en-US" altLang="zh-TW" sz="4800" dirty="0"/>
              <a:t> /</a:t>
            </a:r>
            <a:r>
              <a:rPr lang="en-US" altLang="zh-TW" sz="4800" dirty="0">
                <a:solidFill>
                  <a:srgbClr val="002060"/>
                </a:solidFill>
              </a:rPr>
              <a:t>16</a:t>
            </a:r>
            <a:r>
              <a:rPr lang="en-US" altLang="zh-TW" sz="4800" dirty="0" smtClean="0">
                <a:solidFill>
                  <a:srgbClr val="002060"/>
                </a:solidFill>
              </a:rPr>
              <a:t>°</a:t>
            </a:r>
            <a:r>
              <a:rPr lang="en-US" altLang="zh-TW" sz="4800" dirty="0" smtClean="0"/>
              <a:t/>
            </a:r>
            <a:br>
              <a:rPr lang="en-US" altLang="zh-TW" sz="4800" dirty="0" smtClean="0"/>
            </a:br>
            <a:r>
              <a:rPr lang="en-US" altLang="zh-TW" sz="4800" dirty="0"/>
              <a:t/>
            </a:r>
            <a:br>
              <a:rPr lang="en-US" altLang="zh-TW" sz="4800" dirty="0"/>
            </a:br>
            <a:r>
              <a:rPr lang="zh-TW" altLang="en-US" sz="4800" dirty="0"/>
              <a:t>過往平均</a:t>
            </a:r>
            <a:r>
              <a:rPr lang="zh-TW" altLang="en-US" sz="4800" dirty="0" smtClean="0"/>
              <a:t>溫度：</a:t>
            </a:r>
            <a:r>
              <a:rPr lang="en-US" altLang="zh-TW" sz="4800" dirty="0" smtClean="0">
                <a:solidFill>
                  <a:srgbClr val="FF0000"/>
                </a:solidFill>
              </a:rPr>
              <a:t>22</a:t>
            </a:r>
            <a:r>
              <a:rPr lang="en-US" altLang="zh-TW" sz="4800" dirty="0">
                <a:solidFill>
                  <a:srgbClr val="FF0000"/>
                </a:solidFill>
              </a:rPr>
              <a:t>°</a:t>
            </a:r>
            <a:r>
              <a:rPr lang="en-US" altLang="zh-TW" sz="4800" dirty="0"/>
              <a:t>/</a:t>
            </a:r>
            <a:r>
              <a:rPr lang="en-US" altLang="zh-TW" sz="4800" dirty="0">
                <a:solidFill>
                  <a:srgbClr val="002060"/>
                </a:solidFill>
              </a:rPr>
              <a:t>15°</a:t>
            </a:r>
            <a:endParaRPr lang="zh-TW" altLang="en-US" sz="4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35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55776" y="1268760"/>
            <a:ext cx="4032448" cy="854968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報告完畢謝謝大家！</a:t>
            </a:r>
            <a:endParaRPr lang="zh-TW" alt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564904"/>
            <a:ext cx="4320480" cy="2863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808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7056783" cy="527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0857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52736"/>
            <a:ext cx="6816600" cy="509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2652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 smtClean="0">
                <a:latin typeface="標楷體"/>
                <a:ea typeface="文鼎粗隸" panose="02010609010101010101" pitchFamily="49" charset="-120"/>
              </a:rPr>
              <a:t>日本～</a:t>
            </a:r>
            <a:r>
              <a:rPr lang="zh-TW" altLang="en-US" sz="5000" b="1" dirty="0" smtClean="0">
                <a:solidFill>
                  <a:srgbClr val="FF0000"/>
                </a:solidFill>
                <a:latin typeface="標楷體"/>
                <a:ea typeface="文鼎粗隸" panose="02010609010101010101" pitchFamily="49" charset="-120"/>
              </a:rPr>
              <a:t>沖繩</a:t>
            </a:r>
            <a:r>
              <a:rPr lang="zh-TW" altLang="en-US" sz="5000" b="1" dirty="0" smtClean="0">
                <a:latin typeface="標楷體"/>
                <a:ea typeface="文鼎粗隸" panose="02010609010101010101" pitchFamily="49" charset="-120"/>
              </a:rPr>
              <a:t>天氣 </a:t>
            </a:r>
            <a:r>
              <a:rPr lang="en-US" altLang="zh-TW" sz="3600" b="1" dirty="0" smtClean="0">
                <a:latin typeface="標楷體"/>
                <a:ea typeface="文鼎粗隸" panose="02010609010101010101" pitchFamily="49" charset="-120"/>
              </a:rPr>
              <a:t>304-4</a:t>
            </a:r>
            <a:endParaRPr lang="zh-TW" altLang="en-US" sz="3600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7250560" cy="588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78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200800" cy="5378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38740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52736"/>
            <a:ext cx="7206240" cy="5382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116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latin typeface="標楷體"/>
                <a:ea typeface="文鼎粗隸" panose="02010609010101010101" pitchFamily="49" charset="-120"/>
              </a:rPr>
              <a:t>韓國</a:t>
            </a:r>
            <a:r>
              <a:rPr lang="zh-TW" altLang="en-US" sz="5000" b="1" dirty="0" smtClean="0">
                <a:latin typeface="標楷體"/>
                <a:ea typeface="文鼎粗隸" panose="02010609010101010101" pitchFamily="49" charset="-120"/>
              </a:rPr>
              <a:t>～</a:t>
            </a:r>
            <a:r>
              <a:rPr lang="zh-TW" altLang="en-US" sz="5000" b="1" dirty="0" smtClean="0">
                <a:solidFill>
                  <a:srgbClr val="FF0000"/>
                </a:solidFill>
                <a:latin typeface="標楷體"/>
                <a:ea typeface="文鼎粗隸" panose="02010609010101010101" pitchFamily="49" charset="-120"/>
              </a:rPr>
              <a:t>釜山</a:t>
            </a:r>
            <a:r>
              <a:rPr lang="zh-TW" altLang="en-US" sz="5000" b="1" dirty="0" smtClean="0">
                <a:latin typeface="標楷體"/>
                <a:ea typeface="文鼎粗隸" panose="02010609010101010101" pitchFamily="49" charset="-120"/>
              </a:rPr>
              <a:t>天氣   </a:t>
            </a:r>
            <a:r>
              <a:rPr lang="en-US" altLang="zh-TW" sz="5000" b="1" dirty="0" smtClean="0">
                <a:latin typeface="標楷體"/>
                <a:ea typeface="文鼎粗隸" panose="02010609010101010101" pitchFamily="49" charset="-120"/>
              </a:rPr>
              <a:t>304-6</a:t>
            </a:r>
            <a:endParaRPr lang="zh-TW" altLang="en-US" sz="5000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0" t="5260" r="26144"/>
          <a:stretch/>
        </p:blipFill>
        <p:spPr bwMode="auto">
          <a:xfrm>
            <a:off x="971600" y="1988840"/>
            <a:ext cx="7712475" cy="2959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42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/>
          <p:nvPr/>
        </p:nvSpPr>
        <p:spPr>
          <a:xfrm>
            <a:off x="1667400" y="211800"/>
            <a:ext cx="5809200" cy="67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zh-HK" altLang="en-US" sz="3000" b="1">
                <a:solidFill>
                  <a:prstClr val="black"/>
                </a:solidFill>
              </a:rPr>
              <a:t>美國</a:t>
            </a:r>
          </a:p>
        </p:txBody>
      </p:sp>
      <p:sp>
        <p:nvSpPr>
          <p:cNvPr id="71" name="Shape 71"/>
          <p:cNvSpPr txBox="1"/>
          <p:nvPr/>
        </p:nvSpPr>
        <p:spPr>
          <a:xfrm>
            <a:off x="1950887" y="5047675"/>
            <a:ext cx="5242200" cy="1688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zh-HK" altLang="en-US">
                <a:solidFill>
                  <a:prstClr val="black"/>
                </a:solidFill>
              </a:rPr>
              <a:t>面積</a:t>
            </a:r>
            <a:r>
              <a:rPr lang="en-US" altLang="zh-HK">
                <a:solidFill>
                  <a:prstClr val="black"/>
                </a:solidFill>
              </a:rPr>
              <a:t>: 1</a:t>
            </a:r>
            <a:r>
              <a:rPr lang="zh-HK" altLang="en-US">
                <a:solidFill>
                  <a:prstClr val="black"/>
                </a:solidFill>
              </a:rPr>
              <a:t>千萬 平方公里，世界第三大國家</a:t>
            </a:r>
          </a:p>
          <a:p>
            <a:endParaRPr>
              <a:solidFill>
                <a:prstClr val="black"/>
              </a:solidFill>
            </a:endParaRPr>
          </a:p>
          <a:p>
            <a:r>
              <a:rPr lang="zh-HK" altLang="en-US">
                <a:solidFill>
                  <a:prstClr val="black"/>
                </a:solidFill>
              </a:rPr>
              <a:t>人口</a:t>
            </a:r>
            <a:r>
              <a:rPr lang="en-US" altLang="zh-HK">
                <a:solidFill>
                  <a:prstClr val="black"/>
                </a:solidFill>
              </a:rPr>
              <a:t>: 3.19</a:t>
            </a:r>
            <a:r>
              <a:rPr lang="zh-HK" altLang="en-US">
                <a:solidFill>
                  <a:prstClr val="black"/>
                </a:solidFill>
              </a:rPr>
              <a:t>億人，世界第三多國家</a:t>
            </a:r>
          </a:p>
          <a:p>
            <a:endParaRPr>
              <a:solidFill>
                <a:prstClr val="black"/>
              </a:solidFill>
            </a:endParaRPr>
          </a:p>
          <a:p>
            <a:r>
              <a:rPr lang="zh-HK" altLang="en-US">
                <a:solidFill>
                  <a:prstClr val="black"/>
                </a:solidFill>
              </a:rPr>
              <a:t>地理位置</a:t>
            </a:r>
            <a:r>
              <a:rPr lang="en-US" altLang="zh-HK">
                <a:solidFill>
                  <a:prstClr val="black"/>
                </a:solidFill>
              </a:rPr>
              <a:t>: </a:t>
            </a:r>
            <a:r>
              <a:rPr lang="zh-HK" altLang="en-US">
                <a:solidFill>
                  <a:prstClr val="black"/>
                </a:solidFill>
              </a:rPr>
              <a:t>東臨大西洋、西臨太平洋、北靠加拿大、南接墨西哥</a:t>
            </a:r>
          </a:p>
          <a:p>
            <a:endParaRPr>
              <a:solidFill>
                <a:prstClr val="black"/>
              </a:solidFill>
            </a:endParaRPr>
          </a:p>
          <a:p>
            <a:r>
              <a:rPr lang="zh-HK" altLang="en-US">
                <a:solidFill>
                  <a:prstClr val="black"/>
                </a:solidFill>
              </a:rPr>
              <a:t>組成</a:t>
            </a:r>
            <a:r>
              <a:rPr lang="en-US" altLang="zh-HK">
                <a:solidFill>
                  <a:prstClr val="black"/>
                </a:solidFill>
              </a:rPr>
              <a:t>: 50</a:t>
            </a:r>
            <a:r>
              <a:rPr lang="zh-HK" altLang="en-US">
                <a:solidFill>
                  <a:prstClr val="black"/>
                </a:solidFill>
              </a:rPr>
              <a:t>州</a:t>
            </a:r>
            <a:r>
              <a:rPr lang="en-US" altLang="zh-HK">
                <a:solidFill>
                  <a:prstClr val="black"/>
                </a:solidFill>
              </a:rPr>
              <a:t>+1</a:t>
            </a:r>
            <a:r>
              <a:rPr lang="zh-HK" altLang="en-US">
                <a:solidFill>
                  <a:prstClr val="black"/>
                </a:solidFill>
              </a:rPr>
              <a:t>個哥倫比亞特區</a:t>
            </a:r>
          </a:p>
          <a:p>
            <a:endParaRPr sz="3000">
              <a:solidFill>
                <a:prstClr val="black"/>
              </a:solidFill>
            </a:endParaRPr>
          </a:p>
          <a:p>
            <a:endParaRPr>
              <a:solidFill>
                <a:prstClr val="black"/>
              </a:solidFill>
            </a:endParaRPr>
          </a:p>
        </p:txBody>
      </p:sp>
      <p:pic>
        <p:nvPicPr>
          <p:cNvPr id="72" name="Shape 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6037" y="835796"/>
            <a:ext cx="6071925" cy="42554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332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標楷體"/>
                <a:ea typeface="文鼎粗隸" panose="02010609010101010101" pitchFamily="49" charset="-120"/>
              </a:rPr>
              <a:t>韓國～</a:t>
            </a:r>
            <a:r>
              <a:rPr lang="zh-TW" altLang="en-US" b="1" dirty="0" smtClean="0">
                <a:solidFill>
                  <a:srgbClr val="FF0000"/>
                </a:solidFill>
                <a:latin typeface="標楷體"/>
                <a:ea typeface="文鼎粗隸" panose="02010609010101010101" pitchFamily="49" charset="-120"/>
              </a:rPr>
              <a:t>釜山</a:t>
            </a:r>
            <a:endParaRPr lang="zh-TW" alt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62" y="1268760"/>
            <a:ext cx="8114694" cy="5399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857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7711735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63019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7711735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73231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latin typeface="標楷體"/>
                <a:ea typeface="文鼎粗隸" panose="02010609010101010101" pitchFamily="49" charset="-120"/>
              </a:rPr>
              <a:t>韓國</a:t>
            </a:r>
            <a:r>
              <a:rPr lang="zh-TW" altLang="en-US" sz="5000" b="1" dirty="0" smtClean="0">
                <a:latin typeface="標楷體"/>
                <a:ea typeface="文鼎粗隸" panose="02010609010101010101" pitchFamily="49" charset="-120"/>
              </a:rPr>
              <a:t>～</a:t>
            </a:r>
            <a:r>
              <a:rPr lang="zh-TW" altLang="en-US" sz="5000" b="1" dirty="0" smtClean="0">
                <a:solidFill>
                  <a:srgbClr val="FF0000"/>
                </a:solidFill>
                <a:latin typeface="標楷體"/>
                <a:ea typeface="文鼎粗隸" panose="02010609010101010101" pitchFamily="49" charset="-120"/>
              </a:rPr>
              <a:t>首爾</a:t>
            </a:r>
            <a:r>
              <a:rPr lang="zh-TW" altLang="en-US" sz="5000" b="1" dirty="0" smtClean="0">
                <a:latin typeface="標楷體"/>
                <a:ea typeface="文鼎粗隸" panose="02010609010101010101" pitchFamily="49" charset="-120"/>
              </a:rPr>
              <a:t>天氣   </a:t>
            </a:r>
            <a:r>
              <a:rPr lang="en-US" altLang="zh-TW" sz="5000" b="1" dirty="0" smtClean="0">
                <a:latin typeface="標楷體"/>
                <a:ea typeface="文鼎粗隸" panose="02010609010101010101" pitchFamily="49" charset="-120"/>
              </a:rPr>
              <a:t>304-8</a:t>
            </a:r>
            <a:endParaRPr lang="zh-TW" altLang="en-US" sz="5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01648"/>
            <a:ext cx="7056784" cy="577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82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latin typeface="標楷體"/>
                <a:ea typeface="文鼎粗隸" panose="02010609010101010101" pitchFamily="49" charset="-120"/>
              </a:rPr>
              <a:t>韓國～</a:t>
            </a:r>
            <a:r>
              <a:rPr lang="zh-TW" altLang="en-US" sz="5000" b="1" dirty="0">
                <a:solidFill>
                  <a:srgbClr val="FF0000"/>
                </a:solidFill>
                <a:latin typeface="標楷體"/>
                <a:ea typeface="文鼎粗隸" panose="02010609010101010101" pitchFamily="49" charset="-120"/>
              </a:rPr>
              <a:t>首爾</a:t>
            </a:r>
            <a:r>
              <a:rPr lang="zh-TW" altLang="en-US" sz="5000" b="1" dirty="0">
                <a:latin typeface="標楷體"/>
                <a:ea typeface="文鼎粗隸" panose="02010609010101010101" pitchFamily="49" charset="-120"/>
              </a:rPr>
              <a:t>天氣   </a:t>
            </a:r>
            <a:r>
              <a:rPr lang="en-US" altLang="zh-TW" sz="5000" b="1" dirty="0">
                <a:latin typeface="標楷體"/>
                <a:ea typeface="文鼎粗隸" panose="02010609010101010101" pitchFamily="49" charset="-120"/>
              </a:rPr>
              <a:t>304-8</a:t>
            </a:r>
            <a:endParaRPr lang="zh-TW" altLang="en-US" sz="5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6840760" cy="512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82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7711735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58170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711735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22510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5000" b="1" dirty="0" smtClean="0">
                <a:latin typeface="標楷體"/>
                <a:ea typeface="文鼎粗隸" panose="02010609010101010101" pitchFamily="49" charset="-120"/>
              </a:rPr>
              <a:t>台灣～</a:t>
            </a:r>
            <a:r>
              <a:rPr lang="zh-TW" altLang="en-US" sz="5000" b="1" dirty="0" smtClean="0">
                <a:solidFill>
                  <a:srgbClr val="FF0000"/>
                </a:solidFill>
                <a:latin typeface="標楷體"/>
                <a:ea typeface="文鼎粗隸" panose="02010609010101010101" pitchFamily="49" charset="-120"/>
              </a:rPr>
              <a:t>台北</a:t>
            </a:r>
            <a:r>
              <a:rPr lang="zh-TW" altLang="en-US" sz="5000" b="1" dirty="0" smtClean="0">
                <a:latin typeface="標楷體"/>
                <a:ea typeface="文鼎粗隸" panose="02010609010101010101" pitchFamily="49" charset="-120"/>
              </a:rPr>
              <a:t>天氣</a:t>
            </a:r>
            <a:r>
              <a:rPr lang="en-US" altLang="zh-TW" sz="3600" b="1" dirty="0" smtClean="0">
                <a:latin typeface="標楷體"/>
                <a:ea typeface="文鼎粗隸" panose="02010609010101010101" pitchFamily="49" charset="-120"/>
              </a:rPr>
              <a:t>304-9</a:t>
            </a:r>
            <a:endParaRPr lang="zh-TW" altLang="en-US" sz="36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05987"/>
            <a:ext cx="7552653" cy="57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82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latin typeface="標楷體"/>
                <a:ea typeface="文鼎粗隸" panose="02010609010101010101" pitchFamily="49" charset="-120"/>
              </a:rPr>
              <a:t>台灣～</a:t>
            </a:r>
            <a:r>
              <a:rPr lang="zh-TW" altLang="en-US" sz="5000" b="1" dirty="0">
                <a:solidFill>
                  <a:srgbClr val="FF0000"/>
                </a:solidFill>
                <a:latin typeface="標楷體"/>
                <a:ea typeface="文鼎粗隸" panose="02010609010101010101" pitchFamily="49" charset="-120"/>
              </a:rPr>
              <a:t>台北</a:t>
            </a:r>
            <a:r>
              <a:rPr lang="zh-TW" altLang="en-US" sz="5000" b="1" dirty="0">
                <a:latin typeface="標楷體"/>
                <a:ea typeface="文鼎粗隸" panose="02010609010101010101" pitchFamily="49" charset="-120"/>
              </a:rPr>
              <a:t>天氣</a:t>
            </a:r>
            <a:endParaRPr lang="zh-TW" altLang="en-US" sz="5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96752"/>
            <a:ext cx="5339742" cy="57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109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7711735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6940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Shape 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7775" y="45625"/>
            <a:ext cx="6988450" cy="66599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953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7711735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161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Shape 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939550" cy="5576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463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799" y="2779124"/>
            <a:ext cx="4126800" cy="2739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8725" y="4163501"/>
            <a:ext cx="4126800" cy="232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35900" y="3689524"/>
            <a:ext cx="2182625" cy="145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0800" y="1000999"/>
            <a:ext cx="4568524" cy="1651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89075" y="1001002"/>
            <a:ext cx="3929450" cy="261962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Shape 110"/>
          <p:cNvSpPr txBox="1"/>
          <p:nvPr/>
        </p:nvSpPr>
        <p:spPr>
          <a:xfrm>
            <a:off x="330800" y="211825"/>
            <a:ext cx="2692800" cy="55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zh-HK" altLang="en-US" sz="2400" b="1">
                <a:solidFill>
                  <a:prstClr val="black"/>
                </a:solidFill>
              </a:rPr>
              <a:t>紐約市著名地標</a:t>
            </a:r>
          </a:p>
        </p:txBody>
      </p:sp>
      <p:sp>
        <p:nvSpPr>
          <p:cNvPr id="111" name="Shape 111"/>
          <p:cNvSpPr/>
          <p:nvPr/>
        </p:nvSpPr>
        <p:spPr>
          <a:xfrm>
            <a:off x="3023600" y="161425"/>
            <a:ext cx="1616700" cy="605100"/>
          </a:xfrm>
          <a:prstGeom prst="wedgeEllipseCallout">
            <a:avLst>
              <a:gd name="adj1" fmla="val -23389"/>
              <a:gd name="adj2" fmla="val 9372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zh-HK" altLang="en-US" b="1">
                <a:solidFill>
                  <a:prstClr val="black"/>
                </a:solidFill>
              </a:rPr>
              <a:t>百老匯</a:t>
            </a:r>
          </a:p>
          <a:p>
            <a:pPr>
              <a:buClr>
                <a:prstClr val="black"/>
              </a:buClr>
              <a:buFont typeface="Arial"/>
              <a:buNone/>
            </a:pPr>
            <a:r>
              <a:rPr lang="zh-HK" altLang="en-US">
                <a:solidFill>
                  <a:prstClr val="black"/>
                </a:solidFill>
              </a:rPr>
              <a:t>表演藝術</a:t>
            </a:r>
          </a:p>
        </p:txBody>
      </p:sp>
      <p:sp>
        <p:nvSpPr>
          <p:cNvPr id="112" name="Shape 112"/>
          <p:cNvSpPr/>
          <p:nvPr/>
        </p:nvSpPr>
        <p:spPr>
          <a:xfrm>
            <a:off x="330800" y="5758700"/>
            <a:ext cx="2593800" cy="847200"/>
          </a:xfrm>
          <a:prstGeom prst="wedgeEllipseCallout">
            <a:avLst>
              <a:gd name="adj1" fmla="val 2958"/>
              <a:gd name="adj2" fmla="val -9761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zh-HK" altLang="en-US" b="1">
                <a:solidFill>
                  <a:prstClr val="black"/>
                </a:solidFill>
              </a:rPr>
              <a:t>麥迪遜公園體育場</a:t>
            </a:r>
          </a:p>
          <a:p>
            <a:r>
              <a:rPr lang="zh-HK" altLang="en-US">
                <a:solidFill>
                  <a:prstClr val="black"/>
                </a:solidFill>
              </a:rPr>
              <a:t>紐約尼克隊球場</a:t>
            </a:r>
          </a:p>
        </p:txBody>
      </p:sp>
      <p:sp>
        <p:nvSpPr>
          <p:cNvPr id="113" name="Shape 113"/>
          <p:cNvSpPr/>
          <p:nvPr/>
        </p:nvSpPr>
        <p:spPr>
          <a:xfrm>
            <a:off x="7301750" y="6051175"/>
            <a:ext cx="1616700" cy="685800"/>
          </a:xfrm>
          <a:prstGeom prst="wedgeEllipseCallout">
            <a:avLst>
              <a:gd name="adj1" fmla="val -48957"/>
              <a:gd name="adj2" fmla="val -890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zh-HK" altLang="en-US" b="1">
                <a:solidFill>
                  <a:prstClr val="black"/>
                </a:solidFill>
              </a:rPr>
              <a:t>華爾街</a:t>
            </a:r>
          </a:p>
          <a:p>
            <a:r>
              <a:rPr lang="zh-HK" altLang="en-US">
                <a:solidFill>
                  <a:prstClr val="black"/>
                </a:solidFill>
              </a:rPr>
              <a:t>金融中心</a:t>
            </a:r>
          </a:p>
        </p:txBody>
      </p:sp>
      <p:sp>
        <p:nvSpPr>
          <p:cNvPr id="114" name="Shape 114"/>
          <p:cNvSpPr/>
          <p:nvPr/>
        </p:nvSpPr>
        <p:spPr>
          <a:xfrm>
            <a:off x="5516650" y="171625"/>
            <a:ext cx="1906200" cy="685800"/>
          </a:xfrm>
          <a:prstGeom prst="wedgeEllipseCallout">
            <a:avLst>
              <a:gd name="adj1" fmla="val 19309"/>
              <a:gd name="adj2" fmla="val 74969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zh-HK" altLang="en-US" b="1">
                <a:solidFill>
                  <a:prstClr val="black"/>
                </a:solidFill>
              </a:rPr>
              <a:t>時代廣場</a:t>
            </a:r>
          </a:p>
          <a:p>
            <a:r>
              <a:rPr lang="zh-HK" altLang="en-US">
                <a:solidFill>
                  <a:prstClr val="black"/>
                </a:solidFill>
              </a:rPr>
              <a:t>跨年倒數計時</a:t>
            </a:r>
          </a:p>
        </p:txBody>
      </p:sp>
    </p:spTree>
    <p:extLst>
      <p:ext uri="{BB962C8B-B14F-4D97-AF65-F5344CB8AC3E}">
        <p14:creationId xmlns:p14="http://schemas.microsoft.com/office/powerpoint/2010/main" val="333366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/>
          <p:nvPr/>
        </p:nvSpPr>
        <p:spPr>
          <a:xfrm>
            <a:off x="442175" y="799500"/>
            <a:ext cx="4101600" cy="483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zh-HK" altLang="en-US" b="1">
                <a:solidFill>
                  <a:prstClr val="black"/>
                </a:solidFill>
              </a:rPr>
              <a:t>氣溫度量衡</a:t>
            </a:r>
          </a:p>
          <a:p>
            <a:endParaRPr>
              <a:solidFill>
                <a:prstClr val="black"/>
              </a:solidFill>
            </a:endParaRPr>
          </a:p>
          <a:p>
            <a:r>
              <a:rPr lang="zh-HK" altLang="en-US" sz="1050">
                <a:solidFill>
                  <a:prstClr val="black"/>
                </a:solidFill>
                <a:highlight>
                  <a:srgbClr val="FFFFFF"/>
                </a:highlight>
              </a:rPr>
              <a:t>美國用華氏度 </a:t>
            </a:r>
            <a:r>
              <a:rPr lang="en-US" altLang="zh-HK" sz="1050">
                <a:solidFill>
                  <a:prstClr val="black"/>
                </a:solidFill>
                <a:highlight>
                  <a:srgbClr val="FFFFFF"/>
                </a:highlight>
              </a:rPr>
              <a:t>(°F) </a:t>
            </a:r>
            <a:r>
              <a:rPr lang="zh-HK" altLang="en-US" sz="1050">
                <a:solidFill>
                  <a:prstClr val="black"/>
                </a:solidFill>
                <a:highlight>
                  <a:srgbClr val="FFFFFF"/>
                </a:highlight>
              </a:rPr>
              <a:t>而非攝氏度 </a:t>
            </a:r>
            <a:r>
              <a:rPr lang="en-US" altLang="zh-HK" sz="1050">
                <a:solidFill>
                  <a:prstClr val="black"/>
                </a:solidFill>
                <a:highlight>
                  <a:srgbClr val="FFFFFF"/>
                </a:highlight>
              </a:rPr>
              <a:t>(°C) </a:t>
            </a:r>
            <a:r>
              <a:rPr lang="zh-HK" altLang="en-US" sz="1050">
                <a:solidFill>
                  <a:prstClr val="black"/>
                </a:solidFill>
                <a:highlight>
                  <a:srgbClr val="FFFFFF"/>
                </a:highlight>
              </a:rPr>
              <a:t>作為計量溫度的單位。</a:t>
            </a:r>
          </a:p>
          <a:p>
            <a:endParaRPr sz="1050">
              <a:solidFill>
                <a:prstClr val="black"/>
              </a:solidFill>
              <a:highlight>
                <a:srgbClr val="FFFFFF"/>
              </a:highlight>
            </a:endParaRPr>
          </a:p>
          <a:p>
            <a:endParaRPr sz="1050">
              <a:solidFill>
                <a:prstClr val="black"/>
              </a:solidFill>
              <a:highlight>
                <a:srgbClr val="FFFFFF"/>
              </a:highlight>
            </a:endParaRPr>
          </a:p>
          <a:p>
            <a:endParaRPr sz="1050">
              <a:solidFill>
                <a:prstClr val="black"/>
              </a:solidFill>
              <a:highlight>
                <a:srgbClr val="FFFFFF"/>
              </a:highlight>
            </a:endParaRPr>
          </a:p>
          <a:p>
            <a:endParaRPr sz="1050">
              <a:solidFill>
                <a:prstClr val="black"/>
              </a:solidFill>
              <a:highlight>
                <a:srgbClr val="FFFFFF"/>
              </a:highlight>
            </a:endParaRPr>
          </a:p>
          <a:p>
            <a:pPr marL="457200" indent="-295275">
              <a:lnSpc>
                <a:spcPct val="150000"/>
              </a:lnSpc>
              <a:spcAft>
                <a:spcPts val="800"/>
              </a:spcAft>
              <a:buClr>
                <a:prstClr val="black"/>
              </a:buClr>
              <a:buSzPct val="95454"/>
            </a:pPr>
            <a:r>
              <a:rPr lang="en-US" altLang="zh-HK" sz="1050">
                <a:solidFill>
                  <a:prstClr val="black"/>
                </a:solidFill>
                <a:highlight>
                  <a:srgbClr val="FFFFFF"/>
                </a:highlight>
              </a:rPr>
              <a:t>32°</a:t>
            </a:r>
            <a:r>
              <a:rPr lang="zh-HK" altLang="en-US" sz="1050">
                <a:solidFill>
                  <a:prstClr val="black"/>
                </a:solidFill>
                <a:highlight>
                  <a:srgbClr val="FFFFFF"/>
                </a:highlight>
              </a:rPr>
              <a:t>華氏度 </a:t>
            </a:r>
            <a:r>
              <a:rPr lang="en-US" altLang="zh-HK" sz="1050">
                <a:solidFill>
                  <a:prstClr val="black"/>
                </a:solidFill>
                <a:highlight>
                  <a:srgbClr val="FFFFFF"/>
                </a:highlight>
              </a:rPr>
              <a:t>= 0°</a:t>
            </a:r>
            <a:r>
              <a:rPr lang="zh-HK" altLang="en-US" sz="1050">
                <a:solidFill>
                  <a:prstClr val="black"/>
                </a:solidFill>
                <a:highlight>
                  <a:srgbClr val="FFFFFF"/>
                </a:highlight>
              </a:rPr>
              <a:t>攝氏度</a:t>
            </a:r>
          </a:p>
          <a:p>
            <a:pPr marL="457200" indent="-295275">
              <a:lnSpc>
                <a:spcPct val="150000"/>
              </a:lnSpc>
              <a:spcAft>
                <a:spcPts val="800"/>
              </a:spcAft>
              <a:buClr>
                <a:prstClr val="black"/>
              </a:buClr>
              <a:buSzPct val="95454"/>
            </a:pPr>
            <a:r>
              <a:rPr lang="en-US" altLang="zh-HK" sz="1050">
                <a:solidFill>
                  <a:prstClr val="black"/>
                </a:solidFill>
                <a:highlight>
                  <a:srgbClr val="FFFFFF"/>
                </a:highlight>
              </a:rPr>
              <a:t>75°</a:t>
            </a:r>
            <a:r>
              <a:rPr lang="zh-HK" altLang="en-US" sz="1050">
                <a:solidFill>
                  <a:prstClr val="black"/>
                </a:solidFill>
                <a:highlight>
                  <a:srgbClr val="FFFFFF"/>
                </a:highlight>
              </a:rPr>
              <a:t>華氏度 </a:t>
            </a:r>
            <a:r>
              <a:rPr lang="en-US" altLang="zh-HK" sz="1050">
                <a:solidFill>
                  <a:prstClr val="black"/>
                </a:solidFill>
                <a:highlight>
                  <a:srgbClr val="FFFFFF"/>
                </a:highlight>
              </a:rPr>
              <a:t>= 24°</a:t>
            </a:r>
            <a:r>
              <a:rPr lang="zh-HK" altLang="en-US" sz="1050">
                <a:solidFill>
                  <a:prstClr val="black"/>
                </a:solidFill>
                <a:highlight>
                  <a:srgbClr val="FFFFFF"/>
                </a:highlight>
              </a:rPr>
              <a:t>攝氏度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sz="1050">
              <a:solidFill>
                <a:prstClr val="black"/>
              </a:solidFill>
              <a:highlight>
                <a:srgbClr val="FFFFFF"/>
              </a:highlight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sz="1050">
              <a:solidFill>
                <a:prstClr val="black"/>
              </a:solidFill>
              <a:highlight>
                <a:srgbClr val="FFFFFF"/>
              </a:highlight>
            </a:endParaRPr>
          </a:p>
          <a:p>
            <a:endParaRPr sz="1050">
              <a:solidFill>
                <a:prstClr val="black"/>
              </a:solidFill>
              <a:highlight>
                <a:srgbClr val="FFFFFF"/>
              </a:highlight>
            </a:endParaRPr>
          </a:p>
          <a:p>
            <a:endParaRPr sz="1050">
              <a:solidFill>
                <a:prstClr val="black"/>
              </a:solidFill>
              <a:highlight>
                <a:srgbClr val="FFFFFF"/>
              </a:highlight>
            </a:endParaRPr>
          </a:p>
          <a:p>
            <a:endParaRPr sz="1050">
              <a:solidFill>
                <a:prstClr val="black"/>
              </a:solidFill>
              <a:highlight>
                <a:srgbClr val="FFFFFF"/>
              </a:highlight>
            </a:endParaRPr>
          </a:p>
        </p:txBody>
      </p:sp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2749" y="130787"/>
            <a:ext cx="4713149" cy="655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225" y="3573525"/>
            <a:ext cx="2502375" cy="1701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25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/>
          <p:nvPr/>
        </p:nvSpPr>
        <p:spPr>
          <a:xfrm>
            <a:off x="207000" y="479825"/>
            <a:ext cx="8730000" cy="330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zh-HK" altLang="en-US" b="1" dirty="0">
                <a:solidFill>
                  <a:prstClr val="black"/>
                </a:solidFill>
              </a:rPr>
              <a:t>美國氣候</a:t>
            </a:r>
            <a:r>
              <a:rPr lang="en-US" altLang="zh-HK" dirty="0">
                <a:solidFill>
                  <a:prstClr val="black"/>
                </a:solidFill>
              </a:rPr>
              <a:t>: </a:t>
            </a:r>
          </a:p>
          <a:p>
            <a:pPr>
              <a:buClr>
                <a:prstClr val="black"/>
              </a:buClr>
              <a:buFont typeface="Arial"/>
              <a:buNone/>
            </a:pPr>
            <a:r>
              <a:rPr lang="zh-HK" altLang="en-US" dirty="0">
                <a:solidFill>
                  <a:prstClr val="black"/>
                </a:solidFill>
              </a:rPr>
              <a:t>土地遼闊，氣候情況也隨著區域與氣候有所不同。紐約市則是位於美國北部地區，四季分明。</a:t>
            </a:r>
          </a:p>
          <a:p>
            <a:pPr>
              <a:buClr>
                <a:prstClr val="black"/>
              </a:buClr>
              <a:buFont typeface="Arial"/>
              <a:buNone/>
            </a:pPr>
            <a:endParaRPr dirty="0">
              <a:solidFill>
                <a:prstClr val="black"/>
              </a:solidFill>
            </a:endParaRPr>
          </a:p>
          <a:p>
            <a:r>
              <a:rPr lang="zh-HK" altLang="en-US" b="1" dirty="0">
                <a:solidFill>
                  <a:prstClr val="black"/>
                </a:solidFill>
              </a:rPr>
              <a:t>夏季</a:t>
            </a:r>
            <a:r>
              <a:rPr lang="en-US" altLang="zh-HK" b="1" dirty="0">
                <a:solidFill>
                  <a:prstClr val="black"/>
                </a:solidFill>
              </a:rPr>
              <a:t>: 6 - 8 </a:t>
            </a:r>
            <a:r>
              <a:rPr lang="zh-HK" altLang="en-US" b="1" dirty="0">
                <a:solidFill>
                  <a:prstClr val="black"/>
                </a:solidFill>
              </a:rPr>
              <a:t>月</a:t>
            </a:r>
          </a:p>
          <a:p>
            <a:pPr>
              <a:buClr>
                <a:prstClr val="black"/>
              </a:buClr>
              <a:buFont typeface="Arial"/>
              <a:buNone/>
            </a:pPr>
            <a:r>
              <a:rPr lang="zh-HK" altLang="en-US" dirty="0">
                <a:solidFill>
                  <a:prstClr val="black"/>
                </a:solidFill>
                <a:highlight>
                  <a:srgbClr val="FFFFFF"/>
                </a:highlight>
              </a:rPr>
              <a:t>夏季期間，北部各州白天溫暖，甚至炎熱，早晨及晚間較涼爽，而南部各州及熱帶地區氣溫非常高。</a:t>
            </a:r>
          </a:p>
          <a:p>
            <a:pPr>
              <a:buClr>
                <a:prstClr val="black"/>
              </a:buClr>
              <a:buFont typeface="Arial"/>
              <a:buNone/>
            </a:pPr>
            <a:endParaRPr dirty="0">
              <a:solidFill>
                <a:prstClr val="black"/>
              </a:solidFill>
            </a:endParaRPr>
          </a:p>
          <a:p>
            <a:r>
              <a:rPr lang="zh-HK" altLang="en-US" b="1" dirty="0">
                <a:solidFill>
                  <a:prstClr val="black"/>
                </a:solidFill>
              </a:rPr>
              <a:t>秋季</a:t>
            </a:r>
            <a:r>
              <a:rPr lang="en-US" altLang="zh-HK" b="1" dirty="0">
                <a:solidFill>
                  <a:prstClr val="black"/>
                </a:solidFill>
              </a:rPr>
              <a:t>:  9 - 11 </a:t>
            </a:r>
            <a:r>
              <a:rPr lang="zh-HK" altLang="en-US" b="1" dirty="0">
                <a:solidFill>
                  <a:prstClr val="black"/>
                </a:solidFill>
              </a:rPr>
              <a:t>月</a:t>
            </a:r>
          </a:p>
          <a:p>
            <a:pPr>
              <a:buClr>
                <a:prstClr val="black"/>
              </a:buClr>
              <a:buFont typeface="Arial"/>
              <a:buNone/>
            </a:pPr>
            <a:r>
              <a:rPr lang="zh-HK" altLang="en-US" dirty="0">
                <a:solidFill>
                  <a:prstClr val="black"/>
                </a:solidFill>
                <a:highlight>
                  <a:srgbClr val="FFFFFF"/>
                </a:highlight>
              </a:rPr>
              <a:t>秋季時，全國氣溫開始下降。在北部地區，人們十分喜愛秋季，樹葉開始變成美麗的紅色、黃色及橘色。</a:t>
            </a:r>
          </a:p>
          <a:p>
            <a:pPr>
              <a:buClr>
                <a:prstClr val="black"/>
              </a:buClr>
              <a:buFont typeface="Arial"/>
              <a:buNone/>
            </a:pPr>
            <a:endParaRPr dirty="0">
              <a:solidFill>
                <a:prstClr val="black"/>
              </a:solidFill>
            </a:endParaRPr>
          </a:p>
          <a:p>
            <a:r>
              <a:rPr lang="zh-HK" altLang="en-US" b="1" dirty="0">
                <a:solidFill>
                  <a:prstClr val="black"/>
                </a:solidFill>
              </a:rPr>
              <a:t>冬季</a:t>
            </a:r>
            <a:r>
              <a:rPr lang="en-US" altLang="zh-HK" b="1" dirty="0">
                <a:solidFill>
                  <a:prstClr val="black"/>
                </a:solidFill>
              </a:rPr>
              <a:t>: 12 - 2 </a:t>
            </a:r>
            <a:r>
              <a:rPr lang="zh-HK" altLang="en-US" b="1" dirty="0">
                <a:solidFill>
                  <a:prstClr val="black"/>
                </a:solidFill>
              </a:rPr>
              <a:t>月</a:t>
            </a:r>
          </a:p>
          <a:p>
            <a:pPr>
              <a:buClr>
                <a:prstClr val="black"/>
              </a:buClr>
              <a:buFont typeface="Arial"/>
              <a:buNone/>
            </a:pPr>
            <a:r>
              <a:rPr lang="zh-HK" altLang="en-US" dirty="0">
                <a:solidFill>
                  <a:prstClr val="black"/>
                </a:solidFill>
                <a:highlight>
                  <a:srgbClr val="FFFFFF"/>
                </a:highlight>
              </a:rPr>
              <a:t>南部各州冬天氣候相對溫和，而北部、東北部、中西部、西部山區以及大平原地區通常會出現降雪及較低溫度。</a:t>
            </a:r>
          </a:p>
          <a:p>
            <a:pPr>
              <a:buClr>
                <a:prstClr val="black"/>
              </a:buClr>
              <a:buFont typeface="Arial"/>
              <a:buNone/>
            </a:pPr>
            <a:endParaRPr dirty="0">
              <a:solidFill>
                <a:prstClr val="black"/>
              </a:solidFill>
            </a:endParaRPr>
          </a:p>
          <a:p>
            <a:pPr>
              <a:buClr>
                <a:prstClr val="black"/>
              </a:buClr>
              <a:buFont typeface="Arial"/>
              <a:buNone/>
            </a:pPr>
            <a:r>
              <a:rPr lang="zh-HK" altLang="en-US" b="1" dirty="0">
                <a:solidFill>
                  <a:prstClr val="black"/>
                </a:solidFill>
              </a:rPr>
              <a:t>春季</a:t>
            </a:r>
            <a:r>
              <a:rPr lang="en-US" altLang="zh-HK" b="1" dirty="0">
                <a:solidFill>
                  <a:prstClr val="black"/>
                </a:solidFill>
              </a:rPr>
              <a:t>: 3 - 5 </a:t>
            </a:r>
            <a:r>
              <a:rPr lang="zh-HK" altLang="en-US" b="1" dirty="0">
                <a:solidFill>
                  <a:prstClr val="black"/>
                </a:solidFill>
              </a:rPr>
              <a:t>月</a:t>
            </a:r>
          </a:p>
          <a:p>
            <a:pPr>
              <a:buClr>
                <a:prstClr val="black"/>
              </a:buClr>
              <a:buFont typeface="Arial"/>
              <a:buNone/>
            </a:pPr>
            <a:r>
              <a:rPr lang="zh-HK" altLang="en-US" dirty="0">
                <a:solidFill>
                  <a:prstClr val="black"/>
                </a:solidFill>
                <a:highlight>
                  <a:srgbClr val="FFFFFF"/>
                </a:highlight>
              </a:rPr>
              <a:t>春季期間，氣溫開始回暖，夏季全國範圍內常常出現雷雨及暴風雨天氣。</a:t>
            </a:r>
          </a:p>
          <a:p>
            <a:pPr>
              <a:buClr>
                <a:prstClr val="black"/>
              </a:buClr>
              <a:buFont typeface="Arial"/>
              <a:buNone/>
            </a:pPr>
            <a:endParaRPr dirty="0">
              <a:solidFill>
                <a:prstClr val="black"/>
              </a:solidFill>
              <a:highlight>
                <a:srgbClr val="FFFFFF"/>
              </a:highlight>
            </a:endParaRPr>
          </a:p>
          <a:p>
            <a:pPr>
              <a:buClr>
                <a:prstClr val="black"/>
              </a:buClr>
              <a:buFont typeface="Arial"/>
              <a:buNone/>
            </a:pPr>
            <a:endParaRPr dirty="0">
              <a:solidFill>
                <a:prstClr val="black"/>
              </a:solidFill>
              <a:highlight>
                <a:srgbClr val="FFFFFF"/>
              </a:highlight>
            </a:endParaRPr>
          </a:p>
          <a:p>
            <a:pPr>
              <a:buClr>
                <a:prstClr val="black"/>
              </a:buClr>
              <a:buFont typeface="Arial"/>
              <a:buNone/>
            </a:pPr>
            <a:endParaRPr dirty="0">
              <a:solidFill>
                <a:prstClr val="black"/>
              </a:solidFill>
            </a:endParaRPr>
          </a:p>
        </p:txBody>
      </p:sp>
      <p:pic>
        <p:nvPicPr>
          <p:cNvPr id="120" name="Shape 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0500" y="4149624"/>
            <a:ext cx="2221024" cy="148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Shape 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975" y="3878225"/>
            <a:ext cx="2257018" cy="148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32250" y="4745550"/>
            <a:ext cx="2221025" cy="1480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53274" y="5269300"/>
            <a:ext cx="2367224" cy="1464258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/>
          <p:nvPr/>
        </p:nvSpPr>
        <p:spPr>
          <a:xfrm>
            <a:off x="7497700" y="3127950"/>
            <a:ext cx="950100" cy="903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zh-HK" altLang="en-US">
                <a:solidFill>
                  <a:prstClr val="black"/>
                </a:solidFill>
              </a:rPr>
              <a:t>春</a:t>
            </a:r>
          </a:p>
        </p:txBody>
      </p:sp>
      <p:sp>
        <p:nvSpPr>
          <p:cNvPr id="125" name="Shape 125"/>
          <p:cNvSpPr/>
          <p:nvPr/>
        </p:nvSpPr>
        <p:spPr>
          <a:xfrm>
            <a:off x="592650" y="5359950"/>
            <a:ext cx="950100" cy="903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zh-HK" altLang="en-US">
                <a:solidFill>
                  <a:prstClr val="black"/>
                </a:solidFill>
              </a:rPr>
              <a:t>夏</a:t>
            </a:r>
          </a:p>
        </p:txBody>
      </p:sp>
      <p:sp>
        <p:nvSpPr>
          <p:cNvPr id="126" name="Shape 126"/>
          <p:cNvSpPr/>
          <p:nvPr/>
        </p:nvSpPr>
        <p:spPr>
          <a:xfrm>
            <a:off x="2803400" y="3812237"/>
            <a:ext cx="950100" cy="903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zh-HK" altLang="en-US">
                <a:solidFill>
                  <a:prstClr val="black"/>
                </a:solidFill>
              </a:rPr>
              <a:t>秋</a:t>
            </a:r>
          </a:p>
        </p:txBody>
      </p:sp>
      <p:sp>
        <p:nvSpPr>
          <p:cNvPr id="127" name="Shape 127"/>
          <p:cNvSpPr/>
          <p:nvPr/>
        </p:nvSpPr>
        <p:spPr>
          <a:xfrm>
            <a:off x="5023550" y="4366300"/>
            <a:ext cx="950100" cy="903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zh-HK" altLang="en-US">
                <a:solidFill>
                  <a:prstClr val="black"/>
                </a:solidFill>
              </a:rPr>
              <a:t>冬</a:t>
            </a:r>
          </a:p>
        </p:txBody>
      </p:sp>
      <p:sp>
        <p:nvSpPr>
          <p:cNvPr id="128" name="Shape 128"/>
          <p:cNvSpPr/>
          <p:nvPr/>
        </p:nvSpPr>
        <p:spPr>
          <a:xfrm>
            <a:off x="6914450" y="5812850"/>
            <a:ext cx="2127000" cy="573900"/>
          </a:xfrm>
          <a:prstGeom prst="doubleWave">
            <a:avLst>
              <a:gd name="adj1" fmla="val 6250"/>
              <a:gd name="adj2" fmla="val -520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zh-HK" altLang="en-US">
                <a:solidFill>
                  <a:prstClr val="black"/>
                </a:solidFill>
              </a:rPr>
              <a:t>紐約  中央公園</a:t>
            </a:r>
          </a:p>
        </p:txBody>
      </p:sp>
    </p:spTree>
    <p:extLst>
      <p:ext uri="{BB962C8B-B14F-4D97-AF65-F5344CB8AC3E}">
        <p14:creationId xmlns:p14="http://schemas.microsoft.com/office/powerpoint/2010/main" val="160720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0" name="Shape 180"/>
          <p:cNvGraphicFramePr/>
          <p:nvPr/>
        </p:nvGraphicFramePr>
        <p:xfrm>
          <a:off x="486000" y="249125"/>
          <a:ext cx="8171975" cy="6342030"/>
        </p:xfrm>
        <a:graphic>
          <a:graphicData uri="http://schemas.openxmlformats.org/drawingml/2006/table">
            <a:tbl>
              <a:tblPr>
                <a:solidFill>
                  <a:srgbClr val="D6D3D2"/>
                </a:solidFill>
              </a:tblPr>
              <a:tblGrid>
                <a:gridCol w="1167425"/>
                <a:gridCol w="1167425"/>
                <a:gridCol w="1167425"/>
                <a:gridCol w="1167425"/>
                <a:gridCol w="1167425"/>
                <a:gridCol w="1167425"/>
                <a:gridCol w="1167425"/>
              </a:tblGrid>
              <a:tr h="1165275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SUN 4/30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67°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/52°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66°/49°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MON 5/1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74°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/49°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67°/50°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TUE 5/2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75°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/62°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67°/50°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WED 5/3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65°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/51°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67°/50°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THU 5/4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64°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/47°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68°/50°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FRI 5/5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59°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/51°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68°/51°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SAT 5/6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67°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/52°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68°/51°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5275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SUN 5/7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56°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/47°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68°/51°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MON 5/8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57°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/44°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69°/52°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TUE 5/9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63°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/47°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69°/52°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WED 5/10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63°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/49°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69°/52°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THU 5/11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62°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/51°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70°/52°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FRI 5/12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65°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/48°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70°/53°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SAT 5/13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53°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/45°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70°/53°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5275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SUN 5/14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67°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/46°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70°/53°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MON 5/15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68°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/53°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70°/54°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TUE 5/16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79°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/56°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71°/54°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FF0000"/>
                          </a:solidFill>
                          <a:highlight>
                            <a:srgbClr val="D6D3D2"/>
                          </a:highlight>
                        </a:rPr>
                        <a:t>WED 5/17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FF000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FF000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90°</a:t>
                      </a:r>
                      <a:r>
                        <a:rPr lang="zh-HK" sz="900">
                          <a:solidFill>
                            <a:srgbClr val="FF0000"/>
                          </a:solidFill>
                          <a:highlight>
                            <a:srgbClr val="D6D3D2"/>
                          </a:highlight>
                        </a:rPr>
                        <a:t> /65°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71°/54°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FF0000"/>
                          </a:solidFill>
                          <a:highlight>
                            <a:srgbClr val="D6D3D2"/>
                          </a:highlight>
                        </a:rPr>
                        <a:t>THU 5/18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FF000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FF000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92°</a:t>
                      </a:r>
                      <a:r>
                        <a:rPr lang="zh-HK" sz="900">
                          <a:solidFill>
                            <a:srgbClr val="FF0000"/>
                          </a:solidFill>
                          <a:highlight>
                            <a:srgbClr val="D6D3D2"/>
                          </a:highlight>
                        </a:rPr>
                        <a:t> /75°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71°/54°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FF0000"/>
                          </a:solidFill>
                          <a:highlight>
                            <a:srgbClr val="D6D3D2"/>
                          </a:highlight>
                        </a:rPr>
                        <a:t>FRI 5/19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FF000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FF000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91°</a:t>
                      </a:r>
                      <a:r>
                        <a:rPr lang="zh-HK" sz="900">
                          <a:solidFill>
                            <a:srgbClr val="FF0000"/>
                          </a:solidFill>
                          <a:highlight>
                            <a:srgbClr val="D6D3D2"/>
                          </a:highlight>
                        </a:rPr>
                        <a:t> /66°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72°/55°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SAT 5/20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65°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/55°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72°/55°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6950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SUN 5/21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69°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/52°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72°/55°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MON 5/22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61°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/53°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72°/56°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TUE 5/23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69°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/56°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73°/56°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WED 5/24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69°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/56°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73°/56°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THU 5/25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59°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/56°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73°/57°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FRI 5/26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73°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/56°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74°/57°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SAT 5/27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71°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/59°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74°/57°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8275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SUN 5/28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Actural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71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°/58°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Hist.Avg.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74°/58°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MON 5/29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61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°/56°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Hist.Avg.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chemeClr val="dk1"/>
                        </a:buClr>
                        <a:buSzPct val="122222"/>
                        <a:buFont typeface="Arial"/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74°/58°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TUE 5/30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60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°/55°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Hist.Avg.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chemeClr val="dk1"/>
                        </a:buClr>
                        <a:buSzPct val="122222"/>
                        <a:buFont typeface="Arial"/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75°/58°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WED 5/31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75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°/58°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Hist.Avg.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chemeClr val="dk1"/>
                        </a:buClr>
                        <a:buSzPct val="122222"/>
                        <a:buFont typeface="Arial"/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75°/59°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endParaRPr sz="900" b="1">
                        <a:solidFill>
                          <a:srgbClr val="565B60"/>
                        </a:solidFill>
                        <a:highlight>
                          <a:srgbClr val="D6D3D2"/>
                        </a:highlight>
                      </a:endParaRP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endParaRPr sz="900" b="1">
                        <a:solidFill>
                          <a:srgbClr val="565B60"/>
                        </a:solidFill>
                        <a:highlight>
                          <a:srgbClr val="D6D3D2"/>
                        </a:highlight>
                      </a:endParaRP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endParaRPr sz="900" b="1">
                        <a:solidFill>
                          <a:srgbClr val="565B60"/>
                        </a:solidFill>
                        <a:highlight>
                          <a:srgbClr val="D6D3D2"/>
                        </a:highlight>
                      </a:endParaRP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1" name="Shape 181"/>
          <p:cNvSpPr txBox="1"/>
          <p:nvPr/>
        </p:nvSpPr>
        <p:spPr>
          <a:xfrm>
            <a:off x="5069000" y="5038250"/>
            <a:ext cx="3140400" cy="49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zh-HK" altLang="en-US" b="1">
                <a:solidFill>
                  <a:srgbClr val="0000FF"/>
                </a:solidFill>
              </a:rPr>
              <a:t>紐約市 </a:t>
            </a:r>
            <a:r>
              <a:rPr lang="en-US" altLang="zh-HK" b="1">
                <a:solidFill>
                  <a:srgbClr val="0000FF"/>
                </a:solidFill>
              </a:rPr>
              <a:t>2017  5</a:t>
            </a:r>
            <a:r>
              <a:rPr lang="zh-HK" altLang="en-US" b="1">
                <a:solidFill>
                  <a:srgbClr val="0000FF"/>
                </a:solidFill>
              </a:rPr>
              <a:t>月份 每日溫度</a:t>
            </a:r>
          </a:p>
        </p:txBody>
      </p:sp>
      <p:sp>
        <p:nvSpPr>
          <p:cNvPr id="182" name="Shape 182"/>
          <p:cNvSpPr txBox="1"/>
          <p:nvPr/>
        </p:nvSpPr>
        <p:spPr>
          <a:xfrm>
            <a:off x="1326450" y="1458150"/>
            <a:ext cx="1392300" cy="63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3" name="Shape 183"/>
          <p:cNvSpPr txBox="1"/>
          <p:nvPr/>
        </p:nvSpPr>
        <p:spPr>
          <a:xfrm>
            <a:off x="4992650" y="5393350"/>
            <a:ext cx="3993300" cy="140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zh-HK" altLang="en-US">
                <a:solidFill>
                  <a:srgbClr val="0000FF"/>
                </a:solidFill>
              </a:rPr>
              <a:t>五月份是美國春天的尾巴，以紐約為例，平均溫度約在華氏</a:t>
            </a:r>
            <a:r>
              <a:rPr lang="en-US" altLang="zh-HK">
                <a:solidFill>
                  <a:srgbClr val="0000FF"/>
                </a:solidFill>
              </a:rPr>
              <a:t>50- 70</a:t>
            </a:r>
            <a:r>
              <a:rPr lang="zh-HK" altLang="en-US">
                <a:solidFill>
                  <a:srgbClr val="0000FF"/>
                </a:solidFill>
              </a:rPr>
              <a:t>度之間 </a:t>
            </a:r>
            <a:r>
              <a:rPr lang="en-US" altLang="zh-HK">
                <a:solidFill>
                  <a:srgbClr val="0000FF"/>
                </a:solidFill>
              </a:rPr>
              <a:t>(</a:t>
            </a:r>
            <a:r>
              <a:rPr lang="zh-HK" altLang="en-US">
                <a:solidFill>
                  <a:srgbClr val="0000FF"/>
                </a:solidFill>
              </a:rPr>
              <a:t>約攝氏</a:t>
            </a:r>
            <a:r>
              <a:rPr lang="en-US" altLang="zh-HK">
                <a:solidFill>
                  <a:srgbClr val="0000FF"/>
                </a:solidFill>
              </a:rPr>
              <a:t>10 - 22</a:t>
            </a:r>
            <a:r>
              <a:rPr lang="zh-HK" altLang="en-US">
                <a:solidFill>
                  <a:srgbClr val="0000FF"/>
                </a:solidFill>
              </a:rPr>
              <a:t>度 之間</a:t>
            </a:r>
            <a:r>
              <a:rPr lang="en-US" altLang="zh-HK">
                <a:solidFill>
                  <a:srgbClr val="0000FF"/>
                </a:solidFill>
              </a:rPr>
              <a:t>)</a:t>
            </a:r>
          </a:p>
          <a:p>
            <a:pPr>
              <a:lnSpc>
                <a:spcPct val="115000"/>
              </a:lnSpc>
            </a:pPr>
            <a:endParaRPr>
              <a:solidFill>
                <a:srgbClr val="FF0000"/>
              </a:solidFill>
            </a:endParaRPr>
          </a:p>
          <a:p>
            <a:pPr>
              <a:lnSpc>
                <a:spcPct val="115000"/>
              </a:lnSpc>
            </a:pPr>
            <a:r>
              <a:rPr lang="zh-HK" altLang="en-US">
                <a:solidFill>
                  <a:srgbClr val="FF0000"/>
                </a:solidFill>
              </a:rPr>
              <a:t>**</a:t>
            </a:r>
            <a:r>
              <a:rPr lang="en-US" altLang="zh-HK">
                <a:solidFill>
                  <a:srgbClr val="FF0000"/>
                </a:solidFill>
              </a:rPr>
              <a:t>5/17- 5/19  </a:t>
            </a:r>
            <a:r>
              <a:rPr lang="zh-HK" altLang="en-US">
                <a:solidFill>
                  <a:srgbClr val="FF0000"/>
                </a:solidFill>
              </a:rPr>
              <a:t>曾經高溫到華氏</a:t>
            </a:r>
            <a:r>
              <a:rPr lang="en-US" altLang="zh-HK">
                <a:solidFill>
                  <a:srgbClr val="FF0000"/>
                </a:solidFill>
              </a:rPr>
              <a:t>90</a:t>
            </a:r>
            <a:r>
              <a:rPr lang="zh-HK" altLang="en-US">
                <a:solidFill>
                  <a:srgbClr val="FF0000"/>
                </a:solidFill>
              </a:rPr>
              <a:t>度 </a:t>
            </a:r>
            <a:r>
              <a:rPr lang="en-US" altLang="zh-HK">
                <a:solidFill>
                  <a:srgbClr val="FF0000"/>
                </a:solidFill>
              </a:rPr>
              <a:t>(</a:t>
            </a:r>
            <a:r>
              <a:rPr lang="zh-HK" altLang="en-US">
                <a:solidFill>
                  <a:srgbClr val="FF0000"/>
                </a:solidFill>
              </a:rPr>
              <a:t>約攝氏</a:t>
            </a:r>
            <a:r>
              <a:rPr lang="en-US" altLang="zh-HK">
                <a:solidFill>
                  <a:srgbClr val="FF0000"/>
                </a:solidFill>
              </a:rPr>
              <a:t>32</a:t>
            </a:r>
            <a:r>
              <a:rPr lang="zh-HK" altLang="en-US">
                <a:solidFill>
                  <a:srgbClr val="FF0000"/>
                </a:solidFill>
              </a:rPr>
              <a:t>度</a:t>
            </a:r>
            <a:r>
              <a:rPr lang="en-US" altLang="zh-HK">
                <a:solidFill>
                  <a:srgbClr val="FF0000"/>
                </a:solidFill>
              </a:rPr>
              <a:t>)</a:t>
            </a:r>
          </a:p>
          <a:p>
            <a:pPr>
              <a:lnSpc>
                <a:spcPct val="115000"/>
              </a:lnSpc>
            </a:pPr>
            <a:r>
              <a:rPr lang="zh-HK" altLang="en-US">
                <a:solidFill>
                  <a:srgbClr val="FF0000"/>
                </a:solidFill>
              </a:rPr>
              <a:t>氣候異常熱</a:t>
            </a:r>
          </a:p>
        </p:txBody>
      </p:sp>
      <p:sp>
        <p:nvSpPr>
          <p:cNvPr id="184" name="Shape 184"/>
          <p:cNvSpPr/>
          <p:nvPr/>
        </p:nvSpPr>
        <p:spPr>
          <a:xfrm>
            <a:off x="181525" y="327850"/>
            <a:ext cx="1038900" cy="496200"/>
          </a:xfrm>
          <a:prstGeom prst="wedgeRoundRectCallout">
            <a:avLst>
              <a:gd name="adj1" fmla="val 94646"/>
              <a:gd name="adj2" fmla="val 23234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zh-HK" altLang="en-US">
                <a:solidFill>
                  <a:prstClr val="black"/>
                </a:solidFill>
              </a:rPr>
              <a:t>實際溫度</a:t>
            </a:r>
          </a:p>
        </p:txBody>
      </p:sp>
      <p:sp>
        <p:nvSpPr>
          <p:cNvPr id="185" name="Shape 185"/>
          <p:cNvSpPr/>
          <p:nvPr/>
        </p:nvSpPr>
        <p:spPr>
          <a:xfrm>
            <a:off x="85550" y="893000"/>
            <a:ext cx="1331700" cy="496200"/>
          </a:xfrm>
          <a:prstGeom prst="wedgeRoundRectCallout">
            <a:avLst>
              <a:gd name="adj1" fmla="val 73078"/>
              <a:gd name="adj2" fmla="val 1738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zh-HK" altLang="en-US">
                <a:solidFill>
                  <a:prstClr val="black"/>
                </a:solidFill>
              </a:rPr>
              <a:t>歷史平均溫度</a:t>
            </a:r>
          </a:p>
        </p:txBody>
      </p:sp>
    </p:spTree>
    <p:extLst>
      <p:ext uri="{BB962C8B-B14F-4D97-AF65-F5344CB8AC3E}">
        <p14:creationId xmlns:p14="http://schemas.microsoft.com/office/powerpoint/2010/main" val="356662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流線">
  <a:themeElements>
    <a:clrScheme name="流線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奧斯丁">
  <a:themeElements>
    <a:clrScheme name="奧斯丁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奧斯丁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奧斯丁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1384</Words>
  <Application>Microsoft Office PowerPoint</Application>
  <PresentationFormat>如螢幕大小 (4:3)</PresentationFormat>
  <Paragraphs>256</Paragraphs>
  <Slides>40</Slides>
  <Notes>10</Notes>
  <HiddenSlides>0</HiddenSlides>
  <MMClips>0</MMClips>
  <ScaleCrop>false</ScaleCrop>
  <HeadingPairs>
    <vt:vector size="4" baseType="variant">
      <vt:variant>
        <vt:lpstr>佈景主題</vt:lpstr>
      </vt:variant>
      <vt:variant>
        <vt:i4>4</vt:i4>
      </vt:variant>
      <vt:variant>
        <vt:lpstr>投影片標題</vt:lpstr>
      </vt:variant>
      <vt:variant>
        <vt:i4>40</vt:i4>
      </vt:variant>
    </vt:vector>
  </HeadingPairs>
  <TitlesOfParts>
    <vt:vector size="44" baseType="lpstr">
      <vt:lpstr>Office 佈景主題</vt:lpstr>
      <vt:lpstr>流線</vt:lpstr>
      <vt:lpstr>奧斯丁</vt:lpstr>
      <vt:lpstr>1_Office 佈景主題</vt:lpstr>
      <vt:lpstr>美國～紐約天氣   304-2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台灣～屏東天氣     304-5</vt:lpstr>
      <vt:lpstr>加拿大 溫哥華 國際天氣預報</vt:lpstr>
      <vt:lpstr>溫哥華 地理位置</vt:lpstr>
      <vt:lpstr>溫哥華5月 氣候概述</vt:lpstr>
      <vt:lpstr>溫哥華 5月氣候</vt:lpstr>
      <vt:lpstr>溫哥華 5月8日天氣預報</vt:lpstr>
      <vt:lpstr>PowerPoint 簡報</vt:lpstr>
      <vt:lpstr>東京 五月天氣 304-7</vt:lpstr>
      <vt:lpstr>東京在哪裡？</vt:lpstr>
      <vt:lpstr>PowerPoint 簡報</vt:lpstr>
      <vt:lpstr>地點：東京  日期： 5/17(週三)  實際溫度：20° /16°  過往平均溫度：22°/15°</vt:lpstr>
      <vt:lpstr>報告完畢謝謝大家！</vt:lpstr>
      <vt:lpstr>PowerPoint 簡報</vt:lpstr>
      <vt:lpstr>PowerPoint 簡報</vt:lpstr>
      <vt:lpstr>日本～沖繩天氣 304-4</vt:lpstr>
      <vt:lpstr>PowerPoint 簡報</vt:lpstr>
      <vt:lpstr>PowerPoint 簡報</vt:lpstr>
      <vt:lpstr>韓國～釜山天氣   304-6</vt:lpstr>
      <vt:lpstr>韓國～釜山</vt:lpstr>
      <vt:lpstr>PowerPoint 簡報</vt:lpstr>
      <vt:lpstr>PowerPoint 簡報</vt:lpstr>
      <vt:lpstr>韓國～首爾天氣   304-8</vt:lpstr>
      <vt:lpstr>韓國～首爾天氣   304-8</vt:lpstr>
      <vt:lpstr>PowerPoint 簡報</vt:lpstr>
      <vt:lpstr>PowerPoint 簡報</vt:lpstr>
      <vt:lpstr>台灣～台北天氣304-9</vt:lpstr>
      <vt:lpstr>台灣～台北天氣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美國～加州天氣</dc:title>
  <dc:creator>高溫妮</dc:creator>
  <cp:lastModifiedBy>高溫妮</cp:lastModifiedBy>
  <cp:revision>25</cp:revision>
  <dcterms:created xsi:type="dcterms:W3CDTF">2017-06-05T01:09:05Z</dcterms:created>
  <dcterms:modified xsi:type="dcterms:W3CDTF">2018-04-26T02:11:31Z</dcterms:modified>
</cp:coreProperties>
</file>