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59" r:id="rId5"/>
    <p:sldId id="260" r:id="rId6"/>
    <p:sldId id="262"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7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zh-TW" altLang="en-US"/>
              <a:t>按一下以編輯母片標題樣式</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B8A347D1-FAF8-431B-85E0-9A2010C1F1D7}" type="datetimeFigureOut">
              <a:rPr lang="zh-TW" altLang="en-US" smtClean="0"/>
              <a:t>2023/3/7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F121FC9-78AB-43E9-828D-6417E7FE6055}" type="slidenum">
              <a:rPr lang="zh-TW" altLang="en-US" smtClean="0"/>
              <a:t>‹#›</a:t>
            </a:fld>
            <a:endParaRPr lang="zh-TW" altLang="en-US"/>
          </a:p>
        </p:txBody>
      </p:sp>
    </p:spTree>
    <p:extLst>
      <p:ext uri="{BB962C8B-B14F-4D97-AF65-F5344CB8AC3E}">
        <p14:creationId xmlns:p14="http://schemas.microsoft.com/office/powerpoint/2010/main" val="1986365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8A347D1-FAF8-431B-85E0-9A2010C1F1D7}" type="datetimeFigureOut">
              <a:rPr lang="zh-TW" altLang="en-US" smtClean="0"/>
              <a:t>2023/3/7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F121FC9-78AB-43E9-828D-6417E7FE6055}" type="slidenum">
              <a:rPr lang="zh-TW" altLang="en-US" smtClean="0"/>
              <a:t>‹#›</a:t>
            </a:fld>
            <a:endParaRPr lang="zh-TW" altLang="en-US"/>
          </a:p>
        </p:txBody>
      </p:sp>
    </p:spTree>
    <p:extLst>
      <p:ext uri="{BB962C8B-B14F-4D97-AF65-F5344CB8AC3E}">
        <p14:creationId xmlns:p14="http://schemas.microsoft.com/office/powerpoint/2010/main" val="3366268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zh-TW" altLang="en-US"/>
              <a:t>按一下以編輯母片標題樣式</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8A347D1-FAF8-431B-85E0-9A2010C1F1D7}" type="datetimeFigureOut">
              <a:rPr lang="zh-TW" altLang="en-US" smtClean="0"/>
              <a:t>2023/3/7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F121FC9-78AB-43E9-828D-6417E7FE6055}" type="slidenum">
              <a:rPr lang="zh-TW" altLang="en-US" smtClean="0"/>
              <a:t>‹#›</a:t>
            </a:fld>
            <a:endParaRPr lang="zh-TW" altLang="en-US"/>
          </a:p>
        </p:txBody>
      </p:sp>
    </p:spTree>
    <p:extLst>
      <p:ext uri="{BB962C8B-B14F-4D97-AF65-F5344CB8AC3E}">
        <p14:creationId xmlns:p14="http://schemas.microsoft.com/office/powerpoint/2010/main" val="433259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zh-TW" altLang="en-US"/>
              <a:t>按一下以編輯母片標題樣式</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zh-TW" altLang="en-US"/>
              <a:t>按一下以編輯母片文字樣式</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8A347D1-FAF8-431B-85E0-9A2010C1F1D7}" type="datetimeFigureOut">
              <a:rPr lang="zh-TW" altLang="en-US" smtClean="0"/>
              <a:t>2023/3/7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F121FC9-78AB-43E9-828D-6417E7FE6055}" type="slidenum">
              <a:rPr lang="zh-TW" altLang="en-US" smtClean="0"/>
              <a:t>‹#›</a:t>
            </a:fld>
            <a:endParaRPr lang="zh-TW" alt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208708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8A347D1-FAF8-431B-85E0-9A2010C1F1D7}" type="datetimeFigureOut">
              <a:rPr lang="zh-TW" altLang="en-US" smtClean="0"/>
              <a:t>2023/3/7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F121FC9-78AB-43E9-828D-6417E7FE6055}" type="slidenum">
              <a:rPr lang="zh-TW" altLang="en-US" smtClean="0"/>
              <a:t>‹#›</a:t>
            </a:fld>
            <a:endParaRPr lang="zh-TW" altLang="en-US"/>
          </a:p>
        </p:txBody>
      </p:sp>
    </p:spTree>
    <p:extLst>
      <p:ext uri="{BB962C8B-B14F-4D97-AF65-F5344CB8AC3E}">
        <p14:creationId xmlns:p14="http://schemas.microsoft.com/office/powerpoint/2010/main" val="3864568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zh-TW" altLang="en-US"/>
              <a:t>按一下以編輯母片標題樣式</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8A347D1-FAF8-431B-85E0-9A2010C1F1D7}" type="datetimeFigureOut">
              <a:rPr lang="zh-TW" altLang="en-US" smtClean="0"/>
              <a:t>2023/3/7</a:t>
            </a:fld>
            <a:endParaRPr lang="zh-TW" altLang="en-US"/>
          </a:p>
        </p:txBody>
      </p:sp>
      <p:sp>
        <p:nvSpPr>
          <p:cNvPr id="4"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F121FC9-78AB-43E9-828D-6417E7FE6055}" type="slidenum">
              <a:rPr lang="zh-TW" altLang="en-US" smtClean="0"/>
              <a:t>‹#›</a:t>
            </a:fld>
            <a:endParaRPr lang="zh-TW" altLang="en-US"/>
          </a:p>
        </p:txBody>
      </p:sp>
    </p:spTree>
    <p:extLst>
      <p:ext uri="{BB962C8B-B14F-4D97-AF65-F5344CB8AC3E}">
        <p14:creationId xmlns:p14="http://schemas.microsoft.com/office/powerpoint/2010/main" val="6737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zh-TW" altLang="en-US"/>
              <a:t>按一下以編輯母片標題樣式</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8A347D1-FAF8-431B-85E0-9A2010C1F1D7}" type="datetimeFigureOut">
              <a:rPr lang="zh-TW" altLang="en-US" smtClean="0"/>
              <a:t>2023/3/7</a:t>
            </a:fld>
            <a:endParaRPr lang="zh-TW" altLang="en-US"/>
          </a:p>
        </p:txBody>
      </p:sp>
      <p:sp>
        <p:nvSpPr>
          <p:cNvPr id="4"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F121FC9-78AB-43E9-828D-6417E7FE6055}" type="slidenum">
              <a:rPr lang="zh-TW" altLang="en-US" smtClean="0"/>
              <a:t>‹#›</a:t>
            </a:fld>
            <a:endParaRPr lang="zh-TW" altLang="en-US"/>
          </a:p>
        </p:txBody>
      </p:sp>
    </p:spTree>
    <p:extLst>
      <p:ext uri="{BB962C8B-B14F-4D97-AF65-F5344CB8AC3E}">
        <p14:creationId xmlns:p14="http://schemas.microsoft.com/office/powerpoint/2010/main" val="3895229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nchorCtr="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8A347D1-FAF8-431B-85E0-9A2010C1F1D7}" type="datetimeFigureOut">
              <a:rPr lang="zh-TW" altLang="en-US" smtClean="0"/>
              <a:t>2023/3/7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F121FC9-78AB-43E9-828D-6417E7FE6055}" type="slidenum">
              <a:rPr lang="zh-TW" altLang="en-US" smtClean="0"/>
              <a:t>‹#›</a:t>
            </a:fld>
            <a:endParaRPr lang="zh-TW" altLang="en-US"/>
          </a:p>
        </p:txBody>
      </p:sp>
    </p:spTree>
    <p:extLst>
      <p:ext uri="{BB962C8B-B14F-4D97-AF65-F5344CB8AC3E}">
        <p14:creationId xmlns:p14="http://schemas.microsoft.com/office/powerpoint/2010/main" val="2455543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8A347D1-FAF8-431B-85E0-9A2010C1F1D7}" type="datetimeFigureOut">
              <a:rPr lang="zh-TW" altLang="en-US" smtClean="0"/>
              <a:t>2023/3/7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F121FC9-78AB-43E9-828D-6417E7FE6055}" type="slidenum">
              <a:rPr lang="zh-TW" altLang="en-US" smtClean="0"/>
              <a:t>‹#›</a:t>
            </a:fld>
            <a:endParaRPr lang="zh-TW" altLang="en-US"/>
          </a:p>
        </p:txBody>
      </p:sp>
    </p:spTree>
    <p:extLst>
      <p:ext uri="{BB962C8B-B14F-4D97-AF65-F5344CB8AC3E}">
        <p14:creationId xmlns:p14="http://schemas.microsoft.com/office/powerpoint/2010/main" val="3656371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3"/>
          <p:cNvSpPr>
            <a:spLocks noGrp="1"/>
          </p:cNvSpPr>
          <p:nvPr>
            <p:ph type="dt" sz="half" idx="10"/>
          </p:nvPr>
        </p:nvSpPr>
        <p:spPr/>
        <p:txBody>
          <a:bodyPr/>
          <a:lstStyle/>
          <a:p>
            <a:fld id="{B8A347D1-FAF8-431B-85E0-9A2010C1F1D7}" type="datetimeFigureOut">
              <a:rPr lang="zh-TW" altLang="en-US" smtClean="0"/>
              <a:t>2023/3/7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F121FC9-78AB-43E9-828D-6417E7FE6055}" type="slidenum">
              <a:rPr lang="zh-TW" altLang="en-US" smtClean="0"/>
              <a:t>‹#›</a:t>
            </a:fld>
            <a:endParaRPr lang="zh-TW" altLang="en-US"/>
          </a:p>
        </p:txBody>
      </p:sp>
    </p:spTree>
    <p:extLst>
      <p:ext uri="{BB962C8B-B14F-4D97-AF65-F5344CB8AC3E}">
        <p14:creationId xmlns:p14="http://schemas.microsoft.com/office/powerpoint/2010/main" val="259368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8A347D1-FAF8-431B-85E0-9A2010C1F1D7}" type="datetimeFigureOut">
              <a:rPr lang="zh-TW" altLang="en-US" smtClean="0"/>
              <a:t>2023/3/7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F121FC9-78AB-43E9-828D-6417E7FE6055}" type="slidenum">
              <a:rPr lang="zh-TW" altLang="en-US" smtClean="0"/>
              <a:t>‹#›</a:t>
            </a:fld>
            <a:endParaRPr lang="zh-TW" altLang="en-US"/>
          </a:p>
        </p:txBody>
      </p:sp>
    </p:spTree>
    <p:extLst>
      <p:ext uri="{BB962C8B-B14F-4D97-AF65-F5344CB8AC3E}">
        <p14:creationId xmlns:p14="http://schemas.microsoft.com/office/powerpoint/2010/main" val="3231767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8A347D1-FAF8-431B-85E0-9A2010C1F1D7}" type="datetimeFigureOut">
              <a:rPr lang="zh-TW" altLang="en-US" smtClean="0"/>
              <a:t>2023/3/7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F121FC9-78AB-43E9-828D-6417E7FE6055}" type="slidenum">
              <a:rPr lang="zh-TW" altLang="en-US" smtClean="0"/>
              <a:t>‹#›</a:t>
            </a:fld>
            <a:endParaRPr lang="zh-TW" altLang="en-US"/>
          </a:p>
        </p:txBody>
      </p:sp>
    </p:spTree>
    <p:extLst>
      <p:ext uri="{BB962C8B-B14F-4D97-AF65-F5344CB8AC3E}">
        <p14:creationId xmlns:p14="http://schemas.microsoft.com/office/powerpoint/2010/main" val="4219243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8A347D1-FAF8-431B-85E0-9A2010C1F1D7}" type="datetimeFigureOut">
              <a:rPr lang="zh-TW" altLang="en-US" smtClean="0"/>
              <a:t>2023/3/7</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4F121FC9-78AB-43E9-828D-6417E7FE6055}" type="slidenum">
              <a:rPr lang="zh-TW" altLang="en-US" smtClean="0"/>
              <a:t>‹#›</a:t>
            </a:fld>
            <a:endParaRPr lang="zh-TW" altLang="en-US"/>
          </a:p>
        </p:txBody>
      </p:sp>
    </p:spTree>
    <p:extLst>
      <p:ext uri="{BB962C8B-B14F-4D97-AF65-F5344CB8AC3E}">
        <p14:creationId xmlns:p14="http://schemas.microsoft.com/office/powerpoint/2010/main" val="3675618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7" name="Date Placeholder 2"/>
          <p:cNvSpPr>
            <a:spLocks noGrp="1"/>
          </p:cNvSpPr>
          <p:nvPr>
            <p:ph type="dt" sz="half" idx="10"/>
          </p:nvPr>
        </p:nvSpPr>
        <p:spPr/>
        <p:txBody>
          <a:bodyPr/>
          <a:lstStyle/>
          <a:p>
            <a:fld id="{B8A347D1-FAF8-431B-85E0-9A2010C1F1D7}" type="datetimeFigureOut">
              <a:rPr lang="zh-TW" altLang="en-US" smtClean="0"/>
              <a:t>2023/3/7</a:t>
            </a:fld>
            <a:endParaRPr lang="zh-TW" altLang="en-US"/>
          </a:p>
        </p:txBody>
      </p:sp>
      <p:sp>
        <p:nvSpPr>
          <p:cNvPr id="5" name="Footer Placeholder 3"/>
          <p:cNvSpPr>
            <a:spLocks noGrp="1"/>
          </p:cNvSpPr>
          <p:nvPr>
            <p:ph type="ftr" sz="quarter" idx="11"/>
          </p:nvPr>
        </p:nvSpPr>
        <p:spPr/>
        <p:txBody>
          <a:bodyPr/>
          <a:lstStyle/>
          <a:p>
            <a:endParaRPr lang="zh-TW" altLang="en-US"/>
          </a:p>
        </p:txBody>
      </p:sp>
      <p:sp>
        <p:nvSpPr>
          <p:cNvPr id="6" name="Slide Number Placeholder 4"/>
          <p:cNvSpPr>
            <a:spLocks noGrp="1"/>
          </p:cNvSpPr>
          <p:nvPr>
            <p:ph type="sldNum" sz="quarter" idx="12"/>
          </p:nvPr>
        </p:nvSpPr>
        <p:spPr/>
        <p:txBody>
          <a:bodyPr/>
          <a:lstStyle/>
          <a:p>
            <a:fld id="{4F121FC9-78AB-43E9-828D-6417E7FE6055}" type="slidenum">
              <a:rPr lang="zh-TW" altLang="en-US" smtClean="0"/>
              <a:t>‹#›</a:t>
            </a:fld>
            <a:endParaRPr lang="zh-TW" altLang="en-US"/>
          </a:p>
        </p:txBody>
      </p:sp>
    </p:spTree>
    <p:extLst>
      <p:ext uri="{BB962C8B-B14F-4D97-AF65-F5344CB8AC3E}">
        <p14:creationId xmlns:p14="http://schemas.microsoft.com/office/powerpoint/2010/main" val="196376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8A347D1-FAF8-431B-85E0-9A2010C1F1D7}" type="datetimeFigureOut">
              <a:rPr lang="zh-TW" altLang="en-US" smtClean="0"/>
              <a:t>2023/3/7</a:t>
            </a:fld>
            <a:endParaRPr lang="zh-TW" altLang="en-US"/>
          </a:p>
        </p:txBody>
      </p:sp>
      <p:sp>
        <p:nvSpPr>
          <p:cNvPr id="5" name="Footer Placeholder 2"/>
          <p:cNvSpPr>
            <a:spLocks noGrp="1"/>
          </p:cNvSpPr>
          <p:nvPr>
            <p:ph type="ftr" sz="quarter" idx="11"/>
          </p:nvPr>
        </p:nvSpPr>
        <p:spPr/>
        <p:txBody>
          <a:bodyPr/>
          <a:lstStyle/>
          <a:p>
            <a:endParaRPr lang="zh-TW" altLang="en-US"/>
          </a:p>
        </p:txBody>
      </p:sp>
      <p:sp>
        <p:nvSpPr>
          <p:cNvPr id="6" name="Slide Number Placeholder 3"/>
          <p:cNvSpPr>
            <a:spLocks noGrp="1"/>
          </p:cNvSpPr>
          <p:nvPr>
            <p:ph type="sldNum" sz="quarter" idx="12"/>
          </p:nvPr>
        </p:nvSpPr>
        <p:spPr/>
        <p:txBody>
          <a:bodyPr/>
          <a:lstStyle/>
          <a:p>
            <a:fld id="{4F121FC9-78AB-43E9-828D-6417E7FE6055}" type="slidenum">
              <a:rPr lang="zh-TW" altLang="en-US" smtClean="0"/>
              <a:t>‹#›</a:t>
            </a:fld>
            <a:endParaRPr lang="zh-TW" altLang="en-US"/>
          </a:p>
        </p:txBody>
      </p:sp>
    </p:spTree>
    <p:extLst>
      <p:ext uri="{BB962C8B-B14F-4D97-AF65-F5344CB8AC3E}">
        <p14:creationId xmlns:p14="http://schemas.microsoft.com/office/powerpoint/2010/main" val="1061395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7" name="Date Placeholder 4"/>
          <p:cNvSpPr>
            <a:spLocks noGrp="1"/>
          </p:cNvSpPr>
          <p:nvPr>
            <p:ph type="dt" sz="half" idx="10"/>
          </p:nvPr>
        </p:nvSpPr>
        <p:spPr/>
        <p:txBody>
          <a:bodyPr/>
          <a:lstStyle/>
          <a:p>
            <a:fld id="{B8A347D1-FAF8-431B-85E0-9A2010C1F1D7}" type="datetimeFigureOut">
              <a:rPr lang="zh-TW" altLang="en-US" smtClean="0"/>
              <a:t>2023/3/7</a:t>
            </a:fld>
            <a:endParaRPr lang="zh-TW" altLang="en-US"/>
          </a:p>
        </p:txBody>
      </p:sp>
      <p:sp>
        <p:nvSpPr>
          <p:cNvPr id="5" name="Footer Placeholder 5"/>
          <p:cNvSpPr>
            <a:spLocks noGrp="1"/>
          </p:cNvSpPr>
          <p:nvPr>
            <p:ph type="ftr" sz="quarter" idx="11"/>
          </p:nvPr>
        </p:nvSpPr>
        <p:spPr/>
        <p:txBody>
          <a:bodyPr/>
          <a:lstStyle/>
          <a:p>
            <a:endParaRPr lang="zh-TW" altLang="en-US"/>
          </a:p>
        </p:txBody>
      </p:sp>
      <p:sp>
        <p:nvSpPr>
          <p:cNvPr id="6" name="Slide Number Placeholder 6"/>
          <p:cNvSpPr>
            <a:spLocks noGrp="1"/>
          </p:cNvSpPr>
          <p:nvPr>
            <p:ph type="sldNum" sz="quarter" idx="12"/>
          </p:nvPr>
        </p:nvSpPr>
        <p:spPr/>
        <p:txBody>
          <a:bodyPr/>
          <a:lstStyle/>
          <a:p>
            <a:fld id="{4F121FC9-78AB-43E9-828D-6417E7FE6055}" type="slidenum">
              <a:rPr lang="zh-TW" altLang="en-US" smtClean="0"/>
              <a:t>‹#›</a:t>
            </a:fld>
            <a:endParaRPr lang="zh-TW" altLang="en-US"/>
          </a:p>
        </p:txBody>
      </p:sp>
    </p:spTree>
    <p:extLst>
      <p:ext uri="{BB962C8B-B14F-4D97-AF65-F5344CB8AC3E}">
        <p14:creationId xmlns:p14="http://schemas.microsoft.com/office/powerpoint/2010/main" val="139399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8A347D1-FAF8-431B-85E0-9A2010C1F1D7}" type="datetimeFigureOut">
              <a:rPr lang="zh-TW" altLang="en-US" smtClean="0"/>
              <a:t>2023/3/7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F121FC9-78AB-43E9-828D-6417E7FE6055}" type="slidenum">
              <a:rPr lang="zh-TW" altLang="en-US" smtClean="0"/>
              <a:t>‹#›</a:t>
            </a:fld>
            <a:endParaRPr lang="zh-TW" altLang="en-US"/>
          </a:p>
        </p:txBody>
      </p:sp>
    </p:spTree>
    <p:extLst>
      <p:ext uri="{BB962C8B-B14F-4D97-AF65-F5344CB8AC3E}">
        <p14:creationId xmlns:p14="http://schemas.microsoft.com/office/powerpoint/2010/main" val="565191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8A347D1-FAF8-431B-85E0-9A2010C1F1D7}" type="datetimeFigureOut">
              <a:rPr lang="zh-TW" altLang="en-US" smtClean="0"/>
              <a:t>2023/3/7</a:t>
            </a:fld>
            <a:endParaRPr lang="zh-TW" alt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zh-TW" alt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F121FC9-78AB-43E9-828D-6417E7FE6055}" type="slidenum">
              <a:rPr lang="zh-TW" altLang="en-US" smtClean="0"/>
              <a:t>‹#›</a:t>
            </a:fld>
            <a:endParaRPr lang="zh-TW" altLang="en-US"/>
          </a:p>
        </p:txBody>
      </p:sp>
    </p:spTree>
    <p:extLst>
      <p:ext uri="{BB962C8B-B14F-4D97-AF65-F5344CB8AC3E}">
        <p14:creationId xmlns:p14="http://schemas.microsoft.com/office/powerpoint/2010/main" val="379268261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zh.wikipedia.org/wiki/%E9%9B%86%E9%9B%86%E9%8E%AE" TargetMode="External"/><Relationship Id="rId13" Type="http://schemas.openxmlformats.org/officeDocument/2006/relationships/hyperlink" Target="https://zh.wikipedia.org/wiki/%E9%86%AB%E9%99%A2" TargetMode="External"/><Relationship Id="rId3" Type="http://schemas.openxmlformats.org/officeDocument/2006/relationships/hyperlink" Target="https://zh.wikipedia.org/wiki/%E8%87%BA%E7%81%A3" TargetMode="External"/><Relationship Id="rId7" Type="http://schemas.openxmlformats.org/officeDocument/2006/relationships/hyperlink" Target="https://zh.wikipedia.org/wiki/%E5%8D%97%E6%8A%95%E7%B8%A3" TargetMode="External"/><Relationship Id="rId12" Type="http://schemas.openxmlformats.org/officeDocument/2006/relationships/hyperlink" Target="https://zh.wikipedia.org/wiki/%E7%B6%AD%E7%94%9F%E7%AE%A1%E7%B7%9A" TargetMode="External"/><Relationship Id="rId2" Type="http://schemas.openxmlformats.org/officeDocument/2006/relationships/hyperlink" Target="https://zh.wikipedia.org/wiki/%E5%A4%B1%E8%B9%A4" TargetMode="External"/><Relationship Id="rId1" Type="http://schemas.openxmlformats.org/officeDocument/2006/relationships/slideLayout" Target="../slideLayouts/slideLayout2.xml"/><Relationship Id="rId6" Type="http://schemas.openxmlformats.org/officeDocument/2006/relationships/hyperlink" Target="https://zh.wikipedia.org/wiki/%E9%9C%87%E5%A4%AE" TargetMode="External"/><Relationship Id="rId11" Type="http://schemas.openxmlformats.org/officeDocument/2006/relationships/hyperlink" Target="https://zh.wikipedia.org/wiki/%E5%8F%B0%E7%81%A3%E8%87%AA%E7%84%B6%E7%81%BD%E5%AE%B3%E5%88%97%E8%A1%A8" TargetMode="External"/><Relationship Id="rId5" Type="http://schemas.openxmlformats.org/officeDocument/2006/relationships/hyperlink" Target="https://zh.wikipedia.org/wiki/%E5%9C%B0%E9%9C%87" TargetMode="External"/><Relationship Id="rId10" Type="http://schemas.openxmlformats.org/officeDocument/2006/relationships/hyperlink" Target="https://zh.wikipedia.org/wiki/%E8%87%BA%E7%81%A3%E6%88%B0%E5%BE%8C%E6%99%82%E6%9C%9F" TargetMode="External"/><Relationship Id="rId4" Type="http://schemas.openxmlformats.org/officeDocument/2006/relationships/hyperlink" Target="https://zh.wikipedia.org/wiki/%E9%80%86%E6%96%B7%E5%B1%A4" TargetMode="External"/><Relationship Id="rId9" Type="http://schemas.openxmlformats.org/officeDocument/2006/relationships/hyperlink" Target="https://zh.wikipedia.org/wiki/%E9%9C%87%E6%BA%90" TargetMode="External"/><Relationship Id="rId14" Type="http://schemas.openxmlformats.org/officeDocument/2006/relationships/hyperlink" Target="https://zh.wikipedia.org/wiki/%E5%AD%B8%E6%A0%A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0F4200E-831C-4A65-875C-E5102FB63E92}"/>
              </a:ext>
            </a:extLst>
          </p:cNvPr>
          <p:cNvSpPr>
            <a:spLocks noGrp="1"/>
          </p:cNvSpPr>
          <p:nvPr>
            <p:ph type="ctrTitle"/>
          </p:nvPr>
        </p:nvSpPr>
        <p:spPr>
          <a:xfrm>
            <a:off x="2206305" y="216230"/>
            <a:ext cx="7524924" cy="1226676"/>
          </a:xfrm>
        </p:spPr>
        <p:txBody>
          <a:bodyPr>
            <a:normAutofit/>
          </a:bodyPr>
          <a:lstStyle/>
          <a:p>
            <a:r>
              <a:rPr lang="zh-TW" altLang="en-US" sz="6600" dirty="0">
                <a:latin typeface="標楷體" panose="03000509000000000000" pitchFamily="65" charset="-120"/>
                <a:ea typeface="標楷體" panose="03000509000000000000" pitchFamily="65" charset="-120"/>
              </a:rPr>
              <a:t>自然災害</a:t>
            </a:r>
            <a:r>
              <a:rPr lang="en-US" altLang="zh-TW" sz="6600" dirty="0">
                <a:latin typeface="標楷體" panose="03000509000000000000" pitchFamily="65" charset="-120"/>
                <a:ea typeface="標楷體" panose="03000509000000000000" pitchFamily="65" charset="-120"/>
              </a:rPr>
              <a:t>-</a:t>
            </a:r>
            <a:r>
              <a:rPr lang="zh-TW" altLang="en-US" sz="6600" dirty="0">
                <a:latin typeface="標楷體" panose="03000509000000000000" pitchFamily="65" charset="-120"/>
                <a:ea typeface="標楷體" panose="03000509000000000000" pitchFamily="65" charset="-120"/>
              </a:rPr>
              <a:t>地震</a:t>
            </a:r>
          </a:p>
        </p:txBody>
      </p:sp>
      <p:sp>
        <p:nvSpPr>
          <p:cNvPr id="3" name="副標題 2">
            <a:extLst>
              <a:ext uri="{FF2B5EF4-FFF2-40B4-BE49-F238E27FC236}">
                <a16:creationId xmlns:a16="http://schemas.microsoft.com/office/drawing/2014/main" id="{CD9B0010-E7B8-4F38-9764-8FF9D347F36C}"/>
              </a:ext>
            </a:extLst>
          </p:cNvPr>
          <p:cNvSpPr>
            <a:spLocks noGrp="1"/>
          </p:cNvSpPr>
          <p:nvPr>
            <p:ph type="subTitle" idx="1"/>
          </p:nvPr>
        </p:nvSpPr>
        <p:spPr>
          <a:xfrm rot="10800000">
            <a:off x="-247056" y="7080306"/>
            <a:ext cx="45719" cy="45719"/>
          </a:xfrm>
        </p:spPr>
        <p:txBody>
          <a:bodyPr>
            <a:normAutofit fontScale="25000" lnSpcReduction="20000"/>
          </a:bodyPr>
          <a:lstStyle/>
          <a:p>
            <a:endParaRPr lang="zh-TW" altLang="en-US" dirty="0"/>
          </a:p>
        </p:txBody>
      </p:sp>
      <p:pic>
        <p:nvPicPr>
          <p:cNvPr id="7" name="圖片 6" descr="阿宅 Pusheen 貓">
            <a:extLst>
              <a:ext uri="{FF2B5EF4-FFF2-40B4-BE49-F238E27FC236}">
                <a16:creationId xmlns:a16="http://schemas.microsoft.com/office/drawing/2014/main" id="{6CCABBBF-B9CE-4C6E-9BE7-A036D36C5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3070" y="2572825"/>
            <a:ext cx="3810000" cy="3446478"/>
          </a:xfrm>
          <a:prstGeom prst="rect">
            <a:avLst/>
          </a:prstGeom>
        </p:spPr>
      </p:pic>
    </p:spTree>
    <p:extLst>
      <p:ext uri="{BB962C8B-B14F-4D97-AF65-F5344CB8AC3E}">
        <p14:creationId xmlns:p14="http://schemas.microsoft.com/office/powerpoint/2010/main" val="3000536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68BC65B-1F3A-4A11-98E1-94A66DDDCD74}"/>
              </a:ext>
            </a:extLst>
          </p:cNvPr>
          <p:cNvSpPr>
            <a:spLocks noGrp="1"/>
          </p:cNvSpPr>
          <p:nvPr>
            <p:ph type="title"/>
          </p:nvPr>
        </p:nvSpPr>
        <p:spPr>
          <a:xfrm>
            <a:off x="1113064" y="319178"/>
            <a:ext cx="4718393" cy="862641"/>
          </a:xfrm>
        </p:spPr>
        <p:txBody>
          <a:bodyPr/>
          <a:lstStyle/>
          <a:p>
            <a:r>
              <a:rPr lang="zh-TW" altLang="en-US" sz="4800" dirty="0"/>
              <a:t>為甚麼會有地震</a:t>
            </a:r>
            <a:r>
              <a:rPr lang="en-US" altLang="zh-TW" sz="4800" dirty="0"/>
              <a:t>?</a:t>
            </a:r>
            <a:endParaRPr lang="zh-TW" altLang="en-US" sz="4800" dirty="0"/>
          </a:p>
        </p:txBody>
      </p:sp>
      <p:sp>
        <p:nvSpPr>
          <p:cNvPr id="3" name="內容版面配置區 2">
            <a:extLst>
              <a:ext uri="{FF2B5EF4-FFF2-40B4-BE49-F238E27FC236}">
                <a16:creationId xmlns:a16="http://schemas.microsoft.com/office/drawing/2014/main" id="{1D73862F-2EF4-40BA-9CD3-CA14B4786DB5}"/>
              </a:ext>
            </a:extLst>
          </p:cNvPr>
          <p:cNvSpPr>
            <a:spLocks noGrp="1"/>
          </p:cNvSpPr>
          <p:nvPr>
            <p:ph idx="1"/>
          </p:nvPr>
        </p:nvSpPr>
        <p:spPr>
          <a:xfrm>
            <a:off x="-897147" y="1276710"/>
            <a:ext cx="8169640" cy="5262112"/>
          </a:xfrm>
        </p:spPr>
        <p:txBody>
          <a:bodyPr>
            <a:normAutofit fontScale="85000" lnSpcReduction="10000"/>
          </a:bodyPr>
          <a:lstStyle/>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None/>
              <a:tabLst/>
              <a:defRPr/>
            </a:pPr>
            <a:endParaRPr kumimoji="0" lang="zh-TW"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新細明體" panose="02020500000000000000" pitchFamily="18" charset="-120"/>
              <a:cs typeface="+mj-cs"/>
            </a:endParaRPr>
          </a:p>
          <a:p>
            <a:pPr lvl="2" indent="-342900">
              <a:buClr>
                <a:srgbClr val="1E5155">
                  <a:lumMod val="40000"/>
                  <a:lumOff val="60000"/>
                </a:srgbClr>
              </a:buClr>
              <a:defRPr/>
            </a:pPr>
            <a:r>
              <a:rPr kumimoji="0" lang="zh-TW" altLang="en-US" sz="5100" b="1" i="0" u="none" strike="noStrike" kern="1200" cap="none" spc="0" normalizeH="0" baseline="0" noProof="0" dirty="0">
                <a:ln>
                  <a:noFill/>
                </a:ln>
                <a:solidFill>
                  <a:srgbClr val="FF0000"/>
                </a:solidFill>
                <a:effectLst/>
                <a:uLnTx/>
                <a:uFillTx/>
                <a:latin typeface="Times New Roman" panose="02020603050405020304" pitchFamily="18" charset="0"/>
                <a:ea typeface="新細明體" panose="02020500000000000000" pitchFamily="18" charset="-120"/>
                <a:cs typeface="+mj-cs"/>
              </a:rPr>
              <a:t>地震是由於地殼運動，使地震發源地內部物質發生了形體和位置的改變引起的</a:t>
            </a:r>
            <a:r>
              <a:rPr kumimoji="0" lang="zh-TW" altLang="en-US" sz="5100" b="1" i="0" u="none" strike="noStrike" kern="1200" cap="none" spc="0" normalizeH="0" baseline="0" noProof="0" dirty="0">
                <a:ln>
                  <a:noFill/>
                </a:ln>
                <a:solidFill>
                  <a:schemeClr val="tx1">
                    <a:lumMod val="95000"/>
                  </a:schemeClr>
                </a:solidFill>
                <a:effectLst/>
                <a:uLnTx/>
                <a:uFillTx/>
                <a:latin typeface="Times New Roman" panose="02020603050405020304" pitchFamily="18" charset="0"/>
                <a:ea typeface="新細明體" panose="02020500000000000000" pitchFamily="18" charset="-120"/>
                <a:cs typeface="+mj-cs"/>
              </a:rPr>
              <a:t>。它是由地震源頭向四周釋放，首先是縱波到達地面，使人感到前後、左右地搖晃，隨後而來的就是常見的強烈地震災害</a:t>
            </a:r>
            <a:r>
              <a:rPr kumimoji="0" lang="zh-TW" altLang="en-US" sz="4600" b="1" i="0" u="none" strike="noStrike" kern="1200" cap="none" spc="0" normalizeH="0" baseline="0" noProof="0" dirty="0">
                <a:ln>
                  <a:noFill/>
                </a:ln>
                <a:solidFill>
                  <a:schemeClr val="tx1">
                    <a:lumMod val="95000"/>
                  </a:schemeClr>
                </a:solidFill>
                <a:effectLst/>
                <a:uLnTx/>
                <a:uFillTx/>
                <a:latin typeface="Times New Roman" panose="02020603050405020304" pitchFamily="18" charset="0"/>
                <a:ea typeface="新細明體" panose="02020500000000000000" pitchFamily="18" charset="-120"/>
                <a:cs typeface="+mj-cs"/>
              </a:rPr>
              <a:t>現象了。</a:t>
            </a:r>
            <a:endParaRPr kumimoji="0" lang="zh-TW" altLang="en-US" sz="4600" b="0" i="0" u="none" strike="noStrike" kern="1200" cap="none" spc="0" normalizeH="0" baseline="0" noProof="0" dirty="0">
              <a:ln>
                <a:noFill/>
              </a:ln>
              <a:solidFill>
                <a:schemeClr val="tx1">
                  <a:lumMod val="95000"/>
                </a:schemeClr>
              </a:solidFill>
              <a:effectLst/>
              <a:uLnTx/>
              <a:uFillTx/>
              <a:latin typeface="Times New Roman" panose="02020603050405020304" pitchFamily="18" charset="0"/>
              <a:ea typeface="新細明體" panose="02020500000000000000" pitchFamily="18" charset="-120"/>
              <a:cs typeface="+mj-cs"/>
            </a:endParaRPr>
          </a:p>
          <a:p>
            <a:endParaRPr lang="zh-TW" altLang="en-US" dirty="0"/>
          </a:p>
        </p:txBody>
      </p:sp>
      <p:pic>
        <p:nvPicPr>
          <p:cNvPr id="4" name="圖片 3">
            <a:extLst>
              <a:ext uri="{FF2B5EF4-FFF2-40B4-BE49-F238E27FC236}">
                <a16:creationId xmlns:a16="http://schemas.microsoft.com/office/drawing/2014/main" id="{B3662C1D-9797-4817-8F7C-4F350112ED1D}"/>
              </a:ext>
            </a:extLst>
          </p:cNvPr>
          <p:cNvPicPr>
            <a:picLocks noChangeAspect="1"/>
          </p:cNvPicPr>
          <p:nvPr/>
        </p:nvPicPr>
        <p:blipFill>
          <a:blip r:embed="rId2"/>
          <a:stretch>
            <a:fillRect/>
          </a:stretch>
        </p:blipFill>
        <p:spPr>
          <a:xfrm>
            <a:off x="7073660" y="1406105"/>
            <a:ext cx="5036477" cy="4499745"/>
          </a:xfrm>
          <a:prstGeom prst="rect">
            <a:avLst/>
          </a:prstGeom>
        </p:spPr>
      </p:pic>
    </p:spTree>
    <p:extLst>
      <p:ext uri="{BB962C8B-B14F-4D97-AF65-F5344CB8AC3E}">
        <p14:creationId xmlns:p14="http://schemas.microsoft.com/office/powerpoint/2010/main" val="28270449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DC48336-7445-41EF-89D0-72C5D469E826}"/>
              </a:ext>
            </a:extLst>
          </p:cNvPr>
          <p:cNvSpPr>
            <a:spLocks noGrp="1"/>
          </p:cNvSpPr>
          <p:nvPr>
            <p:ph type="title"/>
          </p:nvPr>
        </p:nvSpPr>
        <p:spPr>
          <a:xfrm>
            <a:off x="1946247" y="0"/>
            <a:ext cx="6123963" cy="1107634"/>
          </a:xfrm>
        </p:spPr>
        <p:txBody>
          <a:bodyPr/>
          <a:lstStyle/>
          <a:p>
            <a:r>
              <a:rPr lang="zh-TW" altLang="en-US" sz="6600" dirty="0"/>
              <a:t>地震造成的影響</a:t>
            </a:r>
          </a:p>
        </p:txBody>
      </p:sp>
      <p:sp>
        <p:nvSpPr>
          <p:cNvPr id="3" name="內容版面配置區 2">
            <a:extLst>
              <a:ext uri="{FF2B5EF4-FFF2-40B4-BE49-F238E27FC236}">
                <a16:creationId xmlns:a16="http://schemas.microsoft.com/office/drawing/2014/main" id="{2FB71D34-C081-48A5-91BF-7AD12453637D}"/>
              </a:ext>
            </a:extLst>
          </p:cNvPr>
          <p:cNvSpPr>
            <a:spLocks noGrp="1"/>
          </p:cNvSpPr>
          <p:nvPr>
            <p:ph idx="1"/>
          </p:nvPr>
        </p:nvSpPr>
        <p:spPr>
          <a:xfrm>
            <a:off x="914399" y="1180463"/>
            <a:ext cx="9362113" cy="4062656"/>
          </a:xfrm>
        </p:spPr>
        <p:txBody>
          <a:bodyPr>
            <a:noAutofit/>
          </a:bodyPr>
          <a:lstStyle/>
          <a:p>
            <a:r>
              <a:rPr lang="zh-TW" altLang="en-US" sz="4000" b="0" i="0" dirty="0">
                <a:solidFill>
                  <a:schemeClr val="tx1">
                    <a:lumMod val="95000"/>
                  </a:schemeClr>
                </a:solidFill>
                <a:effectLst/>
                <a:latin typeface="arial" panose="020B0604020202020204" pitchFamily="34" charset="0"/>
              </a:rPr>
              <a:t>地震引發的次生災害主要有</a:t>
            </a:r>
            <a:r>
              <a:rPr lang="zh-TW" altLang="en-US" sz="4000" b="0" i="0" dirty="0">
                <a:solidFill>
                  <a:schemeClr val="tx1">
                    <a:lumMod val="95000"/>
                  </a:schemeClr>
                </a:solidFill>
                <a:effectLst/>
                <a:highlight>
                  <a:srgbClr val="FF0000"/>
                </a:highlight>
                <a:latin typeface="arial" panose="020B0604020202020204" pitchFamily="34" charset="0"/>
              </a:rPr>
              <a:t>建築物倒塌</a:t>
            </a:r>
            <a:r>
              <a:rPr lang="zh-TW" altLang="en-US" sz="4000" b="0" i="0" dirty="0">
                <a:solidFill>
                  <a:schemeClr val="tx1">
                    <a:lumMod val="95000"/>
                  </a:schemeClr>
                </a:solidFill>
                <a:effectLst/>
                <a:latin typeface="arial" panose="020B0604020202020204" pitchFamily="34" charset="0"/>
              </a:rPr>
              <a:t>，山體滑坡以及管道破裂等引起的火災，水災和毒氣泄漏等。 此外當傷亡人員屍體不能及時清理，或污穢物污染了飲用水時，有可能導致傳染病的爆發。 在有些地震央，這些次生災害造成的人員傷亡和財產損失可能超過地震帶來的直接破壞。</a:t>
            </a:r>
            <a:endParaRPr lang="zh-TW" altLang="en-US" sz="4000" dirty="0">
              <a:solidFill>
                <a:schemeClr val="tx1">
                  <a:lumMod val="95000"/>
                </a:schemeClr>
              </a:solidFill>
            </a:endParaRPr>
          </a:p>
        </p:txBody>
      </p:sp>
    </p:spTree>
    <p:extLst>
      <p:ext uri="{BB962C8B-B14F-4D97-AF65-F5344CB8AC3E}">
        <p14:creationId xmlns:p14="http://schemas.microsoft.com/office/powerpoint/2010/main" val="16660459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E6F7519-34C5-4919-B276-D6D19A53D5A3}"/>
              </a:ext>
            </a:extLst>
          </p:cNvPr>
          <p:cNvSpPr>
            <a:spLocks noGrp="1"/>
          </p:cNvSpPr>
          <p:nvPr>
            <p:ph type="title"/>
          </p:nvPr>
        </p:nvSpPr>
        <p:spPr>
          <a:xfrm>
            <a:off x="4313207" y="0"/>
            <a:ext cx="2019532" cy="655608"/>
          </a:xfrm>
        </p:spPr>
        <p:txBody>
          <a:bodyPr/>
          <a:lstStyle/>
          <a:p>
            <a:r>
              <a:rPr lang="zh-TW" altLang="en-US" sz="6600" dirty="0"/>
              <a:t>舉例</a:t>
            </a:r>
          </a:p>
        </p:txBody>
      </p:sp>
      <p:sp>
        <p:nvSpPr>
          <p:cNvPr id="3" name="內容版面配置區 2">
            <a:extLst>
              <a:ext uri="{FF2B5EF4-FFF2-40B4-BE49-F238E27FC236}">
                <a16:creationId xmlns:a16="http://schemas.microsoft.com/office/drawing/2014/main" id="{444677F3-B623-479C-9602-42B63E41654E}"/>
              </a:ext>
            </a:extLst>
          </p:cNvPr>
          <p:cNvSpPr>
            <a:spLocks noGrp="1"/>
          </p:cNvSpPr>
          <p:nvPr>
            <p:ph idx="1"/>
          </p:nvPr>
        </p:nvSpPr>
        <p:spPr>
          <a:xfrm>
            <a:off x="-302004" y="980722"/>
            <a:ext cx="11249953" cy="5696125"/>
          </a:xfrm>
        </p:spPr>
        <p:txBody>
          <a:bodyPr>
            <a:normAutofit/>
          </a:bodyPr>
          <a:lstStyle/>
          <a:p>
            <a:pPr lvl="3"/>
            <a:r>
              <a:rPr lang="en-US" altLang="zh-TW" sz="3600" b="1" i="0" dirty="0">
                <a:solidFill>
                  <a:schemeClr val="tx1">
                    <a:lumMod val="95000"/>
                  </a:schemeClr>
                </a:solidFill>
                <a:effectLst/>
                <a:highlight>
                  <a:srgbClr val="FF0000"/>
                </a:highlight>
                <a:latin typeface="Arial" panose="020B0604020202020204" pitchFamily="34" charset="0"/>
              </a:rPr>
              <a:t>921</a:t>
            </a:r>
            <a:r>
              <a:rPr lang="zh-TW" altLang="en-US" sz="3600" b="1" i="0" dirty="0">
                <a:solidFill>
                  <a:schemeClr val="tx1">
                    <a:lumMod val="95000"/>
                  </a:schemeClr>
                </a:solidFill>
                <a:effectLst/>
                <a:highlight>
                  <a:srgbClr val="FF0000"/>
                </a:highlight>
                <a:latin typeface="Arial" panose="020B0604020202020204" pitchFamily="34" charset="0"/>
              </a:rPr>
              <a:t>大地震</a:t>
            </a:r>
            <a:r>
              <a:rPr lang="zh-TW" altLang="en-US" sz="3600" b="0" i="0" dirty="0">
                <a:solidFill>
                  <a:schemeClr val="tx1">
                    <a:lumMod val="95000"/>
                  </a:schemeClr>
                </a:solidFill>
                <a:effectLst/>
                <a:highlight>
                  <a:srgbClr val="FF0000"/>
                </a:highlight>
                <a:latin typeface="Arial" panose="020B0604020202020204" pitchFamily="34" charset="0"/>
              </a:rPr>
              <a:t>，又稱為</a:t>
            </a:r>
            <a:r>
              <a:rPr lang="zh-TW" altLang="en-US" sz="3600" b="1" i="0" dirty="0">
                <a:solidFill>
                  <a:schemeClr val="tx1">
                    <a:lumMod val="95000"/>
                  </a:schemeClr>
                </a:solidFill>
                <a:effectLst/>
                <a:highlight>
                  <a:srgbClr val="FF0000"/>
                </a:highlight>
                <a:latin typeface="Arial" panose="020B0604020202020204" pitchFamily="34" charset="0"/>
              </a:rPr>
              <a:t>集集大地震</a:t>
            </a:r>
            <a:r>
              <a:rPr lang="zh-TW" altLang="en-US" sz="3600" b="0" i="0" dirty="0">
                <a:solidFill>
                  <a:schemeClr val="tx1">
                    <a:lumMod val="95000"/>
                  </a:schemeClr>
                </a:solidFill>
                <a:effectLst/>
                <a:latin typeface="Arial" panose="020B0604020202020204" pitchFamily="34" charset="0"/>
              </a:rPr>
              <a:t>，</a:t>
            </a:r>
            <a:r>
              <a:rPr kumimoji="0" lang="zh-TW" altLang="en-US" sz="3600" b="0" i="0" u="none" strike="noStrike" kern="1200" cap="none" spc="0" normalizeH="0" baseline="0" noProof="0" dirty="0">
                <a:ln>
                  <a:noFill/>
                </a:ln>
                <a:solidFill>
                  <a:schemeClr val="tx1">
                    <a:lumMod val="95000"/>
                  </a:schemeClr>
                </a:solidFill>
                <a:effectLst/>
                <a:highlight>
                  <a:srgbClr val="FF0000"/>
                </a:highlight>
                <a:uLnTx/>
                <a:uFillTx/>
                <a:latin typeface="Arial" panose="020B0604020202020204" pitchFamily="34" charset="0"/>
                <a:ea typeface="新細明體" panose="02020500000000000000" pitchFamily="18" charset="-120"/>
              </a:rPr>
              <a:t>這場地震造成</a:t>
            </a:r>
            <a:r>
              <a:rPr kumimoji="0" lang="en-US" altLang="zh-TW" sz="3600" b="0" i="0" u="none" strike="noStrike" kern="1200" cap="none" spc="0" normalizeH="0" baseline="0" noProof="0" dirty="0">
                <a:ln>
                  <a:noFill/>
                </a:ln>
                <a:solidFill>
                  <a:schemeClr val="tx1">
                    <a:lumMod val="95000"/>
                  </a:schemeClr>
                </a:solidFill>
                <a:effectLst/>
                <a:highlight>
                  <a:srgbClr val="FF0000"/>
                </a:highlight>
                <a:uLnTx/>
                <a:uFillTx/>
                <a:latin typeface="Arial" panose="020B0604020202020204" pitchFamily="34" charset="0"/>
                <a:ea typeface="新細明體" panose="02020500000000000000" pitchFamily="18" charset="-120"/>
              </a:rPr>
              <a:t>29</a:t>
            </a:r>
            <a:r>
              <a:rPr kumimoji="0" lang="zh-TW" altLang="en-US" sz="3600" b="0" i="0" u="none" strike="noStrike" kern="1200" cap="none" spc="0" normalizeH="0" baseline="0" noProof="0" dirty="0">
                <a:ln>
                  <a:noFill/>
                </a:ln>
                <a:solidFill>
                  <a:schemeClr val="tx1">
                    <a:lumMod val="95000"/>
                  </a:schemeClr>
                </a:solidFill>
                <a:effectLst/>
                <a:highlight>
                  <a:srgbClr val="FF0000"/>
                </a:highlight>
                <a:uLnTx/>
                <a:uFillTx/>
                <a:latin typeface="Arial" panose="020B0604020202020204" pitchFamily="34" charset="0"/>
                <a:ea typeface="新細明體" panose="02020500000000000000" pitchFamily="18" charset="-120"/>
              </a:rPr>
              <a:t>人</a:t>
            </a:r>
            <a:r>
              <a:rPr kumimoji="0" lang="zh-TW" altLang="en-US" sz="3600" b="0" i="0" u="none" strike="noStrike" kern="1200" cap="none" spc="0" normalizeH="0" baseline="0" noProof="0" dirty="0">
                <a:ln>
                  <a:noFill/>
                </a:ln>
                <a:solidFill>
                  <a:schemeClr val="tx1">
                    <a:lumMod val="95000"/>
                  </a:schemeClr>
                </a:solidFill>
                <a:effectLst/>
                <a:highlight>
                  <a:srgbClr val="FF0000"/>
                </a:highlight>
                <a:uLnTx/>
                <a:uFillTx/>
                <a:latin typeface="Arial" panose="020B0604020202020204" pitchFamily="34" charset="0"/>
                <a:ea typeface="新細明體" panose="02020500000000000000" pitchFamily="18" charset="-120"/>
                <a:hlinkClick r:id="rId2" tooltip="失蹤">
                  <a:extLst>
                    <a:ext uri="{A12FA001-AC4F-418D-AE19-62706E023703}">
                      <ahyp:hlinkClr xmlns:ahyp="http://schemas.microsoft.com/office/drawing/2018/hyperlinkcolor" val="tx"/>
                    </a:ext>
                  </a:extLst>
                </a:hlinkClick>
              </a:rPr>
              <a:t>失蹤</a:t>
            </a:r>
            <a:r>
              <a:rPr kumimoji="0" lang="zh-TW" altLang="en-US" sz="3600" b="0" i="0" u="none" strike="noStrike" kern="1200" cap="none" spc="0" normalizeH="0" baseline="0" noProof="0" dirty="0">
                <a:ln>
                  <a:noFill/>
                </a:ln>
                <a:solidFill>
                  <a:schemeClr val="tx1">
                    <a:lumMod val="95000"/>
                  </a:schemeClr>
                </a:solidFill>
                <a:effectLst/>
                <a:highlight>
                  <a:srgbClr val="FF0000"/>
                </a:highlight>
                <a:uLnTx/>
                <a:uFillTx/>
                <a:latin typeface="Arial" panose="020B0604020202020204" pitchFamily="34" charset="0"/>
                <a:ea typeface="新細明體" panose="02020500000000000000" pitchFamily="18" charset="-120"/>
              </a:rPr>
              <a:t>，</a:t>
            </a:r>
            <a:r>
              <a:rPr kumimoji="0" lang="en-US" altLang="zh-TW" sz="3600" b="0" i="0" u="none" strike="noStrike" kern="1200" cap="none" spc="0" normalizeH="0" baseline="0" noProof="0" dirty="0">
                <a:ln>
                  <a:noFill/>
                </a:ln>
                <a:solidFill>
                  <a:schemeClr val="tx1">
                    <a:lumMod val="95000"/>
                  </a:schemeClr>
                </a:solidFill>
                <a:effectLst/>
                <a:highlight>
                  <a:srgbClr val="FF0000"/>
                </a:highlight>
                <a:uLnTx/>
                <a:uFillTx/>
                <a:latin typeface="Arial" panose="020B0604020202020204" pitchFamily="34" charset="0"/>
                <a:ea typeface="新細明體" panose="02020500000000000000" pitchFamily="18" charset="-120"/>
              </a:rPr>
              <a:t>11,305</a:t>
            </a:r>
            <a:r>
              <a:rPr kumimoji="0" lang="zh-TW" altLang="en-US" sz="3600" b="0" i="0" u="none" strike="noStrike" kern="1200" cap="none" spc="0" normalizeH="0" baseline="0" noProof="0" dirty="0">
                <a:ln>
                  <a:noFill/>
                </a:ln>
                <a:solidFill>
                  <a:schemeClr val="tx1">
                    <a:lumMod val="95000"/>
                  </a:schemeClr>
                </a:solidFill>
                <a:effectLst/>
                <a:highlight>
                  <a:srgbClr val="FF0000"/>
                </a:highlight>
                <a:uLnTx/>
                <a:uFillTx/>
                <a:latin typeface="Arial" panose="020B0604020202020204" pitchFamily="34" charset="0"/>
                <a:ea typeface="新細明體" panose="02020500000000000000" pitchFamily="18" charset="-120"/>
              </a:rPr>
              <a:t>人受傷</a:t>
            </a:r>
            <a:r>
              <a:rPr kumimoji="0" lang="zh-TW" altLang="en-US" sz="3600" b="0" i="0" u="none" strike="noStrike" kern="1200" cap="none" spc="0" normalizeH="0" baseline="0" noProof="0" dirty="0">
                <a:ln>
                  <a:noFill/>
                </a:ln>
                <a:solidFill>
                  <a:schemeClr val="tx1">
                    <a:lumMod val="95000"/>
                  </a:schemeClr>
                </a:solidFill>
                <a:effectLst/>
                <a:highlight>
                  <a:srgbClr val="008080"/>
                </a:highlight>
                <a:uLnTx/>
                <a:uFillTx/>
                <a:latin typeface="Arial" panose="020B0604020202020204" pitchFamily="34" charset="0"/>
                <a:ea typeface="新細明體" panose="02020500000000000000" pitchFamily="18" charset="-120"/>
              </a:rPr>
              <a:t>，</a:t>
            </a:r>
            <a:r>
              <a:rPr lang="zh-TW" altLang="en-US" sz="3600" b="0" i="0" dirty="0">
                <a:solidFill>
                  <a:schemeClr val="tx1">
                    <a:lumMod val="95000"/>
                  </a:schemeClr>
                </a:solidFill>
                <a:effectLst/>
                <a:latin typeface="Arial" panose="020B0604020202020204" pitchFamily="34" charset="0"/>
              </a:rPr>
              <a:t>是發生在</a:t>
            </a:r>
            <a:r>
              <a:rPr lang="zh-TW" altLang="en-US" sz="3600" b="0" i="0" u="none" strike="noStrike" dirty="0">
                <a:solidFill>
                  <a:schemeClr val="tx1">
                    <a:lumMod val="95000"/>
                  </a:schemeClr>
                </a:solidFill>
                <a:effectLst/>
                <a:latin typeface="Arial" panose="020B0604020202020204" pitchFamily="34" charset="0"/>
                <a:hlinkClick r:id="rId3" tooltip="臺灣">
                  <a:extLst>
                    <a:ext uri="{A12FA001-AC4F-418D-AE19-62706E023703}">
                      <ahyp:hlinkClr xmlns:ahyp="http://schemas.microsoft.com/office/drawing/2018/hyperlinkcolor" val="tx"/>
                    </a:ext>
                  </a:extLst>
                </a:hlinkClick>
              </a:rPr>
              <a:t>臺灣</a:t>
            </a:r>
            <a:r>
              <a:rPr lang="zh-TW" altLang="en-US" sz="3600" b="0" i="0" dirty="0">
                <a:solidFill>
                  <a:schemeClr val="tx1">
                    <a:lumMod val="95000"/>
                  </a:schemeClr>
                </a:solidFill>
                <a:effectLst/>
                <a:latin typeface="Arial" panose="020B0604020202020204" pitchFamily="34" charset="0"/>
              </a:rPr>
              <a:t>中部山區的</a:t>
            </a:r>
            <a:r>
              <a:rPr lang="zh-TW" altLang="en-US" sz="3600" b="0" i="0" u="none" strike="noStrike" dirty="0">
                <a:solidFill>
                  <a:schemeClr val="tx1">
                    <a:lumMod val="95000"/>
                  </a:schemeClr>
                </a:solidFill>
                <a:effectLst/>
                <a:latin typeface="Arial" panose="020B0604020202020204" pitchFamily="34" charset="0"/>
                <a:hlinkClick r:id="rId4" tooltip="逆斷層">
                  <a:extLst>
                    <a:ext uri="{A12FA001-AC4F-418D-AE19-62706E023703}">
                      <ahyp:hlinkClr xmlns:ahyp="http://schemas.microsoft.com/office/drawing/2018/hyperlinkcolor" val="tx"/>
                    </a:ext>
                  </a:extLst>
                </a:hlinkClick>
              </a:rPr>
              <a:t>逆斷層</a:t>
            </a:r>
            <a:r>
              <a:rPr lang="zh-TW" altLang="en-US" sz="3600" b="0" i="0" dirty="0">
                <a:solidFill>
                  <a:schemeClr val="tx1">
                    <a:lumMod val="95000"/>
                  </a:schemeClr>
                </a:solidFill>
                <a:effectLst/>
                <a:latin typeface="Arial" panose="020B0604020202020204" pitchFamily="34" charset="0"/>
              </a:rPr>
              <a:t>型</a:t>
            </a:r>
            <a:r>
              <a:rPr lang="zh-TW" altLang="en-US" sz="3600" b="0" i="0" u="none" strike="noStrike" dirty="0">
                <a:solidFill>
                  <a:schemeClr val="tx1">
                    <a:lumMod val="95000"/>
                  </a:schemeClr>
                </a:solidFill>
                <a:effectLst/>
                <a:latin typeface="Arial" panose="020B0604020202020204" pitchFamily="34" charset="0"/>
                <a:hlinkClick r:id="rId5" tooltip="地震">
                  <a:extLst>
                    <a:ext uri="{A12FA001-AC4F-418D-AE19-62706E023703}">
                      <ahyp:hlinkClr xmlns:ahyp="http://schemas.microsoft.com/office/drawing/2018/hyperlinkcolor" val="tx"/>
                    </a:ext>
                  </a:extLst>
                </a:hlinkClick>
              </a:rPr>
              <a:t>地震</a:t>
            </a:r>
            <a:r>
              <a:rPr lang="zh-TW" altLang="en-US" sz="3600" b="0" i="0" dirty="0">
                <a:solidFill>
                  <a:schemeClr val="tx1">
                    <a:lumMod val="95000"/>
                  </a:schemeClr>
                </a:solidFill>
                <a:effectLst/>
                <a:latin typeface="Arial" panose="020B0604020202020204" pitchFamily="34" charset="0"/>
              </a:rPr>
              <a:t>，總共持續大約</a:t>
            </a:r>
            <a:r>
              <a:rPr lang="en-US" altLang="zh-TW" sz="3600" b="0" i="0" dirty="0">
                <a:solidFill>
                  <a:schemeClr val="tx1">
                    <a:lumMod val="95000"/>
                  </a:schemeClr>
                </a:solidFill>
                <a:effectLst/>
                <a:latin typeface="Arial" panose="020B0604020202020204" pitchFamily="34" charset="0"/>
              </a:rPr>
              <a:t>102</a:t>
            </a:r>
            <a:r>
              <a:rPr lang="zh-TW" altLang="en-US" sz="3600" b="0" i="0" dirty="0">
                <a:solidFill>
                  <a:schemeClr val="tx1">
                    <a:lumMod val="95000"/>
                  </a:schemeClr>
                </a:solidFill>
                <a:effectLst/>
                <a:latin typeface="Arial" panose="020B0604020202020204" pitchFamily="34" charset="0"/>
              </a:rPr>
              <a:t>秒，期間臺灣全島都感受到明顯搖晃。</a:t>
            </a:r>
            <a:r>
              <a:rPr lang="zh-TW" altLang="en-US" sz="3600" b="0" i="0" u="none" strike="noStrike" dirty="0">
                <a:solidFill>
                  <a:schemeClr val="tx1">
                    <a:lumMod val="95000"/>
                  </a:schemeClr>
                </a:solidFill>
                <a:effectLst/>
                <a:latin typeface="Arial" panose="020B0604020202020204" pitchFamily="34" charset="0"/>
                <a:hlinkClick r:id="rId6" tooltip="震央">
                  <a:extLst>
                    <a:ext uri="{A12FA001-AC4F-418D-AE19-62706E023703}">
                      <ahyp:hlinkClr xmlns:ahyp="http://schemas.microsoft.com/office/drawing/2018/hyperlinkcolor" val="tx"/>
                    </a:ext>
                  </a:extLst>
                </a:hlinkClick>
              </a:rPr>
              <a:t>震央</a:t>
            </a:r>
            <a:r>
              <a:rPr lang="zh-TW" altLang="en-US" sz="3600" b="0" i="0" dirty="0">
                <a:solidFill>
                  <a:schemeClr val="tx1">
                    <a:lumMod val="95000"/>
                  </a:schemeClr>
                </a:solidFill>
                <a:effectLst/>
                <a:latin typeface="Arial" panose="020B0604020202020204" pitchFamily="34" charset="0"/>
              </a:rPr>
              <a:t>位於</a:t>
            </a:r>
            <a:r>
              <a:rPr lang="zh-TW" altLang="en-US" sz="3600" b="0" i="0" u="none" strike="noStrike" dirty="0">
                <a:solidFill>
                  <a:schemeClr val="tx1">
                    <a:lumMod val="95000"/>
                  </a:schemeClr>
                </a:solidFill>
                <a:effectLst/>
                <a:latin typeface="Arial" panose="020B0604020202020204" pitchFamily="34" charset="0"/>
                <a:hlinkClick r:id="rId7" tooltip="南投縣">
                  <a:extLst>
                    <a:ext uri="{A12FA001-AC4F-418D-AE19-62706E023703}">
                      <ahyp:hlinkClr xmlns:ahyp="http://schemas.microsoft.com/office/drawing/2018/hyperlinkcolor" val="tx"/>
                    </a:ext>
                  </a:extLst>
                </a:hlinkClick>
              </a:rPr>
              <a:t>南投縣</a:t>
            </a:r>
            <a:r>
              <a:rPr lang="zh-TW" altLang="en-US" sz="3600" b="0" i="0" u="none" strike="noStrike" dirty="0">
                <a:solidFill>
                  <a:schemeClr val="tx1">
                    <a:lumMod val="95000"/>
                  </a:schemeClr>
                </a:solidFill>
                <a:effectLst/>
                <a:latin typeface="Arial" panose="020B0604020202020204" pitchFamily="34" charset="0"/>
                <a:hlinkClick r:id="rId8" tooltip="集集鎮">
                  <a:extLst>
                    <a:ext uri="{A12FA001-AC4F-418D-AE19-62706E023703}">
                      <ahyp:hlinkClr xmlns:ahyp="http://schemas.microsoft.com/office/drawing/2018/hyperlinkcolor" val="tx"/>
                    </a:ext>
                  </a:extLst>
                </a:hlinkClick>
              </a:rPr>
              <a:t>集集鎮</a:t>
            </a:r>
            <a:r>
              <a:rPr lang="zh-TW" altLang="en-US" sz="3600" b="0" i="0" dirty="0">
                <a:solidFill>
                  <a:schemeClr val="tx1">
                    <a:lumMod val="95000"/>
                  </a:schemeClr>
                </a:solidFill>
                <a:effectLst/>
                <a:latin typeface="Arial" panose="020B0604020202020204" pitchFamily="34" charset="0"/>
              </a:rPr>
              <a:t>，</a:t>
            </a:r>
            <a:r>
              <a:rPr lang="zh-TW" altLang="en-US" sz="3600" b="0" i="0" u="none" strike="noStrike" dirty="0">
                <a:solidFill>
                  <a:schemeClr val="tx1">
                    <a:lumMod val="95000"/>
                  </a:schemeClr>
                </a:solidFill>
                <a:effectLst/>
                <a:latin typeface="Arial" panose="020B0604020202020204" pitchFamily="34" charset="0"/>
                <a:hlinkClick r:id="rId9" tooltip="震源">
                  <a:extLst>
                    <a:ext uri="{A12FA001-AC4F-418D-AE19-62706E023703}">
                      <ahyp:hlinkClr xmlns:ahyp="http://schemas.microsoft.com/office/drawing/2018/hyperlinkcolor" val="tx"/>
                    </a:ext>
                  </a:extLst>
                </a:hlinkClick>
              </a:rPr>
              <a:t>震源</a:t>
            </a:r>
            <a:r>
              <a:rPr lang="zh-TW" altLang="en-US" sz="3600" b="0" i="0" dirty="0">
                <a:solidFill>
                  <a:schemeClr val="tx1">
                    <a:lumMod val="95000"/>
                  </a:schemeClr>
                </a:solidFill>
                <a:effectLst/>
                <a:latin typeface="Arial" panose="020B0604020202020204" pitchFamily="34" charset="0"/>
              </a:rPr>
              <a:t>深度為</a:t>
            </a:r>
            <a:r>
              <a:rPr lang="en-US" altLang="zh-TW" sz="3600" b="0" i="0" dirty="0">
                <a:solidFill>
                  <a:schemeClr val="tx1">
                    <a:lumMod val="95000"/>
                  </a:schemeClr>
                </a:solidFill>
                <a:effectLst/>
                <a:latin typeface="Arial" panose="020B0604020202020204" pitchFamily="34" charset="0"/>
              </a:rPr>
              <a:t>8</a:t>
            </a:r>
            <a:r>
              <a:rPr lang="zh-TW" altLang="en-US" sz="3600" b="0" i="0" dirty="0">
                <a:solidFill>
                  <a:schemeClr val="tx1">
                    <a:lumMod val="95000"/>
                  </a:schemeClr>
                </a:solidFill>
                <a:effectLst/>
                <a:latin typeface="Arial" panose="020B0604020202020204" pitchFamily="34" charset="0"/>
              </a:rPr>
              <a:t>公里，另外也</a:t>
            </a:r>
            <a:r>
              <a:rPr lang="zh-TW" altLang="en-US" sz="3600" b="0" i="0" dirty="0">
                <a:solidFill>
                  <a:schemeClr val="tx1">
                    <a:lumMod val="95000"/>
                  </a:schemeClr>
                </a:solidFill>
                <a:effectLst/>
                <a:highlight>
                  <a:srgbClr val="FF0000"/>
                </a:highlight>
                <a:latin typeface="Arial" panose="020B0604020202020204" pitchFamily="34" charset="0"/>
              </a:rPr>
              <a:t>有</a:t>
            </a:r>
            <a:r>
              <a:rPr lang="en-US" altLang="zh-TW" sz="3600" b="0" i="0" dirty="0">
                <a:solidFill>
                  <a:schemeClr val="tx1">
                    <a:lumMod val="95000"/>
                  </a:schemeClr>
                </a:solidFill>
                <a:effectLst/>
                <a:highlight>
                  <a:srgbClr val="FF0000"/>
                </a:highlight>
                <a:latin typeface="Arial" panose="020B0604020202020204" pitchFamily="34" charset="0"/>
              </a:rPr>
              <a:t>51,711</a:t>
            </a:r>
            <a:r>
              <a:rPr lang="zh-TW" altLang="en-US" sz="3600" b="0" i="0" dirty="0">
                <a:solidFill>
                  <a:schemeClr val="tx1">
                    <a:lumMod val="95000"/>
                  </a:schemeClr>
                </a:solidFill>
                <a:effectLst/>
                <a:highlight>
                  <a:srgbClr val="FF0000"/>
                </a:highlight>
                <a:latin typeface="Arial" panose="020B0604020202020204" pitchFamily="34" charset="0"/>
              </a:rPr>
              <a:t>棟房屋全倒，</a:t>
            </a:r>
            <a:r>
              <a:rPr lang="en-US" altLang="zh-TW" sz="3600" b="0" i="0" dirty="0">
                <a:solidFill>
                  <a:schemeClr val="tx1">
                    <a:lumMod val="95000"/>
                  </a:schemeClr>
                </a:solidFill>
                <a:effectLst/>
                <a:highlight>
                  <a:srgbClr val="FF0000"/>
                </a:highlight>
                <a:latin typeface="Arial" panose="020B0604020202020204" pitchFamily="34" charset="0"/>
              </a:rPr>
              <a:t>53,768</a:t>
            </a:r>
            <a:r>
              <a:rPr lang="zh-TW" altLang="en-US" sz="3600" b="0" i="0" dirty="0">
                <a:solidFill>
                  <a:schemeClr val="tx1">
                    <a:lumMod val="95000"/>
                  </a:schemeClr>
                </a:solidFill>
                <a:effectLst/>
                <a:highlight>
                  <a:srgbClr val="FF0000"/>
                </a:highlight>
                <a:latin typeface="Arial" panose="020B0604020202020204" pitchFamily="34" charset="0"/>
              </a:rPr>
              <a:t>棟房屋半倒</a:t>
            </a:r>
            <a:r>
              <a:rPr lang="zh-TW" altLang="en-US" sz="3600" b="0" i="0" dirty="0">
                <a:solidFill>
                  <a:schemeClr val="tx1">
                    <a:lumMod val="95000"/>
                  </a:schemeClr>
                </a:solidFill>
                <a:effectLst/>
                <a:latin typeface="Arial" panose="020B0604020202020204" pitchFamily="34" charset="0"/>
              </a:rPr>
              <a:t>，是</a:t>
            </a:r>
            <a:r>
              <a:rPr lang="zh-TW" altLang="en-US" sz="3600" b="0" i="0" u="none" strike="noStrike" dirty="0">
                <a:solidFill>
                  <a:schemeClr val="tx1">
                    <a:lumMod val="95000"/>
                  </a:schemeClr>
                </a:solidFill>
                <a:effectLst/>
                <a:latin typeface="Arial" panose="020B0604020202020204" pitchFamily="34" charset="0"/>
                <a:hlinkClick r:id="rId10" tooltip="臺灣戰後時期">
                  <a:extLst>
                    <a:ext uri="{A12FA001-AC4F-418D-AE19-62706E023703}">
                      <ahyp:hlinkClr xmlns:ahyp="http://schemas.microsoft.com/office/drawing/2018/hyperlinkcolor" val="tx"/>
                    </a:ext>
                  </a:extLst>
                </a:hlinkClick>
              </a:rPr>
              <a:t>臺灣戰後時期</a:t>
            </a:r>
            <a:r>
              <a:rPr lang="zh-TW" altLang="en-US" sz="3600" b="0" i="0" dirty="0">
                <a:solidFill>
                  <a:schemeClr val="tx1">
                    <a:lumMod val="95000"/>
                  </a:schemeClr>
                </a:solidFill>
                <a:effectLst/>
                <a:latin typeface="Arial" panose="020B0604020202020204" pitchFamily="34" charset="0"/>
              </a:rPr>
              <a:t>傷亡損失</a:t>
            </a:r>
            <a:r>
              <a:rPr lang="zh-TW" altLang="en-US" sz="3600" b="0" i="0" dirty="0">
                <a:solidFill>
                  <a:schemeClr val="tx1">
                    <a:lumMod val="95000"/>
                  </a:schemeClr>
                </a:solidFill>
                <a:effectLst/>
                <a:highlight>
                  <a:srgbClr val="FF0000"/>
                </a:highlight>
                <a:latin typeface="Arial" panose="020B0604020202020204" pitchFamily="34" charset="0"/>
              </a:rPr>
              <a:t>最嚴重的</a:t>
            </a:r>
            <a:r>
              <a:rPr lang="zh-TW" altLang="en-US" sz="3600" b="0" i="0" u="none" strike="noStrike" dirty="0">
                <a:solidFill>
                  <a:schemeClr val="tx1">
                    <a:lumMod val="95000"/>
                  </a:schemeClr>
                </a:solidFill>
                <a:effectLst/>
                <a:highlight>
                  <a:srgbClr val="FF0000"/>
                </a:highlight>
                <a:latin typeface="Arial" panose="020B0604020202020204" pitchFamily="34" charset="0"/>
                <a:hlinkClick r:id="rId11" tooltip="台灣自然災害列表">
                  <a:extLst>
                    <a:ext uri="{A12FA001-AC4F-418D-AE19-62706E023703}">
                      <ahyp:hlinkClr xmlns:ahyp="http://schemas.microsoft.com/office/drawing/2018/hyperlinkcolor" val="tx"/>
                    </a:ext>
                  </a:extLst>
                </a:hlinkClick>
              </a:rPr>
              <a:t>自然災害</a:t>
            </a:r>
            <a:r>
              <a:rPr lang="zh-TW" altLang="en-US" sz="3600" b="0" i="0" dirty="0">
                <a:solidFill>
                  <a:schemeClr val="tx1">
                    <a:lumMod val="95000"/>
                  </a:schemeClr>
                </a:solidFill>
                <a:effectLst/>
                <a:latin typeface="Arial" panose="020B0604020202020204" pitchFamily="34" charset="0"/>
              </a:rPr>
              <a:t>。人員傷亡慘重之外，許多道路與橋梁等交通設施、電力設備、</a:t>
            </a:r>
            <a:r>
              <a:rPr lang="zh-TW" altLang="en-US" sz="3600" b="0" i="0" u="none" strike="noStrike" dirty="0">
                <a:solidFill>
                  <a:schemeClr val="tx1">
                    <a:lumMod val="95000"/>
                  </a:schemeClr>
                </a:solidFill>
                <a:effectLst/>
                <a:latin typeface="Arial" panose="020B0604020202020204" pitchFamily="34" charset="0"/>
                <a:hlinkClick r:id="rId12" tooltip="維生管線">
                  <a:extLst>
                    <a:ext uri="{A12FA001-AC4F-418D-AE19-62706E023703}">
                      <ahyp:hlinkClr xmlns:ahyp="http://schemas.microsoft.com/office/drawing/2018/hyperlinkcolor" val="tx"/>
                    </a:ext>
                  </a:extLst>
                </a:hlinkClick>
              </a:rPr>
              <a:t>維生管線</a:t>
            </a:r>
            <a:r>
              <a:rPr lang="zh-TW" altLang="en-US" sz="3600" b="0" i="0" dirty="0">
                <a:solidFill>
                  <a:schemeClr val="tx1">
                    <a:lumMod val="95000"/>
                  </a:schemeClr>
                </a:solidFill>
                <a:effectLst/>
                <a:latin typeface="Arial" panose="020B0604020202020204" pitchFamily="34" charset="0"/>
              </a:rPr>
              <a:t>、工業設施、</a:t>
            </a:r>
            <a:r>
              <a:rPr lang="zh-TW" altLang="en-US" sz="3600" b="0" i="0" u="none" strike="noStrike" dirty="0">
                <a:solidFill>
                  <a:schemeClr val="tx1">
                    <a:lumMod val="95000"/>
                  </a:schemeClr>
                </a:solidFill>
                <a:effectLst/>
                <a:latin typeface="Arial" panose="020B0604020202020204" pitchFamily="34" charset="0"/>
                <a:hlinkClick r:id="rId13" tooltip="醫院">
                  <a:extLst>
                    <a:ext uri="{A12FA001-AC4F-418D-AE19-62706E023703}">
                      <ahyp:hlinkClr xmlns:ahyp="http://schemas.microsoft.com/office/drawing/2018/hyperlinkcolor" val="tx"/>
                    </a:ext>
                  </a:extLst>
                </a:hlinkClick>
              </a:rPr>
              <a:t>醫院</a:t>
            </a:r>
            <a:r>
              <a:rPr lang="zh-TW" altLang="en-US" sz="3600" b="0" i="0" dirty="0">
                <a:solidFill>
                  <a:schemeClr val="tx1">
                    <a:lumMod val="95000"/>
                  </a:schemeClr>
                </a:solidFill>
                <a:effectLst/>
                <a:latin typeface="Arial" panose="020B0604020202020204" pitchFamily="34" charset="0"/>
              </a:rPr>
              <a:t>、</a:t>
            </a:r>
            <a:r>
              <a:rPr lang="zh-TW" altLang="en-US" sz="3600" b="0" i="0" u="none" strike="noStrike" dirty="0">
                <a:solidFill>
                  <a:schemeClr val="tx1">
                    <a:lumMod val="95000"/>
                  </a:schemeClr>
                </a:solidFill>
                <a:effectLst/>
                <a:latin typeface="Arial" panose="020B0604020202020204" pitchFamily="34" charset="0"/>
                <a:hlinkClick r:id="rId14" tooltip="學校">
                  <a:extLst>
                    <a:ext uri="{A12FA001-AC4F-418D-AE19-62706E023703}">
                      <ahyp:hlinkClr xmlns:ahyp="http://schemas.microsoft.com/office/drawing/2018/hyperlinkcolor" val="tx"/>
                    </a:ext>
                  </a:extLst>
                </a:hlinkClick>
              </a:rPr>
              <a:t>學校</a:t>
            </a:r>
            <a:r>
              <a:rPr lang="zh-TW" altLang="en-US" sz="3600" b="0" i="0" dirty="0">
                <a:solidFill>
                  <a:schemeClr val="tx1">
                    <a:lumMod val="95000"/>
                  </a:schemeClr>
                </a:solidFill>
                <a:effectLst/>
                <a:latin typeface="Arial" panose="020B0604020202020204" pitchFamily="34" charset="0"/>
              </a:rPr>
              <a:t>、政府機關等公共設施遭到震毀。</a:t>
            </a:r>
          </a:p>
          <a:p>
            <a:pPr marL="0" indent="0" algn="l">
              <a:buNone/>
            </a:pPr>
            <a:endParaRPr lang="zh-TW" altLang="en-US" sz="2800" b="0" i="0" dirty="0">
              <a:solidFill>
                <a:schemeClr val="tx1">
                  <a:lumMod val="95000"/>
                </a:schemeClr>
              </a:solidFill>
              <a:effectLst/>
              <a:latin typeface="Arial" panose="020B0604020202020204" pitchFamily="34" charset="0"/>
            </a:endParaRPr>
          </a:p>
          <a:p>
            <a:endParaRPr lang="zh-TW" altLang="en-US" dirty="0"/>
          </a:p>
        </p:txBody>
      </p:sp>
    </p:spTree>
    <p:extLst>
      <p:ext uri="{BB962C8B-B14F-4D97-AF65-F5344CB8AC3E}">
        <p14:creationId xmlns:p14="http://schemas.microsoft.com/office/powerpoint/2010/main" val="36481109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70030E2-1639-4426-9AAE-584122E3C465}"/>
              </a:ext>
            </a:extLst>
          </p:cNvPr>
          <p:cNvSpPr>
            <a:spLocks noGrp="1"/>
          </p:cNvSpPr>
          <p:nvPr>
            <p:ph type="title"/>
          </p:nvPr>
        </p:nvSpPr>
        <p:spPr>
          <a:xfrm>
            <a:off x="2281806" y="452718"/>
            <a:ext cx="6090407" cy="1400530"/>
          </a:xfrm>
        </p:spPr>
        <p:txBody>
          <a:bodyPr/>
          <a:lstStyle/>
          <a:p>
            <a:r>
              <a:rPr lang="zh-TW" altLang="en-US" sz="6600" dirty="0"/>
              <a:t>如何預防和保護</a:t>
            </a:r>
          </a:p>
        </p:txBody>
      </p:sp>
      <p:sp>
        <p:nvSpPr>
          <p:cNvPr id="3" name="內容版面配置區 2">
            <a:extLst>
              <a:ext uri="{FF2B5EF4-FFF2-40B4-BE49-F238E27FC236}">
                <a16:creationId xmlns:a16="http://schemas.microsoft.com/office/drawing/2014/main" id="{04C30765-2350-4ED0-B6E9-B78A74415D69}"/>
              </a:ext>
            </a:extLst>
          </p:cNvPr>
          <p:cNvSpPr>
            <a:spLocks noGrp="1"/>
          </p:cNvSpPr>
          <p:nvPr>
            <p:ph idx="1"/>
          </p:nvPr>
        </p:nvSpPr>
        <p:spPr/>
        <p:txBody>
          <a:bodyPr>
            <a:normAutofit/>
          </a:bodyPr>
          <a:lstStyle/>
          <a:p>
            <a:r>
              <a:rPr lang="zh-TW" altLang="en-US" sz="3200" dirty="0"/>
              <a:t>其實</a:t>
            </a:r>
            <a:r>
              <a:rPr lang="zh-TW" altLang="en-US" sz="3200" dirty="0">
                <a:highlight>
                  <a:srgbClr val="FF0000"/>
                </a:highlight>
              </a:rPr>
              <a:t>平時只要多留意，地震來時就更加安全</a:t>
            </a:r>
            <a:r>
              <a:rPr lang="zh-TW" altLang="en-US" sz="3200" dirty="0"/>
              <a:t>。 例如：將家中大型家俱或物品固定、熟悉自家客廳、房間或工作場所的環境，認識就地避難的適當位置，如附近安全且空曠的地點，或相對安全位置，包含堅固桌子下（玻璃桌子除外）、堅固的柱子旁邊或牆壁角落，盡量遠離窗戶或玻璃，以及頭部上方是否有懸掛著可能掉落的危險物品。</a:t>
            </a:r>
          </a:p>
        </p:txBody>
      </p:sp>
    </p:spTree>
    <p:extLst>
      <p:ext uri="{BB962C8B-B14F-4D97-AF65-F5344CB8AC3E}">
        <p14:creationId xmlns:p14="http://schemas.microsoft.com/office/powerpoint/2010/main" val="78361981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7D017AB-57C9-4EDB-A017-697D704AC1BD}"/>
              </a:ext>
            </a:extLst>
          </p:cNvPr>
          <p:cNvSpPr>
            <a:spLocks noGrp="1"/>
          </p:cNvSpPr>
          <p:nvPr>
            <p:ph type="title"/>
          </p:nvPr>
        </p:nvSpPr>
        <p:spPr>
          <a:xfrm>
            <a:off x="3598878" y="452718"/>
            <a:ext cx="2281806" cy="1400530"/>
          </a:xfrm>
        </p:spPr>
        <p:txBody>
          <a:bodyPr/>
          <a:lstStyle/>
          <a:p>
            <a:r>
              <a:rPr lang="zh-TW" altLang="en-US" sz="8000"/>
              <a:t>問題</a:t>
            </a:r>
          </a:p>
        </p:txBody>
      </p:sp>
      <p:sp>
        <p:nvSpPr>
          <p:cNvPr id="3" name="內容版面配置區 2">
            <a:extLst>
              <a:ext uri="{FF2B5EF4-FFF2-40B4-BE49-F238E27FC236}">
                <a16:creationId xmlns:a16="http://schemas.microsoft.com/office/drawing/2014/main" id="{4BE75E48-E60F-4A7F-827A-CA9ACCFD2C1B}"/>
              </a:ext>
            </a:extLst>
          </p:cNvPr>
          <p:cNvSpPr>
            <a:spLocks noGrp="1"/>
          </p:cNvSpPr>
          <p:nvPr>
            <p:ph idx="1"/>
          </p:nvPr>
        </p:nvSpPr>
        <p:spPr>
          <a:xfrm>
            <a:off x="1203980" y="1853248"/>
            <a:ext cx="8946541" cy="4195481"/>
          </a:xfrm>
        </p:spPr>
        <p:txBody>
          <a:bodyPr>
            <a:normAutofit/>
          </a:bodyPr>
          <a:lstStyle/>
          <a:p>
            <a:r>
              <a:rPr lang="zh-TW" altLang="en-US" sz="5400" dirty="0"/>
              <a:t>地震會造成甚麼</a:t>
            </a:r>
            <a:r>
              <a:rPr lang="en-US" altLang="zh-TW" sz="5400" dirty="0"/>
              <a:t>?</a:t>
            </a:r>
            <a:r>
              <a:rPr lang="zh-TW" altLang="en-US" sz="5400" dirty="0"/>
              <a:t>為甚麼會有地震</a:t>
            </a:r>
            <a:r>
              <a:rPr lang="en-US" altLang="zh-TW" sz="5400" dirty="0"/>
              <a:t>?</a:t>
            </a:r>
            <a:endParaRPr lang="zh-TW" altLang="en-US" sz="5400" dirty="0"/>
          </a:p>
        </p:txBody>
      </p:sp>
      <p:pic>
        <p:nvPicPr>
          <p:cNvPr id="1026" name="Picture 2" descr="Life】疑惑與感慨- 生活雜事">
            <a:extLst>
              <a:ext uri="{FF2B5EF4-FFF2-40B4-BE49-F238E27FC236}">
                <a16:creationId xmlns:a16="http://schemas.microsoft.com/office/drawing/2014/main" id="{4601F150-EED8-4818-8F20-EADAF26092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9041" y="3095538"/>
            <a:ext cx="3283460" cy="33768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有機無機、傻傻分不清？ | 竹中科研實驗室| 竹中科研HCSC 25">
            <a:extLst>
              <a:ext uri="{FF2B5EF4-FFF2-40B4-BE49-F238E27FC236}">
                <a16:creationId xmlns:a16="http://schemas.microsoft.com/office/drawing/2014/main" id="{A1584AD8-0301-4CFE-A4EF-5A40A45669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1347" y="3504778"/>
            <a:ext cx="3283460" cy="2755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56990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2000"/>
                                        <p:tgtEl>
                                          <p:spTgt spid="1028"/>
                                        </p:tgtEl>
                                      </p:cBhvr>
                                    </p:animEffect>
                                    <p:anim calcmode="lin" valueType="num">
                                      <p:cBhvr>
                                        <p:cTn id="15" dur="2000" fill="hold"/>
                                        <p:tgtEl>
                                          <p:spTgt spid="1028"/>
                                        </p:tgtEl>
                                        <p:attrNameLst>
                                          <p:attrName>ppt_w</p:attrName>
                                        </p:attrNameLst>
                                      </p:cBhvr>
                                      <p:tavLst>
                                        <p:tav tm="0" fmla="#ppt_w*sin(2.5*pi*$)">
                                          <p:val>
                                            <p:fltVal val="0"/>
                                          </p:val>
                                        </p:tav>
                                        <p:tav tm="100000">
                                          <p:val>
                                            <p:fltVal val="1"/>
                                          </p:val>
                                        </p:tav>
                                      </p:tavLst>
                                    </p:anim>
                                    <p:anim calcmode="lin" valueType="num">
                                      <p:cBhvr>
                                        <p:cTn id="16" dur="2000" fill="hold"/>
                                        <p:tgtEl>
                                          <p:spTgt spid="1028"/>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645C9C3-C9A4-4FAE-94D7-100883D3179D}"/>
              </a:ext>
            </a:extLst>
          </p:cNvPr>
          <p:cNvSpPr>
            <a:spLocks noGrp="1"/>
          </p:cNvSpPr>
          <p:nvPr>
            <p:ph type="title"/>
          </p:nvPr>
        </p:nvSpPr>
        <p:spPr>
          <a:xfrm flipH="1">
            <a:off x="12700931" y="452718"/>
            <a:ext cx="142613" cy="1400530"/>
          </a:xfrm>
        </p:spPr>
        <p:txBody>
          <a:bodyPr/>
          <a:lstStyle/>
          <a:p>
            <a:endParaRPr lang="zh-TW" altLang="en-US" dirty="0"/>
          </a:p>
        </p:txBody>
      </p:sp>
      <p:sp>
        <p:nvSpPr>
          <p:cNvPr id="3" name="內容版面配置區 2">
            <a:extLst>
              <a:ext uri="{FF2B5EF4-FFF2-40B4-BE49-F238E27FC236}">
                <a16:creationId xmlns:a16="http://schemas.microsoft.com/office/drawing/2014/main" id="{C3115A8B-9072-4C07-80E2-BCF3999F04DA}"/>
              </a:ext>
            </a:extLst>
          </p:cNvPr>
          <p:cNvSpPr>
            <a:spLocks noGrp="1"/>
          </p:cNvSpPr>
          <p:nvPr>
            <p:ph idx="1"/>
          </p:nvPr>
        </p:nvSpPr>
        <p:spPr/>
        <p:txBody>
          <a:bodyPr/>
          <a:lstStyle/>
          <a:p>
            <a:endParaRPr lang="zh-TW" altLang="en-US"/>
          </a:p>
        </p:txBody>
      </p:sp>
      <p:sp>
        <p:nvSpPr>
          <p:cNvPr id="4" name="矩形 3">
            <a:extLst>
              <a:ext uri="{FF2B5EF4-FFF2-40B4-BE49-F238E27FC236}">
                <a16:creationId xmlns:a16="http://schemas.microsoft.com/office/drawing/2014/main" id="{BA2D11D4-3935-44F8-8D18-4C0AED2EF9BA}"/>
              </a:ext>
            </a:extLst>
          </p:cNvPr>
          <p:cNvSpPr/>
          <p:nvPr/>
        </p:nvSpPr>
        <p:spPr>
          <a:xfrm>
            <a:off x="3692106" y="609601"/>
            <a:ext cx="2653191" cy="1015663"/>
          </a:xfrm>
          <a:prstGeom prst="rect">
            <a:avLst/>
          </a:prstGeom>
          <a:noFill/>
        </p:spPr>
        <p:txBody>
          <a:bodyPr wrap="square" lIns="91440" tIns="45720" rIns="91440" bIns="45720">
            <a:spAutoFit/>
          </a:bodyPr>
          <a:lstStyle/>
          <a:p>
            <a:pPr algn="ctr"/>
            <a:r>
              <a:rPr lang="zh-TW" altLang="en-US" sz="6000" b="1" dirty="0">
                <a:ln w="9525">
                  <a:solidFill>
                    <a:schemeClr val="bg1"/>
                  </a:solidFill>
                  <a:prstDash val="solid"/>
                </a:ln>
                <a:effectLst>
                  <a:outerShdw blurRad="12700" dist="38100" dir="2700000" algn="tl" rotWithShape="0">
                    <a:schemeClr val="bg1">
                      <a:lumMod val="50000"/>
                    </a:schemeClr>
                  </a:outerShdw>
                </a:effectLst>
              </a:rPr>
              <a:t>答案</a:t>
            </a:r>
            <a:endParaRPr lang="zh-TW" altLang="en-US" sz="6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6842365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離子">
  <a:themeElements>
    <a:clrScheme name="離子">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離子">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離子">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99</TotalTime>
  <Words>376</Words>
  <Application>Microsoft Office PowerPoint</Application>
  <PresentationFormat>寬螢幕</PresentationFormat>
  <Paragraphs>13</Paragraphs>
  <Slides>7</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7</vt:i4>
      </vt:variant>
    </vt:vector>
  </HeadingPairs>
  <TitlesOfParts>
    <vt:vector size="14" baseType="lpstr">
      <vt:lpstr>標楷體</vt:lpstr>
      <vt:lpstr>Arial</vt:lpstr>
      <vt:lpstr>Arial</vt:lpstr>
      <vt:lpstr>Century Gothic</vt:lpstr>
      <vt:lpstr>Times New Roman</vt:lpstr>
      <vt:lpstr>Wingdings 3</vt:lpstr>
      <vt:lpstr>離子</vt:lpstr>
      <vt:lpstr>自然災害-地震</vt:lpstr>
      <vt:lpstr>為甚麼會有地震?</vt:lpstr>
      <vt:lpstr>地震造成的影響</vt:lpstr>
      <vt:lpstr>舉例</vt:lpstr>
      <vt:lpstr>如何預防和保護</vt:lpstr>
      <vt:lpstr>問題</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自然災害-地震</dc:title>
  <dc:creator>user</dc:creator>
  <cp:lastModifiedBy>user</cp:lastModifiedBy>
  <cp:revision>13</cp:revision>
  <dcterms:created xsi:type="dcterms:W3CDTF">2023-02-22T01:57:03Z</dcterms:created>
  <dcterms:modified xsi:type="dcterms:W3CDTF">2023-03-07T03:10:49Z</dcterms:modified>
</cp:coreProperties>
</file>