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  <p:sldMasterId id="2147483732" r:id="rId6"/>
    <p:sldMasterId id="2147483750" r:id="rId7"/>
    <p:sldMasterId id="2147483762" r:id="rId8"/>
    <p:sldMasterId id="2147483774" r:id="rId9"/>
    <p:sldMasterId id="2147483786" r:id="rId10"/>
    <p:sldMasterId id="2147483798" r:id="rId11"/>
    <p:sldMasterId id="2147483810" r:id="rId12"/>
    <p:sldMasterId id="2147483822" r:id="rId13"/>
    <p:sldMasterId id="2147483839" r:id="rId14"/>
  </p:sldMasterIdLst>
  <p:notesMasterIdLst>
    <p:notesMasterId r:id="rId84"/>
  </p:notesMasterIdLst>
  <p:sldIdLst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9" r:id="rId33"/>
    <p:sldId id="295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25" r:id="rId48"/>
    <p:sldId id="326" r:id="rId49"/>
    <p:sldId id="275" r:id="rId50"/>
    <p:sldId id="29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7" r:id="rId60"/>
    <p:sldId id="328" r:id="rId61"/>
    <p:sldId id="329" r:id="rId62"/>
    <p:sldId id="330" r:id="rId63"/>
    <p:sldId id="312" r:id="rId64"/>
    <p:sldId id="313" r:id="rId65"/>
    <p:sldId id="314" r:id="rId66"/>
    <p:sldId id="266" r:id="rId67"/>
    <p:sldId id="257" r:id="rId68"/>
    <p:sldId id="258" r:id="rId69"/>
    <p:sldId id="259" r:id="rId70"/>
    <p:sldId id="260" r:id="rId71"/>
    <p:sldId id="261" r:id="rId72"/>
    <p:sldId id="265" r:id="rId73"/>
    <p:sldId id="262" r:id="rId74"/>
    <p:sldId id="263" r:id="rId75"/>
    <p:sldId id="264" r:id="rId76"/>
    <p:sldId id="267" r:id="rId77"/>
    <p:sldId id="268" r:id="rId78"/>
    <p:sldId id="269" r:id="rId79"/>
    <p:sldId id="270" r:id="rId80"/>
    <p:sldId id="271" r:id="rId81"/>
    <p:sldId id="272" r:id="rId82"/>
    <p:sldId id="273" r:id="rId8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82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9AD2B-6056-472B-9E58-F6516EF38B87}" type="slidenum">
              <a:rPr lang="zh-TW" altLang="en-US" smtClean="0">
                <a:solidFill>
                  <a:prstClr val="black"/>
                </a:solidFill>
              </a:rPr>
              <a:pPr/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01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9AD2B-6056-472B-9E58-F6516EF38B87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7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93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E91E9-1543-453B-9492-8EB8181100D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86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E90F2-0C19-4513-ADEC-DA54D3A0CEB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0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10D59-92DB-4A0A-98B2-7FCC6CD834C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93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98FCB-8DAC-43FD-BCCE-AF35649F57E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062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7C851-5FF0-42B5-9284-691A91E851E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66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25290-0B9F-48A0-88DF-227B98266BD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538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F0081-AE28-420D-8D90-37AA5B29087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8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56E6A-DC9C-49BA-9697-21AD39D5B9A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768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1AC97-2520-4A8D-8C87-1A76652B342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820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0E53F-FD47-486F-94A6-A59F33B00B7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609AF-DBDC-4174-A1C6-4A7E598FFFC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952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E91E9-1543-453B-9492-8EB8181100D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526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E90F2-0C19-4513-ADEC-DA54D3A0CEB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053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10D59-92DB-4A0A-98B2-7FCC6CD834C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86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98FCB-8DAC-43FD-BCCE-AF35649F57E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56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7C851-5FF0-42B5-9284-691A91E851E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08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25290-0B9F-48A0-88DF-227B98266BD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018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F0081-AE28-420D-8D90-37AA5B29087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398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56E6A-DC9C-49BA-9697-21AD39D5B9A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469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7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12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80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34" y="91558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80" y="32291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6" y="609614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8612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215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075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81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43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758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779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249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456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61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door_view_clouds_hg_c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4343400"/>
            <a:ext cx="176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>
            <a:lvl1pPr algn="ctr">
              <a:defRPr sz="4000" b="1">
                <a:latin typeface="Microsoft YaHei" pitchFamily="34" charset="-122"/>
              </a:defRPr>
            </a:lvl1pPr>
          </a:lstStyle>
          <a:p>
            <a:pPr lvl="0"/>
            <a:r>
              <a:rPr lang="zh-CN" altLang="zh-TW" noProof="0" smtClean="0"/>
              <a:t>单击此处编辑母版标题样式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44900"/>
            <a:ext cx="64008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>
            <a:lvl1pPr marL="0" indent="0" algn="ctr">
              <a:buFontTx/>
              <a:buNone/>
              <a:defRPr sz="2800">
                <a:latin typeface="Microsoft YaHei" pitchFamily="34" charset="-122"/>
              </a:defRPr>
            </a:lvl1pPr>
          </a:lstStyle>
          <a:p>
            <a:pPr lvl="0"/>
            <a:r>
              <a:rPr lang="zh-CN" altLang="zh-TW" noProof="0" smtClean="0"/>
              <a:t>单击此处编辑母版副标题样式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59B152-44A1-4C81-930E-211BAA8B63AE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530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E742A-7CC5-413F-9A50-976D70C3D185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056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57ED4-1775-4725-A306-E0961B9973F1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310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21077-6B78-4F00-A451-078EAC9134C3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390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8A067-80FA-495D-B2F0-6D1DF0D384BC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218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1A770-7341-49DA-9464-FABFBFA490FF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946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3121F-006D-430F-8AE3-070BB367B275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81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A67A0-2625-4C13-96EB-5E6AFFA02FE1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157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C82A-010E-4380-B739-4F8DE7167420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388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DD8D2-E2B1-480A-A866-9FEBF0126C13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1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5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12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50C89-0670-46CC-A7E5-7ECC9759B1F2}" type="slidenum">
              <a:rPr lang="zh-TW" altLang="zh-CN">
                <a:solidFill>
                  <a:srgbClr val="FFFFFF"/>
                </a:solidFill>
              </a:rPr>
              <a:pPr/>
              <a:t>‹#›</a:t>
            </a:fld>
            <a:endParaRPr lang="zh-TW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465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068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178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220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089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513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076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20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417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00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65" y="685813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6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230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3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962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993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154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00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546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846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907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347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28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65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05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89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94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545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977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066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448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537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11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51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16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1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231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133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283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238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7325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078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13337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415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872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493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56" name="矩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65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505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285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手繪多邊形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手繪多邊形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手繪多邊形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手繪多邊形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手繪多邊形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手繪多邊形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手繪多邊形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手繪多邊形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手繪多邊形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手繪多邊形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37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321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484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011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659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094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直線接點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接點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grpSp>
        <p:nvGrpSpPr>
          <p:cNvPr id="14" name="群組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接點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接點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202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50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73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5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12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4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65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65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4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42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5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80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0171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4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24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65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6080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4766745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01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98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22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8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76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32" y="91554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80" y="32287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4" y="609610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73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3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78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63" y="685809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4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63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03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68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5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6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3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8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51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63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19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8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6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3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76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024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2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66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63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3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7815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3" y="4766741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3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32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70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2099733"/>
            <a:ext cx="6619244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8" y="1830326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>
                <a:solidFill>
                  <a:prstClr val="white">
                    <a:alpha val="60000"/>
                  </a:prstClr>
                </a:solidFill>
              </a:rPr>
              <a:pPr/>
              <a:t>7/5/2017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12" y="3265941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10" y="295738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64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8" y="2603500"/>
            <a:ext cx="6619244" cy="34163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18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2677645"/>
            <a:ext cx="3263269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4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2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9" y="2603509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9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9" y="3179771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9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9" y="3179771"/>
            <a:ext cx="361886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78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7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9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19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1295400"/>
            <a:ext cx="209486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9" y="3129289"/>
            <a:ext cx="209486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03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1693342"/>
            <a:ext cx="2898851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7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30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8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495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6"/>
            <a:ext cx="6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6" y="2613787"/>
            <a:ext cx="48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20" y="5029208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57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60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9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9" y="3179773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5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5" y="3179772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3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71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42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42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0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9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9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53" y="4532853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9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33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6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42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42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5" y="6391847"/>
            <a:ext cx="2733212" cy="304801"/>
          </a:xfrm>
        </p:spPr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40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973668"/>
            <a:ext cx="6619244" cy="7069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8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4" y="6391847"/>
            <a:ext cx="742949" cy="304799"/>
          </a:xfrm>
        </p:spPr>
        <p:txBody>
          <a:bodyPr/>
          <a:lstStyle/>
          <a:p>
            <a:fld id="{53086D93-FCAC-47E0-A2EE-787E62CA814C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56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20" y="1278467"/>
            <a:ext cx="4692019" cy="474859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33" y="6391847"/>
            <a:ext cx="744101" cy="304799"/>
          </a:xfrm>
        </p:spPr>
        <p:txBody>
          <a:bodyPr/>
          <a:lstStyle/>
          <a:p>
            <a:fld id="{CDA879A6-0FD0-4734-A311-86BFCA472E6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87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2099733"/>
            <a:ext cx="6619244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6" y="1830326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>
                <a:solidFill>
                  <a:prstClr val="white">
                    <a:alpha val="60000"/>
                  </a:prstClr>
                </a:solidFill>
              </a:rPr>
              <a:pPr/>
              <a:t>7/5/2017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10" y="3265937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8" y="295734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44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8" y="2603500"/>
            <a:ext cx="6619244" cy="34163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8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9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2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33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7" y="2603505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7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52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7" y="3179767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7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7" y="3179767"/>
            <a:ext cx="361886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92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7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51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3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295400"/>
            <a:ext cx="209486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3129285"/>
            <a:ext cx="209486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5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693338"/>
            <a:ext cx="2898851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5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707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4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251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6"/>
            <a:ext cx="6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6" y="2613787"/>
            <a:ext cx="48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5029204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84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99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7" y="3179769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3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3" y="3179768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3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7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8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8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70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7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51" y="4532849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9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31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4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8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8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5" y="6391843"/>
            <a:ext cx="2733212" cy="304801"/>
          </a:xfrm>
        </p:spPr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418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973668"/>
            <a:ext cx="6619244" cy="7069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8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2" y="6391843"/>
            <a:ext cx="742949" cy="304799"/>
          </a:xfrm>
        </p:spPr>
        <p:txBody>
          <a:bodyPr/>
          <a:lstStyle/>
          <a:p>
            <a:fld id="{53086D93-FCAC-47E0-A2EE-787E62CA814C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18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8" y="1278467"/>
            <a:ext cx="4692019" cy="474859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31" y="6391843"/>
            <a:ext cx="744101" cy="304799"/>
          </a:xfrm>
        </p:spPr>
        <p:txBody>
          <a:bodyPr/>
          <a:lstStyle/>
          <a:p>
            <a:fld id="{CDA879A6-0FD0-4734-A311-86BFCA472E6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9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>
                <a:solidFill>
                  <a:prstClr val="white">
                    <a:alpha val="60000"/>
                  </a:prstClr>
                </a:solidFill>
              </a:rPr>
              <a:pPr/>
              <a:t>7/5/2017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58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885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727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80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12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654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79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635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15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139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6"/>
            <a:ext cx="6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7"/>
            <a:ext cx="48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496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271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059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47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fld id="{53086D93-FCAC-47E0-A2EE-787E62CA814C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70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fld id="{CDA879A6-0FD0-4734-A311-86BFCA472E6E}" type="datetimeFigureOut">
              <a:rPr lang="en-US" dirty="0">
                <a:solidFill>
                  <a:srgbClr val="B31166"/>
                </a:solidFill>
              </a:rPr>
              <a:pPr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689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1AC97-2520-4A8D-8C87-1A76652B342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72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0E53F-FD47-486F-94A6-A59F33B00B7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21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609AF-DBDC-4174-A1C6-4A7E598FFFC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3.gi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2017/7/5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door_view_clouds_hg_cl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4343400"/>
            <a:ext cx="176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6225"/>
            <a:ext cx="21336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TW" altLang="zh-TW" smtClean="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3050"/>
            <a:ext cx="28956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TW" altLang="zh-TW" smtClean="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3050"/>
            <a:ext cx="21336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D52ACD5A-F672-4B37-8F4B-01B0F461E966}" type="slidenum">
              <a:rPr lang="zh-TW" altLang="zh-CN" smtClean="0">
                <a:solidFill>
                  <a:srgbClr val="FFFFFF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TW" altLang="zh-CN" smtClean="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TW" smtClean="0"/>
              <a:t>单击此处编辑母版标题样式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2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TW" smtClean="0"/>
              <a:t>单击此处编辑母版文本样式</a:t>
            </a:r>
          </a:p>
          <a:p>
            <a:pPr lvl="1"/>
            <a:r>
              <a:rPr lang="zh-CN" altLang="zh-TW" smtClean="0"/>
              <a:t>第二级</a:t>
            </a:r>
          </a:p>
          <a:p>
            <a:pPr lvl="2"/>
            <a:r>
              <a:rPr lang="zh-CN" altLang="zh-TW" smtClean="0"/>
              <a:t>第三级</a:t>
            </a:r>
          </a:p>
          <a:p>
            <a:pPr lvl="3"/>
            <a:r>
              <a:rPr lang="zh-CN" altLang="zh-TW" smtClean="0"/>
              <a:t>第四级</a:t>
            </a:r>
          </a:p>
          <a:p>
            <a:pPr lvl="4"/>
            <a:r>
              <a:rPr lang="zh-CN" altLang="zh-TW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396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99CC"/>
          </a:solidFill>
          <a:latin typeface="Comic Sans MS" pitchFamily="66" charset="0"/>
          <a:ea typeface="Microsoft YaHei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99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99C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99C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99CC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99CC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99CC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99CC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99CC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E7DE5FD-A65F-4045-9865-2A0AB998862E}" type="datetimeFigureOut">
              <a:rPr lang="zh-TW" altLang="en-US" smtClean="0">
                <a:solidFill>
                  <a:srgbClr val="073E87"/>
                </a:solidFill>
              </a:rPr>
              <a:pPr/>
              <a:t>2017/7/5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B5453EC-F085-48A5-92D1-CCA89A425C36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5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565B86D-D33C-4A92-9A51-C2D6A4AC54EA}" type="datetimeFigureOut">
              <a:rPr lang="zh-TW" altLang="en-US" smtClean="0">
                <a:solidFill>
                  <a:srgbClr val="242852"/>
                </a:solidFill>
              </a:rPr>
              <a:pPr/>
              <a:t>2017/7/5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21FDF21-30C1-4F86-B25E-622FA54145E6}" type="slidenum">
              <a:rPr lang="zh-TW" altLang="en-US" smtClean="0">
                <a:solidFill>
                  <a:srgbClr val="242852"/>
                </a:solidFill>
              </a:rPr>
              <a:pPr/>
              <a:t>‹#›</a:t>
            </a:fld>
            <a:endParaRPr lang="zh-TW" altLang="en-US">
              <a:solidFill>
                <a:srgbClr val="24285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1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C0A31-C0B8-42DC-A29B-9AA3D2B435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3D4EFB-ED36-48B3-BD98-E9D2DA8713B9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0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5102F14-0B14-4505-84B4-8DD01FAA24EA}" type="datetimeFigureOut">
              <a:rPr lang="zh-TW" altLang="en-US" smtClean="0">
                <a:solidFill>
                  <a:srgbClr val="D6ECFF"/>
                </a:solidFill>
              </a:rPr>
              <a:pPr/>
              <a:t>2017/7/5</a:t>
            </a:fld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D6ECFF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9F40FB2-10F2-4F87-8EED-26F2FBA01EBA}" type="slidenum">
              <a:rPr lang="zh-TW" altLang="en-US" smtClean="0">
                <a:solidFill>
                  <a:srgbClr val="D6ECFF"/>
                </a:solidFill>
              </a:rPr>
              <a:pPr/>
              <a:t>‹#›</a:t>
            </a:fld>
            <a:endParaRPr lang="zh-TW" alt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39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46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45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13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13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13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88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45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42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41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9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9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B11CF709-EF7E-46DD-9D6F-0178460C89E8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2017/7/5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9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84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818EEF0D-89AD-4078-9DF6-61CE76D18C7D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62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7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33" y="6391847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fld id="{2BE451C3-0FF4-47C4-B829-773ADF60F88C}" type="datetimeFigureOut">
              <a:rPr lang="en-US" dirty="0">
                <a:solidFill>
                  <a:srgbClr val="B31166"/>
                </a:solidFill>
              </a:rPr>
              <a:pPr defTabSz="457200"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5" y="6391847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10" y="295738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5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7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31" y="6391843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fld id="{2BE451C3-0FF4-47C4-B829-773ADF60F88C}" type="datetimeFigureOut">
              <a:rPr lang="en-US" dirty="0">
                <a:solidFill>
                  <a:srgbClr val="B31166"/>
                </a:solidFill>
              </a:rPr>
              <a:pPr defTabSz="457200"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5" y="6391843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8" y="295734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fld id="{2BE451C3-0FF4-47C4-B829-773ADF60F88C}" type="datetimeFigureOut">
              <a:rPr lang="en-US" dirty="0">
                <a:solidFill>
                  <a:srgbClr val="B31166"/>
                </a:solidFill>
              </a:rPr>
              <a:pPr defTabSz="457200"/>
              <a:t>7/5/2017</a:t>
            </a:fld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 dirty="0">
              <a:solidFill>
                <a:srgbClr val="B311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4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678204-C3AA-4523-BB5A-F58A8CB73F7E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678204-C3AA-4523-BB5A-F58A8CB73F7E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80B61-CD2D-47C0-AF0E-6E584F499E3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60DA-C3A4-4416-AAED-6535588328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5%B1%85%E6%96%AF%E5%A1%94%E5%A4%AB%C2%B7%E5%9F%83%E8%8F%B2%E5%B0%94" TargetMode="External"/><Relationship Id="rId13" Type="http://schemas.openxmlformats.org/officeDocument/2006/relationships/hyperlink" Target="https://zh.wikipedia.org/wiki/%E7%BE%8E%E5%9B%BD%E7%8B%AC%E7%AB%8B%E5%AE%A3%E8%A8%80" TargetMode="External"/><Relationship Id="rId3" Type="http://schemas.openxmlformats.org/officeDocument/2006/relationships/hyperlink" Target="https://zh.wikipedia.org/wiki/%E7%BA%BD%E7%BA%A6" TargetMode="External"/><Relationship Id="rId7" Type="http://schemas.openxmlformats.org/officeDocument/2006/relationships/hyperlink" Target="https://zh.wikipedia.org/wiki/%E5%BC%97%E9%87%8C%E5%BE%B7%E5%88%A9%C2%B7%E5%A5%A5%E5%8F%A4%E6%96%AF%E7%89%B9%C2%B7%E5%B7%B4%E7%89%B9%E5%8B%92%E8%BF%AA" TargetMode="External"/><Relationship Id="rId12" Type="http://schemas.openxmlformats.org/officeDocument/2006/relationships/hyperlink" Target="https://zh.wikipedia.org/wiki/%E7%BD%97%E9%A9%AC%E6%95%B0%E5%AD%97" TargetMode="External"/><Relationship Id="rId2" Type="http://schemas.openxmlformats.org/officeDocument/2006/relationships/hyperlink" Target="https://zh.wikipedia.org/wiki/%E7%BE%8E%E5%9B%BD" TargetMode="External"/><Relationship Id="rId1" Type="http://schemas.openxmlformats.org/officeDocument/2006/relationships/slideLayout" Target="../slideLayouts/slideLayout153.xml"/><Relationship Id="rId6" Type="http://schemas.openxmlformats.org/officeDocument/2006/relationships/hyperlink" Target="https://zh.wikipedia.org/wiki/%E6%96%B0%E5%8F%A4%E5%85%B8%E4%B8%BB%E4%B9%89" TargetMode="External"/><Relationship Id="rId11" Type="http://schemas.openxmlformats.org/officeDocument/2006/relationships/hyperlink" Target="https://zh.wikipedia.org/wiki/%E8%87%AA%E4%B8%BB%E7%A5%9E" TargetMode="External"/><Relationship Id="rId5" Type="http://schemas.openxmlformats.org/officeDocument/2006/relationships/hyperlink" Target="https://zh.wikipedia.org/wiki/%E7%B4%90%E7%B4%84%E6%B8%AF" TargetMode="External"/><Relationship Id="rId10" Type="http://schemas.openxmlformats.org/officeDocument/2006/relationships/hyperlink" Target="https://zh.wikipedia.org/wiki/%E7%BD%97%E9%A9%AC%E7%A5%9E%E8%AF%9D" TargetMode="External"/><Relationship Id="rId4" Type="http://schemas.openxmlformats.org/officeDocument/2006/relationships/hyperlink" Target="https://zh.wikipedia.org/wiki/%E6%9B%BC%E5%93%88%E9%A1%BF" TargetMode="External"/><Relationship Id="rId9" Type="http://schemas.openxmlformats.org/officeDocument/2006/relationships/hyperlink" Target="https://zh.wikipedia.org/wiki/%E6%B3%95%E5%9B%BD" TargetMode="External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BE%8E%E5%9B%BD%E5%90%84%E5%B7%9E%E6%98%B5%E7%A7%B0%E5%88%97%E8%A1%A8" TargetMode="External"/><Relationship Id="rId13" Type="http://schemas.openxmlformats.org/officeDocument/2006/relationships/hyperlink" Target="https://zh.wikipedia.org/wiki/%E5%BB%BA%E7%AF%89" TargetMode="External"/><Relationship Id="rId3" Type="http://schemas.openxmlformats.org/officeDocument/2006/relationships/hyperlink" Target="https://zh.wikipedia.org/wiki/%E7%BA%BD%E7%BA%A6%E5%B7%9E" TargetMode="External"/><Relationship Id="rId7" Type="http://schemas.openxmlformats.org/officeDocument/2006/relationships/hyperlink" Target="https://zh.wikipedia.org/wiki/%E6%91%A9%E5%A4%A9%E5%A4%A7%E6%A8%93" TargetMode="External"/><Relationship Id="rId12" Type="http://schemas.openxmlformats.org/officeDocument/2006/relationships/hyperlink" Target="https://zh.wikipedia.org/wiki/%E8%A3%9D%E9%A3%BE%E8%97%9D%E8%A1%93" TargetMode="External"/><Relationship Id="rId2" Type="http://schemas.openxmlformats.org/officeDocument/2006/relationships/hyperlink" Target="https://zh.wikipedia.org/wiki/%E7%BE%8E%E5%9C%8B" TargetMode="External"/><Relationship Id="rId1" Type="http://schemas.openxmlformats.org/officeDocument/2006/relationships/slideLayout" Target="../slideLayouts/slideLayout153.xml"/><Relationship Id="rId6" Type="http://schemas.openxmlformats.org/officeDocument/2006/relationships/hyperlink" Target="https://zh.wikipedia.org/wiki/%E7%AC%AC%E4%BA%94%E5%A4%A7%E9%81%93" TargetMode="External"/><Relationship Id="rId11" Type="http://schemas.openxmlformats.org/officeDocument/2006/relationships/hyperlink" Target="https://zh.wikipedia.org/wiki/%E7%BE%8E%E6%B4%B2" TargetMode="External"/><Relationship Id="rId5" Type="http://schemas.openxmlformats.org/officeDocument/2006/relationships/hyperlink" Target="https://zh.wikipedia.org/wiki/%E6%9B%BC%E5%93%88%E9%A1%BF" TargetMode="External"/><Relationship Id="rId10" Type="http://schemas.openxmlformats.org/officeDocument/2006/relationships/hyperlink" Target="https://zh.wikipedia.org/wiki/%E5%9C%B0%E6%A8%99" TargetMode="External"/><Relationship Id="rId4" Type="http://schemas.openxmlformats.org/officeDocument/2006/relationships/hyperlink" Target="https://zh.wikipedia.org/wiki/%E7%B4%90%E7%B4%84%E5%B8%82" TargetMode="External"/><Relationship Id="rId9" Type="http://schemas.openxmlformats.org/officeDocument/2006/relationships/hyperlink" Target="https://zh.wikipedia.org/wiki/%E5%B8%9D%E5%9C%8B%E5%B7%9E" TargetMode="External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/index.php?title=%E5%8D%A1%E5%BC%97%E7%89%B9%C2%B7%E6%B2%83%E5%85%8B%E6%96%AF&amp;action=edit&amp;redlink=1" TargetMode="External"/><Relationship Id="rId13" Type="http://schemas.openxmlformats.org/officeDocument/2006/relationships/hyperlink" Target="https://zh.wikipedia.org/wiki/%E7%BE%8E%E5%9B%BD%E5%9B%BD%E5%AE%B6%E5%8E%86%E5%8F%B2%E5%90%8D%E8%83%9C" TargetMode="External"/><Relationship Id="rId18" Type="http://schemas.openxmlformats.org/officeDocument/2006/relationships/hyperlink" Target="https://zh.wikipedia.org/wiki/%E4%B8%AD%E5%A4%AE%E5%85%AC%E5%9C%92#cite_note-Conservancy-6" TargetMode="External"/><Relationship Id="rId3" Type="http://schemas.openxmlformats.org/officeDocument/2006/relationships/hyperlink" Target="https://zh.wikipedia.org/wiki/%E6%9B%BC%E5%93%88%E9%A1%BF" TargetMode="External"/><Relationship Id="rId7" Type="http://schemas.openxmlformats.org/officeDocument/2006/relationships/hyperlink" Target="https://en.wikipedia.org/wiki/Frederick_Law_Olmsted" TargetMode="External"/><Relationship Id="rId12" Type="http://schemas.openxmlformats.org/officeDocument/2006/relationships/hyperlink" Target="https://zh.wikipedia.org/wiki/%E7%BE%8E%E5%9B%BD%E5%86%85%E6%94%BF%E9%83%A8" TargetMode="External"/><Relationship Id="rId17" Type="http://schemas.openxmlformats.org/officeDocument/2006/relationships/hyperlink" Target="https://en.wikipedia.org/wiki/Central_Park_Conservancy" TargetMode="External"/><Relationship Id="rId2" Type="http://schemas.openxmlformats.org/officeDocument/2006/relationships/hyperlink" Target="https://zh.wikipedia.org/wiki/%E7%B4%90%E7%B4%84%E5%B8%82" TargetMode="External"/><Relationship Id="rId16" Type="http://schemas.openxmlformats.org/officeDocument/2006/relationships/hyperlink" Target="https://zh.wikipedia.org/w/index.php?title=%E4%B8%AD%E5%A4%AE%E5%85%AC%E5%9C%92%E4%BF%9D%E5%AD%98%E5%A7%94%E5%93%A1%E6%9C%83&amp;action=edit&amp;redlink=1" TargetMode="External"/><Relationship Id="rId1" Type="http://schemas.openxmlformats.org/officeDocument/2006/relationships/slideLayout" Target="../slideLayouts/slideLayout153.xml"/><Relationship Id="rId6" Type="http://schemas.openxmlformats.org/officeDocument/2006/relationships/hyperlink" Target="https://zh.wikipedia.org/w/index.php?title=%E8%B2%BB%E5%BE%B7%E5%88%97%C2%B7%E6%B4%9B%C2%B7%E5%A5%A7%E5%A7%86%E6%96%AF%E7%89%B9&amp;action=edit&amp;redlink=1" TargetMode="External"/><Relationship Id="rId11" Type="http://schemas.openxmlformats.org/officeDocument/2006/relationships/hyperlink" Target="https://zh.wikipedia.org/wiki/%E5%8D%97%E5%8C%97%E6%88%98%E4%BA%89" TargetMode="External"/><Relationship Id="rId5" Type="http://schemas.openxmlformats.org/officeDocument/2006/relationships/hyperlink" Target="https://zh.wikipedia.org/wiki/%E4%B8%AD%E5%A4%AE%E5%85%AC%E5%9C%92#cite_note-Ann_Shields-4" TargetMode="External"/><Relationship Id="rId15" Type="http://schemas.openxmlformats.org/officeDocument/2006/relationships/hyperlink" Target="https://en.wikipedia.org/wiki/New_York_City_Department_of_Parks_and_Recreation" TargetMode="External"/><Relationship Id="rId10" Type="http://schemas.openxmlformats.org/officeDocument/2006/relationships/hyperlink" Target="https://zh.wikipedia.org/wiki/%E4%B8%AD%E5%A4%AE%E5%85%AC%E5%9C%92#cite_note-5" TargetMode="External"/><Relationship Id="rId19" Type="http://schemas.openxmlformats.org/officeDocument/2006/relationships/image" Target="../media/image50.png"/><Relationship Id="rId4" Type="http://schemas.openxmlformats.org/officeDocument/2006/relationships/hyperlink" Target="https://zh.wikipedia.org/wiki/%E9%83%BD%E6%9C%83%E5%85%AC%E5%9C%92" TargetMode="External"/><Relationship Id="rId9" Type="http://schemas.openxmlformats.org/officeDocument/2006/relationships/hyperlink" Target="https://en.wikipedia.org/wiki/Calvert_Vaux" TargetMode="External"/><Relationship Id="rId14" Type="http://schemas.openxmlformats.org/officeDocument/2006/relationships/hyperlink" Target="https://zh.wikipedia.org/w/index.php?title=%E7%BA%BD%E7%BA%A6%E5%B8%82%E5%85%AC%E5%9B%AD%E5%92%8C%E5%A8%B1%E4%B9%90%E9%83%A8&amp;action=edit&amp;redlink=1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anqi.com/qiwen/city_portoalegre/" TargetMode="External"/><Relationship Id="rId2" Type="http://schemas.openxmlformats.org/officeDocument/2006/relationships/hyperlink" Target="http://www.tianqi.com/qiwen/city_aracaju/" TargetMode="External"/><Relationship Id="rId1" Type="http://schemas.openxmlformats.org/officeDocument/2006/relationships/slideLayout" Target="../slideLayouts/slideLayout179.xml"/><Relationship Id="rId5" Type="http://schemas.openxmlformats.org/officeDocument/2006/relationships/hyperlink" Target="http://www.tianqi.com/qiwen/city_belohorizonte/" TargetMode="External"/><Relationship Id="rId4" Type="http://schemas.openxmlformats.org/officeDocument/2006/relationships/hyperlink" Target="http://www.tianqi.com/qiwen/city_beilun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zh.m.wikipedia.org/wiki/%E8%8F%AF%E7%89%B9%E8%BF%AA%E5%A3%AB%E5%B0%BC%E5%85%AC%E5%8F%B8" TargetMode="External"/><Relationship Id="rId13" Type="http://schemas.openxmlformats.org/officeDocument/2006/relationships/hyperlink" Target="https://zh.m.wikipedia.org/wiki/%E9%9B%AA%E5%B1%B1" TargetMode="External"/><Relationship Id="rId18" Type="http://schemas.openxmlformats.org/officeDocument/2006/relationships/image" Target="../media/image12.jpeg"/><Relationship Id="rId3" Type="http://schemas.openxmlformats.org/officeDocument/2006/relationships/hyperlink" Target="https://zh.m.wikipedia.org/wiki/%E7%BE%8E%E5%9C%8B" TargetMode="External"/><Relationship Id="rId7" Type="http://schemas.openxmlformats.org/officeDocument/2006/relationships/hyperlink" Target="https://zh.m.wikipedia.org/wiki/%E8%8F%AF%E7%89%B9%C2%B7%E8%BF%AA%E5%A3%AB%E5%B0%BC" TargetMode="External"/><Relationship Id="rId12" Type="http://schemas.openxmlformats.org/officeDocument/2006/relationships/hyperlink" Target="https://zh.m.wikipedia.org/wiki/%E7%BE%8E%E4%BA%BA%E9%AD%9A" TargetMode="External"/><Relationship Id="rId17" Type="http://schemas.openxmlformats.org/officeDocument/2006/relationships/image" Target="../media/image10.jpeg"/><Relationship Id="rId2" Type="http://schemas.openxmlformats.org/officeDocument/2006/relationships/hyperlink" Target="https://zh.m.wikipedia.org/zh-tw/%E8%BF%AA%E5%A3%AB%E5%B0%BC%E6%A8%82%E5%9C%92#cite_note-2" TargetMode="External"/><Relationship Id="rId16" Type="http://schemas.openxmlformats.org/officeDocument/2006/relationships/image" Target="../media/image11.jpeg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82.xml"/><Relationship Id="rId6" Type="http://schemas.openxmlformats.org/officeDocument/2006/relationships/hyperlink" Target="https://zh.m.wikipedia.org/wiki/%E4%B8%BB%E9%A1%8C%E6%A8%82%E5%9C%92" TargetMode="External"/><Relationship Id="rId11" Type="http://schemas.openxmlformats.org/officeDocument/2006/relationships/hyperlink" Target="https://zh.m.wikipedia.org/wiki/%E7%B1%B3%E5%A5%87%E8%80%81%E9%BC%A0" TargetMode="External"/><Relationship Id="rId5" Type="http://schemas.openxmlformats.org/officeDocument/2006/relationships/hyperlink" Target="https://zh.m.wikipedia.org/wiki/%E5%AE%89%E7%B4%8D%E7%BD%95%E5%B8%82" TargetMode="External"/><Relationship Id="rId15" Type="http://schemas.openxmlformats.org/officeDocument/2006/relationships/hyperlink" Target="https://zh.m.wikipedia.org/wiki/%E8%BF%AA%E5%A3%AB%E5%B0%BC%E5%BA%A6%E5%81%87%E5%8D%80" TargetMode="External"/><Relationship Id="rId10" Type="http://schemas.openxmlformats.org/officeDocument/2006/relationships/hyperlink" Target="https://zh.m.wikipedia.org/wiki/%E8%BF%AA%E5%A3%AB%E5%B0%BC" TargetMode="External"/><Relationship Id="rId19" Type="http://schemas.openxmlformats.org/officeDocument/2006/relationships/image" Target="../media/image13.jpeg"/><Relationship Id="rId4" Type="http://schemas.openxmlformats.org/officeDocument/2006/relationships/hyperlink" Target="https://zh.m.wikipedia.org/wiki/%E5%8A%A0%E5%B7%9E" TargetMode="External"/><Relationship Id="rId9" Type="http://schemas.openxmlformats.org/officeDocument/2006/relationships/hyperlink" Target="https://zh.m.wikipedia.org/wiki/%E6%B4%9B%E6%9D%89%E7%A3%AF" TargetMode="External"/><Relationship Id="rId14" Type="http://schemas.openxmlformats.org/officeDocument/2006/relationships/hyperlink" Target="https://zh.m.wikipedia.org/wiki/%E8%BF%AA%E5%A3%AB%E5%B0%BC%E5%8A%A0%E5%B7%9E%E5%86%92%E9%9A%AA%E6%A8%82%E5%9C%9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a typeface="文鼎粗隸" panose="02010609010101010101" pitchFamily="49" charset="-120"/>
              </a:rPr>
              <a:t>印度</a:t>
            </a:r>
            <a:r>
              <a:rPr lang="zh-TW" altLang="en-US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～天氣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  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302-6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8" y="1484784"/>
            <a:ext cx="88129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義大利</a:t>
            </a:r>
            <a:r>
              <a:rPr lang="en-US" altLang="zh-TW">
                <a:solidFill>
                  <a:schemeClr val="accent2"/>
                </a:solidFill>
                <a:latin typeface="Alien Encounters" pitchFamily="2" charset="0"/>
              </a:rPr>
              <a:t>~</a:t>
            </a:r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羅馬天氣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1268413"/>
            <a:ext cx="6400800" cy="1752600"/>
          </a:xfrm>
        </p:spPr>
        <p:txBody>
          <a:bodyPr/>
          <a:lstStyle/>
          <a:p>
            <a:r>
              <a:rPr lang="en-US" altLang="zh-TW">
                <a:solidFill>
                  <a:srgbClr val="3333CC"/>
                </a:solidFill>
              </a:rPr>
              <a:t>302-9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55875" y="5084763"/>
            <a:ext cx="720725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195513" y="515778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報告：王林喬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076825" y="5157788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收集資料：阮皓群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195513" y="58801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整理資料：王近曦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076825" y="587375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電腦</a:t>
            </a:r>
            <a:r>
              <a:rPr kumimoji="1" lang="en-US" altLang="zh-TW" smtClean="0">
                <a:solidFill>
                  <a:srgbClr val="000000"/>
                </a:solidFill>
              </a:rPr>
              <a:t>PPT</a:t>
            </a:r>
            <a:r>
              <a:rPr kumimoji="1" lang="zh-TW" altLang="en-US" smtClean="0">
                <a:solidFill>
                  <a:srgbClr val="000000"/>
                </a:solidFill>
              </a:rPr>
              <a:t>：蔡宗軒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971550" y="1989138"/>
            <a:ext cx="2520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996633"/>
                </a:solidFill>
              </a:rPr>
              <a:t>通常羅馬地區天氣較熱不冷，雖然降雨機率較低，但還是要記得帶雨傘，預防下雨。</a:t>
            </a:r>
            <a:endParaRPr kumimoji="1" lang="zh-TW" altLang="zh-TW" smtClean="0">
              <a:solidFill>
                <a:srgbClr val="996633"/>
              </a:solidFill>
            </a:endParaRPr>
          </a:p>
        </p:txBody>
      </p:sp>
      <p:pic>
        <p:nvPicPr>
          <p:cNvPr id="4111" name="Picture 15" descr="“義大利5月天氣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44675"/>
            <a:ext cx="4465638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義大利</a:t>
            </a:r>
            <a:r>
              <a:rPr lang="en-US" altLang="zh-TW">
                <a:solidFill>
                  <a:schemeClr val="accent2"/>
                </a:solidFill>
                <a:latin typeface="Alien Encounters" pitchFamily="2" charset="0"/>
              </a:rPr>
              <a:t>~</a:t>
            </a:r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羅馬景點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1268413"/>
            <a:ext cx="6400800" cy="1752600"/>
          </a:xfrm>
        </p:spPr>
        <p:txBody>
          <a:bodyPr/>
          <a:lstStyle/>
          <a:p>
            <a:r>
              <a:rPr lang="en-US" altLang="zh-TW">
                <a:solidFill>
                  <a:srgbClr val="3333CC"/>
                </a:solidFill>
              </a:rPr>
              <a:t>302-9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555875" y="5084763"/>
            <a:ext cx="720725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195513" y="52292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報告：王林喬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003800" y="5229225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收集資料：阮皓群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195513" y="58801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整理資料：王近曦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003800" y="5876925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電腦</a:t>
            </a:r>
            <a:r>
              <a:rPr kumimoji="1" lang="en-US" altLang="zh-TW" smtClean="0">
                <a:solidFill>
                  <a:srgbClr val="000000"/>
                </a:solidFill>
              </a:rPr>
              <a:t>PPT</a:t>
            </a:r>
            <a:r>
              <a:rPr kumimoji="1" lang="zh-TW" altLang="en-US" smtClean="0">
                <a:solidFill>
                  <a:srgbClr val="000000"/>
                </a:solidFill>
              </a:rPr>
              <a:t>：蔡宗軒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971550" y="1989138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mtClean="0">
              <a:solidFill>
                <a:srgbClr val="996633"/>
              </a:solidFill>
            </a:endParaRPr>
          </a:p>
        </p:txBody>
      </p:sp>
      <p:sp>
        <p:nvSpPr>
          <p:cNvPr id="5134" name="AutoShape 14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5136" name="AutoShape 16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5138" name="AutoShape 18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5140" name="AutoShape 20" descr="相关图片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5142" name="AutoShape 22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pic>
        <p:nvPicPr>
          <p:cNvPr id="5144" name="Picture 24" descr="“羅馬競技場2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3816350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971550" y="1989138"/>
            <a:ext cx="25209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996633"/>
                </a:solidFill>
              </a:rPr>
              <a:t>羅馬競技場為古羅馬帝國最美麗的露天圓形劇場，有八十個拱形的出入口，上演的是一幕幕驚心動魄的鬥劍武士與野獸搏鬥的場景，這樣的演出一直持續到公元</a:t>
            </a:r>
            <a:r>
              <a:rPr kumimoji="1" lang="en-US" altLang="zh-TW" smtClean="0">
                <a:solidFill>
                  <a:srgbClr val="996633"/>
                </a:solidFill>
              </a:rPr>
              <a:t>523</a:t>
            </a:r>
            <a:r>
              <a:rPr kumimoji="1" lang="zh-TW" altLang="en-US" smtClean="0">
                <a:solidFill>
                  <a:srgbClr val="996633"/>
                </a:solidFill>
              </a:rPr>
              <a:t>年，才謝幕不再使用。</a:t>
            </a:r>
            <a:endParaRPr kumimoji="1" lang="zh-TW" altLang="zh-TW" smtClean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8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義大利</a:t>
            </a:r>
            <a:r>
              <a:rPr lang="en-US" altLang="zh-TW">
                <a:solidFill>
                  <a:schemeClr val="accent2"/>
                </a:solidFill>
                <a:latin typeface="Alien Encounters" pitchFamily="2" charset="0"/>
              </a:rPr>
              <a:t>~</a:t>
            </a:r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羅馬四季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1268413"/>
            <a:ext cx="6400800" cy="1752600"/>
          </a:xfrm>
        </p:spPr>
        <p:txBody>
          <a:bodyPr/>
          <a:lstStyle/>
          <a:p>
            <a:r>
              <a:rPr lang="en-US" altLang="zh-TW">
                <a:solidFill>
                  <a:srgbClr val="3333CC"/>
                </a:solidFill>
              </a:rPr>
              <a:t>302-9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555875" y="5084763"/>
            <a:ext cx="720725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195513" y="52292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報告：王林喬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003800" y="5229225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收集資料：阮皓群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195513" y="58801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整理資料：王近曦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003800" y="5876925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電腦</a:t>
            </a:r>
            <a:r>
              <a:rPr kumimoji="1" lang="en-US" altLang="zh-TW" smtClean="0">
                <a:solidFill>
                  <a:srgbClr val="000000"/>
                </a:solidFill>
              </a:rPr>
              <a:t>PPT</a:t>
            </a:r>
            <a:r>
              <a:rPr kumimoji="1" lang="zh-TW" altLang="en-US" smtClean="0">
                <a:solidFill>
                  <a:srgbClr val="000000"/>
                </a:solidFill>
              </a:rPr>
              <a:t>：蔡宗軒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971550" y="1989138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mtClean="0">
              <a:solidFill>
                <a:srgbClr val="996633"/>
              </a:solidFill>
            </a:endParaRPr>
          </a:p>
        </p:txBody>
      </p:sp>
      <p:sp>
        <p:nvSpPr>
          <p:cNvPr id="6154" name="AutoShape 10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6155" name="AutoShape 11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6156" name="AutoShape 12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6157" name="AutoShape 13" descr="相关图片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6158" name="AutoShape 14" descr="“羅馬競技場2”的图片搜索结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</a:endParaRP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971550" y="1989138"/>
            <a:ext cx="331311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996633"/>
                </a:solidFill>
              </a:rPr>
              <a:t>羅馬氣候溫暖，四季鮮明，雖然夏季乾燥，冬季多雨，但一年四季都充滿魅力，任何時候來此觀光都會感到非常愉快。</a:t>
            </a:r>
            <a:r>
              <a:rPr kumimoji="1" lang="en-US" altLang="zh-TW" smtClean="0">
                <a:solidFill>
                  <a:srgbClr val="996633"/>
                </a:solidFill>
              </a:rPr>
              <a:t>7</a:t>
            </a:r>
            <a:r>
              <a:rPr kumimoji="1" lang="zh-TW" altLang="en-US" smtClean="0">
                <a:solidFill>
                  <a:srgbClr val="996633"/>
                </a:solidFill>
              </a:rPr>
              <a:t>～</a:t>
            </a:r>
            <a:r>
              <a:rPr kumimoji="1" lang="en-US" altLang="zh-TW" smtClean="0">
                <a:solidFill>
                  <a:srgbClr val="996633"/>
                </a:solidFill>
              </a:rPr>
              <a:t>8</a:t>
            </a:r>
            <a:r>
              <a:rPr kumimoji="1" lang="zh-TW" altLang="en-US" smtClean="0">
                <a:solidFill>
                  <a:srgbClr val="996633"/>
                </a:solidFill>
              </a:rPr>
              <a:t>月為旅遊旺季。</a:t>
            </a:r>
            <a:endParaRPr kumimoji="1" lang="zh-TW" altLang="zh-TW" smtClean="0">
              <a:solidFill>
                <a:srgbClr val="000000"/>
              </a:solidFill>
            </a:endParaRPr>
          </a:p>
        </p:txBody>
      </p:sp>
      <p:pic>
        <p:nvPicPr>
          <p:cNvPr id="6162" name="Picture 18" descr="300px-Trevi_Fountain%2C_Rome%2C_Italy_2_-_May_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3889375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737" y="18864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七</a:t>
            </a:r>
            <a:r>
              <a:rPr lang="zh-TW" alt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組</a:t>
            </a:r>
            <a:endParaRPr lang="zh-TW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91880" y="1238027"/>
            <a:ext cx="2530624" cy="327109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組員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姜翠珊 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35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林資耘 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40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廖宥傑 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15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林柏丞 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17</a:t>
            </a:r>
          </a:p>
          <a:p>
            <a:pPr marL="0" indent="0">
              <a:buNone/>
            </a:pP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1008"/>
            <a:ext cx="330899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855560" cy="275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293096"/>
            <a:ext cx="447849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27"/>
            <a:ext cx="8743197" cy="26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7097"/>
            <a:ext cx="8743197" cy="372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3351102" y="116632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</a:rPr>
              <a:t>東京（</a:t>
            </a:r>
            <a:r>
              <a:rPr lang="en-US" altLang="ja-JP" b="1" dirty="0" smtClean="0">
                <a:solidFill>
                  <a:prstClr val="black"/>
                </a:solidFill>
              </a:rPr>
              <a:t>2017</a:t>
            </a:r>
            <a:r>
              <a:rPr lang="ja-JP" altLang="en-US" b="1" dirty="0" smtClean="0">
                <a:solidFill>
                  <a:prstClr val="black"/>
                </a:solidFill>
              </a:rPr>
              <a:t>年</a:t>
            </a:r>
            <a:r>
              <a:rPr lang="en-US" altLang="ja-JP" b="1" dirty="0" smtClean="0">
                <a:solidFill>
                  <a:prstClr val="black"/>
                </a:solidFill>
              </a:rPr>
              <a:t>5</a:t>
            </a:r>
            <a:r>
              <a:rPr lang="ja-JP" altLang="en-US" b="1" dirty="0" smtClean="0">
                <a:solidFill>
                  <a:prstClr val="black"/>
                </a:solidFill>
              </a:rPr>
              <a:t>月</a:t>
            </a:r>
            <a:r>
              <a:rPr lang="en-US" altLang="ja-JP" b="1" dirty="0" smtClean="0">
                <a:solidFill>
                  <a:prstClr val="black"/>
                </a:solidFill>
              </a:rPr>
              <a:t>14</a:t>
            </a:r>
            <a:r>
              <a:rPr lang="ja-JP" altLang="en-US" b="1" dirty="0" smtClean="0">
                <a:solidFill>
                  <a:prstClr val="black"/>
                </a:solidFill>
              </a:rPr>
              <a:t>日）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99792" y="602128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prstClr val="black"/>
                </a:solidFill>
              </a:rPr>
              <a:t>日出時間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699792" y="6289575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prstClr val="black"/>
                </a:solidFill>
              </a:rPr>
              <a:t>日落時間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5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6" y="1268760"/>
            <a:ext cx="85884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68069" y="764704"/>
            <a:ext cx="132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日本高溫圖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36096" y="8994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日本</a:t>
            </a:r>
            <a:r>
              <a:rPr lang="zh-TW" altLang="en-US" dirty="0">
                <a:solidFill>
                  <a:prstClr val="black"/>
                </a:solidFill>
              </a:rPr>
              <a:t>紫外線</a:t>
            </a:r>
            <a:r>
              <a:rPr lang="zh-TW" altLang="en-US" dirty="0" smtClean="0">
                <a:solidFill>
                  <a:prstClr val="black"/>
                </a:solidFill>
              </a:rPr>
              <a:t>圖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2532652" y="3429000"/>
            <a:ext cx="167140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6853132" y="3429000"/>
            <a:ext cx="167140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64099"/>
            <a:ext cx="7358114" cy="623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25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57166"/>
            <a:ext cx="7072362" cy="626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1331640" y="3284984"/>
            <a:ext cx="1080120" cy="115212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7255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5652120" y="23488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實際高溫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868144" y="40677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實際低溫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天氣的轉變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55976" y="5589240"/>
            <a:ext cx="3992488" cy="737095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第四組 </a:t>
            </a:r>
            <a:r>
              <a:rPr lang="zh-TW" altLang="en-US" dirty="0">
                <a:solidFill>
                  <a:schemeClr val="tx1"/>
                </a:solidFill>
              </a:rPr>
              <a:t>吳承翰朱晏</a:t>
            </a:r>
            <a:r>
              <a:rPr lang="zh-TW" altLang="en-US" dirty="0" smtClean="0">
                <a:solidFill>
                  <a:schemeClr val="tx1"/>
                </a:solidFill>
              </a:rPr>
              <a:t>平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              朱禹學  張辰佑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824536" cy="513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4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a typeface="文鼎粗隸" panose="02010609010101010101" pitchFamily="49" charset="-120"/>
              </a:rPr>
              <a:t>印度</a:t>
            </a:r>
            <a:r>
              <a:rPr lang="zh-TW" altLang="en-US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～天氣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  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302-6</a:t>
            </a:r>
            <a:endParaRPr lang="zh-TW" alt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6048672" cy="5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hlink"/>
                </a:solidFill>
                <a:ea typeface="微軟正黑體" pitchFamily="34" charset="-120"/>
              </a:rPr>
              <a:t>五月的天氣</a:t>
            </a:r>
            <a:r>
              <a:rPr lang="zh-TW" altLang="en-US" dirty="0" smtClean="0">
                <a:solidFill>
                  <a:schemeClr val="hlink"/>
                </a:solidFill>
                <a:ea typeface="微軟正黑體" pitchFamily="34" charset="-120"/>
              </a:rPr>
              <a:t>報導  </a:t>
            </a:r>
            <a:r>
              <a:rPr lang="en-US" altLang="zh-TW" sz="3600" dirty="0" smtClean="0">
                <a:solidFill>
                  <a:schemeClr val="hlink"/>
                </a:solidFill>
                <a:ea typeface="微軟正黑體" pitchFamily="34" charset="-120"/>
              </a:rPr>
              <a:t>302-4</a:t>
            </a:r>
            <a:endParaRPr lang="zh-TW" altLang="en-US" sz="3600" dirty="0">
              <a:solidFill>
                <a:schemeClr val="hlink"/>
              </a:solidFill>
              <a:ea typeface="微軟正黑體" pitchFamily="34" charset="-12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ea typeface="微軟正黑體" pitchFamily="34" charset="-120"/>
              </a:rPr>
              <a:t>台灣北部</a:t>
            </a:r>
          </a:p>
        </p:txBody>
      </p:sp>
    </p:spTree>
    <p:extLst>
      <p:ext uri="{BB962C8B-B14F-4D97-AF65-F5344CB8AC3E}">
        <p14:creationId xmlns:p14="http://schemas.microsoft.com/office/powerpoint/2010/main" val="42709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4325" y="476250"/>
            <a:ext cx="8229600" cy="5976938"/>
          </a:xfrm>
        </p:spPr>
        <p:txBody>
          <a:bodyPr/>
          <a:lstStyle/>
          <a:p>
            <a:pPr>
              <a:buFontTx/>
              <a:buNone/>
            </a:pPr>
            <a:r>
              <a:rPr lang="zh-TW" altLang="en-US">
                <a:ea typeface="新細明體" pitchFamily="18" charset="-120"/>
              </a:rPr>
              <a:t>在五月份,是一個不常下雨的月</a:t>
            </a:r>
          </a:p>
          <a:p>
            <a:pPr>
              <a:buFontTx/>
              <a:buNone/>
            </a:pPr>
            <a:r>
              <a:rPr lang="zh-TW" altLang="en-US">
                <a:ea typeface="新細明體" pitchFamily="18" charset="-120"/>
              </a:rPr>
              <a:t>適合出去玩得月</a:t>
            </a:r>
          </a:p>
          <a:p>
            <a:pPr>
              <a:buFontTx/>
              <a:buNone/>
            </a:pPr>
            <a:r>
              <a:rPr lang="zh-TW" altLang="en-US">
                <a:ea typeface="新細明體" pitchFamily="18" charset="-120"/>
              </a:rPr>
              <a:t>或是去看划龍舟</a:t>
            </a:r>
            <a:endParaRPr lang="zh-TW" altLang="en-US"/>
          </a:p>
        </p:txBody>
      </p:sp>
      <p:pic>
        <p:nvPicPr>
          <p:cNvPr id="5123" name="Picture 3" descr="p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76250"/>
            <a:ext cx="38893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s2R3RMOM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990725"/>
            <a:ext cx="3744913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2937"/>
          </a:xfrm>
        </p:spPr>
        <p:txBody>
          <a:bodyPr/>
          <a:lstStyle/>
          <a:p>
            <a:pPr>
              <a:buFontTx/>
              <a:buNone/>
            </a:pPr>
            <a:r>
              <a:rPr lang="zh-TW" altLang="en-US">
                <a:ea typeface="新細明體" pitchFamily="18" charset="-120"/>
              </a:rPr>
              <a:t>但有時也會下雨</a:t>
            </a:r>
          </a:p>
          <a:p>
            <a:pPr>
              <a:buFontTx/>
              <a:buNone/>
            </a:pPr>
            <a:r>
              <a:rPr lang="zh-TW" altLang="en-US">
                <a:ea typeface="新細明體" pitchFamily="18" charset="-120"/>
              </a:rPr>
              <a:t>還是要記得帶傘</a:t>
            </a:r>
          </a:p>
          <a:p>
            <a:pPr>
              <a:buFontTx/>
              <a:buNone/>
            </a:pPr>
            <a:r>
              <a:rPr lang="zh-TW" altLang="en-US">
                <a:ea typeface="新細明體" pitchFamily="18" charset="-120"/>
              </a:rPr>
              <a:t>不要當個很衰的人</a:t>
            </a:r>
            <a:endParaRPr lang="zh-TW" altLang="en-US"/>
          </a:p>
        </p:txBody>
      </p:sp>
      <p:pic>
        <p:nvPicPr>
          <p:cNvPr id="6147" name="Picture 3" descr="images84MEKP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981325"/>
            <a:ext cx="26177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4724400"/>
            <a:ext cx="291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agesHYDMPT9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60575"/>
            <a:ext cx="44640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imagesOV7SM8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692150"/>
            <a:ext cx="21717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 descr="imagesH358G00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913"/>
            <a:ext cx="19145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2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513" y="117475"/>
            <a:ext cx="8785225" cy="6480175"/>
          </a:xfrm>
        </p:spPr>
        <p:txBody>
          <a:bodyPr/>
          <a:lstStyle/>
          <a:p>
            <a:r>
              <a:rPr lang="zh-TW" altLang="en-US">
                <a:ea typeface="新細明體" pitchFamily="18" charset="-120"/>
              </a:rPr>
              <a:t>五月份的氣溫是溫暖舒服的</a:t>
            </a:r>
          </a:p>
          <a:p>
            <a:r>
              <a:rPr lang="zh-TW" altLang="en-US">
                <a:ea typeface="新細明體" pitchFamily="18" charset="-120"/>
              </a:rPr>
              <a:t>別忘了雨具!</a:t>
            </a:r>
          </a:p>
          <a:p>
            <a:r>
              <a:rPr lang="zh-TW" altLang="en-US">
                <a:ea typeface="新細明體" pitchFamily="18" charset="-120"/>
              </a:rPr>
              <a:t>多喝水</a:t>
            </a:r>
          </a:p>
          <a:p>
            <a:r>
              <a:rPr lang="zh-TW" altLang="en-US">
                <a:ea typeface="新細明體" pitchFamily="18" charset="-120"/>
              </a:rPr>
              <a:t>要擦汗</a:t>
            </a:r>
            <a:endParaRPr lang="zh-TW" altLang="en-US"/>
          </a:p>
          <a:p>
            <a:r>
              <a:rPr lang="zh-TW" altLang="en-US">
                <a:ea typeface="新細明體" pitchFamily="18" charset="-120"/>
              </a:rPr>
              <a:t>適合旅遊和運動喔!</a:t>
            </a:r>
            <a:endParaRPr lang="zh-TW" altLang="en-US"/>
          </a:p>
        </p:txBody>
      </p:sp>
      <p:pic>
        <p:nvPicPr>
          <p:cNvPr id="7171" name="Picture 3" descr="imagesMISDVP2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17475"/>
            <a:ext cx="40513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75625.118895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068638"/>
            <a:ext cx="4762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6314200" cy="4392488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北部下雨情形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0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氣溫上吹東北風及偏東風</a:t>
            </a:r>
            <a:r>
              <a:rPr lang="en-US" altLang="zh-TW" dirty="0" smtClean="0"/>
              <a:t>, </a:t>
            </a:r>
            <a:r>
              <a:rPr lang="zh-TW" altLang="en-US" dirty="0" smtClean="0"/>
              <a:t>所以偏暖但是早晚較涼</a:t>
            </a:r>
            <a:endParaRPr lang="en-US" altLang="zh-TW" dirty="0" smtClean="0"/>
          </a:p>
          <a:p>
            <a:r>
              <a:rPr lang="zh-TW" altLang="en-US" dirty="0"/>
              <a:t>北部</a:t>
            </a:r>
            <a:r>
              <a:rPr lang="zh-TW" altLang="en-US" dirty="0" smtClean="0"/>
              <a:t>溫度來到</a:t>
            </a:r>
            <a:r>
              <a:rPr lang="en-US" altLang="zh-TW" dirty="0" smtClean="0"/>
              <a:t>28 ~31</a:t>
            </a:r>
            <a:r>
              <a:rPr lang="zh-TW" altLang="en-US" dirty="0" smtClean="0"/>
              <a:t>度</a:t>
            </a:r>
            <a:endParaRPr lang="en-US" altLang="zh-TW" dirty="0" smtClean="0"/>
          </a:p>
          <a:p>
            <a:r>
              <a:rPr lang="zh-TW" altLang="en-US" dirty="0"/>
              <a:t>受到</a:t>
            </a:r>
            <a:r>
              <a:rPr lang="zh-TW" altLang="en-US" dirty="0" smtClean="0"/>
              <a:t>南方水氣影響</a:t>
            </a:r>
            <a:r>
              <a:rPr lang="en-US" altLang="zh-TW" dirty="0" smtClean="0"/>
              <a:t>, </a:t>
            </a:r>
            <a:r>
              <a:rPr lang="zh-TW" altLang="en-US" dirty="0" smtClean="0"/>
              <a:t>會有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短暫陣雨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北部溫度及風向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3667483" cy="32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1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雨具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>
                <a:solidFill>
                  <a:schemeClr val="bg1"/>
                </a:solidFill>
                <a:latin typeface="+mn-ea"/>
                <a:ea typeface="+mn-ea"/>
              </a:rPr>
              <a:t>不</a:t>
            </a:r>
            <a:r>
              <a:rPr lang="zh-TW" altLang="en-US" dirty="0" smtClean="0"/>
              <a:t> 玩水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80928"/>
            <a:ext cx="2324100" cy="2788915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25" y="2679700"/>
            <a:ext cx="2307899" cy="3446463"/>
          </a:xfrm>
        </p:spPr>
      </p:pic>
    </p:spTree>
    <p:extLst>
      <p:ext uri="{BB962C8B-B14F-4D97-AF65-F5344CB8AC3E}">
        <p14:creationId xmlns:p14="http://schemas.microsoft.com/office/powerpoint/2010/main" val="34215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下雨很幸福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1" y="2679700"/>
            <a:ext cx="3545368" cy="3446463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5642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9600" dirty="0" smtClean="0">
                <a:solidFill>
                  <a:srgbClr val="FFFF00"/>
                </a:solidFill>
              </a:rPr>
              <a:t>美國紐約氣候</a:t>
            </a:r>
            <a:endParaRPr lang="zh-TW" altLang="en-US" sz="9600" dirty="0">
              <a:solidFill>
                <a:srgbClr val="FFFF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4732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zh-TW" sz="3900" dirty="0" smtClean="0"/>
              <a:t>302-5</a:t>
            </a:r>
          </a:p>
          <a:p>
            <a:pPr algn="l"/>
            <a:r>
              <a:rPr lang="zh-TW" altLang="en-US" sz="3200" dirty="0" smtClean="0"/>
              <a:t>謝</a:t>
            </a:r>
            <a:r>
              <a:rPr lang="zh-TW" altLang="en-US" sz="3200" dirty="0"/>
              <a:t>昀珊</a:t>
            </a:r>
            <a:r>
              <a:rPr lang="zh-TW" altLang="en-US" sz="3200" dirty="0" smtClean="0"/>
              <a:t>、許綺珊</a:t>
            </a:r>
            <a:endParaRPr lang="en-US" altLang="zh-TW" sz="3200" dirty="0" smtClean="0"/>
          </a:p>
          <a:p>
            <a:pPr algn="l"/>
            <a:r>
              <a:rPr lang="zh-TW" altLang="en-US" sz="3200" dirty="0" smtClean="0"/>
              <a:t>陳姿瑀、陳楷崴</a:t>
            </a:r>
            <a:endParaRPr lang="en-US" altLang="zh-TW" sz="32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672656" cy="27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83568" y="2132856"/>
            <a:ext cx="7408333" cy="34506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歷史最高溫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37</a:t>
            </a:r>
            <a:r>
              <a:rPr lang="zh-TW" altLang="en-US" sz="2800" dirty="0" smtClean="0"/>
              <a:t>度攝氏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平均高溫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 </a:t>
            </a:r>
            <a:r>
              <a:rPr lang="en-US" altLang="zh-TW" sz="2800" dirty="0" smtClean="0"/>
              <a:t>20.4</a:t>
            </a:r>
            <a:r>
              <a:rPr lang="zh-TW" altLang="en-US" sz="2800" dirty="0" smtClean="0"/>
              <a:t>度攝氏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平均低溫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12.2</a:t>
            </a:r>
            <a:r>
              <a:rPr lang="zh-TW" altLang="en-US" sz="2800" dirty="0" smtClean="0"/>
              <a:t>度攝氏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歷史最低溫</a:t>
            </a:r>
            <a:r>
              <a:rPr lang="en-US" altLang="zh-TW" sz="2800" dirty="0" smtClean="0"/>
              <a:t>: 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0</a:t>
            </a:r>
            <a:r>
              <a:rPr lang="zh-TW" altLang="en-US" sz="2800" dirty="0" smtClean="0"/>
              <a:t>度攝氏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平均</a:t>
            </a:r>
            <a:r>
              <a:rPr lang="zh-TW" altLang="en-US" sz="2800" dirty="0" smtClean="0"/>
              <a:t>濕度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62.7%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平均降水量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11.1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mm</a:t>
            </a:r>
          </a:p>
          <a:p>
            <a:pPr marL="0" indent="0">
              <a:buNone/>
            </a:pP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/>
              <a:t>紐約天氣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88644"/>
            <a:ext cx="3896753" cy="22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6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中國～</a:t>
            </a:r>
            <a:r>
              <a:rPr lang="zh-TW" altLang="en-US" dirty="0" smtClean="0">
                <a:solidFill>
                  <a:srgbClr val="FF0000"/>
                </a:solidFill>
              </a:rPr>
              <a:t>四川</a:t>
            </a:r>
            <a:r>
              <a:rPr lang="zh-TW" altLang="en-US" dirty="0" smtClean="0"/>
              <a:t>天氣   </a:t>
            </a:r>
            <a:r>
              <a:rPr lang="en-US" altLang="zh-TW" dirty="0" smtClean="0"/>
              <a:t>302-1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1484784"/>
            <a:ext cx="857695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5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916832"/>
            <a:ext cx="5112568" cy="4181156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龍捲風吹襲時黑雲密布，所到之處無不捲起大量垃圾，造成</a:t>
            </a:r>
            <a:r>
              <a:rPr lang="zh-TW" altLang="en-US" sz="2800" dirty="0" smtClean="0"/>
              <a:t>大規模</a:t>
            </a:r>
            <a:r>
              <a:rPr lang="zh-TW" altLang="zh-TW" sz="2800" dirty="0"/>
              <a:t>多數龍捲風直徑約75公尺，風速在每小時64公里至177公里之間，可橫掃數公里。還有一些龍捲風風速可超過每小時480公里，直徑達1.6公里以上，移動路徑超過100公里</a:t>
            </a:r>
            <a:r>
              <a:rPr lang="zh-TW" altLang="zh-TW" sz="2800" dirty="0" smtClean="0"/>
              <a:t>。</a:t>
            </a:r>
            <a:r>
              <a:rPr lang="zh-TW" altLang="en-US" sz="2800" dirty="0" smtClean="0"/>
              <a:t>停電</a:t>
            </a: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紐約特殊的天氣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6872"/>
            <a:ext cx="284380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4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紐約景點</a:t>
            </a:r>
            <a:r>
              <a:rPr lang="en-US" altLang="zh-TW" dirty="0" smtClean="0"/>
              <a:t>-</a:t>
            </a:r>
            <a:r>
              <a:rPr lang="zh-TW" altLang="en-US" dirty="0"/>
              <a:t>自由女</a:t>
            </a:r>
            <a:r>
              <a:rPr lang="zh-TW" altLang="en-US" dirty="0" smtClean="0"/>
              <a:t>神像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54922" y="1700808"/>
            <a:ext cx="4176464" cy="4896544"/>
          </a:xfrm>
        </p:spPr>
        <p:txBody>
          <a:bodyPr>
            <a:noAutofit/>
          </a:bodyPr>
          <a:lstStyle/>
          <a:p>
            <a:r>
              <a:rPr lang="zh-TW" altLang="zh-TW" sz="1600" b="1" dirty="0"/>
              <a:t>自由女神像</a:t>
            </a:r>
            <a:r>
              <a:rPr lang="zh-TW" altLang="zh-TW" sz="1600" dirty="0"/>
              <a:t>（英語：Statue of Liberty）又名</a:t>
            </a:r>
            <a:r>
              <a:rPr lang="zh-TW" altLang="zh-TW" sz="1600" b="1" dirty="0"/>
              <a:t>自由照耀世界</a:t>
            </a:r>
            <a:r>
              <a:rPr lang="zh-TW" altLang="zh-TW" sz="1600" dirty="0"/>
              <a:t>（英語：Liberty Enlightening the World，法語：</a:t>
            </a:r>
            <a:r>
              <a:rPr lang="fr-FR" altLang="zh-TW" sz="1600" dirty="0"/>
              <a:t>La Liberté éclairant le monde</a:t>
            </a:r>
            <a:r>
              <a:rPr lang="zh-TW" altLang="zh-TW" sz="1600" dirty="0"/>
              <a:t>），是一座位於</a:t>
            </a:r>
            <a:r>
              <a:rPr lang="zh-TW" altLang="zh-TW" sz="1600" dirty="0">
                <a:hlinkClick r:id="rId2" tooltip="美國"/>
              </a:rPr>
              <a:t>美國</a:t>
            </a:r>
            <a:r>
              <a:rPr lang="zh-TW" altLang="zh-TW" sz="1600" dirty="0">
                <a:hlinkClick r:id="rId3" tooltip="紐約"/>
              </a:rPr>
              <a:t>紐約</a:t>
            </a:r>
            <a:r>
              <a:rPr lang="zh-TW" altLang="zh-TW" sz="1600" dirty="0">
                <a:hlinkClick r:id="rId4" tooltip="曼哈頓"/>
              </a:rPr>
              <a:t>曼哈頓</a:t>
            </a:r>
            <a:r>
              <a:rPr lang="zh-TW" altLang="zh-TW" sz="1600" dirty="0">
                <a:hlinkClick r:id="rId5" tooltip="紐約港"/>
              </a:rPr>
              <a:t>紐約港</a:t>
            </a:r>
            <a:r>
              <a:rPr lang="zh-TW" altLang="zh-TW" sz="1600" dirty="0"/>
              <a:t>的巨型</a:t>
            </a:r>
            <a:r>
              <a:rPr lang="zh-TW" altLang="zh-TW" sz="1600" dirty="0">
                <a:hlinkClick r:id="rId6" tooltip="新古典主義"/>
              </a:rPr>
              <a:t>新古典主義</a:t>
            </a:r>
            <a:r>
              <a:rPr lang="zh-TW" altLang="zh-TW" sz="1600" dirty="0"/>
              <a:t>塑像。這座塑像由</a:t>
            </a:r>
            <a:r>
              <a:rPr lang="zh-TW" altLang="zh-TW" sz="1600" dirty="0">
                <a:hlinkClick r:id="rId7" tooltip="弗里德利·奧古斯特·巴特勒迪"/>
              </a:rPr>
              <a:t>弗里德利·奧古斯特·巴特勒迪</a:t>
            </a:r>
            <a:r>
              <a:rPr lang="zh-TW" altLang="zh-TW" sz="1600" dirty="0"/>
              <a:t>設計，由</a:t>
            </a:r>
            <a:r>
              <a:rPr lang="zh-TW" altLang="zh-TW" sz="1600" dirty="0">
                <a:hlinkClick r:id="rId8" tooltip="居斯塔夫·艾菲爾"/>
              </a:rPr>
              <a:t>居斯塔夫·艾菲爾</a:t>
            </a:r>
            <a:r>
              <a:rPr lang="zh-TW" altLang="zh-TW" sz="1600" dirty="0"/>
              <a:t>建造，於1886年10月28日落成，是</a:t>
            </a:r>
            <a:r>
              <a:rPr lang="zh-TW" altLang="zh-TW" sz="1600" dirty="0">
                <a:hlinkClick r:id="rId9" tooltip="法國"/>
              </a:rPr>
              <a:t>法國</a:t>
            </a:r>
            <a:r>
              <a:rPr lang="zh-TW" altLang="zh-TW" sz="1600" dirty="0"/>
              <a:t>送給美國的禮物。塑像人物是一位身穿長袍的女性，代表</a:t>
            </a:r>
            <a:r>
              <a:rPr lang="zh-TW" altLang="zh-TW" sz="1600" dirty="0">
                <a:hlinkClick r:id="rId10" tooltip="羅馬神話"/>
              </a:rPr>
              <a:t>羅馬神話</a:t>
            </a:r>
            <a:r>
              <a:rPr lang="zh-TW" altLang="zh-TW" sz="1600" dirty="0"/>
              <a:t>中的</a:t>
            </a:r>
            <a:r>
              <a:rPr lang="zh-TW" altLang="zh-TW" sz="1600" dirty="0">
                <a:hlinkClick r:id="rId11" tooltip="自主神"/>
              </a:rPr>
              <a:t>自主神</a:t>
            </a:r>
            <a:r>
              <a:rPr lang="zh-TW" altLang="zh-TW" sz="1600" dirty="0"/>
              <a:t>，她右手高舉火炬，左手的冊子上用</a:t>
            </a:r>
            <a:r>
              <a:rPr lang="zh-TW" altLang="zh-TW" sz="1600" dirty="0">
                <a:hlinkClick r:id="rId12" tooltip="羅馬數字"/>
              </a:rPr>
              <a:t>羅馬數字</a:t>
            </a:r>
            <a:r>
              <a:rPr lang="zh-TW" altLang="zh-TW" sz="1600" dirty="0"/>
              <a:t>寫有</a:t>
            </a:r>
            <a:r>
              <a:rPr lang="zh-TW" altLang="zh-TW" sz="1600" dirty="0">
                <a:hlinkClick r:id="rId13" tooltip="美國獨立宣言"/>
              </a:rPr>
              <a:t>美國獨立宣言</a:t>
            </a:r>
            <a:r>
              <a:rPr lang="zh-TW" altLang="zh-TW" sz="1600" dirty="0"/>
              <a:t>的簽署日期：「JULY IV MDCCLXXVI」（1776年7月4日），腳下還有斷裂的鎖鏈。這座塑像是自由和美國的象徵，對外來移民展現出歡迎信號。</a:t>
            </a:r>
            <a:endParaRPr lang="zh-TW" alt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40340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139952" y="1916832"/>
            <a:ext cx="4464496" cy="4680520"/>
          </a:xfrm>
        </p:spPr>
        <p:txBody>
          <a:bodyPr>
            <a:noAutofit/>
          </a:bodyPr>
          <a:lstStyle/>
          <a:p>
            <a:r>
              <a:rPr lang="zh-TW" altLang="zh-TW" sz="1600" b="1" dirty="0"/>
              <a:t>帝國大廈</a:t>
            </a:r>
            <a:r>
              <a:rPr lang="zh-TW" altLang="zh-TW" sz="1600" dirty="0"/>
              <a:t>（英語：Empire State Building），是位於</a:t>
            </a:r>
            <a:r>
              <a:rPr lang="zh-TW" altLang="zh-TW" sz="1600" dirty="0">
                <a:hlinkClick r:id="rId2" tooltip="美國"/>
              </a:rPr>
              <a:t>美國</a:t>
            </a:r>
            <a:r>
              <a:rPr lang="zh-TW" altLang="zh-TW" sz="1600" dirty="0">
                <a:hlinkClick r:id="rId3" tooltip="紐約州"/>
              </a:rPr>
              <a:t>紐約州</a:t>
            </a:r>
            <a:r>
              <a:rPr lang="zh-TW" altLang="zh-TW" sz="1600" dirty="0">
                <a:hlinkClick r:id="rId4" tooltip="紐約市"/>
              </a:rPr>
              <a:t>紐約市</a:t>
            </a:r>
            <a:r>
              <a:rPr lang="zh-TW" altLang="zh-TW" sz="1600" dirty="0">
                <a:hlinkClick r:id="rId5" tooltip="曼哈頓"/>
              </a:rPr>
              <a:t>曼哈頓</a:t>
            </a:r>
            <a:r>
              <a:rPr lang="zh-TW" altLang="zh-TW" sz="1600" dirty="0">
                <a:hlinkClick r:id="rId6" tooltip="第五大道"/>
              </a:rPr>
              <a:t>第五大道</a:t>
            </a:r>
            <a:r>
              <a:rPr lang="zh-TW" altLang="zh-TW" sz="1600" dirty="0"/>
              <a:t>350號、西33街與西34街之間的一棟著名</a:t>
            </a:r>
            <a:r>
              <a:rPr lang="zh-TW" altLang="zh-TW" sz="1600" dirty="0">
                <a:hlinkClick r:id="rId7" tooltip="摩天大樓"/>
              </a:rPr>
              <a:t>摩天大樓</a:t>
            </a:r>
            <a:r>
              <a:rPr lang="zh-TW" altLang="zh-TW" sz="1600" dirty="0"/>
              <a:t>。名稱源於</a:t>
            </a:r>
            <a:r>
              <a:rPr lang="zh-TW" altLang="zh-TW" sz="1600" dirty="0">
                <a:hlinkClick r:id="rId3" tooltip="紐約州"/>
              </a:rPr>
              <a:t>紐約州</a:t>
            </a:r>
            <a:r>
              <a:rPr lang="zh-TW" altLang="zh-TW" sz="1600" dirty="0"/>
              <a:t>的</a:t>
            </a:r>
            <a:r>
              <a:rPr lang="zh-TW" altLang="zh-TW" sz="1600" dirty="0">
                <a:hlinkClick r:id="rId8" tooltip="美國各州暱稱列表"/>
              </a:rPr>
              <a:t>暱稱</a:t>
            </a:r>
            <a:r>
              <a:rPr lang="zh-TW" altLang="zh-TW" sz="1600" dirty="0"/>
              <a:t>──</a:t>
            </a:r>
            <a:r>
              <a:rPr lang="zh-TW" altLang="zh-TW" sz="1600" dirty="0">
                <a:hlinkClick r:id="rId9" tooltip="帝國州"/>
              </a:rPr>
              <a:t>帝國州</a:t>
            </a:r>
            <a:r>
              <a:rPr lang="zh-TW" altLang="zh-TW" sz="1600" dirty="0"/>
              <a:t>，故其英文名稱原意為「帝國州/紐約州大廈」，惟帝國大廈的中文翻譯已經約定俗世沿用至今。帝國大廈為紐約市以至美國最著名的</a:t>
            </a:r>
            <a:r>
              <a:rPr lang="zh-TW" altLang="zh-TW" sz="1600" dirty="0">
                <a:hlinkClick r:id="rId10" tooltip="地標"/>
              </a:rPr>
              <a:t>地標</a:t>
            </a:r>
            <a:r>
              <a:rPr lang="zh-TW" altLang="zh-TW" sz="1600" dirty="0"/>
              <a:t>和旅遊景點之一，為目前美國及</a:t>
            </a:r>
            <a:r>
              <a:rPr lang="zh-TW" altLang="zh-TW" sz="1600" dirty="0">
                <a:hlinkClick r:id="rId11" tooltip="美洲"/>
              </a:rPr>
              <a:t>美洲</a:t>
            </a:r>
            <a:r>
              <a:rPr lang="zh-TW" altLang="zh-TW" sz="1600" dirty="0"/>
              <a:t>第4高，世界上第25高的摩天大樓，也是保持世界最高建築地位最久的摩天大樓（1931-1972年）。樓高381公尺、103層，於1951年增添的天線高62公尺，提高其總高度至443公尺，由Shreeve, Lamb, and Harmon建築公司設計，為</a:t>
            </a:r>
            <a:r>
              <a:rPr lang="zh-TW" altLang="zh-TW" sz="1600" dirty="0">
                <a:hlinkClick r:id="rId12" tooltip="裝飾藝術"/>
              </a:rPr>
              <a:t>裝飾藝術</a:t>
            </a:r>
            <a:r>
              <a:rPr lang="zh-TW" altLang="zh-TW" sz="1600" dirty="0"/>
              <a:t>風格</a:t>
            </a:r>
            <a:r>
              <a:rPr lang="zh-TW" altLang="zh-TW" sz="1600" dirty="0">
                <a:hlinkClick r:id="rId13" tooltip="建築"/>
              </a:rPr>
              <a:t>建築</a:t>
            </a:r>
            <a:r>
              <a:rPr lang="zh-TW" altLang="zh-TW" sz="1600" dirty="0"/>
              <a:t>，大樓於1930年動工，於1931年落成，建造過程僅410日，有著世上罕見的建造速度紀錄。</a:t>
            </a:r>
            <a:endParaRPr lang="zh-TW" altLang="en-US" sz="1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紐約景</a:t>
            </a:r>
            <a:r>
              <a:rPr lang="zh-TW" altLang="en-US" dirty="0" smtClean="0"/>
              <a:t>點</a:t>
            </a:r>
            <a:r>
              <a:rPr lang="en-US" altLang="zh-TW" dirty="0" smtClean="0"/>
              <a:t>-</a:t>
            </a:r>
            <a:r>
              <a:rPr lang="zh-TW" altLang="en-US" dirty="0"/>
              <a:t>帝國</a:t>
            </a:r>
            <a:r>
              <a:rPr lang="zh-TW" altLang="en-US" dirty="0" smtClean="0"/>
              <a:t>大廈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302433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44008" y="1664804"/>
            <a:ext cx="4248472" cy="5112568"/>
          </a:xfrm>
        </p:spPr>
        <p:txBody>
          <a:bodyPr>
            <a:noAutofit/>
          </a:bodyPr>
          <a:lstStyle/>
          <a:p>
            <a:r>
              <a:rPr lang="zh-TW" altLang="zh-TW" sz="1400" b="1" dirty="0"/>
              <a:t>中央公園</a:t>
            </a:r>
            <a:r>
              <a:rPr lang="zh-TW" altLang="zh-TW" sz="1400" dirty="0"/>
              <a:t>（Central Park）是位於</a:t>
            </a:r>
            <a:r>
              <a:rPr lang="zh-TW" altLang="zh-TW" sz="1400" dirty="0">
                <a:hlinkClick r:id="rId2" tooltip="紐約市"/>
              </a:rPr>
              <a:t>紐約市</a:t>
            </a:r>
            <a:r>
              <a:rPr lang="zh-TW" altLang="zh-TW" sz="1400" dirty="0">
                <a:hlinkClick r:id="rId3" tooltip="曼哈頓"/>
              </a:rPr>
              <a:t>曼哈頓</a:t>
            </a:r>
            <a:r>
              <a:rPr lang="zh-TW" altLang="zh-TW" sz="1400" dirty="0"/>
              <a:t>中心的一座大型</a:t>
            </a:r>
            <a:r>
              <a:rPr lang="zh-TW" altLang="zh-TW" sz="1400" dirty="0">
                <a:hlinkClick r:id="rId4" tooltip="都會公園"/>
              </a:rPr>
              <a:t>都會公園</a:t>
            </a:r>
            <a:r>
              <a:rPr lang="zh-TW" altLang="zh-TW" sz="1400" dirty="0"/>
              <a:t>，造訪人數在美國居首，2013年共吸引4000萬人參觀</a:t>
            </a:r>
            <a:r>
              <a:rPr lang="zh-TW" altLang="zh-TW" sz="1400" baseline="30000" dirty="0">
                <a:hlinkClick r:id="rId5"/>
              </a:rPr>
              <a:t>[4]</a:t>
            </a:r>
            <a:r>
              <a:rPr lang="zh-TW" altLang="zh-TW" sz="1400" dirty="0"/>
              <a:t>。中央公園也是眾多電影的取景地。</a:t>
            </a:r>
          </a:p>
          <a:p>
            <a:r>
              <a:rPr lang="zh-TW" altLang="zh-TW" sz="1400" dirty="0"/>
              <a:t>公園最早是在1857年開放，當時的面積為778英畝（315公頃）。1858年，</a:t>
            </a:r>
            <a:r>
              <a:rPr lang="zh-TW" altLang="zh-TW" sz="1400" dirty="0">
                <a:hlinkClick r:id="rId6"/>
              </a:rPr>
              <a:t>費德列·洛·奧姆斯特</a:t>
            </a:r>
            <a:r>
              <a:rPr lang="zh-TW" altLang="zh-TW" sz="1400" dirty="0"/>
              <a:t>（英語：</a:t>
            </a:r>
            <a:r>
              <a:rPr lang="zh-TW" altLang="zh-TW" sz="1400" dirty="0">
                <a:hlinkClick r:id="rId7" tooltip="en:Frederick Law Olmsted"/>
              </a:rPr>
              <a:t>Frederick Law Olmsted</a:t>
            </a:r>
            <a:r>
              <a:rPr lang="zh-TW" altLang="zh-TW" sz="1400" dirty="0"/>
              <a:t>）和</a:t>
            </a:r>
            <a:r>
              <a:rPr lang="zh-TW" altLang="zh-TW" sz="1400" dirty="0">
                <a:hlinkClick r:id="rId8"/>
              </a:rPr>
              <a:t>卡弗特·沃克斯</a:t>
            </a:r>
            <a:r>
              <a:rPr lang="zh-TW" altLang="zh-TW" sz="1400" dirty="0"/>
              <a:t>（英語：</a:t>
            </a:r>
            <a:r>
              <a:rPr lang="zh-TW" altLang="zh-TW" sz="1400" dirty="0">
                <a:hlinkClick r:id="rId9" tooltip="en:Calvert Vaux"/>
              </a:rPr>
              <a:t>Calvert Vaux</a:t>
            </a:r>
            <a:r>
              <a:rPr lang="zh-TW" altLang="zh-TW" sz="1400" dirty="0"/>
              <a:t>）以「草坪計劃」（Greensward Plan）贏得了擴展公園的設計競賽，同年開始施工次年開始部分區域向公眾開放</a:t>
            </a:r>
            <a:r>
              <a:rPr lang="zh-TW" altLang="zh-TW" sz="1400" baseline="30000" dirty="0">
                <a:hlinkClick r:id="rId10"/>
              </a:rPr>
              <a:t>[5]</a:t>
            </a:r>
            <a:r>
              <a:rPr lang="zh-TW" altLang="zh-TW" sz="1400" dirty="0"/>
              <a:t>，</a:t>
            </a:r>
            <a:r>
              <a:rPr lang="zh-TW" altLang="zh-TW" sz="1400" dirty="0">
                <a:hlinkClick r:id="rId11" tooltip="南北戰爭"/>
              </a:rPr>
              <a:t>南北戰爭</a:t>
            </a:r>
            <a:r>
              <a:rPr lang="zh-TW" altLang="zh-TW" sz="1400" dirty="0"/>
              <a:t>時向北擴建，後在1873年完工，現面積843英畝（341公頃）。</a:t>
            </a:r>
          </a:p>
          <a:p>
            <a:r>
              <a:rPr lang="zh-TW" altLang="zh-TW" sz="1400" dirty="0"/>
              <a:t>中央公園在1962年被</a:t>
            </a:r>
            <a:r>
              <a:rPr lang="zh-TW" altLang="zh-TW" sz="1400" dirty="0">
                <a:hlinkClick r:id="rId12" tooltip="美國內政部"/>
              </a:rPr>
              <a:t>美國內政部</a:t>
            </a:r>
            <a:r>
              <a:rPr lang="zh-TW" altLang="zh-TW" sz="1400" dirty="0"/>
              <a:t>指定為</a:t>
            </a:r>
            <a:r>
              <a:rPr lang="zh-TW" altLang="zh-TW" sz="1400" dirty="0">
                <a:hlinkClick r:id="rId13" tooltip="美國國家歷史名勝"/>
              </a:rPr>
              <a:t>國家歷史名勝</a:t>
            </a:r>
            <a:r>
              <a:rPr lang="zh-TW" altLang="zh-TW" sz="1400" dirty="0"/>
              <a:t>，在</a:t>
            </a:r>
            <a:r>
              <a:rPr lang="zh-TW" altLang="zh-TW" sz="1400" dirty="0">
                <a:hlinkClick r:id="rId14"/>
              </a:rPr>
              <a:t>紐約市公園和娛樂部</a:t>
            </a:r>
            <a:r>
              <a:rPr lang="zh-TW" altLang="zh-TW" sz="1400" dirty="0"/>
              <a:t>（英語：</a:t>
            </a:r>
            <a:r>
              <a:rPr lang="zh-TW" altLang="zh-TW" sz="1400" dirty="0">
                <a:hlinkClick r:id="rId15" tooltip="en:New York City Department of Parks and Recreation"/>
              </a:rPr>
              <a:t>New York City Department of Parks and Recreation</a:t>
            </a:r>
            <a:r>
              <a:rPr lang="zh-TW" altLang="zh-TW" sz="1400" dirty="0"/>
              <a:t>）管理數十年後目前由</a:t>
            </a:r>
            <a:r>
              <a:rPr lang="zh-TW" altLang="zh-TW" sz="1400" dirty="0">
                <a:hlinkClick r:id="rId16"/>
              </a:rPr>
              <a:t>中央公園保存委員會</a:t>
            </a:r>
            <a:r>
              <a:rPr lang="zh-TW" altLang="zh-TW" sz="1400" dirty="0"/>
              <a:t>（英語：</a:t>
            </a:r>
            <a:r>
              <a:rPr lang="zh-TW" altLang="zh-TW" sz="1400" dirty="0">
                <a:hlinkClick r:id="rId17" tooltip="en:Central Park Conservancy"/>
              </a:rPr>
              <a:t>Central Park Conservancy</a:t>
            </a:r>
            <a:r>
              <a:rPr lang="zh-TW" altLang="zh-TW" sz="1400" dirty="0"/>
              <a:t>）與市政府簽約負責管理。保存委員會是一個非營利組織，在中央公園的6700萬美元的年間預算中，提供了75%的金額。</a:t>
            </a:r>
            <a:r>
              <a:rPr lang="zh-TW" altLang="zh-TW" sz="1400" baseline="30000" dirty="0">
                <a:hlinkClick r:id="rId18"/>
              </a:rPr>
              <a:t>[6]</a:t>
            </a:r>
            <a:endParaRPr lang="zh-TW" altLang="zh-TW" sz="1400" dirty="0"/>
          </a:p>
          <a:p>
            <a:endParaRPr lang="zh-TW" altLang="en-US" sz="1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紐約景</a:t>
            </a:r>
            <a:r>
              <a:rPr lang="zh-TW" altLang="en-US" dirty="0" smtClean="0"/>
              <a:t>點</a:t>
            </a:r>
            <a:r>
              <a:rPr lang="en-US" altLang="zh-TW" dirty="0" smtClean="0"/>
              <a:t>-</a:t>
            </a:r>
            <a:r>
              <a:rPr lang="zh-TW" altLang="en-US" dirty="0" smtClean="0"/>
              <a:t>中央公園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9248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2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48134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668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109433" cy="51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95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馬來西亞～</a:t>
            </a:r>
            <a:r>
              <a:rPr lang="zh-TW" altLang="en-US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吉隆坡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天氣</a:t>
            </a:r>
            <a:r>
              <a:rPr lang="en-US" altLang="zh-TW" sz="3000" b="1" dirty="0" smtClean="0">
                <a:latin typeface="標楷體"/>
                <a:ea typeface="文鼎粗隸" panose="02010609010101010101" pitchFamily="49" charset="-120"/>
              </a:rPr>
              <a:t>302-2</a:t>
            </a:r>
            <a:endParaRPr lang="zh-TW" altLang="en-US" sz="3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20709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2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馬來西亞～</a:t>
            </a:r>
            <a:r>
              <a:rPr lang="zh-TW" altLang="en-US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吉隆坡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天氣</a:t>
            </a:r>
            <a:r>
              <a:rPr lang="en-US" altLang="zh-TW" sz="3000" b="1" dirty="0" smtClean="0">
                <a:latin typeface="標楷體"/>
                <a:ea typeface="文鼎粗隸" panose="02010609010101010101" pitchFamily="49" charset="-120"/>
              </a:rPr>
              <a:t>302-2</a:t>
            </a:r>
            <a:endParaRPr lang="zh-TW" altLang="en-US" sz="3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3743512" cy="588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08266" y="182844"/>
            <a:ext cx="3314701" cy="984477"/>
          </a:xfrm>
        </p:spPr>
        <p:txBody>
          <a:bodyPr>
            <a:prstTxWarp prst="textWave4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b="1" dirty="0" smtClean="0">
                <a:ln/>
                <a:solidFill>
                  <a:srgbClr val="A1DCD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巴黎</a:t>
            </a:r>
            <a:r>
              <a:rPr lang="en-US" altLang="zh-TW" b="1" dirty="0">
                <a:ln/>
                <a:solidFill>
                  <a:srgbClr val="A1DCD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b="1" dirty="0" smtClean="0">
                <a:ln/>
                <a:solidFill>
                  <a:srgbClr val="A1DCD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</a:t>
            </a:r>
            <a:endParaRPr lang="zh-TW" altLang="en-US" b="1" dirty="0">
              <a:ln/>
              <a:solidFill>
                <a:srgbClr val="A1DCD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70405" y="3356992"/>
            <a:ext cx="2498271" cy="2231572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         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組員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楊芷芸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孫芸芸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馬士婷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陳姿瑜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180117" y="382694"/>
            <a:ext cx="39805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dirty="0" smtClean="0">
                <a:solidFill>
                  <a:srgbClr val="C42F1A">
                    <a:lumMod val="60000"/>
                    <a:lumOff val="40000"/>
                  </a:srgbClr>
                </a:solidFill>
                <a:latin typeface="Matura MT Script Capitals" panose="03020802060602070202" pitchFamily="66" charset="0"/>
              </a:rPr>
              <a:t>巴黎</a:t>
            </a:r>
            <a:r>
              <a:rPr lang="en-US" altLang="zh-TW" sz="3200" dirty="0" smtClean="0">
                <a:solidFill>
                  <a:srgbClr val="C42F1A">
                    <a:lumMod val="60000"/>
                    <a:lumOff val="40000"/>
                  </a:srgbClr>
                </a:solidFill>
                <a:latin typeface="Matura MT Script Capitals" panose="03020802060602070202" pitchFamily="66" charset="0"/>
                <a:ea typeface="Cambria Math" panose="02040503050406030204" pitchFamily="18" charset="0"/>
              </a:rPr>
              <a:t>:</a:t>
            </a:r>
            <a:r>
              <a:rPr lang="zh-TW" altLang="en-US" sz="3200" dirty="0" smtClean="0">
                <a:solidFill>
                  <a:srgbClr val="00B0F0"/>
                </a:solidFill>
                <a:latin typeface="Matura MT Script Capitals" panose="03020802060602070202" pitchFamily="66" charset="0"/>
              </a:rPr>
              <a:t>溫帶海洋性氣候</a:t>
            </a:r>
            <a:endParaRPr lang="en-US" altLang="zh-TW" sz="3200" dirty="0" smtClean="0">
              <a:solidFill>
                <a:srgbClr val="00B0F0"/>
              </a:solidFill>
              <a:latin typeface="Matura MT Script Capitals" panose="03020802060602070202" pitchFamily="66" charset="0"/>
            </a:endParaRPr>
          </a:p>
          <a:p>
            <a:r>
              <a:rPr lang="en-US" altLang="zh-TW" sz="3200" dirty="0" smtClean="0">
                <a:solidFill>
                  <a:srgbClr val="00B0F0"/>
                </a:solidFill>
                <a:latin typeface="Matura MT Script Capitals" panose="03020802060602070202" pitchFamily="66" charset="0"/>
              </a:rPr>
              <a:t>302-11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74" y="1268760"/>
            <a:ext cx="5975135" cy="52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910694" y="5627914"/>
            <a:ext cx="1298122" cy="12300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287829"/>
          </a:xfrm>
        </p:spPr>
        <p:txBody>
          <a:bodyPr>
            <a:normAutofit/>
          </a:bodyPr>
          <a:lstStyle/>
          <a:p>
            <a:r>
              <a:rPr lang="zh-TW" altLang="en-US" dirty="0"/>
              <a:t>                四川  十大城市天氣預報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97983"/>
            <a:ext cx="7886700" cy="49196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</a:t>
            </a:r>
            <a:r>
              <a:rPr lang="en-US" altLang="zh-TW" sz="2400" dirty="0"/>
              <a:t>16~28</a:t>
            </a:r>
            <a:r>
              <a:rPr lang="zh-TW" altLang="en-US" sz="2400" dirty="0"/>
              <a:t> </a:t>
            </a:r>
            <a:r>
              <a:rPr lang="en-US" altLang="zh-TW" sz="2400" dirty="0"/>
              <a:t>C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 成都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小雨            </a:t>
            </a:r>
            <a:r>
              <a:rPr lang="en-US" altLang="zh-TW" sz="2400" dirty="0"/>
              <a:t>18~27</a:t>
            </a:r>
            <a:r>
              <a:rPr lang="zh-TW" altLang="en-US" sz="2400" dirty="0"/>
              <a:t> </a:t>
            </a:r>
            <a:r>
              <a:rPr lang="en-US" altLang="zh-TW" sz="2400" dirty="0"/>
              <a:t>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 綿陽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</a:t>
            </a:r>
            <a:r>
              <a:rPr lang="en-US" altLang="zh-TW" sz="2400" dirty="0"/>
              <a:t>17~24</a:t>
            </a:r>
            <a:r>
              <a:rPr lang="zh-TW" altLang="en-US" sz="2400" dirty="0"/>
              <a:t> </a:t>
            </a:r>
            <a:r>
              <a:rPr lang="en-US" altLang="zh-TW" sz="2400" dirty="0"/>
              <a:t>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南充</a:t>
            </a:r>
          </a:p>
          <a:p>
            <a:pPr marL="0" indent="0">
              <a:buNone/>
            </a:pPr>
            <a:r>
              <a:rPr lang="en-US" altLang="zh-TW" sz="2400" dirty="0"/>
              <a:t>2017-05-24</a:t>
            </a:r>
            <a:r>
              <a:rPr lang="zh-TW" altLang="en-US" sz="2400" dirty="0"/>
              <a:t>            小雨            </a:t>
            </a:r>
            <a:r>
              <a:rPr lang="en-US" altLang="zh-TW" sz="2400" dirty="0"/>
              <a:t>17~22</a:t>
            </a:r>
            <a:r>
              <a:rPr lang="zh-TW" altLang="en-US" sz="2400" dirty="0"/>
              <a:t> </a:t>
            </a:r>
            <a:r>
              <a:rPr lang="en-US" altLang="zh-TW" sz="2400" dirty="0"/>
              <a:t>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 蘆洲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</a:t>
            </a:r>
            <a:r>
              <a:rPr lang="en-US" altLang="zh-TW" sz="2400" dirty="0"/>
              <a:t>16~30 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德陽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</a:t>
            </a:r>
            <a:r>
              <a:rPr lang="en-US" altLang="zh-TW" sz="2400" dirty="0"/>
              <a:t>17~24 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宜賓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</a:t>
            </a:r>
            <a:r>
              <a:rPr lang="en-US" altLang="zh-TW" sz="2400" dirty="0"/>
              <a:t>16~24 C</a:t>
            </a:r>
            <a:r>
              <a:rPr lang="zh-TW" altLang="en-US" sz="2400" dirty="0"/>
              <a:t>                    達洲</a:t>
            </a:r>
          </a:p>
          <a:p>
            <a:pPr marL="0" indent="0">
              <a:buNone/>
            </a:pPr>
            <a:r>
              <a:rPr lang="en-US" altLang="zh-TW" sz="2400" dirty="0"/>
              <a:t>2017-05-24</a:t>
            </a:r>
            <a:r>
              <a:rPr lang="zh-TW" altLang="en-US" sz="2400" dirty="0"/>
              <a:t>           小雨              </a:t>
            </a:r>
            <a:r>
              <a:rPr lang="en-US" altLang="zh-TW" sz="2400" dirty="0"/>
              <a:t>17~24 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自貢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 </a:t>
            </a:r>
            <a:r>
              <a:rPr lang="en-US" altLang="zh-TW" sz="2400" dirty="0"/>
              <a:t>18~27 C</a:t>
            </a:r>
            <a:r>
              <a:rPr lang="zh-TW" altLang="en-US" sz="2400" dirty="0">
                <a:latin typeface="新細明體" panose="02020500000000000000" pitchFamily="18" charset="-120"/>
              </a:rPr>
              <a:t>°</a:t>
            </a:r>
            <a:r>
              <a:rPr lang="zh-TW" altLang="en-US" sz="2400" dirty="0"/>
              <a:t>                  樂山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陰                 </a:t>
            </a:r>
            <a:r>
              <a:rPr lang="en-US" altLang="zh-TW" sz="2400" dirty="0"/>
              <a:t>17~25 C</a:t>
            </a:r>
            <a:r>
              <a:rPr lang="zh-TW" altLang="en-US" sz="2400" dirty="0">
                <a:latin typeface="新細明體" panose="02020500000000000000" pitchFamily="18" charset="-120"/>
              </a:rPr>
              <a:t>° </a:t>
            </a:r>
            <a:r>
              <a:rPr lang="zh-TW" altLang="en-US" sz="2400" dirty="0"/>
              <a:t>                 資陽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5648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49" y="618060"/>
            <a:ext cx="8648303" cy="213602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191240" y="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巴黎四季天氣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754086"/>
            <a:ext cx="9143999" cy="391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2" y="729343"/>
            <a:ext cx="8890907" cy="533400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012622" y="2667003"/>
            <a:ext cx="424543" cy="33201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2" y="587831"/>
            <a:ext cx="8929345" cy="541020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4139293" y="707571"/>
            <a:ext cx="514350" cy="5170714"/>
          </a:xfrm>
          <a:prstGeom prst="roundRect">
            <a:avLst>
              <a:gd name="adj" fmla="val 1825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24744"/>
            <a:ext cx="713414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556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258318" cy="54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422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161911" cy="534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158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4320480" cy="914400"/>
          </a:xfrm>
        </p:spPr>
        <p:txBody>
          <a:bodyPr>
            <a:noAutofit/>
          </a:bodyPr>
          <a:lstStyle/>
          <a:p>
            <a:r>
              <a:rPr lang="zh-TW" altLang="en-US" sz="720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巴西天氣</a:t>
            </a:r>
            <a:endParaRPr lang="zh-TW" altLang="en-US" sz="7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62606" y="5934670"/>
            <a:ext cx="2281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 smtClean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1AB39F">
                    <a:tint val="1000"/>
                  </a:srgbClr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</a:rPr>
              <a:t>第三組</a:t>
            </a:r>
            <a:endParaRPr lang="en-US" altLang="zh-TW" sz="5400" b="1" spc="50" dirty="0" smtClean="0">
              <a:ln w="12700" cmpd="sng">
                <a:solidFill>
                  <a:srgbClr val="1AB39F">
                    <a:satMod val="120000"/>
                    <a:shade val="80000"/>
                  </a:srgbClr>
                </a:solidFill>
                <a:prstDash val="solid"/>
              </a:ln>
              <a:solidFill>
                <a:srgbClr val="1AB39F">
                  <a:tint val="1000"/>
                </a:srgbClr>
              </a:solidFill>
              <a:effectLst>
                <a:glow rad="53100">
                  <a:srgbClr val="1AB39F">
                    <a:satMod val="180000"/>
                    <a:alpha val="3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7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700808"/>
            <a:ext cx="7772400" cy="6057856"/>
          </a:xfrm>
        </p:spPr>
        <p:txBody>
          <a:bodyPr/>
          <a:lstStyle/>
          <a:p>
            <a:r>
              <a:rPr lang="zh-TW" altLang="en-US" sz="2400" b="0" dirty="0" smtClean="0"/>
              <a:t>本組為您提供巴西利亞五月的氣溫查詢。巴西利亞五月冷不冷</a:t>
            </a:r>
            <a:r>
              <a:rPr lang="en-US" altLang="zh-TW" sz="2400" b="0" dirty="0" smtClean="0"/>
              <a:t>?</a:t>
            </a:r>
            <a:r>
              <a:rPr lang="zh-TW" altLang="en-US" sz="2400" b="0" dirty="0" smtClean="0"/>
              <a:t>巴西利亞五月平均溫度是</a:t>
            </a:r>
            <a:r>
              <a:rPr lang="en-US" altLang="zh-TW" sz="2400" b="0" dirty="0" smtClean="0"/>
              <a:t>15℃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~ 26℃</a:t>
            </a:r>
            <a:r>
              <a:rPr lang="zh-TW" altLang="en-US" sz="2400" b="0" dirty="0" smtClean="0"/>
              <a:t>，天氣寒冷，白天平均</a:t>
            </a:r>
            <a:r>
              <a:rPr lang="en-US" altLang="zh-TW" sz="2400" b="0" dirty="0" smtClean="0"/>
              <a:t>26℃</a:t>
            </a:r>
            <a:r>
              <a:rPr lang="zh-TW" altLang="en-US" sz="2400" b="0" dirty="0" smtClean="0"/>
              <a:t>，建議穿麻麵料的襯衫、薄長裙、薄</a:t>
            </a:r>
            <a:r>
              <a:rPr lang="en-US" altLang="zh-TW" sz="2400" b="0" dirty="0" smtClean="0"/>
              <a:t>T</a:t>
            </a:r>
            <a:r>
              <a:rPr lang="zh-TW" altLang="en-US" sz="2400" b="0" dirty="0" smtClean="0"/>
              <a:t>恤等清涼透氣的衣服。，夜間平均</a:t>
            </a:r>
            <a:r>
              <a:rPr lang="en-US" altLang="zh-TW" sz="2400" b="0" dirty="0" smtClean="0"/>
              <a:t>15℃</a:t>
            </a:r>
            <a:r>
              <a:rPr lang="zh-TW" altLang="en-US" sz="2400" b="0" dirty="0" smtClean="0"/>
              <a:t>，建議穿套裝、夾衣、風衣、休閒裝、夾克衫、西裝、薄毛衣等保暖衣服。巴西利亞五月日均氣溫最高的城市是 </a:t>
            </a:r>
            <a:r>
              <a:rPr lang="zh-TW" altLang="en-US" sz="2400" b="0" dirty="0" smtClean="0">
                <a:hlinkClick r:id="rId2" tooltip="阿拉卡茹天氣"/>
              </a:rPr>
              <a:t>阿拉卡茹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( 28℃)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 </a:t>
            </a:r>
            <a:r>
              <a:rPr lang="zh-TW" altLang="en-US" sz="2400" b="0" dirty="0" smtClean="0">
                <a:hlinkClick r:id="rId3" tooltip="阿雷格里港天氣"/>
              </a:rPr>
              <a:t>阿雷格里港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( 22℃)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 </a:t>
            </a:r>
            <a:r>
              <a:rPr lang="zh-TW" altLang="en-US" sz="2400" b="0" dirty="0" smtClean="0">
                <a:hlinkClick r:id="rId4" tooltip="貝倫天氣"/>
              </a:rPr>
              <a:t>貝倫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( 31℃)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 </a:t>
            </a:r>
            <a:r>
              <a:rPr lang="zh-TW" altLang="en-US" sz="2400" b="0" dirty="0" smtClean="0">
                <a:hlinkClick r:id="rId5" tooltip="貝洛奧里藏特天氣"/>
              </a:rPr>
              <a:t>貝洛奧里藏特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( 26℃)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、巴西利亞五月日均氣溫最低的城市是 </a:t>
            </a:r>
            <a:r>
              <a:rPr lang="zh-TW" altLang="en-US" sz="2400" b="0" dirty="0" smtClean="0">
                <a:hlinkClick r:id="rId2" tooltip="阿拉卡茹天氣"/>
              </a:rPr>
              <a:t>阿拉卡茹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( 23℃)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 </a:t>
            </a:r>
            <a:r>
              <a:rPr lang="zh-TW" altLang="en-US" sz="2400" b="0" dirty="0" smtClean="0">
                <a:hlinkClick r:id="rId3" tooltip="阿雷格里港天氣"/>
              </a:rPr>
              <a:t>阿雷格里港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( 13℃)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 </a:t>
            </a:r>
            <a:r>
              <a:rPr lang="zh-TW" altLang="en-US" sz="2400" b="0" dirty="0" smtClean="0">
                <a:hlinkClick r:id="rId4" tooltip="貝倫天氣"/>
              </a:rPr>
              <a:t>貝倫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( 23℃)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 </a:t>
            </a:r>
            <a:r>
              <a:rPr lang="zh-TW" altLang="en-US" sz="2400" b="0" dirty="0" smtClean="0">
                <a:hlinkClick r:id="rId5" tooltip="貝洛奧里藏特天氣"/>
              </a:rPr>
              <a:t>貝洛奧里藏特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( ( 15℃)</a:t>
            </a:r>
            <a:r>
              <a:rPr lang="zh-TW" altLang="en-US" sz="2400" b="0" dirty="0" smtClean="0"/>
              <a:t> 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</a:t>
            </a:r>
            <a:endParaRPr lang="zh-TW" altLang="en-US" sz="2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87824" y="-99392"/>
            <a:ext cx="2952328" cy="1220728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巴西─天氣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888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巴西─天氣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839300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95536" y="1700808"/>
            <a:ext cx="3096344" cy="57606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800" spc="-100" dirty="0" smtClean="0">
                <a:solidFill>
                  <a:srgbClr val="D6ECFF">
                    <a:satMod val="200000"/>
                  </a:srgbClr>
                </a:solidFill>
                <a:latin typeface="Consolas"/>
              </a:rPr>
              <a:t>其他城市參考如下</a:t>
            </a:r>
            <a:endParaRPr lang="zh-TW" altLang="en-US" sz="2800" spc="-100" dirty="0">
              <a:solidFill>
                <a:srgbClr val="D6ECFF">
                  <a:satMod val="200000"/>
                </a:srgbClr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7848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4320480" cy="914400"/>
          </a:xfrm>
        </p:spPr>
        <p:txBody>
          <a:bodyPr>
            <a:noAutofit/>
          </a:bodyPr>
          <a:lstStyle/>
          <a:p>
            <a:r>
              <a:rPr lang="zh-TW" altLang="en-US" sz="7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謝謝大家</a:t>
            </a:r>
          </a:p>
        </p:txBody>
      </p:sp>
      <p:pic>
        <p:nvPicPr>
          <p:cNvPr id="7" name="內容版面配置區 6" descr="imagesCA68LJF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348880"/>
            <a:ext cx="4702447" cy="3522296"/>
          </a:xfrm>
        </p:spPr>
      </p:pic>
    </p:spTree>
    <p:extLst>
      <p:ext uri="{BB962C8B-B14F-4D97-AF65-F5344CB8AC3E}">
        <p14:creationId xmlns:p14="http://schemas.microsoft.com/office/powerpoint/2010/main" val="2245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3083" y="376981"/>
            <a:ext cx="6400800" cy="1507067"/>
          </a:xfrm>
        </p:spPr>
        <p:txBody>
          <a:bodyPr/>
          <a:lstStyle/>
          <a:p>
            <a:r>
              <a:rPr lang="zh-TW" altLang="en-US" dirty="0"/>
              <a:t>                             紫外線指數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6097" y="2285752"/>
            <a:ext cx="6400800" cy="4321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成都              </a:t>
            </a:r>
            <a:r>
              <a:rPr lang="en-US" altLang="zh-TW" sz="2400" dirty="0"/>
              <a:t>4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綿陽              </a:t>
            </a:r>
            <a:r>
              <a:rPr lang="en-US" altLang="zh-TW" sz="2400" dirty="0"/>
              <a:t>5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南充              </a:t>
            </a:r>
            <a:r>
              <a:rPr lang="en-US" altLang="zh-TW" sz="2400" dirty="0"/>
              <a:t>3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</a:t>
            </a:r>
            <a:r>
              <a:rPr lang="zh-TW" altLang="en-US" sz="2400" dirty="0"/>
              <a:t>            蘆洲              </a:t>
            </a:r>
            <a:r>
              <a:rPr lang="en-US" altLang="zh-TW" sz="2400" dirty="0"/>
              <a:t>6</a:t>
            </a:r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德陽              </a:t>
            </a:r>
            <a:r>
              <a:rPr lang="en-US" altLang="zh-TW" sz="2400" dirty="0"/>
              <a:t>5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宜賓              </a:t>
            </a:r>
            <a:r>
              <a:rPr lang="en-US" altLang="zh-TW" sz="2400" dirty="0"/>
              <a:t>4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達洲              </a:t>
            </a:r>
            <a:r>
              <a:rPr lang="en-US" altLang="zh-TW" sz="2400" dirty="0"/>
              <a:t>5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</a:t>
            </a:r>
            <a:r>
              <a:rPr lang="zh-TW" altLang="en-US" sz="2400" dirty="0"/>
              <a:t>            自貢              </a:t>
            </a:r>
            <a:r>
              <a:rPr lang="en-US" altLang="zh-TW" sz="2400" dirty="0"/>
              <a:t>4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樂山              </a:t>
            </a:r>
            <a:r>
              <a:rPr lang="en-US" altLang="zh-TW" sz="2400" dirty="0"/>
              <a:t>5</a:t>
            </a: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/>
              <a:t>2017-05-24  </a:t>
            </a:r>
            <a:r>
              <a:rPr lang="zh-TW" altLang="en-US" sz="2400" dirty="0"/>
              <a:t>          資陽              </a:t>
            </a:r>
            <a:r>
              <a:rPr lang="en-US" altLang="zh-TW" sz="2400" dirty="0"/>
              <a:t>6</a:t>
            </a:r>
            <a:endParaRPr lang="zh-TW" altLang="en-US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947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0" r="19819"/>
          <a:stretch/>
        </p:blipFill>
        <p:spPr bwMode="auto">
          <a:xfrm>
            <a:off x="827584" y="1268760"/>
            <a:ext cx="7139487" cy="53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2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14650" r="-1"/>
          <a:stretch/>
        </p:blipFill>
        <p:spPr bwMode="auto">
          <a:xfrm>
            <a:off x="899592" y="980728"/>
            <a:ext cx="6884679" cy="565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338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985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a typeface="文鼎粗隸" panose="02010609010101010101" pitchFamily="49" charset="-120"/>
              </a:rPr>
              <a:t>美國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7903"/>
            <a:ext cx="6984776" cy="568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a typeface="文鼎粗隸" panose="02010609010101010101" pitchFamily="49" charset="-120"/>
              </a:rPr>
              <a:t>韓</a:t>
            </a:r>
            <a:r>
              <a:rPr lang="zh-TW" altLang="en-US" sz="5000" b="1" dirty="0" smtClean="0">
                <a:ea typeface="文鼎粗隸" panose="02010609010101010101" pitchFamily="49" charset="-120"/>
              </a:rPr>
              <a:t>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首爾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" y="1412776"/>
            <a:ext cx="922731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6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北海道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6" y="1700815"/>
            <a:ext cx="9183596" cy="469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沖繩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250560" cy="588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東京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6"/>
            <a:ext cx="8352928" cy="557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台灣～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台北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268763"/>
            <a:ext cx="7488832" cy="564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台灣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屏東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264696" cy="57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E2A05A8-DB72-404A-BD19-AD39898DD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>
                <a:latin typeface="Gill Sans MT" panose="020F0502020204030204" pitchFamily="34" charset="0"/>
                <a:ea typeface="Microsoft YaHei" panose="020B0503020204020204" pitchFamily="34" charset="-122"/>
              </a:rPr>
              <a:t>美國洛杉磯天氣</a:t>
            </a:r>
            <a:r>
              <a:rPr lang="en-US" altLang="zh-TW">
                <a:latin typeface="Gill Sans MT" panose="020F0502020204030204" pitchFamily="34" charset="0"/>
                <a:ea typeface="Microsoft YaHei" panose="020B0503020204020204" pitchFamily="34" charset="-122"/>
              </a:rPr>
              <a:t>-5</a:t>
            </a:r>
            <a:r>
              <a:rPr lang="zh-TW" altLang="en-US">
                <a:latin typeface="Gill Sans MT" panose="020F0502020204030204" pitchFamily="34" charset="0"/>
                <a:ea typeface="Microsoft YaHei" panose="020B0503020204020204" pitchFamily="34" charset="-122"/>
              </a:rPr>
              <a:t>月</a:t>
            </a:r>
            <a:r>
              <a:rPr lang="en-US" altLang="zh-TW">
                <a:latin typeface="Gill Sans MT" panose="020F0502020204030204" pitchFamily="34" charset="0"/>
                <a:ea typeface="Microsoft YaHei" panose="020B0503020204020204" pitchFamily="34" charset="-122"/>
              </a:rPr>
              <a:t>20</a:t>
            </a:r>
            <a:r>
              <a:rPr lang="zh-TW" altLang="en-US">
                <a:latin typeface="Gill Sans MT" panose="020F0502020204030204" pitchFamily="34" charset="0"/>
                <a:ea typeface="Microsoft YaHei" panose="020B0503020204020204" pitchFamily="34" charset="-122"/>
              </a:rPr>
              <a:t>日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657B12F-9F72-A54B-BD80-D09F12274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8" y="5113431"/>
            <a:ext cx="6619244" cy="525379"/>
          </a:xfrm>
        </p:spPr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三年孝班第十組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-24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xmlns="" id="{26E31304-25CE-EF4F-B465-DBF4830DE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" t="5644" r="2486" b="4641"/>
          <a:stretch/>
        </p:blipFill>
        <p:spPr>
          <a:xfrm>
            <a:off x="383717" y="472205"/>
            <a:ext cx="3694043" cy="291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印度～天氣</a:t>
            </a:r>
            <a:endParaRPr lang="zh-TW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96752"/>
            <a:ext cx="7704856" cy="571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" y="13"/>
            <a:ext cx="2127721" cy="141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澳洲～天氣</a:t>
            </a:r>
            <a:endParaRPr lang="zh-TW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2" y="1292272"/>
            <a:ext cx="7992887" cy="556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98668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ea typeface="文鼎粗隸" panose="02010609010101010101" pitchFamily="49" charset="-120"/>
              </a:rPr>
              <a:t>中國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廣州</a:t>
            </a:r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3"/>
            <a:ext cx="7920880" cy="54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5000" b="1" dirty="0" smtClean="0">
                <a:ea typeface="文鼎粗隸" panose="02010609010101010101" pitchFamily="49" charset="-120"/>
              </a:rPr>
              <a:t>中國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上海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" y="2828590"/>
            <a:ext cx="7244469" cy="38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28" y="188640"/>
            <a:ext cx="3524453" cy="26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4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a typeface="文鼎粗隸" panose="02010609010101010101" pitchFamily="49" charset="-120"/>
              </a:rPr>
              <a:t>台灣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台中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1287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dirty="0">
                <a:solidFill>
                  <a:prstClr val="black"/>
                </a:solidFill>
                <a:ea typeface="文鼎粗隸" panose="02010609010101010101" pitchFamily="49" charset="-120"/>
              </a:rPr>
              <a:t>美國</a:t>
            </a:r>
            <a:r>
              <a:rPr lang="zh-TW" altLang="en-US" sz="5000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dirty="0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天氣   </a:t>
            </a:r>
            <a:r>
              <a:rPr lang="en-US" altLang="zh-TW" dirty="0" smtClean="0"/>
              <a:t>304-2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8" y="1160748"/>
            <a:ext cx="7440825" cy="55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474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dirty="0">
                <a:solidFill>
                  <a:prstClr val="black"/>
                </a:solidFill>
                <a:ea typeface="文鼎粗隸" panose="02010609010101010101" pitchFamily="49" charset="-120"/>
              </a:rPr>
              <a:t>美國</a:t>
            </a:r>
            <a:r>
              <a:rPr lang="zh-TW" altLang="en-US" sz="5000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4" y="1124744"/>
            <a:ext cx="5829098" cy="555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715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330800" y="211825"/>
            <a:ext cx="2692800" cy="5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 sz="2400" b="1"/>
              <a:t>紐約市著名地標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601" y="800686"/>
            <a:ext cx="2483943" cy="372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50" y="800687"/>
            <a:ext cx="4676550" cy="310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750" y="4029675"/>
            <a:ext cx="4015978" cy="267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4424" y="4649337"/>
            <a:ext cx="4472400" cy="20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2826625" y="332575"/>
            <a:ext cx="1946400" cy="645600"/>
          </a:xfrm>
          <a:prstGeom prst="wedgeEllipseCallout">
            <a:avLst>
              <a:gd name="adj1" fmla="val -70004"/>
              <a:gd name="adj2" fmla="val 10342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 b="1"/>
              <a:t>自由女神像</a:t>
            </a:r>
          </a:p>
        </p:txBody>
      </p:sp>
      <p:sp>
        <p:nvSpPr>
          <p:cNvPr id="98" name="Shape 98"/>
          <p:cNvSpPr/>
          <p:nvPr/>
        </p:nvSpPr>
        <p:spPr>
          <a:xfrm>
            <a:off x="7241250" y="1472450"/>
            <a:ext cx="1684200" cy="756300"/>
          </a:xfrm>
          <a:prstGeom prst="wedgeEllipseCallout">
            <a:avLst>
              <a:gd name="adj1" fmla="val -73954"/>
              <a:gd name="adj2" fmla="val 3801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 b="1"/>
              <a:t>帝國大廈</a:t>
            </a:r>
          </a:p>
        </p:txBody>
      </p:sp>
      <p:sp>
        <p:nvSpPr>
          <p:cNvPr id="99" name="Shape 99"/>
          <p:cNvSpPr/>
          <p:nvPr/>
        </p:nvSpPr>
        <p:spPr>
          <a:xfrm>
            <a:off x="6586525" y="4029675"/>
            <a:ext cx="2430300" cy="474300"/>
          </a:xfrm>
          <a:prstGeom prst="wedgeEllipseCallout">
            <a:avLst>
              <a:gd name="adj1" fmla="val -10576"/>
              <a:gd name="adj2" fmla="val 11585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 b="1"/>
              <a:t>大都會藝術博物館</a:t>
            </a:r>
          </a:p>
        </p:txBody>
      </p:sp>
      <p:sp>
        <p:nvSpPr>
          <p:cNvPr id="100" name="Shape 100"/>
          <p:cNvSpPr/>
          <p:nvPr/>
        </p:nvSpPr>
        <p:spPr>
          <a:xfrm>
            <a:off x="3203125" y="3731550"/>
            <a:ext cx="1341300" cy="645600"/>
          </a:xfrm>
          <a:prstGeom prst="wedgeEllipseCallout">
            <a:avLst>
              <a:gd name="adj1" fmla="val -42183"/>
              <a:gd name="adj2" fmla="val 15620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 b="1"/>
              <a:t>中央公園</a:t>
            </a:r>
          </a:p>
        </p:txBody>
      </p:sp>
    </p:spTree>
    <p:extLst>
      <p:ext uri="{BB962C8B-B14F-4D97-AF65-F5344CB8AC3E}">
        <p14:creationId xmlns:p14="http://schemas.microsoft.com/office/powerpoint/2010/main" val="2213675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207000" y="479825"/>
            <a:ext cx="8730000" cy="330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 b="1" dirty="0">
                <a:solidFill>
                  <a:schemeClr val="dk1"/>
                </a:solidFill>
              </a:rPr>
              <a:t>美國氣候</a:t>
            </a:r>
            <a:r>
              <a:rPr lang="zh-HK" dirty="0">
                <a:solidFill>
                  <a:schemeClr val="dk1"/>
                </a:solidFill>
              </a:rPr>
              <a:t>: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HK" dirty="0">
                <a:solidFill>
                  <a:schemeClr val="dk1"/>
                </a:solidFill>
              </a:rPr>
              <a:t>土地遼闊，氣候情況也隨著區域與氣候有所不同。紐約市則是位於美國北部地區，四季分明。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HK" b="1" dirty="0">
                <a:solidFill>
                  <a:schemeClr val="dk1"/>
                </a:solidFill>
              </a:rPr>
              <a:t>夏季: 6 - 8 月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HK" dirty="0">
                <a:solidFill>
                  <a:schemeClr val="dk1"/>
                </a:solidFill>
                <a:highlight>
                  <a:srgbClr val="FFFFFF"/>
                </a:highlight>
              </a:rPr>
              <a:t>夏季期間，北部各州白天溫暖，甚至炎熱，早晨及晚間較涼爽，而南部各州及熱帶地區氣溫非常高。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HK" b="1" dirty="0">
                <a:solidFill>
                  <a:schemeClr val="dk1"/>
                </a:solidFill>
              </a:rPr>
              <a:t>秋季:  9 - 11 月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HK" dirty="0">
                <a:solidFill>
                  <a:schemeClr val="dk1"/>
                </a:solidFill>
                <a:highlight>
                  <a:srgbClr val="FFFFFF"/>
                </a:highlight>
              </a:rPr>
              <a:t>秋季時，全國氣溫開始下降。在北部地區，人們十分喜愛秋季，樹葉開始變成美麗的紅色、黃色及橘色。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HK" b="1" dirty="0">
                <a:solidFill>
                  <a:schemeClr val="dk1"/>
                </a:solidFill>
              </a:rPr>
              <a:t>冬季: 12 - 2 月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HK" dirty="0">
                <a:solidFill>
                  <a:schemeClr val="dk1"/>
                </a:solidFill>
                <a:highlight>
                  <a:srgbClr val="FFFFFF"/>
                </a:highlight>
              </a:rPr>
              <a:t>南部各州冬天氣候相對溫和，而北部、東北部、中西部、西部山區以及大平原地區通常會出現降雪及較低溫度。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HK" b="1" dirty="0">
                <a:solidFill>
                  <a:schemeClr val="dk1"/>
                </a:solidFill>
              </a:rPr>
              <a:t>春季: 3 - 5 月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HK" dirty="0">
                <a:solidFill>
                  <a:schemeClr val="dk1"/>
                </a:solidFill>
                <a:highlight>
                  <a:srgbClr val="FFFFFF"/>
                </a:highlight>
              </a:rPr>
              <a:t>春季期間，氣溫開始回暖，夏季全國範圍內常常出現雷雨及暴風雨天氣。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500" y="4149624"/>
            <a:ext cx="2221024" cy="14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77" y="3878237"/>
            <a:ext cx="2257018" cy="14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2256" y="4745550"/>
            <a:ext cx="2221025" cy="14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3276" y="5269300"/>
            <a:ext cx="2367224" cy="146425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7497700" y="3127950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春</a:t>
            </a:r>
          </a:p>
        </p:txBody>
      </p:sp>
      <p:sp>
        <p:nvSpPr>
          <p:cNvPr id="125" name="Shape 125"/>
          <p:cNvSpPr/>
          <p:nvPr/>
        </p:nvSpPr>
        <p:spPr>
          <a:xfrm>
            <a:off x="592650" y="5359950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夏</a:t>
            </a:r>
          </a:p>
        </p:txBody>
      </p:sp>
      <p:sp>
        <p:nvSpPr>
          <p:cNvPr id="126" name="Shape 126"/>
          <p:cNvSpPr/>
          <p:nvPr/>
        </p:nvSpPr>
        <p:spPr>
          <a:xfrm>
            <a:off x="2803400" y="3812237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秋</a:t>
            </a:r>
          </a:p>
        </p:txBody>
      </p:sp>
      <p:sp>
        <p:nvSpPr>
          <p:cNvPr id="127" name="Shape 127"/>
          <p:cNvSpPr/>
          <p:nvPr/>
        </p:nvSpPr>
        <p:spPr>
          <a:xfrm>
            <a:off x="5023550" y="4366300"/>
            <a:ext cx="950100" cy="903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冬</a:t>
            </a:r>
          </a:p>
        </p:txBody>
      </p:sp>
      <p:sp>
        <p:nvSpPr>
          <p:cNvPr id="128" name="Shape 128"/>
          <p:cNvSpPr/>
          <p:nvPr/>
        </p:nvSpPr>
        <p:spPr>
          <a:xfrm>
            <a:off x="6914450" y="5812850"/>
            <a:ext cx="2127000" cy="573900"/>
          </a:xfrm>
          <a:prstGeom prst="doubleWave">
            <a:avLst>
              <a:gd name="adj1" fmla="val 6250"/>
              <a:gd name="adj2" fmla="val -520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紐約  中央公園</a:t>
            </a:r>
          </a:p>
        </p:txBody>
      </p:sp>
    </p:spTree>
    <p:extLst>
      <p:ext uri="{BB962C8B-B14F-4D97-AF65-F5344CB8AC3E}">
        <p14:creationId xmlns:p14="http://schemas.microsoft.com/office/powerpoint/2010/main" val="1895249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Shape 180"/>
          <p:cNvGraphicFramePr/>
          <p:nvPr/>
        </p:nvGraphicFramePr>
        <p:xfrm>
          <a:off x="486006" y="249125"/>
          <a:ext cx="8171975" cy="6342030"/>
        </p:xfrm>
        <a:graphic>
          <a:graphicData uri="http://schemas.openxmlformats.org/drawingml/2006/table">
            <a:tbl>
              <a:tblPr>
                <a:solidFill>
                  <a:srgbClr val="D6D3D2"/>
                </a:solidFill>
              </a:tblPr>
              <a:tblGrid>
                <a:gridCol w="1167425"/>
                <a:gridCol w="1167425"/>
                <a:gridCol w="1167425"/>
                <a:gridCol w="1167425"/>
                <a:gridCol w="1167425"/>
                <a:gridCol w="1167425"/>
                <a:gridCol w="1167425"/>
              </a:tblGrid>
              <a:tr h="1165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4/30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66°/49°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74°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/49°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67°/50°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5/2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/62°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67°/50°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5/3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/51°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67°/50°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THU 5/4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64°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/47°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68°/50°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FRI 5/5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/51°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68°/51°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5/6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68°/51°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5/7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56°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/47°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68°/51°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5/8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/44°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69°/52°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5/9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/47°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69°/52°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5/10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/49°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69°/52°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THU 5/11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62°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/51°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70°/52°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FRI 5/12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/48°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70°/53°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5/13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70°/53°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5/14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67°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/46°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70°/53°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5/15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68°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/53°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70°/54°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5/16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WED 5/17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90°</a:t>
                      </a: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 /65°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THU 5/18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92°</a:t>
                      </a: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 /75°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71°/54°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FRI 5/19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91°</a:t>
                      </a:r>
                      <a:r>
                        <a:rPr lang="zh-HK" sz="900">
                          <a:solidFill>
                            <a:srgbClr val="FF0000"/>
                          </a:solidFill>
                          <a:highlight>
                            <a:srgbClr val="D6D3D2"/>
                          </a:highlight>
                        </a:rPr>
                        <a:t> /66°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72°/55°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5/20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65°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72°/55°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6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5/21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/52°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72°/55°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5/22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61°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/53°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72°/56°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5/23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73°/56°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5/24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69°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73°/56°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THU 5/25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59°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73°/57°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FRI 5/26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73°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74°/57°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SAT 5/27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71°</a:t>
                      </a:r>
                      <a:r>
                        <a:rPr lang="zh-HK" sz="900">
                          <a:solidFill>
                            <a:srgbClr val="999999"/>
                          </a:solidFill>
                          <a:highlight>
                            <a:srgbClr val="D6D3D2"/>
                          </a:highlight>
                        </a:rPr>
                        <a:t> 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/59°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Hist. 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74°/57°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2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SUN 5/28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Actural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71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°/58°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74°/58°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MON 5/29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61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°/56°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22222"/>
                        <a:buFont typeface="Arial"/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74°/58°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TUE 5/30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60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°/55°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22222"/>
                        <a:buFont typeface="Arial"/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75°/58°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WED 5/31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Actual Temp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</a:rPr>
                        <a:t>75</a:t>
                      </a: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°/58°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zh-HK" sz="900" b="1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Hist.Avg.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22222"/>
                        <a:buFont typeface="Arial"/>
                        <a:buNone/>
                      </a:pPr>
                      <a:r>
                        <a:rPr lang="zh-HK" sz="900">
                          <a:solidFill>
                            <a:srgbClr val="565B60"/>
                          </a:solidFill>
                          <a:highlight>
                            <a:srgbClr val="D6D3D2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75°/59°</a:t>
                      </a: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900" b="1">
                        <a:solidFill>
                          <a:srgbClr val="565B60"/>
                        </a:solidFill>
                        <a:highlight>
                          <a:srgbClr val="D6D3D2"/>
                        </a:highlight>
                      </a:endParaRP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900" b="1">
                        <a:solidFill>
                          <a:srgbClr val="565B60"/>
                        </a:solidFill>
                        <a:highlight>
                          <a:srgbClr val="D6D3D2"/>
                        </a:highlight>
                      </a:endParaRP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900" b="1">
                        <a:solidFill>
                          <a:srgbClr val="565B60"/>
                        </a:solidFill>
                        <a:highlight>
                          <a:srgbClr val="D6D3D2"/>
                        </a:highlight>
                      </a:endParaRPr>
                    </a:p>
                  </a:txBody>
                  <a:tcPr marL="114300" marR="91425" marT="114300" marB="114300" anchor="ctr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1" name="Shape 181"/>
          <p:cNvSpPr txBox="1"/>
          <p:nvPr/>
        </p:nvSpPr>
        <p:spPr>
          <a:xfrm>
            <a:off x="5069000" y="5038250"/>
            <a:ext cx="3140400" cy="49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HK" b="1">
                <a:solidFill>
                  <a:srgbClr val="0000FF"/>
                </a:solidFill>
              </a:rPr>
              <a:t>紐約市 2017  5月份 每日溫度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1326450" y="1458150"/>
            <a:ext cx="1392300" cy="63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 txBox="1"/>
          <p:nvPr/>
        </p:nvSpPr>
        <p:spPr>
          <a:xfrm>
            <a:off x="4992650" y="5393350"/>
            <a:ext cx="3993300" cy="140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HK">
                <a:solidFill>
                  <a:srgbClr val="0000FF"/>
                </a:solidFill>
              </a:rPr>
              <a:t>五月份是美國春天的尾巴，以紐約為例，平均溫度約在華氏50- 70度之間 (約攝氏10 - 22度 之間)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HK">
                <a:solidFill>
                  <a:srgbClr val="FF0000"/>
                </a:solidFill>
              </a:rPr>
              <a:t>**5/17- 5/19  曾經高溫到華氏90度 (約攝氏32度)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zh-HK">
                <a:solidFill>
                  <a:srgbClr val="FF0000"/>
                </a:solidFill>
              </a:rPr>
              <a:t>氣候異常熱</a:t>
            </a:r>
          </a:p>
        </p:txBody>
      </p:sp>
      <p:sp>
        <p:nvSpPr>
          <p:cNvPr id="184" name="Shape 184"/>
          <p:cNvSpPr/>
          <p:nvPr/>
        </p:nvSpPr>
        <p:spPr>
          <a:xfrm>
            <a:off x="181525" y="327850"/>
            <a:ext cx="1038900" cy="496200"/>
          </a:xfrm>
          <a:prstGeom prst="wedgeRoundRectCallout">
            <a:avLst>
              <a:gd name="adj1" fmla="val 94646"/>
              <a:gd name="adj2" fmla="val 2323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實際溫度</a:t>
            </a:r>
          </a:p>
        </p:txBody>
      </p:sp>
      <p:sp>
        <p:nvSpPr>
          <p:cNvPr id="185" name="Shape 185"/>
          <p:cNvSpPr/>
          <p:nvPr/>
        </p:nvSpPr>
        <p:spPr>
          <a:xfrm>
            <a:off x="85550" y="893000"/>
            <a:ext cx="1331700" cy="496200"/>
          </a:xfrm>
          <a:prstGeom prst="wedgeRoundRectCallout">
            <a:avLst>
              <a:gd name="adj1" fmla="val 73078"/>
              <a:gd name="adj2" fmla="val 17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HK"/>
              <a:t>歷史平均溫度</a:t>
            </a:r>
          </a:p>
        </p:txBody>
      </p:sp>
    </p:spTree>
    <p:extLst>
      <p:ext uri="{BB962C8B-B14F-4D97-AF65-F5344CB8AC3E}">
        <p14:creationId xmlns:p14="http://schemas.microsoft.com/office/powerpoint/2010/main" val="367350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EE47C8D-64C4-3B4F-A193-345F4651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" y="3870787"/>
            <a:ext cx="3115976" cy="1155828"/>
          </a:xfrm>
        </p:spPr>
        <p:txBody>
          <a:bodyPr/>
          <a:lstStyle/>
          <a:p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晴🌞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最高溫</a:t>
            </a:r>
            <a:r>
              <a:rPr lang="en-US" altLang="zh-TW"/>
              <a:t>:31</a:t>
            </a:r>
            <a:r>
              <a:rPr lang="zh-TW" altLang="en-US"/>
              <a:t>℃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最低溫</a:t>
            </a:r>
            <a:r>
              <a:rPr lang="en-US" altLang="zh-TW"/>
              <a:t>:17</a:t>
            </a:r>
            <a:r>
              <a:rPr lang="zh-TW" altLang="en-US"/>
              <a:t>℃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風向</a:t>
            </a:r>
            <a:r>
              <a:rPr lang="en-US" altLang="zh-TW"/>
              <a:t>:</a:t>
            </a:r>
            <a:r>
              <a:rPr lang="zh-TW" altLang="en-US"/>
              <a:t>西南風</a:t>
            </a:r>
            <a:r>
              <a:rPr lang="en-US" altLang="zh-TW"/>
              <a:t>/2</a:t>
            </a:r>
            <a:r>
              <a:rPr lang="zh-TW" altLang="en-US"/>
              <a:t>級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E995EC4-02A2-1746-AD5A-883B931BE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5684101" flipV="1">
            <a:off x="6072234" y="1966676"/>
            <a:ext cx="111110" cy="117700"/>
          </a:xfrm>
        </p:spPr>
        <p:txBody>
          <a:bodyPr>
            <a:normAutofit fontScale="25000" lnSpcReduction="20000"/>
          </a:bodyPr>
          <a:lstStyle/>
          <a:p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xmlns="" id="{D518B6E7-79B7-1949-A8DC-2FB4F1215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9" t="52989" r="16967" b="41273"/>
          <a:stretch/>
        </p:blipFill>
        <p:spPr>
          <a:xfrm>
            <a:off x="255018" y="1085099"/>
            <a:ext cx="8888982" cy="17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15760E0-A351-AA44-9FE6-40386E72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61" y="2677644"/>
            <a:ext cx="371012" cy="1922464"/>
          </a:xfrm>
        </p:spPr>
        <p:txBody>
          <a:bodyPr/>
          <a:lstStyle/>
          <a:p>
            <a:r>
              <a:rPr lang="zh-TW" altLang="en-US"/>
              <a:t>洛杉磯旅遊景點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4437590-A13E-8B41-9501-465916342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1876" y="3419923"/>
            <a:ext cx="3845706" cy="1827265"/>
          </a:xfrm>
        </p:spPr>
        <p:txBody>
          <a:bodyPr>
            <a:noAutofit/>
          </a:bodyPr>
          <a:lstStyle/>
          <a:p>
            <a:r>
              <a:rPr lang="zh-TW" altLang="en-US" sz="1600" b="1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迪士尼樂園</a:t>
            </a:r>
            <a:r>
              <a:rPr lang="en-US" altLang="zh-TW" sz="1600" b="0" i="0" u="none" strike="noStrike" baseline="30000">
                <a:solidFill>
                  <a:schemeClr val="accent5">
                    <a:lumMod val="75000"/>
                  </a:schemeClr>
                </a:solidFill>
                <a:effectLst/>
                <a:latin typeface="inherit"/>
                <a:hlinkClick r:id="rId2"/>
              </a:rPr>
              <a:t>[</a:t>
            </a:r>
            <a:r>
              <a:rPr lang="zh-TW" altLang="en-US" sz="1600" b="0" i="0" u="none" strike="noStrike" baseline="30000">
                <a:solidFill>
                  <a:schemeClr val="accent5">
                    <a:lumMod val="75000"/>
                  </a:schemeClr>
                </a:solidFill>
                <a:effectLst/>
                <a:latin typeface="inherit"/>
                <a:hlinkClick r:id="rId2"/>
              </a:rPr>
              <a:t>註 </a:t>
            </a:r>
            <a:r>
              <a:rPr lang="en-US" altLang="zh-TW" sz="1600" b="0" i="0" u="none" strike="noStrike" baseline="30000">
                <a:solidFill>
                  <a:schemeClr val="accent5">
                    <a:lumMod val="75000"/>
                  </a:schemeClr>
                </a:solidFill>
                <a:effectLst/>
                <a:latin typeface="inherit"/>
                <a:hlinkClick r:id="rId2"/>
              </a:rPr>
              <a:t>1]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（</a:t>
            </a:r>
            <a:r>
              <a:rPr lang="af-ZA" altLang="zh-TW" sz="1600" b="1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Disneyland</a:t>
            </a:r>
            <a:r>
              <a:rPr lang="zh-TW" altLang="af-ZA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，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正式全名為</a:t>
            </a:r>
            <a:r>
              <a:rPr lang="af-ZA" altLang="zh-TW" sz="1600" b="1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Disneyland Park</a:t>
            </a:r>
            <a:r>
              <a:rPr lang="zh-TW" altLang="af-ZA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），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是一座位於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3" tooltip="美國"/>
              </a:rPr>
              <a:t>美國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4" tooltip="加州"/>
              </a:rPr>
              <a:t>加州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5" tooltip="安納罕市"/>
              </a:rPr>
              <a:t>安納罕市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的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6" tooltip="主題樂園"/>
              </a:rPr>
              <a:t>主題樂園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。由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7" tooltip="華特·迪士尼"/>
              </a:rPr>
              <a:t>華特</a:t>
            </a:r>
            <a:r>
              <a:rPr lang="en-US" altLang="zh-TW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7" tooltip="華特·迪士尼"/>
              </a:rPr>
              <a:t>·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7" tooltip="華特·迪士尼"/>
              </a:rPr>
              <a:t>迪士尼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一手創辦的迪士尼樂園是由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8" tooltip="華特迪士尼公司"/>
              </a:rPr>
              <a:t>華特迪士尼公司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所創立與營運的一系列主題樂園與度假區中的第一個，離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9" tooltip="洛杉磯"/>
              </a:rPr>
              <a:t>洛杉磯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市中心大約有</a:t>
            </a:r>
            <a:r>
              <a:rPr lang="en-US" altLang="zh-TW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20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分鐘的車程（高速公路）。迪士尼樂園於</a:t>
            </a:r>
            <a:r>
              <a:rPr lang="en-US" altLang="zh-TW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1955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年開放，吸引了眾多小朋友和成年人。內有許多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10" tooltip="迪士尼"/>
              </a:rPr>
              <a:t>迪士尼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人物，如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11" tooltip="米奇老鼠"/>
              </a:rPr>
              <a:t>米奇老鼠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，及迪士尼電影場景。園內設施也經常更換。原來在一個人工湖內，可以乘潛艇看到真人扮的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12" tooltip="美人魚"/>
              </a:rPr>
              <a:t>美人魚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，但因扮演卡通人物的員工工作條件不適應長期在水下，所以後來改成了假的美人魚。園內曾經有座很高的假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13" tooltip="雪山"/>
              </a:rPr>
              <a:t>雪山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，人們可以坐纜車從中間穿過；</a:t>
            </a:r>
            <a:r>
              <a:rPr lang="en-US" altLang="zh-TW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1990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年代，於該處地址擴建了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14" tooltip="迪士尼加州冒險樂園"/>
              </a:rPr>
              <a:t>迪士尼加州冒險樂園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，而原本的迪士尼樂園，新設立的加州冒險樂園，與周圍一系列相關設施（包括幾座配合樂園而設置的觀光旅館），則共同組成</a:t>
            </a:r>
            <a:r>
              <a:rPr lang="zh-TW" altLang="en-US" sz="16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hlinkClick r:id="rId15" tooltip="迪士尼度假區"/>
              </a:rPr>
              <a:t>迪士尼度假區</a:t>
            </a:r>
            <a:r>
              <a:rPr lang="zh-TW" altLang="en-US" sz="1600" b="0" i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。</a:t>
            </a:r>
            <a:endParaRPr lang="zh-TW" altLang="en-US" sz="1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xmlns="" id="{9DF94E0A-8A9A-6F4A-ADFF-502F815518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 flipV="1">
            <a:off x="2245495" y="6022384"/>
            <a:ext cx="44051" cy="45719"/>
          </a:xfrm>
          <a:prstGeom prst="rect">
            <a:avLst/>
          </a:prstGeom>
        </p:spPr>
      </p:pic>
      <p:pic>
        <p:nvPicPr>
          <p:cNvPr id="15" name="圖片 15">
            <a:extLst>
              <a:ext uri="{FF2B5EF4-FFF2-40B4-BE49-F238E27FC236}">
                <a16:creationId xmlns:a16="http://schemas.microsoft.com/office/drawing/2014/main" xmlns="" id="{27D3EA5D-74C2-C04D-BE23-D9BD5E622B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 flipV="1">
            <a:off x="1893013" y="6434228"/>
            <a:ext cx="445304" cy="423770"/>
          </a:xfrm>
          <a:prstGeom prst="rect">
            <a:avLst/>
          </a:prstGeom>
        </p:spPr>
      </p:pic>
      <p:pic>
        <p:nvPicPr>
          <p:cNvPr id="29" name="圖片 29">
            <a:extLst>
              <a:ext uri="{FF2B5EF4-FFF2-40B4-BE49-F238E27FC236}">
                <a16:creationId xmlns:a16="http://schemas.microsoft.com/office/drawing/2014/main" xmlns="" id="{5658D1EF-7595-7444-BF54-C885C5D44D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21369">
            <a:off x="1023997" y="485980"/>
            <a:ext cx="2628638" cy="2190531"/>
          </a:xfrm>
          <a:prstGeom prst="rect">
            <a:avLst/>
          </a:prstGeom>
        </p:spPr>
      </p:pic>
      <p:pic>
        <p:nvPicPr>
          <p:cNvPr id="31" name="圖片 31">
            <a:extLst>
              <a:ext uri="{FF2B5EF4-FFF2-40B4-BE49-F238E27FC236}">
                <a16:creationId xmlns:a16="http://schemas.microsoft.com/office/drawing/2014/main" xmlns="" id="{73EC6BB8-1291-5E4C-A1D7-B8FAE06C47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56489">
            <a:off x="2993083" y="529209"/>
            <a:ext cx="2264390" cy="1886992"/>
          </a:xfrm>
          <a:prstGeom prst="rect">
            <a:avLst/>
          </a:prstGeom>
        </p:spPr>
      </p:pic>
      <p:pic>
        <p:nvPicPr>
          <p:cNvPr id="33" name="圖片 33">
            <a:extLst>
              <a:ext uri="{FF2B5EF4-FFF2-40B4-BE49-F238E27FC236}">
                <a16:creationId xmlns:a16="http://schemas.microsoft.com/office/drawing/2014/main" xmlns="" id="{AB7A76AE-724F-0D40-A11E-D4B38A1269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0870701">
            <a:off x="1467594" y="1262113"/>
            <a:ext cx="3184939" cy="26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義大利</a:t>
            </a:r>
            <a:r>
              <a:rPr lang="en-US" altLang="zh-TW">
                <a:solidFill>
                  <a:schemeClr val="accent2"/>
                </a:solidFill>
                <a:latin typeface="Alien Encounters" pitchFamily="2" charset="0"/>
              </a:rPr>
              <a:t>~</a:t>
            </a:r>
            <a:r>
              <a:rPr lang="zh-TW" altLang="en-US">
                <a:solidFill>
                  <a:schemeClr val="accent2"/>
                </a:solidFill>
                <a:latin typeface="Alien Encounters" pitchFamily="2" charset="0"/>
              </a:rPr>
              <a:t>羅馬天氣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1268413"/>
            <a:ext cx="6400800" cy="1752600"/>
          </a:xfrm>
        </p:spPr>
        <p:txBody>
          <a:bodyPr/>
          <a:lstStyle/>
          <a:p>
            <a:r>
              <a:rPr lang="en-US" altLang="zh-TW">
                <a:solidFill>
                  <a:srgbClr val="3333CC"/>
                </a:solidFill>
              </a:rPr>
              <a:t>302-9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55875" y="5084763"/>
            <a:ext cx="720725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3333CC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195513" y="48688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報告：王林喬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003800" y="4872038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收集資料：阮皓群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195513" y="58801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整理資料：王近曦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5003800" y="5802313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</a:rPr>
              <a:t>電腦</a:t>
            </a:r>
            <a:r>
              <a:rPr kumimoji="1" lang="en-US" altLang="zh-TW" smtClean="0">
                <a:solidFill>
                  <a:srgbClr val="000000"/>
                </a:solidFill>
              </a:rPr>
              <a:t>PPT</a:t>
            </a:r>
            <a:r>
              <a:rPr kumimoji="1" lang="zh-TW" altLang="en-US" smtClean="0">
                <a:solidFill>
                  <a:srgbClr val="000000"/>
                </a:solidFill>
              </a:rPr>
              <a:t>：蔡宗軒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611188" y="155733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mtClean="0">
                <a:solidFill>
                  <a:srgbClr val="996633"/>
                </a:solidFill>
              </a:rPr>
              <a:t>106</a:t>
            </a:r>
            <a:r>
              <a:rPr kumimoji="1" lang="zh-TW" altLang="en-US" smtClean="0">
                <a:solidFill>
                  <a:srgbClr val="996633"/>
                </a:solidFill>
              </a:rPr>
              <a:t>年</a:t>
            </a:r>
            <a:r>
              <a:rPr kumimoji="1" lang="en-US" altLang="zh-TW" smtClean="0">
                <a:solidFill>
                  <a:srgbClr val="996633"/>
                </a:solidFill>
              </a:rPr>
              <a:t>5</a:t>
            </a:r>
            <a:r>
              <a:rPr kumimoji="1" lang="zh-TW" altLang="en-US" smtClean="0">
                <a:solidFill>
                  <a:srgbClr val="996633"/>
                </a:solidFill>
              </a:rPr>
              <a:t>月</a:t>
            </a:r>
            <a:r>
              <a:rPr kumimoji="1" lang="en-US" altLang="zh-TW" smtClean="0">
                <a:solidFill>
                  <a:srgbClr val="996633"/>
                </a:solidFill>
              </a:rPr>
              <a:t>31</a:t>
            </a:r>
            <a:r>
              <a:rPr kumimoji="1" lang="zh-TW" altLang="en-US" smtClean="0">
                <a:solidFill>
                  <a:srgbClr val="996633"/>
                </a:solidFill>
              </a:rPr>
              <a:t>日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1188" y="2060575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996633"/>
                </a:solidFill>
              </a:rPr>
              <a:t>西風 </a:t>
            </a:r>
            <a:r>
              <a:rPr kumimoji="1" lang="en-US" altLang="zh-TW" smtClean="0">
                <a:solidFill>
                  <a:srgbClr val="996633"/>
                </a:solidFill>
              </a:rPr>
              <a:t>16km</a:t>
            </a:r>
          </a:p>
        </p:txBody>
      </p:sp>
      <p:pic>
        <p:nvPicPr>
          <p:cNvPr id="3087" name="Picture 15" descr="“義大利5月天氣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20938"/>
            <a:ext cx="5545138" cy="18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468313" y="2565400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996633"/>
                </a:solidFill>
              </a:rPr>
              <a:t>當地五月降雨量為 </a:t>
            </a:r>
            <a:r>
              <a:rPr kumimoji="1" lang="en-US" altLang="zh-TW" smtClean="0">
                <a:solidFill>
                  <a:srgbClr val="996633"/>
                </a:solidFill>
              </a:rPr>
              <a:t>48ML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468313" y="31416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996633"/>
                </a:solidFill>
              </a:rPr>
              <a:t>當地五月溼度為 </a:t>
            </a:r>
            <a:r>
              <a:rPr kumimoji="1" lang="en-US" altLang="zh-TW" smtClean="0">
                <a:solidFill>
                  <a:srgbClr val="996633"/>
                </a:solidFill>
              </a:rPr>
              <a:t>39%</a:t>
            </a:r>
          </a:p>
        </p:txBody>
      </p:sp>
    </p:spTree>
    <p:extLst>
      <p:ext uri="{BB962C8B-B14F-4D97-AF65-F5344CB8AC3E}">
        <p14:creationId xmlns:p14="http://schemas.microsoft.com/office/powerpoint/2010/main" val="3103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明月几时有">
  <a:themeElements>
    <a:clrScheme name="明月几时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明月几时有">
      <a:majorFont>
        <a:latin typeface="Comic Sans MS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明月几时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明月几时有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明月几时有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明月几时有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明月几时有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明月几时有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明月几时有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明月几时有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明月几时有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明月几时有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明月几时有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明月几时有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波形">
  <a:themeElements>
    <a:clrScheme name="自然力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4.xml><?xml version="1.0" encoding="utf-8"?>
<a:theme xmlns:a="http://schemas.openxmlformats.org/drawingml/2006/main" name="地鐵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地鐵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地鐵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1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TF10001029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10001029" id="{ED3996BA-162B-43C7-B0E2-A5CA4E649741}" vid="{187088E4-27D7-4455-856F-4A44258D82E2}"/>
    </a:ext>
  </a:extLst>
</a:theme>
</file>

<file path=ppt/theme/theme5.xml><?xml version="1.0" encoding="utf-8"?>
<a:theme xmlns:a="http://schemas.openxmlformats.org/drawingml/2006/main" name="1_TF10001029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10001029" id="{ED3996BA-162B-43C7-B0E2-A5CA4E649741}" vid="{187088E4-27D7-4455-856F-4A44258D82E2}"/>
    </a:ext>
  </a:extLst>
</a:theme>
</file>

<file path=ppt/theme/theme6.xml><?xml version="1.0" encoding="utf-8"?>
<a:theme xmlns:a="http://schemas.openxmlformats.org/drawingml/2006/main" name="2_TF10001029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10001029" id="{ED3996BA-162B-43C7-B0E2-A5CA4E649741}" vid="{187088E4-27D7-4455-856F-4A44258D82E2}"/>
    </a:ext>
  </a:extLst>
</a:theme>
</file>

<file path=ppt/theme/theme7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2581</Words>
  <Application>Microsoft Office PowerPoint</Application>
  <PresentationFormat>如螢幕大小 (4:3)</PresentationFormat>
  <Paragraphs>347</Paragraphs>
  <Slides>69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14</vt:i4>
      </vt:variant>
      <vt:variant>
        <vt:lpstr>投影片標題</vt:lpstr>
      </vt:variant>
      <vt:variant>
        <vt:i4>69</vt:i4>
      </vt:variant>
    </vt:vector>
  </HeadingPairs>
  <TitlesOfParts>
    <vt:vector size="83" baseType="lpstr">
      <vt:lpstr>Office 佈景主題</vt:lpstr>
      <vt:lpstr>切割線</vt:lpstr>
      <vt:lpstr>1_切割線</vt:lpstr>
      <vt:lpstr>TF10001029</vt:lpstr>
      <vt:lpstr>1_TF10001029</vt:lpstr>
      <vt:lpstr>2_TF10001029</vt:lpstr>
      <vt:lpstr>預設簡報設計</vt:lpstr>
      <vt:lpstr>1_預設簡報設計</vt:lpstr>
      <vt:lpstr>1_Office 佈景主題</vt:lpstr>
      <vt:lpstr>明月几时有</vt:lpstr>
      <vt:lpstr>波形</vt:lpstr>
      <vt:lpstr>1_波形</vt:lpstr>
      <vt:lpstr>多面向</vt:lpstr>
      <vt:lpstr>地鐵</vt:lpstr>
      <vt:lpstr>印度～天氣   302-6</vt:lpstr>
      <vt:lpstr>印度～天氣   302-6</vt:lpstr>
      <vt:lpstr>中國～四川天氣   302-1</vt:lpstr>
      <vt:lpstr>                四川  十大城市天氣預報 </vt:lpstr>
      <vt:lpstr>                             紫外線指數</vt:lpstr>
      <vt:lpstr>美國洛杉磯天氣-5月20日</vt:lpstr>
      <vt:lpstr> 晴🌞 最高溫:31℃ 最低溫:17℃ 風向:西南風/2級</vt:lpstr>
      <vt:lpstr>洛杉磯旅遊景點</vt:lpstr>
      <vt:lpstr>義大利~羅馬天氣</vt:lpstr>
      <vt:lpstr>義大利~羅馬天氣</vt:lpstr>
      <vt:lpstr>義大利~羅馬景點</vt:lpstr>
      <vt:lpstr>義大利~羅馬四季 </vt:lpstr>
      <vt:lpstr>第七組</vt:lpstr>
      <vt:lpstr>PowerPoint 簡報</vt:lpstr>
      <vt:lpstr>PowerPoint 簡報</vt:lpstr>
      <vt:lpstr>PowerPoint 簡報</vt:lpstr>
      <vt:lpstr>PowerPoint 簡報</vt:lpstr>
      <vt:lpstr>PowerPoint 簡報</vt:lpstr>
      <vt:lpstr>天氣的轉變</vt:lpstr>
      <vt:lpstr>五月的天氣報導  302-4</vt:lpstr>
      <vt:lpstr>PowerPoint 簡報</vt:lpstr>
      <vt:lpstr>PowerPoint 簡報</vt:lpstr>
      <vt:lpstr>PowerPoint 簡報</vt:lpstr>
      <vt:lpstr>北部下雨情形</vt:lpstr>
      <vt:lpstr>北部溫度及風向</vt:lpstr>
      <vt:lpstr>雨具、不 玩水</vt:lpstr>
      <vt:lpstr>下雨很幸福</vt:lpstr>
      <vt:lpstr>美國紐約氣候</vt:lpstr>
      <vt:lpstr>紐約天氣</vt:lpstr>
      <vt:lpstr>紐約特殊的天氣</vt:lpstr>
      <vt:lpstr>紐約景點-自由女神像</vt:lpstr>
      <vt:lpstr>紐約景點-帝國大廈</vt:lpstr>
      <vt:lpstr>紐約景點-中央公園</vt:lpstr>
      <vt:lpstr>PowerPoint 簡報</vt:lpstr>
      <vt:lpstr>PowerPoint 簡報</vt:lpstr>
      <vt:lpstr>馬來西亞～吉隆坡天氣302-2</vt:lpstr>
      <vt:lpstr>馬來西亞～吉隆坡天氣302-2</vt:lpstr>
      <vt:lpstr>巴黎~天氣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巴西天氣</vt:lpstr>
      <vt:lpstr>本組為您提供巴西利亞五月的氣溫查詢。巴西利亞五月冷不冷?巴西利亞五月平均溫度是15℃ ~ 26℃，天氣寒冷，白天平均26℃，建議穿麻麵料的襯衫、薄長裙、薄T恤等清涼透氣的衣服。，夜間平均15℃，建議穿套裝、夾衣、風衣、休閒裝、夾克衫、西裝、薄毛衣等保暖衣服。巴西利亞五月日均氣溫最高的城市是 阿拉卡茹 ( ( 28℃) )、 阿雷格里港 ( ( 22℃) )、 貝倫 ( ( 31℃) )、 貝洛奧里藏特 ( ( 26℃) )、巴西利亞五月日均氣溫最低的城市是 阿拉卡茹 ( ( 23℃) )、 阿雷格里港 ( ( 13℃) )、 貝倫 ( ( 23℃) )、 貝洛奧里藏特 ( ( 15℃) )、</vt:lpstr>
      <vt:lpstr>巴西─天氣</vt:lpstr>
      <vt:lpstr>謝謝大家</vt:lpstr>
      <vt:lpstr>PowerPoint 簡報</vt:lpstr>
      <vt:lpstr>PowerPoint 簡報</vt:lpstr>
      <vt:lpstr>PowerPoint 簡報</vt:lpstr>
      <vt:lpstr>美國～紐約天氣</vt:lpstr>
      <vt:lpstr>韓國～首爾天氣</vt:lpstr>
      <vt:lpstr>日本～北海道天氣</vt:lpstr>
      <vt:lpstr>日本～沖繩天氣</vt:lpstr>
      <vt:lpstr>日本～東京天氣</vt:lpstr>
      <vt:lpstr>台灣～台北天氣</vt:lpstr>
      <vt:lpstr>台灣～屏東天氣</vt:lpstr>
      <vt:lpstr>印度～天氣</vt:lpstr>
      <vt:lpstr>澳洲～天氣</vt:lpstr>
      <vt:lpstr>中國～廣州天氣</vt:lpstr>
      <vt:lpstr>中國～上海天氣</vt:lpstr>
      <vt:lpstr>台灣～台中天氣</vt:lpstr>
      <vt:lpstr>美國～紐約天氣   304-2</vt:lpstr>
      <vt:lpstr>美國～紐約天氣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吳彥杰</cp:lastModifiedBy>
  <cp:revision>26</cp:revision>
  <dcterms:created xsi:type="dcterms:W3CDTF">2017-06-05T01:09:05Z</dcterms:created>
  <dcterms:modified xsi:type="dcterms:W3CDTF">2017-07-05T03:30:57Z</dcterms:modified>
</cp:coreProperties>
</file>