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02" r:id="rId2"/>
    <p:sldId id="306" r:id="rId3"/>
    <p:sldId id="305" r:id="rId4"/>
    <p:sldId id="375" r:id="rId5"/>
    <p:sldId id="300" r:id="rId6"/>
    <p:sldId id="309" r:id="rId7"/>
    <p:sldId id="310" r:id="rId8"/>
    <p:sldId id="311" r:id="rId9"/>
    <p:sldId id="307" r:id="rId10"/>
    <p:sldId id="308" r:id="rId11"/>
    <p:sldId id="296" r:id="rId12"/>
    <p:sldId id="374" r:id="rId13"/>
    <p:sldId id="274" r:id="rId14"/>
    <p:sldId id="303" r:id="rId15"/>
    <p:sldId id="304" r:id="rId16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84E1F4"/>
    <a:srgbClr val="FFFF00"/>
    <a:srgbClr val="FF5050"/>
    <a:srgbClr val="0000FF"/>
    <a:srgbClr val="FFFF66"/>
    <a:srgbClr val="66FF33"/>
    <a:srgbClr val="FF00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78" y="-3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zh-TW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zh-TW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zh-TW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C814DB8-7DC2-41D2-8D00-65FDB9A9D9F6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060519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814DB8-7DC2-41D2-8D00-65FDB9A9D9F6}" type="slidenum">
              <a:rPr lang="en-US" altLang="zh-TW" smtClean="0"/>
              <a:pPr/>
              <a:t>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577435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250825" y="188913"/>
            <a:ext cx="8642350" cy="6480175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>
                <a:solidFill>
                  <a:srgbClr val="00CC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TW" altLang="en-US" noProof="0" smtClean="0"/>
              <a:t>按一下以編輯母片標題樣式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zh-TW" altLang="en-US" noProof="0" smtClean="0"/>
              <a:t>按一下以編輯母片副標題樣式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A2B154A4-809B-4BD0-94F6-84CDF89ECC54}" type="datetime1">
              <a:rPr lang="zh-TW" altLang="en-US"/>
              <a:pPr/>
              <a:t>2015/11/18</a:t>
            </a:fld>
            <a:endParaRPr lang="en-US" altLang="zh-TW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D7F66D56-FF68-4718-B752-31E60A57E17E}" type="slidenum">
              <a:rPr lang="en-US" altLang="zh-TW"/>
              <a:pPr/>
              <a:t>‹#›</a:t>
            </a:fld>
            <a:endParaRPr lang="en-US" altLang="zh-TW"/>
          </a:p>
        </p:txBody>
      </p:sp>
      <p:sp>
        <p:nvSpPr>
          <p:cNvPr id="7176" name="Arc 8"/>
          <p:cNvSpPr>
            <a:spLocks/>
          </p:cNvSpPr>
          <p:nvPr/>
        </p:nvSpPr>
        <p:spPr bwMode="auto">
          <a:xfrm rot="-3701031">
            <a:off x="989013" y="6022975"/>
            <a:ext cx="1778000" cy="1670050"/>
          </a:xfrm>
          <a:custGeom>
            <a:avLst/>
            <a:gdLst>
              <a:gd name="G0" fmla="+- 0 0 0"/>
              <a:gd name="G1" fmla="+- 19867 0 0"/>
              <a:gd name="G2" fmla="+- 21600 0 0"/>
              <a:gd name="T0" fmla="*/ 8477 w 21600"/>
              <a:gd name="T1" fmla="*/ 0 h 27995"/>
              <a:gd name="T2" fmla="*/ 20013 w 21600"/>
              <a:gd name="T3" fmla="*/ 27995 h 27995"/>
              <a:gd name="T4" fmla="*/ 0 w 21600"/>
              <a:gd name="T5" fmla="*/ 19867 h 279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7995" fill="none" extrusionOk="0">
                <a:moveTo>
                  <a:pt x="8477" y="-1"/>
                </a:moveTo>
                <a:cubicBezTo>
                  <a:pt x="16435" y="3395"/>
                  <a:pt x="21600" y="11213"/>
                  <a:pt x="21600" y="19867"/>
                </a:cubicBezTo>
                <a:cubicBezTo>
                  <a:pt x="21600" y="22653"/>
                  <a:pt x="21060" y="25413"/>
                  <a:pt x="20012" y="27994"/>
                </a:cubicBezTo>
              </a:path>
              <a:path w="21600" h="27995" stroke="0" extrusionOk="0">
                <a:moveTo>
                  <a:pt x="8477" y="-1"/>
                </a:moveTo>
                <a:cubicBezTo>
                  <a:pt x="16435" y="3395"/>
                  <a:pt x="21600" y="11213"/>
                  <a:pt x="21600" y="19867"/>
                </a:cubicBezTo>
                <a:cubicBezTo>
                  <a:pt x="21600" y="22653"/>
                  <a:pt x="21060" y="25413"/>
                  <a:pt x="20012" y="27994"/>
                </a:cubicBezTo>
                <a:lnTo>
                  <a:pt x="0" y="19867"/>
                </a:lnTo>
                <a:close/>
              </a:path>
            </a:pathLst>
          </a:custGeom>
          <a:noFill/>
          <a:ln w="635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7177" name="Arc 9"/>
          <p:cNvSpPr>
            <a:spLocks/>
          </p:cNvSpPr>
          <p:nvPr/>
        </p:nvSpPr>
        <p:spPr bwMode="auto">
          <a:xfrm rot="58152557">
            <a:off x="5651500" y="3141663"/>
            <a:ext cx="3600450" cy="4464050"/>
          </a:xfrm>
          <a:custGeom>
            <a:avLst/>
            <a:gdLst>
              <a:gd name="G0" fmla="+- 0 0 0"/>
              <a:gd name="G1" fmla="+- 19867 0 0"/>
              <a:gd name="G2" fmla="+- 21600 0 0"/>
              <a:gd name="T0" fmla="*/ 8477 w 21600"/>
              <a:gd name="T1" fmla="*/ 0 h 27995"/>
              <a:gd name="T2" fmla="*/ 20013 w 21600"/>
              <a:gd name="T3" fmla="*/ 27995 h 27995"/>
              <a:gd name="T4" fmla="*/ 0 w 21600"/>
              <a:gd name="T5" fmla="*/ 19867 h 279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7995" fill="none" extrusionOk="0">
                <a:moveTo>
                  <a:pt x="8477" y="-1"/>
                </a:moveTo>
                <a:cubicBezTo>
                  <a:pt x="16435" y="3395"/>
                  <a:pt x="21600" y="11213"/>
                  <a:pt x="21600" y="19867"/>
                </a:cubicBezTo>
                <a:cubicBezTo>
                  <a:pt x="21600" y="22653"/>
                  <a:pt x="21060" y="25413"/>
                  <a:pt x="20012" y="27994"/>
                </a:cubicBezTo>
              </a:path>
              <a:path w="21600" h="27995" stroke="0" extrusionOk="0">
                <a:moveTo>
                  <a:pt x="8477" y="-1"/>
                </a:moveTo>
                <a:cubicBezTo>
                  <a:pt x="16435" y="3395"/>
                  <a:pt x="21600" y="11213"/>
                  <a:pt x="21600" y="19867"/>
                </a:cubicBezTo>
                <a:cubicBezTo>
                  <a:pt x="21600" y="22653"/>
                  <a:pt x="21060" y="25413"/>
                  <a:pt x="20012" y="27994"/>
                </a:cubicBezTo>
                <a:lnTo>
                  <a:pt x="0" y="19867"/>
                </a:lnTo>
                <a:close/>
              </a:path>
            </a:pathLst>
          </a:custGeom>
          <a:noFill/>
          <a:ln w="127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7178" name="Arc 10"/>
          <p:cNvSpPr>
            <a:spLocks/>
          </p:cNvSpPr>
          <p:nvPr/>
        </p:nvSpPr>
        <p:spPr bwMode="auto">
          <a:xfrm rot="-4486653">
            <a:off x="4014787" y="6383338"/>
            <a:ext cx="766763" cy="947738"/>
          </a:xfrm>
          <a:custGeom>
            <a:avLst/>
            <a:gdLst>
              <a:gd name="G0" fmla="+- 0 0 0"/>
              <a:gd name="G1" fmla="+- 19867 0 0"/>
              <a:gd name="G2" fmla="+- 21600 0 0"/>
              <a:gd name="T0" fmla="*/ 8477 w 21600"/>
              <a:gd name="T1" fmla="*/ 0 h 27995"/>
              <a:gd name="T2" fmla="*/ 20013 w 21600"/>
              <a:gd name="T3" fmla="*/ 27995 h 27995"/>
              <a:gd name="T4" fmla="*/ 0 w 21600"/>
              <a:gd name="T5" fmla="*/ 19867 h 279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7995" fill="none" extrusionOk="0">
                <a:moveTo>
                  <a:pt x="8477" y="-1"/>
                </a:moveTo>
                <a:cubicBezTo>
                  <a:pt x="16435" y="3395"/>
                  <a:pt x="21600" y="11213"/>
                  <a:pt x="21600" y="19867"/>
                </a:cubicBezTo>
                <a:cubicBezTo>
                  <a:pt x="21600" y="22653"/>
                  <a:pt x="21060" y="25413"/>
                  <a:pt x="20012" y="27994"/>
                </a:cubicBezTo>
              </a:path>
              <a:path w="21600" h="27995" stroke="0" extrusionOk="0">
                <a:moveTo>
                  <a:pt x="8477" y="-1"/>
                </a:moveTo>
                <a:cubicBezTo>
                  <a:pt x="16435" y="3395"/>
                  <a:pt x="21600" y="11213"/>
                  <a:pt x="21600" y="19867"/>
                </a:cubicBezTo>
                <a:cubicBezTo>
                  <a:pt x="21600" y="22653"/>
                  <a:pt x="21060" y="25413"/>
                  <a:pt x="20012" y="27994"/>
                </a:cubicBezTo>
                <a:lnTo>
                  <a:pt x="0" y="19867"/>
                </a:lnTo>
                <a:close/>
              </a:path>
            </a:pathLst>
          </a:custGeom>
          <a:noFill/>
          <a:ln w="95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7179" name="AutoShape 11"/>
          <p:cNvSpPr>
            <a:spLocks noChangeArrowheads="1"/>
          </p:cNvSpPr>
          <p:nvPr/>
        </p:nvSpPr>
        <p:spPr bwMode="auto">
          <a:xfrm>
            <a:off x="1042988" y="5516563"/>
            <a:ext cx="358775" cy="358775"/>
          </a:xfrm>
          <a:prstGeom prst="star5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3500000" sx="75000" sy="75000" algn="tl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7180" name="AutoShape 12"/>
          <p:cNvSpPr>
            <a:spLocks noChangeArrowheads="1"/>
          </p:cNvSpPr>
          <p:nvPr/>
        </p:nvSpPr>
        <p:spPr bwMode="auto">
          <a:xfrm>
            <a:off x="3348038" y="6237288"/>
            <a:ext cx="287337" cy="287337"/>
          </a:xfrm>
          <a:prstGeom prst="star5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7181" name="AutoShape 13"/>
          <p:cNvSpPr>
            <a:spLocks noChangeArrowheads="1"/>
          </p:cNvSpPr>
          <p:nvPr/>
        </p:nvSpPr>
        <p:spPr bwMode="auto">
          <a:xfrm rot="1107876">
            <a:off x="7812088" y="1268413"/>
            <a:ext cx="358775" cy="358775"/>
          </a:xfrm>
          <a:prstGeom prst="star5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3500000" sx="75000" sy="75000" algn="tl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7182" name="AutoShape 14"/>
          <p:cNvSpPr>
            <a:spLocks noChangeArrowheads="1"/>
          </p:cNvSpPr>
          <p:nvPr/>
        </p:nvSpPr>
        <p:spPr bwMode="auto">
          <a:xfrm rot="-1852609">
            <a:off x="5364163" y="4292600"/>
            <a:ext cx="358775" cy="358775"/>
          </a:xfrm>
          <a:prstGeom prst="star5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3500000" sx="75000" sy="75000" algn="tl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7183" name="AutoShape 15"/>
          <p:cNvSpPr>
            <a:spLocks noChangeArrowheads="1"/>
          </p:cNvSpPr>
          <p:nvPr/>
        </p:nvSpPr>
        <p:spPr bwMode="auto">
          <a:xfrm>
            <a:off x="8027988" y="5516563"/>
            <a:ext cx="287337" cy="287337"/>
          </a:xfrm>
          <a:prstGeom prst="star5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7184" name="Arc 16"/>
          <p:cNvSpPr>
            <a:spLocks/>
          </p:cNvSpPr>
          <p:nvPr/>
        </p:nvSpPr>
        <p:spPr bwMode="auto">
          <a:xfrm rot="16714222">
            <a:off x="6402388" y="5559425"/>
            <a:ext cx="2357438" cy="1697037"/>
          </a:xfrm>
          <a:custGeom>
            <a:avLst/>
            <a:gdLst>
              <a:gd name="G0" fmla="+- 0 0 0"/>
              <a:gd name="G1" fmla="+- 19867 0 0"/>
              <a:gd name="G2" fmla="+- 21600 0 0"/>
              <a:gd name="T0" fmla="*/ 8477 w 21600"/>
              <a:gd name="T1" fmla="*/ 0 h 23566"/>
              <a:gd name="T2" fmla="*/ 21281 w 21600"/>
              <a:gd name="T3" fmla="*/ 23566 h 23566"/>
              <a:gd name="T4" fmla="*/ 0 w 21600"/>
              <a:gd name="T5" fmla="*/ 19867 h 235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3566" fill="none" extrusionOk="0">
                <a:moveTo>
                  <a:pt x="8477" y="-1"/>
                </a:moveTo>
                <a:cubicBezTo>
                  <a:pt x="16435" y="3395"/>
                  <a:pt x="21600" y="11213"/>
                  <a:pt x="21600" y="19867"/>
                </a:cubicBezTo>
                <a:cubicBezTo>
                  <a:pt x="21600" y="21106"/>
                  <a:pt x="21493" y="22344"/>
                  <a:pt x="21280" y="23565"/>
                </a:cubicBezTo>
              </a:path>
              <a:path w="21600" h="23566" stroke="0" extrusionOk="0">
                <a:moveTo>
                  <a:pt x="8477" y="-1"/>
                </a:moveTo>
                <a:cubicBezTo>
                  <a:pt x="16435" y="3395"/>
                  <a:pt x="21600" y="11213"/>
                  <a:pt x="21600" y="19867"/>
                </a:cubicBezTo>
                <a:cubicBezTo>
                  <a:pt x="21600" y="21106"/>
                  <a:pt x="21493" y="22344"/>
                  <a:pt x="21280" y="23565"/>
                </a:cubicBezTo>
                <a:lnTo>
                  <a:pt x="0" y="19867"/>
                </a:lnTo>
                <a:close/>
              </a:path>
            </a:pathLst>
          </a:custGeom>
          <a:noFill/>
          <a:ln w="127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7185" name="AutoShape 17"/>
          <p:cNvSpPr>
            <a:spLocks noChangeArrowheads="1"/>
          </p:cNvSpPr>
          <p:nvPr/>
        </p:nvSpPr>
        <p:spPr bwMode="auto">
          <a:xfrm rot="-3172932">
            <a:off x="712788" y="666750"/>
            <a:ext cx="628650" cy="1196975"/>
          </a:xfrm>
          <a:prstGeom prst="moon">
            <a:avLst>
              <a:gd name="adj" fmla="val 38713"/>
            </a:avLst>
          </a:prstGeom>
          <a:solidFill>
            <a:schemeClr val="accent1">
              <a:alpha val="60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7186" name="AutoShape 18"/>
          <p:cNvSpPr>
            <a:spLocks noChangeArrowheads="1"/>
          </p:cNvSpPr>
          <p:nvPr/>
        </p:nvSpPr>
        <p:spPr bwMode="auto">
          <a:xfrm>
            <a:off x="1619250" y="1125538"/>
            <a:ext cx="214313" cy="214312"/>
          </a:xfrm>
          <a:prstGeom prst="star5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3500000" sx="75000" sy="75000" algn="tl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7188" name="AutoShape 20"/>
          <p:cNvSpPr>
            <a:spLocks noChangeArrowheads="1"/>
          </p:cNvSpPr>
          <p:nvPr/>
        </p:nvSpPr>
        <p:spPr bwMode="auto">
          <a:xfrm rot="609832">
            <a:off x="5148263" y="333375"/>
            <a:ext cx="285750" cy="285750"/>
          </a:xfrm>
          <a:prstGeom prst="star5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3500000" sx="75000" sy="75000" algn="tl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7189" name="AutoShape 21"/>
          <p:cNvSpPr>
            <a:spLocks noChangeArrowheads="1"/>
          </p:cNvSpPr>
          <p:nvPr/>
        </p:nvSpPr>
        <p:spPr bwMode="auto">
          <a:xfrm rot="-1268765">
            <a:off x="3649663" y="1420813"/>
            <a:ext cx="288925" cy="288925"/>
          </a:xfrm>
          <a:prstGeom prst="star5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3500000" sx="75000" sy="75000" algn="tl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</p:cSld>
  <p:clrMapOvr>
    <a:masterClrMapping/>
  </p:clrMapOvr>
  <p:transition spd="med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171" grpId="0" build="p">
        <p:tmplLst>
          <p:tmpl lvl="1">
            <p:tnLst>
              <p:par>
                <p:cTn presetID="27" presetClass="entr" presetSubtype="0" fill="hold" nodeType="afterEffect">
                  <p:stCondLst>
                    <p:cond delay="0"/>
                  </p:stCondLst>
                  <p:iterate type="lt">
                    <p:tmPct val="5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17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discrete" valueType="clr">
                      <p:cBhvr override="childStyle">
                        <p:cTn dur="80"/>
                        <p:tgtEl>
                          <p:spTgt spid="7171"/>
                        </p:tgtEl>
                        <p:attrNameLst>
                          <p:attrName>style.color</p:attrName>
                        </p:attrNameLst>
                      </p:cBhvr>
                      <p:tavLst>
                        <p:tav tm="0">
                          <p:val>
                            <p:clrVal>
                              <a:schemeClr val="accent2"/>
                            </p:clrVal>
                          </p:val>
                        </p:tav>
                        <p:tav tm="50000">
                          <p:val>
                            <p:clrVal>
                              <a:schemeClr val="hlink"/>
                            </p:clrVal>
                          </p:val>
                        </p:tav>
                      </p:tavLst>
                    </p:anim>
                    <p:anim calcmode="discrete" valueType="clr">
                      <p:cBhvr>
                        <p:cTn dur="80"/>
                        <p:tgtEl>
                          <p:spTgt spid="7171"/>
                        </p:tgtEl>
                        <p:attrNameLst>
                          <p:attrName>fillcolor</p:attrName>
                        </p:attrNameLst>
                      </p:cBhvr>
                      <p:tavLst>
                        <p:tav tm="0">
                          <p:val>
                            <p:clrVal>
                              <a:schemeClr val="accent2"/>
                            </p:clrVal>
                          </p:val>
                        </p:tav>
                        <p:tav tm="50000">
                          <p:val>
                            <p:clrVal>
                              <a:schemeClr val="hlink"/>
                            </p:clrVal>
                          </p:val>
                        </p:tav>
                      </p:tavLst>
                    </p:anim>
                    <p:set>
                      <p:cBhvr>
                        <p:cTn dur="80"/>
                        <p:tgtEl>
                          <p:spTgt spid="7171"/>
                        </p:tgtEl>
                        <p:attrNameLst>
                          <p:attrName>fill.type</p:attrName>
                        </p:attrNameLst>
                      </p:cBhvr>
                      <p:to>
                        <p:strVal val="solid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4A506FD-9A39-4AE4-86F3-CF70BA26464E}" type="datetime1">
              <a:rPr lang="zh-TW" altLang="en-US"/>
              <a:pPr/>
              <a:t>2015/11/18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1B46C9-9539-408D-A896-697B2E51B851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63540392"/>
      </p:ext>
    </p:extLst>
  </p:cSld>
  <p:clrMapOvr>
    <a:masterClrMapping/>
  </p:clrMapOvr>
  <p:transition spd="med">
    <p:cut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C1A58DF-8991-46C1-8897-6D2CB4D77004}" type="datetime1">
              <a:rPr lang="zh-TW" altLang="en-US"/>
              <a:pPr/>
              <a:t>2015/11/18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D698A5-883E-43A7-AE58-E45D08A0781A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74916525"/>
      </p:ext>
    </p:extLst>
  </p:cSld>
  <p:clrMapOvr>
    <a:masterClrMapping/>
  </p:clrMapOvr>
  <p:transition spd="med">
    <p:cut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B9703D5-387C-453C-B6F9-884BE1AF834E}" type="datetime1">
              <a:rPr lang="zh-TW" altLang="en-US"/>
              <a:pPr/>
              <a:t>2015/11/18</a:t>
            </a:fld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DA25C49-9FF1-4B18-B54F-B0D6AE5A6EA8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05340653"/>
      </p:ext>
    </p:extLst>
  </p:cSld>
  <p:clrMapOvr>
    <a:masterClrMapping/>
  </p:clrMapOvr>
  <p:transition spd="med">
    <p:cut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393F975-8EB2-4868-B9B3-C395EC1F1E07}" type="datetime1">
              <a:rPr lang="zh-TW" altLang="en-US"/>
              <a:pPr/>
              <a:t>2015/11/18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03190E-19A8-4ECC-A1AE-1973416A5224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22417717"/>
      </p:ext>
    </p:extLst>
  </p:cSld>
  <p:clrMapOvr>
    <a:masterClrMapping/>
  </p:clrMapOvr>
  <p:transition spd="med">
    <p:cut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C3BCC3C-FC80-4FC4-8018-BD492229AD86}" type="datetime1">
              <a:rPr lang="zh-TW" altLang="en-US"/>
              <a:pPr/>
              <a:t>2015/11/18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18384C-D8CA-496B-BE1D-C5B91EC8C3A5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28002803"/>
      </p:ext>
    </p:extLst>
  </p:cSld>
  <p:clrMapOvr>
    <a:masterClrMapping/>
  </p:clrMapOvr>
  <p:transition spd="med">
    <p:cut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896860B-DEDD-43E2-8695-AD94F2D49100}" type="datetime1">
              <a:rPr lang="zh-TW" altLang="en-US"/>
              <a:pPr/>
              <a:t>2015/11/18</a:t>
            </a:fld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FAB5A7-7D44-4599-B3BA-A9F0F4280F9D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69041807"/>
      </p:ext>
    </p:extLst>
  </p:cSld>
  <p:clrMapOvr>
    <a:masterClrMapping/>
  </p:clrMapOvr>
  <p:transition spd="med">
    <p:cut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6173C47-0960-4F62-9F54-58771C300BF6}" type="datetime1">
              <a:rPr lang="zh-TW" altLang="en-US"/>
              <a:pPr/>
              <a:t>2015/11/18</a:t>
            </a:fld>
            <a:endParaRPr lang="en-US" altLang="zh-TW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0E65D1-E97D-44F7-B9EE-CDEBF76D6D04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09083610"/>
      </p:ext>
    </p:extLst>
  </p:cSld>
  <p:clrMapOvr>
    <a:masterClrMapping/>
  </p:clrMapOvr>
  <p:transition spd="med">
    <p:cut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941F9B-EB16-47CD-BB99-A7DF132E9472}" type="datetime1">
              <a:rPr lang="zh-TW" altLang="en-US"/>
              <a:pPr/>
              <a:t>2015/11/18</a:t>
            </a:fld>
            <a:endParaRPr lang="en-US" alt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3B4993-34A3-4315-9487-B969A715228D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29664231"/>
      </p:ext>
    </p:extLst>
  </p:cSld>
  <p:clrMapOvr>
    <a:masterClrMapping/>
  </p:clrMapOvr>
  <p:transition spd="med">
    <p:cut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D27F3AD-436E-491F-8289-2B8EF4EFE172}" type="datetime1">
              <a:rPr lang="zh-TW" altLang="en-US"/>
              <a:pPr/>
              <a:t>2015/11/18</a:t>
            </a:fld>
            <a:endParaRPr lang="en-US" alt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11310F-550B-4777-B656-D0144114944D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30872459"/>
      </p:ext>
    </p:extLst>
  </p:cSld>
  <p:clrMapOvr>
    <a:masterClrMapping/>
  </p:clrMapOvr>
  <p:transition spd="med">
    <p:cut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5308FB-9D4D-4407-A33D-F4BB17096889}" type="datetime1">
              <a:rPr lang="zh-TW" altLang="en-US"/>
              <a:pPr/>
              <a:t>2015/11/18</a:t>
            </a:fld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51CA9F-C38D-4723-8751-690F505E6A88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79884189"/>
      </p:ext>
    </p:extLst>
  </p:cSld>
  <p:clrMapOvr>
    <a:masterClrMapping/>
  </p:clrMapOvr>
  <p:transition spd="med">
    <p:cut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C028CA3-8491-48D2-A1E0-6D1F72B6BE89}" type="datetime1">
              <a:rPr lang="zh-TW" altLang="en-US"/>
              <a:pPr/>
              <a:t>2015/11/18</a:t>
            </a:fld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097A27-6A82-46BE-8991-42A742636B1C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56812938"/>
      </p:ext>
    </p:extLst>
  </p:cSld>
  <p:clrMapOvr>
    <a:masterClrMapping/>
  </p:clrMapOvr>
  <p:transition spd="med">
    <p:cut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66"/>
            </a:gs>
            <a:gs pos="100000">
              <a:srgbClr val="000000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Rectangle 20"/>
          <p:cNvSpPr>
            <a:spLocks noChangeArrowheads="1"/>
          </p:cNvSpPr>
          <p:nvPr/>
        </p:nvSpPr>
        <p:spPr bwMode="auto">
          <a:xfrm>
            <a:off x="250825" y="188913"/>
            <a:ext cx="8642350" cy="6480175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>
                <a:solidFill>
                  <a:srgbClr val="00CC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37" name="AutoShape 13"/>
          <p:cNvSpPr>
            <a:spLocks noChangeArrowheads="1"/>
          </p:cNvSpPr>
          <p:nvPr/>
        </p:nvSpPr>
        <p:spPr bwMode="auto">
          <a:xfrm rot="-1268765">
            <a:off x="8604250" y="2205038"/>
            <a:ext cx="358775" cy="358775"/>
          </a:xfrm>
          <a:prstGeom prst="star5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3500000" sx="75000" sy="75000" algn="tl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42" name="AutoShape 18"/>
          <p:cNvSpPr>
            <a:spLocks noChangeArrowheads="1"/>
          </p:cNvSpPr>
          <p:nvPr/>
        </p:nvSpPr>
        <p:spPr bwMode="auto">
          <a:xfrm>
            <a:off x="1619250" y="1125538"/>
            <a:ext cx="214313" cy="214312"/>
          </a:xfrm>
          <a:prstGeom prst="star5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3500000" sx="75000" sy="75000" algn="tl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45" name="Rectangle 2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1D4E9CD4-2232-448C-9BDC-787847860433}" type="datetime1">
              <a:rPr lang="zh-TW" altLang="en-US"/>
              <a:pPr/>
              <a:t>2015/11/18</a:t>
            </a:fld>
            <a:endParaRPr lang="en-US" altLang="zh-TW"/>
          </a:p>
        </p:txBody>
      </p:sp>
      <p:sp>
        <p:nvSpPr>
          <p:cNvPr id="1046" name="Rectangle 2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zh-TW"/>
          </a:p>
        </p:txBody>
      </p:sp>
      <p:sp>
        <p:nvSpPr>
          <p:cNvPr id="1047" name="Rectangle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A47BCE9-4194-429C-86E1-7B44C496E595}" type="slidenum">
              <a:rPr lang="en-US" altLang="zh-TW"/>
              <a:pPr/>
              <a:t>‹#›</a:t>
            </a:fld>
            <a:endParaRPr lang="en-US" altLang="zh-TW"/>
          </a:p>
        </p:txBody>
      </p:sp>
      <p:sp>
        <p:nvSpPr>
          <p:cNvPr id="1048" name="Arc 24"/>
          <p:cNvSpPr>
            <a:spLocks/>
          </p:cNvSpPr>
          <p:nvPr/>
        </p:nvSpPr>
        <p:spPr bwMode="auto">
          <a:xfrm rot="-3701031">
            <a:off x="989013" y="6022975"/>
            <a:ext cx="1778000" cy="1670050"/>
          </a:xfrm>
          <a:custGeom>
            <a:avLst/>
            <a:gdLst>
              <a:gd name="G0" fmla="+- 0 0 0"/>
              <a:gd name="G1" fmla="+- 19867 0 0"/>
              <a:gd name="G2" fmla="+- 21600 0 0"/>
              <a:gd name="T0" fmla="*/ 8477 w 21600"/>
              <a:gd name="T1" fmla="*/ 0 h 27995"/>
              <a:gd name="T2" fmla="*/ 20013 w 21600"/>
              <a:gd name="T3" fmla="*/ 27995 h 27995"/>
              <a:gd name="T4" fmla="*/ 0 w 21600"/>
              <a:gd name="T5" fmla="*/ 19867 h 279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7995" fill="none" extrusionOk="0">
                <a:moveTo>
                  <a:pt x="8477" y="-1"/>
                </a:moveTo>
                <a:cubicBezTo>
                  <a:pt x="16435" y="3395"/>
                  <a:pt x="21600" y="11213"/>
                  <a:pt x="21600" y="19867"/>
                </a:cubicBezTo>
                <a:cubicBezTo>
                  <a:pt x="21600" y="22653"/>
                  <a:pt x="21060" y="25413"/>
                  <a:pt x="20012" y="27994"/>
                </a:cubicBezTo>
              </a:path>
              <a:path w="21600" h="27995" stroke="0" extrusionOk="0">
                <a:moveTo>
                  <a:pt x="8477" y="-1"/>
                </a:moveTo>
                <a:cubicBezTo>
                  <a:pt x="16435" y="3395"/>
                  <a:pt x="21600" y="11213"/>
                  <a:pt x="21600" y="19867"/>
                </a:cubicBezTo>
                <a:cubicBezTo>
                  <a:pt x="21600" y="22653"/>
                  <a:pt x="21060" y="25413"/>
                  <a:pt x="20012" y="27994"/>
                </a:cubicBezTo>
                <a:lnTo>
                  <a:pt x="0" y="19867"/>
                </a:lnTo>
                <a:close/>
              </a:path>
            </a:pathLst>
          </a:custGeom>
          <a:noFill/>
          <a:ln w="635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49" name="Arc 25"/>
          <p:cNvSpPr>
            <a:spLocks/>
          </p:cNvSpPr>
          <p:nvPr/>
        </p:nvSpPr>
        <p:spPr bwMode="auto">
          <a:xfrm rot="58152557">
            <a:off x="5651500" y="3141663"/>
            <a:ext cx="3600450" cy="4464050"/>
          </a:xfrm>
          <a:custGeom>
            <a:avLst/>
            <a:gdLst>
              <a:gd name="G0" fmla="+- 0 0 0"/>
              <a:gd name="G1" fmla="+- 19867 0 0"/>
              <a:gd name="G2" fmla="+- 21600 0 0"/>
              <a:gd name="T0" fmla="*/ 8477 w 21600"/>
              <a:gd name="T1" fmla="*/ 0 h 27995"/>
              <a:gd name="T2" fmla="*/ 20013 w 21600"/>
              <a:gd name="T3" fmla="*/ 27995 h 27995"/>
              <a:gd name="T4" fmla="*/ 0 w 21600"/>
              <a:gd name="T5" fmla="*/ 19867 h 279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7995" fill="none" extrusionOk="0">
                <a:moveTo>
                  <a:pt x="8477" y="-1"/>
                </a:moveTo>
                <a:cubicBezTo>
                  <a:pt x="16435" y="3395"/>
                  <a:pt x="21600" y="11213"/>
                  <a:pt x="21600" y="19867"/>
                </a:cubicBezTo>
                <a:cubicBezTo>
                  <a:pt x="21600" y="22653"/>
                  <a:pt x="21060" y="25413"/>
                  <a:pt x="20012" y="27994"/>
                </a:cubicBezTo>
              </a:path>
              <a:path w="21600" h="27995" stroke="0" extrusionOk="0">
                <a:moveTo>
                  <a:pt x="8477" y="-1"/>
                </a:moveTo>
                <a:cubicBezTo>
                  <a:pt x="16435" y="3395"/>
                  <a:pt x="21600" y="11213"/>
                  <a:pt x="21600" y="19867"/>
                </a:cubicBezTo>
                <a:cubicBezTo>
                  <a:pt x="21600" y="22653"/>
                  <a:pt x="21060" y="25413"/>
                  <a:pt x="20012" y="27994"/>
                </a:cubicBezTo>
                <a:lnTo>
                  <a:pt x="0" y="19867"/>
                </a:lnTo>
                <a:close/>
              </a:path>
            </a:pathLst>
          </a:custGeom>
          <a:noFill/>
          <a:ln w="127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50" name="Arc 26"/>
          <p:cNvSpPr>
            <a:spLocks/>
          </p:cNvSpPr>
          <p:nvPr/>
        </p:nvSpPr>
        <p:spPr bwMode="auto">
          <a:xfrm rot="-4486653">
            <a:off x="4014787" y="6383338"/>
            <a:ext cx="766763" cy="947738"/>
          </a:xfrm>
          <a:custGeom>
            <a:avLst/>
            <a:gdLst>
              <a:gd name="G0" fmla="+- 0 0 0"/>
              <a:gd name="G1" fmla="+- 19867 0 0"/>
              <a:gd name="G2" fmla="+- 21600 0 0"/>
              <a:gd name="T0" fmla="*/ 8477 w 21600"/>
              <a:gd name="T1" fmla="*/ 0 h 27995"/>
              <a:gd name="T2" fmla="*/ 20013 w 21600"/>
              <a:gd name="T3" fmla="*/ 27995 h 27995"/>
              <a:gd name="T4" fmla="*/ 0 w 21600"/>
              <a:gd name="T5" fmla="*/ 19867 h 279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7995" fill="none" extrusionOk="0">
                <a:moveTo>
                  <a:pt x="8477" y="-1"/>
                </a:moveTo>
                <a:cubicBezTo>
                  <a:pt x="16435" y="3395"/>
                  <a:pt x="21600" y="11213"/>
                  <a:pt x="21600" y="19867"/>
                </a:cubicBezTo>
                <a:cubicBezTo>
                  <a:pt x="21600" y="22653"/>
                  <a:pt x="21060" y="25413"/>
                  <a:pt x="20012" y="27994"/>
                </a:cubicBezTo>
              </a:path>
              <a:path w="21600" h="27995" stroke="0" extrusionOk="0">
                <a:moveTo>
                  <a:pt x="8477" y="-1"/>
                </a:moveTo>
                <a:cubicBezTo>
                  <a:pt x="16435" y="3395"/>
                  <a:pt x="21600" y="11213"/>
                  <a:pt x="21600" y="19867"/>
                </a:cubicBezTo>
                <a:cubicBezTo>
                  <a:pt x="21600" y="22653"/>
                  <a:pt x="21060" y="25413"/>
                  <a:pt x="20012" y="27994"/>
                </a:cubicBezTo>
                <a:lnTo>
                  <a:pt x="0" y="19867"/>
                </a:lnTo>
                <a:close/>
              </a:path>
            </a:pathLst>
          </a:custGeom>
          <a:noFill/>
          <a:ln w="95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51" name="AutoShape 27"/>
          <p:cNvSpPr>
            <a:spLocks noChangeArrowheads="1"/>
          </p:cNvSpPr>
          <p:nvPr/>
        </p:nvSpPr>
        <p:spPr bwMode="auto">
          <a:xfrm>
            <a:off x="1042988" y="5516563"/>
            <a:ext cx="358775" cy="358775"/>
          </a:xfrm>
          <a:prstGeom prst="star5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3500000" sx="75000" sy="75000" algn="tl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52" name="AutoShape 28"/>
          <p:cNvSpPr>
            <a:spLocks noChangeArrowheads="1"/>
          </p:cNvSpPr>
          <p:nvPr/>
        </p:nvSpPr>
        <p:spPr bwMode="auto">
          <a:xfrm>
            <a:off x="3348038" y="6237288"/>
            <a:ext cx="287337" cy="287337"/>
          </a:xfrm>
          <a:prstGeom prst="star5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53" name="AutoShape 29"/>
          <p:cNvSpPr>
            <a:spLocks noChangeArrowheads="1"/>
          </p:cNvSpPr>
          <p:nvPr/>
        </p:nvSpPr>
        <p:spPr bwMode="auto">
          <a:xfrm rot="1107876">
            <a:off x="7812088" y="1268413"/>
            <a:ext cx="358775" cy="358775"/>
          </a:xfrm>
          <a:prstGeom prst="star5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3500000" sx="75000" sy="75000" algn="tl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54" name="AutoShape 30"/>
          <p:cNvSpPr>
            <a:spLocks noChangeArrowheads="1"/>
          </p:cNvSpPr>
          <p:nvPr/>
        </p:nvSpPr>
        <p:spPr bwMode="auto">
          <a:xfrm rot="-1852609">
            <a:off x="5364163" y="4292600"/>
            <a:ext cx="358775" cy="358775"/>
          </a:xfrm>
          <a:prstGeom prst="star5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3500000" sx="75000" sy="75000" algn="tl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55" name="AutoShape 31"/>
          <p:cNvSpPr>
            <a:spLocks noChangeArrowheads="1"/>
          </p:cNvSpPr>
          <p:nvPr/>
        </p:nvSpPr>
        <p:spPr bwMode="auto">
          <a:xfrm>
            <a:off x="8027988" y="5516563"/>
            <a:ext cx="287337" cy="287337"/>
          </a:xfrm>
          <a:prstGeom prst="star5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56" name="Arc 32"/>
          <p:cNvSpPr>
            <a:spLocks/>
          </p:cNvSpPr>
          <p:nvPr/>
        </p:nvSpPr>
        <p:spPr bwMode="auto">
          <a:xfrm rot="16714222">
            <a:off x="6402388" y="5559425"/>
            <a:ext cx="2357438" cy="1697037"/>
          </a:xfrm>
          <a:custGeom>
            <a:avLst/>
            <a:gdLst>
              <a:gd name="G0" fmla="+- 0 0 0"/>
              <a:gd name="G1" fmla="+- 19867 0 0"/>
              <a:gd name="G2" fmla="+- 21600 0 0"/>
              <a:gd name="T0" fmla="*/ 8477 w 21600"/>
              <a:gd name="T1" fmla="*/ 0 h 23566"/>
              <a:gd name="T2" fmla="*/ 21281 w 21600"/>
              <a:gd name="T3" fmla="*/ 23566 h 23566"/>
              <a:gd name="T4" fmla="*/ 0 w 21600"/>
              <a:gd name="T5" fmla="*/ 19867 h 235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3566" fill="none" extrusionOk="0">
                <a:moveTo>
                  <a:pt x="8477" y="-1"/>
                </a:moveTo>
                <a:cubicBezTo>
                  <a:pt x="16435" y="3395"/>
                  <a:pt x="21600" y="11213"/>
                  <a:pt x="21600" y="19867"/>
                </a:cubicBezTo>
                <a:cubicBezTo>
                  <a:pt x="21600" y="21106"/>
                  <a:pt x="21493" y="22344"/>
                  <a:pt x="21280" y="23565"/>
                </a:cubicBezTo>
              </a:path>
              <a:path w="21600" h="23566" stroke="0" extrusionOk="0">
                <a:moveTo>
                  <a:pt x="8477" y="-1"/>
                </a:moveTo>
                <a:cubicBezTo>
                  <a:pt x="16435" y="3395"/>
                  <a:pt x="21600" y="11213"/>
                  <a:pt x="21600" y="19867"/>
                </a:cubicBezTo>
                <a:cubicBezTo>
                  <a:pt x="21600" y="21106"/>
                  <a:pt x="21493" y="22344"/>
                  <a:pt x="21280" y="23565"/>
                </a:cubicBezTo>
                <a:lnTo>
                  <a:pt x="0" y="19867"/>
                </a:lnTo>
                <a:close/>
              </a:path>
            </a:pathLst>
          </a:custGeom>
          <a:noFill/>
          <a:ln w="127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57" name="AutoShape 33"/>
          <p:cNvSpPr>
            <a:spLocks noChangeArrowheads="1"/>
          </p:cNvSpPr>
          <p:nvPr/>
        </p:nvSpPr>
        <p:spPr bwMode="auto">
          <a:xfrm rot="-3172932">
            <a:off x="534988" y="5376862"/>
            <a:ext cx="628650" cy="1196975"/>
          </a:xfrm>
          <a:prstGeom prst="moon">
            <a:avLst>
              <a:gd name="adj" fmla="val 38713"/>
            </a:avLst>
          </a:prstGeom>
          <a:solidFill>
            <a:schemeClr val="accent1">
              <a:alpha val="60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58" name="AutoShape 34"/>
          <p:cNvSpPr>
            <a:spLocks noChangeArrowheads="1"/>
          </p:cNvSpPr>
          <p:nvPr/>
        </p:nvSpPr>
        <p:spPr bwMode="auto">
          <a:xfrm>
            <a:off x="1619250" y="1125538"/>
            <a:ext cx="214313" cy="214312"/>
          </a:xfrm>
          <a:prstGeom prst="star5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3500000" sx="75000" sy="75000" algn="tl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59" name="AutoShape 35"/>
          <p:cNvSpPr>
            <a:spLocks noChangeArrowheads="1"/>
          </p:cNvSpPr>
          <p:nvPr/>
        </p:nvSpPr>
        <p:spPr bwMode="auto">
          <a:xfrm rot="609832">
            <a:off x="5148263" y="333375"/>
            <a:ext cx="285750" cy="285750"/>
          </a:xfrm>
          <a:prstGeom prst="star5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3500000" sx="75000" sy="75000" algn="tl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60" name="AutoShape 36"/>
          <p:cNvSpPr>
            <a:spLocks noChangeArrowheads="1"/>
          </p:cNvSpPr>
          <p:nvPr/>
        </p:nvSpPr>
        <p:spPr bwMode="auto">
          <a:xfrm rot="-1268765">
            <a:off x="3649663" y="1420813"/>
            <a:ext cx="288925" cy="288925"/>
          </a:xfrm>
          <a:prstGeom prst="star5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3500000" sx="75000" sy="75000" algn="tl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>
    <p:cut thruBlk="1"/>
  </p:transition>
  <p:timing>
    <p:tnLst>
      <p:par>
        <p:cTn id="1" dur="indefinite" restart="never" nodeType="tmRoot"/>
      </p:par>
    </p:tnLst>
  </p:timing>
  <p:hf sldNum="0" hdr="0" ftr="0"/>
  <p:txStyles>
    <p:titleStyle>
      <a:lvl1pPr algn="ctr" rtl="0" fontAlgn="base">
        <a:spcBef>
          <a:spcPct val="0"/>
        </a:spcBef>
        <a:spcAft>
          <a:spcPct val="0"/>
        </a:spcAft>
        <a:defRPr kumimoji="1"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 kern="1200">
          <a:solidFill>
            <a:srgbClr val="66FF33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 kern="1200">
          <a:solidFill>
            <a:srgbClr val="66FF33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.pn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lcsd.gov.hk/CE/Museum/Space/StarShine/HKSkyMap/c_starshine_hkskymap.htm" TargetMode="External"/><Relationship Id="rId3" Type="http://schemas.openxmlformats.org/officeDocument/2006/relationships/hyperlink" Target="http://www.flickr.com/photos/jerryfu/4716322855/?reg=1" TargetMode="External"/><Relationship Id="rId7" Type="http://schemas.openxmlformats.org/officeDocument/2006/relationships/hyperlink" Target="http://www.&#40575;&#23665;&#26371;&#39208;.tw/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uokr.com/post/60151/" TargetMode="External"/><Relationship Id="rId11" Type="http://schemas.openxmlformats.org/officeDocument/2006/relationships/hyperlink" Target="https://zh.wikipedia.org/wiki/%E9%98%BF%E6%B3%A2%E7%BD%97%E8%AE%A1%E5%88%92" TargetMode="External"/><Relationship Id="rId5" Type="http://schemas.openxmlformats.org/officeDocument/2006/relationships/hyperlink" Target="http://web2.nmns.edu.tw/constellation/home.php" TargetMode="External"/><Relationship Id="rId10" Type="http://schemas.openxmlformats.org/officeDocument/2006/relationships/hyperlink" Target="http://gimini.blog.163.com/" TargetMode="External"/><Relationship Id="rId4" Type="http://schemas.openxmlformats.org/officeDocument/2006/relationships/hyperlink" Target="http://www.nmns.edu.tw/" TargetMode="External"/><Relationship Id="rId9" Type="http://schemas.openxmlformats.org/officeDocument/2006/relationships/hyperlink" Target="http://www.teacher.aedocenter.com/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sa.gov/" TargetMode="External"/><Relationship Id="rId7" Type="http://schemas.openxmlformats.org/officeDocument/2006/relationships/hyperlink" Target="http://163.20.160.24/~star/" TargetMode="External"/><Relationship Id="rId2" Type="http://schemas.openxmlformats.org/officeDocument/2006/relationships/hyperlink" Target="http://aeea.nmns.edu.tw/index1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zh.wikipedia.org/zh-tw/" TargetMode="External"/><Relationship Id="rId5" Type="http://schemas.openxmlformats.org/officeDocument/2006/relationships/hyperlink" Target="http://quest.eb.com/" TargetMode="External"/><Relationship Id="rId4" Type="http://schemas.openxmlformats.org/officeDocument/2006/relationships/hyperlink" Target="http://galileo.rice.edu/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ILDHCPiJFeM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agayastudio.com/space/moon/m_01_moonlight.html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525D8-5B2C-4A7A-8F4A-60640519441F}" type="datetime1">
              <a:rPr lang="zh-TW" altLang="en-US"/>
              <a:pPr/>
              <a:t>2015/11/18</a:t>
            </a:fld>
            <a:endParaRPr lang="en-US" altLang="zh-TW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763588"/>
            <a:ext cx="8569325" cy="1152525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zh-TW" altLang="en-US" sz="6600" b="1" dirty="0">
                <a:solidFill>
                  <a:srgbClr val="FFFF00"/>
                </a:solidFill>
                <a:ea typeface="標楷體" panose="03000509000000000000" pitchFamily="65" charset="-120"/>
              </a:rPr>
              <a:t>明月幾時有～</a:t>
            </a:r>
            <a:r>
              <a:rPr lang="en-US" altLang="zh-TW" sz="6600" b="1" dirty="0">
                <a:solidFill>
                  <a:srgbClr val="FFFF00"/>
                </a:solidFill>
                <a:ea typeface="標楷體" panose="03000509000000000000" pitchFamily="65" charset="-120"/>
              </a:rPr>
              <a:t>moon</a:t>
            </a:r>
          </a:p>
        </p:txBody>
      </p:sp>
      <p:pic>
        <p:nvPicPr>
          <p:cNvPr id="75782" name="Picture 6" descr="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4" t="3830" r="10083" b="8090"/>
          <a:stretch>
            <a:fillRect/>
          </a:stretch>
        </p:blipFill>
        <p:spPr bwMode="auto">
          <a:xfrm>
            <a:off x="2051050" y="1412875"/>
            <a:ext cx="5040313" cy="497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780" name="Text Box 4"/>
          <p:cNvSpPr txBox="1">
            <a:spLocks noChangeArrowheads="1"/>
          </p:cNvSpPr>
          <p:nvPr/>
        </p:nvSpPr>
        <p:spPr bwMode="auto">
          <a:xfrm>
            <a:off x="6588125" y="5949950"/>
            <a:ext cx="21605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800" b="1">
                <a:ea typeface="標楷體" panose="03000509000000000000" pitchFamily="65" charset="-120"/>
              </a:rPr>
              <a:t>圖：</a:t>
            </a:r>
            <a:r>
              <a:rPr lang="en-US" altLang="zh-TW" sz="2800"/>
              <a:t>NASA</a:t>
            </a:r>
          </a:p>
        </p:txBody>
      </p:sp>
    </p:spTree>
  </p:cSld>
  <p:clrMapOvr>
    <a:masterClrMapping/>
  </p:clrMapOvr>
  <p:transition spd="med">
    <p:cut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1C669-2EB1-4E44-83D4-BD7CECC9C7AA}" type="datetime1">
              <a:rPr lang="zh-TW" altLang="en-US"/>
              <a:pPr/>
              <a:t>2015/11/18</a:t>
            </a:fld>
            <a:endParaRPr lang="en-US" altLang="zh-TW"/>
          </a:p>
        </p:txBody>
      </p:sp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4032250" cy="865188"/>
          </a:xfrm>
        </p:spPr>
        <p:txBody>
          <a:bodyPr/>
          <a:lstStyle/>
          <a:p>
            <a:r>
              <a:rPr lang="zh-TW" altLang="en-US" b="1">
                <a:ea typeface="標楷體" panose="03000509000000000000" pitchFamily="65" charset="-120"/>
              </a:rPr>
              <a:t>吳剛伐桂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107950" y="1125538"/>
            <a:ext cx="5040313" cy="532765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zh-TW" altLang="en-US" sz="2600" b="1">
                <a:ea typeface="標楷體" panose="03000509000000000000" pitchFamily="65" charset="-120"/>
              </a:rPr>
              <a:t>段成式</a:t>
            </a:r>
            <a:r>
              <a:rPr lang="en-US" altLang="zh-TW" sz="2600" b="1">
                <a:ea typeface="標楷體" panose="03000509000000000000" pitchFamily="65" charset="-120"/>
              </a:rPr>
              <a:t>《</a:t>
            </a:r>
            <a:r>
              <a:rPr lang="zh-TW" altLang="en-US" sz="2600" b="1">
                <a:ea typeface="標楷體" panose="03000509000000000000" pitchFamily="65" charset="-120"/>
              </a:rPr>
              <a:t>酉陽雜俎</a:t>
            </a:r>
            <a:r>
              <a:rPr lang="en-US" altLang="zh-TW" sz="2600" b="1">
                <a:latin typeface="標楷體" panose="03000509000000000000" pitchFamily="65" charset="-120"/>
                <a:ea typeface="標楷體" panose="03000509000000000000" pitchFamily="65" charset="-120"/>
              </a:rPr>
              <a:t>·</a:t>
            </a:r>
            <a:r>
              <a:rPr lang="zh-TW" altLang="en-US" sz="2600" b="1">
                <a:ea typeface="標楷體" panose="03000509000000000000" pitchFamily="65" charset="-120"/>
              </a:rPr>
              <a:t>天咫</a:t>
            </a:r>
            <a:r>
              <a:rPr lang="en-US" altLang="zh-TW" sz="2600" b="1">
                <a:ea typeface="標楷體" panose="03000509000000000000" pitchFamily="65" charset="-120"/>
              </a:rPr>
              <a:t>》</a:t>
            </a:r>
            <a:r>
              <a:rPr lang="zh-TW" altLang="en-US" sz="2600" b="1">
                <a:ea typeface="標楷體" panose="03000509000000000000" pitchFamily="65" charset="-120"/>
              </a:rPr>
              <a:t>：「月桂，高五百丈，下有一人常砍之，樹創隨合，其人姓吳名剛，西河人。學道有過，常令伐樹。」</a:t>
            </a:r>
          </a:p>
          <a:p>
            <a:pPr>
              <a:lnSpc>
                <a:spcPct val="110000"/>
              </a:lnSpc>
            </a:pPr>
            <a:r>
              <a:rPr lang="zh-TW" altLang="en-US" sz="2600" b="1">
                <a:ea typeface="標楷體" panose="03000509000000000000" pitchFamily="65" charset="-120"/>
              </a:rPr>
              <a:t>相傳吳剛是位醉心仙道的樵夫，卻始終不肯專心學習，因此天帝命他留在月宮砍倒桂樹，方可獲仙術。只要吳剛每次偷懶時，桂樹便會慢慢癒合。所以，吳剛一直無法達成天帝交付的任務。 圖：維基</a:t>
            </a:r>
          </a:p>
        </p:txBody>
      </p:sp>
      <p:pic>
        <p:nvPicPr>
          <p:cNvPr id="81925" name="Picture 5" descr="File:Yoshitoshi - 100 Aspects of the Moon - 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800" y="566738"/>
            <a:ext cx="4241800" cy="606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cut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8AA82-BA39-4478-A06B-0C956E8B73E3}" type="datetime1">
              <a:rPr lang="zh-TW" altLang="en-US"/>
              <a:pPr/>
              <a:t>2015/11/18</a:t>
            </a:fld>
            <a:endParaRPr lang="en-US" altLang="zh-TW"/>
          </a:p>
        </p:txBody>
      </p:sp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1143000"/>
          </a:xfrm>
        </p:spPr>
        <p:txBody>
          <a:bodyPr/>
          <a:lstStyle/>
          <a:p>
            <a:r>
              <a:rPr lang="zh-TW" altLang="en-US" b="1">
                <a:ea typeface="標楷體" panose="03000509000000000000" pitchFamily="65" charset="-120"/>
              </a:rPr>
              <a:t>巨龍與七個月亮</a:t>
            </a:r>
          </a:p>
        </p:txBody>
      </p:sp>
      <p:pic>
        <p:nvPicPr>
          <p:cNvPr id="69637" name="Picture 5"/>
          <p:cNvPicPr>
            <a:picLocks noChangeAspect="1" noChangeArrowheads="1"/>
          </p:cNvPicPr>
          <p:nvPr/>
        </p:nvPicPr>
        <p:blipFill>
          <a:blip r:embed="rId2">
            <a:lum bright="-18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22" t="25856" r="21445" b="21643"/>
          <a:stretch>
            <a:fillRect/>
          </a:stretch>
        </p:blipFill>
        <p:spPr bwMode="auto">
          <a:xfrm>
            <a:off x="2484438" y="1412875"/>
            <a:ext cx="4149725" cy="51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9638" name="Picture 6" descr="龍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8" t="6821" r="2998" b="3246"/>
          <a:stretch>
            <a:fillRect/>
          </a:stretch>
        </p:blipFill>
        <p:spPr bwMode="auto">
          <a:xfrm>
            <a:off x="954088" y="1268413"/>
            <a:ext cx="7200900" cy="505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639" name="Text Box 7"/>
          <p:cNvSpPr txBox="1">
            <a:spLocks noChangeArrowheads="1"/>
          </p:cNvSpPr>
          <p:nvPr/>
        </p:nvSpPr>
        <p:spPr bwMode="auto">
          <a:xfrm>
            <a:off x="900113" y="6308725"/>
            <a:ext cx="7272337" cy="366713"/>
          </a:xfrm>
          <a:prstGeom prst="rect">
            <a:avLst/>
          </a:prstGeom>
          <a:solidFill>
            <a:srgbClr val="CC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b="1">
                <a:solidFill>
                  <a:srgbClr val="000000"/>
                </a:solidFill>
              </a:rPr>
              <a:t>Credit</a:t>
            </a:r>
            <a:r>
              <a:rPr lang="zh-TW" altLang="en-US" b="1">
                <a:solidFill>
                  <a:srgbClr val="000000"/>
                </a:solidFill>
              </a:rPr>
              <a:t>：</a:t>
            </a:r>
            <a:r>
              <a:rPr lang="en-US" altLang="zh-TW" b="1">
                <a:solidFill>
                  <a:srgbClr val="000000"/>
                </a:solidFill>
              </a:rPr>
              <a:t>Dorling Kindersley / Universal Images Group</a:t>
            </a:r>
          </a:p>
        </p:txBody>
      </p:sp>
      <p:pic>
        <p:nvPicPr>
          <p:cNvPr id="69641" name="Picture 9" descr="鑼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268413"/>
            <a:ext cx="3881437" cy="5040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642" name="Text Box 10"/>
          <p:cNvSpPr txBox="1">
            <a:spLocks noChangeArrowheads="1"/>
          </p:cNvSpPr>
          <p:nvPr/>
        </p:nvSpPr>
        <p:spPr bwMode="auto">
          <a:xfrm>
            <a:off x="4487863" y="1243013"/>
            <a:ext cx="3960812" cy="5040312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zh-TW" altLang="en-US" sz="2400" b="1">
                <a:solidFill>
                  <a:srgbClr val="000000"/>
                </a:solidFill>
                <a:ea typeface="標楷體" panose="03000509000000000000" pitchFamily="65" charset="-120"/>
              </a:rPr>
              <a:t>巨龍發現月亮在他的肚子裡慢慢融化之後，他決定再吃掉第二個月亮。但月亮還是融化了，於是他一個接一個吞下月亮，直到天上只剩下一個月亮。</a:t>
            </a:r>
          </a:p>
          <a:p>
            <a:r>
              <a:rPr lang="zh-TW" altLang="en-US" sz="2400" b="1">
                <a:solidFill>
                  <a:srgbClr val="000000"/>
                </a:solidFill>
                <a:ea typeface="標楷體" panose="03000509000000000000" pitchFamily="65" charset="-120"/>
              </a:rPr>
              <a:t>這時，在天堂的大神巴賽拉發現天空只剩下一個月亮，而且聽到許多人敲鑼打鼓，對著天上某個東西喊叫，巴賽拉看見巨龍正準備吞下最後一個月亮。</a:t>
            </a:r>
          </a:p>
          <a:p>
            <a:pPr>
              <a:spcBef>
                <a:spcPct val="50000"/>
              </a:spcBef>
            </a:pPr>
            <a:r>
              <a:rPr lang="en-US" altLang="zh-TW" sz="1600" b="1">
                <a:solidFill>
                  <a:srgbClr val="000000"/>
                </a:solidFill>
              </a:rPr>
              <a:t>Credit</a:t>
            </a:r>
            <a:r>
              <a:rPr lang="zh-TW" altLang="en-US" sz="1600" b="1">
                <a:solidFill>
                  <a:srgbClr val="000000"/>
                </a:solidFill>
              </a:rPr>
              <a:t>：</a:t>
            </a:r>
            <a:r>
              <a:rPr lang="en-US" altLang="zh-TW" sz="1600" b="1">
                <a:solidFill>
                  <a:srgbClr val="000000"/>
                </a:solidFill>
              </a:rPr>
              <a:t>Encyclopaedia Britannica, Inc</a:t>
            </a:r>
            <a:r>
              <a:rPr lang="en-US" altLang="zh-TW" sz="1600">
                <a:solidFill>
                  <a:srgbClr val="000000"/>
                </a:solidFill>
              </a:rPr>
              <a:t>.</a:t>
            </a:r>
          </a:p>
        </p:txBody>
      </p:sp>
      <p:pic>
        <p:nvPicPr>
          <p:cNvPr id="69643" name="Picture 11" descr="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7" t="11507" r="17026" b="13237"/>
          <a:stretch>
            <a:fillRect/>
          </a:stretch>
        </p:blipFill>
        <p:spPr bwMode="auto">
          <a:xfrm>
            <a:off x="4500563" y="1052513"/>
            <a:ext cx="4032250" cy="403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646" name="Picture 14" descr="BAMBO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8" y="1196975"/>
            <a:ext cx="3889375" cy="540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644" name="Text Box 12"/>
          <p:cNvSpPr txBox="1">
            <a:spLocks noChangeArrowheads="1"/>
          </p:cNvSpPr>
          <p:nvPr/>
        </p:nvSpPr>
        <p:spPr bwMode="auto">
          <a:xfrm>
            <a:off x="611188" y="5949950"/>
            <a:ext cx="3889375" cy="517525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400" b="1">
                <a:solidFill>
                  <a:srgbClr val="000000"/>
                </a:solidFill>
              </a:rPr>
              <a:t>Credit</a:t>
            </a:r>
            <a:r>
              <a:rPr lang="zh-TW" altLang="en-US" sz="1400" b="1">
                <a:solidFill>
                  <a:srgbClr val="000000"/>
                </a:solidFill>
              </a:rPr>
              <a:t>：</a:t>
            </a:r>
            <a:r>
              <a:rPr lang="en-US" altLang="zh-TW" sz="1400" b="1">
                <a:solidFill>
                  <a:srgbClr val="000000"/>
                </a:solidFill>
              </a:rPr>
              <a:t>Philippe Clement / Nature Picture Library / Universal Images Group</a:t>
            </a:r>
          </a:p>
        </p:txBody>
      </p:sp>
      <p:sp>
        <p:nvSpPr>
          <p:cNvPr id="69647" name="Text Box 15"/>
          <p:cNvSpPr txBox="1">
            <a:spLocks noChangeArrowheads="1"/>
          </p:cNvSpPr>
          <p:nvPr/>
        </p:nvSpPr>
        <p:spPr bwMode="auto">
          <a:xfrm>
            <a:off x="4572000" y="5013325"/>
            <a:ext cx="4176713" cy="176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TW" altLang="en-US" sz="2200" b="1">
                <a:ea typeface="標楷體" panose="03000509000000000000" pitchFamily="65" charset="-120"/>
              </a:rPr>
              <a:t>後來巨龍還是不放棄，所以，每當他想偷吃月亮的時候，人類就會用鼓聲和叫喊聲趕他走。而巴賽拉種的竹子，即使到今天，還是可以看得見唷！</a:t>
            </a:r>
          </a:p>
        </p:txBody>
      </p:sp>
    </p:spTree>
  </p:cSld>
  <p:clrMapOvr>
    <a:masterClrMapping/>
  </p:clrMapOvr>
  <p:transition spd="med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9" grpId="1" animBg="1"/>
      <p:bldP spid="69639" grpId="2" animBg="1"/>
      <p:bldP spid="69642" grpId="0" animBg="1"/>
      <p:bldP spid="69642" grpId="1" animBg="1"/>
      <p:bldP spid="69644" grpId="0" animBg="1"/>
      <p:bldP spid="6964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4B660-2E8A-4184-9AF1-235967E8603A}" type="datetime1">
              <a:rPr lang="zh-TW" altLang="en-US"/>
              <a:pPr/>
              <a:t>2015/11/18</a:t>
            </a:fld>
            <a:endParaRPr lang="en-US" altLang="zh-TW"/>
          </a:p>
        </p:txBody>
      </p:sp>
      <p:pic>
        <p:nvPicPr>
          <p:cNvPr id="149506" name="Picture 2" descr="The Big Dipper Clus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6" r="6017" b="4665"/>
          <a:stretch>
            <a:fillRect/>
          </a:stretch>
        </p:blipFill>
        <p:spPr bwMode="auto">
          <a:xfrm>
            <a:off x="0" y="0"/>
            <a:ext cx="9144000" cy="6862763"/>
          </a:xfrm>
          <a:prstGeom prst="rect">
            <a:avLst/>
          </a:prstGeom>
          <a:noFill/>
        </p:spPr>
      </p:pic>
      <p:sp>
        <p:nvSpPr>
          <p:cNvPr id="149507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188640"/>
            <a:ext cx="8305800" cy="868362"/>
          </a:xfrm>
        </p:spPr>
        <p:txBody>
          <a:bodyPr/>
          <a:lstStyle/>
          <a:p>
            <a:r>
              <a:rPr lang="zh-TW" altLang="en-US" b="1" dirty="0">
                <a:solidFill>
                  <a:srgbClr val="FFFF66"/>
                </a:solidFill>
                <a:ea typeface="標楷體" panose="03000509000000000000" pitchFamily="65" charset="-120"/>
              </a:rPr>
              <a:t>圖片引用資料</a:t>
            </a:r>
            <a:r>
              <a:rPr lang="zh-TW" altLang="en-US" b="1" dirty="0" smtClean="0">
                <a:solidFill>
                  <a:srgbClr val="FFFF66"/>
                </a:solidFill>
                <a:ea typeface="標楷體" panose="03000509000000000000" pitchFamily="65" charset="-120"/>
              </a:rPr>
              <a:t>來源</a:t>
            </a:r>
            <a:endParaRPr lang="en-US" altLang="zh-TW" b="1" dirty="0">
              <a:solidFill>
                <a:srgbClr val="FFFF66"/>
              </a:solidFill>
            </a:endParaRPr>
          </a:p>
        </p:txBody>
      </p:sp>
      <p:sp>
        <p:nvSpPr>
          <p:cNvPr id="14950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1124744"/>
            <a:ext cx="9144000" cy="5638800"/>
          </a:xfrm>
        </p:spPr>
        <p:txBody>
          <a:bodyPr/>
          <a:lstStyle/>
          <a:p>
            <a:r>
              <a:rPr lang="en-US" altLang="zh-TW" sz="28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Flickr</a:t>
            </a:r>
            <a:r>
              <a:rPr lang="zh-TW" altLang="en-US" sz="28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網站，圖片作者～</a:t>
            </a:r>
            <a:r>
              <a:rPr lang="en-US" altLang="zh-TW" sz="28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Jerry </a:t>
            </a:r>
            <a:r>
              <a:rPr lang="zh-TW" altLang="en-US" sz="28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心：</a:t>
            </a:r>
            <a:r>
              <a:rPr lang="en-US" altLang="zh-TW" sz="22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hlinkClick r:id="rId3"/>
              </a:rPr>
              <a:t>http://www.flickr.com/photos/jerryfu/4716322855/?reg=1</a:t>
            </a:r>
            <a:endParaRPr lang="en-US" altLang="zh-TW" sz="2200" b="1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國立自然科學博物館：</a:t>
            </a:r>
            <a:r>
              <a:rPr lang="en-US" altLang="zh-TW" sz="28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hlinkClick r:id="rId4"/>
              </a:rPr>
              <a:t>http://www.nmns.edu.tw/</a:t>
            </a:r>
            <a:endParaRPr lang="en-US" altLang="zh-TW" sz="2800" b="1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國立自然科學博物館</a:t>
            </a:r>
            <a:r>
              <a:rPr lang="en-US" altLang="zh-TW" sz="28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--</a:t>
            </a:r>
            <a:r>
              <a:rPr lang="zh-TW" altLang="en-US" sz="28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星座探奇網頁：</a:t>
            </a:r>
            <a:r>
              <a:rPr lang="en-US" altLang="zh-TW" sz="24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hlinkClick r:id="rId5"/>
              </a:rPr>
              <a:t>http://web2.nmns.edu.tw/constellation/home.php</a:t>
            </a:r>
            <a:endParaRPr lang="en-US" altLang="zh-TW" sz="2400" b="1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kumimoji="0" lang="zh-TW" altLang="en-US" sz="28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果賣科技：</a:t>
            </a:r>
            <a:r>
              <a:rPr kumimoji="0" lang="en-US" altLang="zh-TW" sz="28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hlinkClick r:id="rId6"/>
              </a:rPr>
              <a:t>http://www.guokr.com/post/60151/</a:t>
            </a:r>
            <a:endParaRPr kumimoji="0" lang="en-US" altLang="zh-TW" sz="2800" b="1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臺灣鹿山文社：</a:t>
            </a:r>
            <a:r>
              <a:rPr lang="en-US" altLang="zh-TW" sz="28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hlinkClick r:id="rId7"/>
              </a:rPr>
              <a:t>http://www.</a:t>
            </a:r>
            <a:r>
              <a:rPr lang="zh-TW" altLang="en-US" sz="28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hlinkClick r:id="rId7"/>
              </a:rPr>
              <a:t>鹿山會館</a:t>
            </a:r>
            <a:r>
              <a:rPr lang="en-US" altLang="zh-TW" sz="28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hlinkClick r:id="rId7"/>
              </a:rPr>
              <a:t>.</a:t>
            </a:r>
            <a:r>
              <a:rPr lang="en-US" altLang="zh-TW" sz="2800" b="1" dirty="0" err="1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hlinkClick r:id="rId7"/>
              </a:rPr>
              <a:t>tw</a:t>
            </a:r>
            <a:r>
              <a:rPr lang="en-US" altLang="zh-TW" sz="28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hlinkClick r:id="rId7"/>
              </a:rPr>
              <a:t>/</a:t>
            </a:r>
            <a:endParaRPr lang="en-US" altLang="zh-TW" sz="2800" b="1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香港太空館：</a:t>
            </a:r>
            <a:r>
              <a:rPr lang="en-US" altLang="zh-TW" sz="14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hlinkClick r:id="rId8"/>
              </a:rPr>
              <a:t>http://www.lcsd.gov.hk/CE/Museum/Space/StarShine/HKSkyMap/c_starshine_hkskymap.htm</a:t>
            </a:r>
            <a:endParaRPr lang="en-US" altLang="zh-TW" sz="1400" b="1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方永來個人網站：</a:t>
            </a:r>
            <a:r>
              <a:rPr lang="en-US" altLang="zh-TW" sz="2400" b="1" dirty="0">
                <a:hlinkClick r:id="rId9"/>
              </a:rPr>
              <a:t>http://www.teacher.aedocenter.com/</a:t>
            </a:r>
            <a:endParaRPr lang="en-US" altLang="zh-TW" sz="2400" b="1" dirty="0"/>
          </a:p>
          <a:p>
            <a:r>
              <a:rPr lang="zh-TW" altLang="en-US" b="1" dirty="0">
                <a:solidFill>
                  <a:schemeClr val="bg1"/>
                </a:solidFill>
                <a:ea typeface="標楷體" panose="03000509000000000000" pitchFamily="65" charset="-120"/>
              </a:rPr>
              <a:t>許阿得斯個人部落格：</a:t>
            </a:r>
            <a:r>
              <a:rPr lang="en-US" altLang="zh-TW" sz="2400" b="1" dirty="0">
                <a:solidFill>
                  <a:schemeClr val="bg1"/>
                </a:solidFill>
                <a:hlinkClick r:id="rId10"/>
              </a:rPr>
              <a:t>http</a:t>
            </a:r>
            <a:r>
              <a:rPr lang="en-US" altLang="zh-TW" sz="2400" b="1" dirty="0">
                <a:hlinkClick r:id="rId10"/>
              </a:rPr>
              <a:t>://gimini.blog.163.com</a:t>
            </a:r>
            <a:r>
              <a:rPr lang="en-US" altLang="zh-TW" sz="2400" b="1" dirty="0" smtClean="0">
                <a:hlinkClick r:id="rId10"/>
              </a:rPr>
              <a:t>/</a:t>
            </a:r>
            <a:endParaRPr lang="en-US" altLang="zh-TW" sz="2400" b="1" dirty="0" smtClean="0"/>
          </a:p>
          <a:p>
            <a:r>
              <a:rPr lang="zh-TW" altLang="en-US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維基百</a:t>
            </a:r>
            <a:r>
              <a:rPr lang="zh-TW" altLang="en-US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科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2400" b="1" dirty="0">
                <a:latin typeface="+mj-lt"/>
                <a:ea typeface="標楷體" panose="03000509000000000000" pitchFamily="65" charset="-120"/>
                <a:hlinkClick r:id="rId11"/>
              </a:rPr>
              <a:t>https://</a:t>
            </a:r>
            <a:r>
              <a:rPr lang="en-US" altLang="zh-TW" sz="2400" b="1" dirty="0" smtClean="0">
                <a:latin typeface="+mj-lt"/>
                <a:ea typeface="標楷體" panose="03000509000000000000" pitchFamily="65" charset="-120"/>
                <a:hlinkClick r:id="rId11"/>
              </a:rPr>
              <a:t>zh.wikipedia.org/wiki</a:t>
            </a:r>
            <a:endParaRPr lang="en-US" altLang="zh-TW" sz="2400" b="1" dirty="0" smtClean="0">
              <a:latin typeface="+mj-lt"/>
              <a:ea typeface="標楷體" panose="03000509000000000000" pitchFamily="65" charset="-120"/>
            </a:endParaRPr>
          </a:p>
          <a:p>
            <a:endParaRPr lang="en-US" altLang="zh-TW" sz="2400" b="1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49509" name="Rectangle 5"/>
          <p:cNvSpPr>
            <a:spLocks noChangeArrowheads="1"/>
          </p:cNvSpPr>
          <p:nvPr/>
        </p:nvSpPr>
        <p:spPr bwMode="auto">
          <a:xfrm>
            <a:off x="0" y="0"/>
            <a:ext cx="1666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1109" rIns="28566" anchor="ctr">
            <a:spAutoFit/>
          </a:bodyPr>
          <a:lstStyle/>
          <a:p>
            <a:r>
              <a:rPr lang="en-US" altLang="zh-TW"/>
              <a:t>  </a:t>
            </a:r>
          </a:p>
        </p:txBody>
      </p:sp>
      <p:sp>
        <p:nvSpPr>
          <p:cNvPr id="149510" name="Rectangle 6"/>
          <p:cNvSpPr>
            <a:spLocks noChangeArrowheads="1"/>
          </p:cNvSpPr>
          <p:nvPr/>
        </p:nvSpPr>
        <p:spPr bwMode="auto">
          <a:xfrm>
            <a:off x="0" y="0"/>
            <a:ext cx="1666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1109" rIns="28566" anchor="ctr">
            <a:spAutoFit/>
          </a:bodyPr>
          <a:lstStyle/>
          <a:p>
            <a:r>
              <a:rPr lang="en-US" altLang="zh-TW"/>
              <a:t>  </a:t>
            </a:r>
          </a:p>
        </p:txBody>
      </p:sp>
    </p:spTree>
  </p:cSld>
  <p:clrMapOvr>
    <a:masterClrMapping/>
  </p:clrMapOvr>
  <p:transition spd="med">
    <p:cut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94CFF-BE1B-4D62-8EC6-204036D24918}" type="datetime1">
              <a:rPr lang="zh-TW" altLang="en-US"/>
              <a:pPr/>
              <a:t>2015/11/18</a:t>
            </a:fld>
            <a:endParaRPr lang="en-US" altLang="zh-TW"/>
          </a:p>
        </p:txBody>
      </p:sp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ea typeface="標楷體" panose="03000509000000000000" pitchFamily="65" charset="-120"/>
              </a:rPr>
              <a:t>參考</a:t>
            </a:r>
            <a:r>
              <a:rPr lang="zh-TW" altLang="en-US" b="1" dirty="0" smtClean="0">
                <a:ea typeface="標楷體" panose="03000509000000000000" pitchFamily="65" charset="-120"/>
              </a:rPr>
              <a:t>書目</a:t>
            </a:r>
            <a:endParaRPr lang="zh-TW" altLang="en-US" b="1" dirty="0">
              <a:ea typeface="標楷體" panose="03000509000000000000" pitchFamily="65" charset="-120"/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41438"/>
            <a:ext cx="9144000" cy="5516562"/>
          </a:xfrm>
        </p:spPr>
        <p:txBody>
          <a:bodyPr/>
          <a:lstStyle/>
          <a:p>
            <a:pPr marL="393700" indent="-393700">
              <a:lnSpc>
                <a:spcPct val="110000"/>
              </a:lnSpc>
              <a:buFontTx/>
              <a:buNone/>
            </a:pPr>
            <a:r>
              <a:rPr lang="en-US" altLang="zh-TW" sz="2200" b="1" dirty="0">
                <a:ea typeface="標楷體" panose="03000509000000000000" pitchFamily="65" charset="-120"/>
              </a:rPr>
              <a:t>1</a:t>
            </a:r>
            <a:r>
              <a:rPr lang="zh-TW" altLang="en-US" sz="2200" b="1" dirty="0">
                <a:ea typeface="標楷體" panose="03000509000000000000" pitchFamily="65" charset="-120"/>
              </a:rPr>
              <a:t>、</a:t>
            </a:r>
            <a:r>
              <a:rPr lang="en-US" altLang="zh-TW" sz="2200" b="1" dirty="0">
                <a:ea typeface="標楷體" panose="03000509000000000000" pitchFamily="65" charset="-120"/>
              </a:rPr>
              <a:t>〈</a:t>
            </a:r>
            <a:r>
              <a:rPr lang="zh-TW" altLang="en-US" sz="2200" b="1" dirty="0">
                <a:ea typeface="標楷體" panose="03000509000000000000" pitchFamily="65" charset="-120"/>
              </a:rPr>
              <a:t>神祕的巨石建築物</a:t>
            </a:r>
            <a:r>
              <a:rPr lang="en-US" altLang="zh-TW" sz="2200" b="1" dirty="0">
                <a:ea typeface="標楷體" panose="03000509000000000000" pitchFamily="65" charset="-120"/>
              </a:rPr>
              <a:t>•</a:t>
            </a:r>
            <a:r>
              <a:rPr lang="zh-TW" altLang="en-US" sz="2200" b="1" dirty="0">
                <a:ea typeface="標楷體" panose="03000509000000000000" pitchFamily="65" charset="-120"/>
              </a:rPr>
              <a:t>巨石陣</a:t>
            </a:r>
            <a:r>
              <a:rPr lang="en-US" altLang="zh-TW" sz="2200" b="1" dirty="0">
                <a:ea typeface="標楷體" panose="03000509000000000000" pitchFamily="65" charset="-120"/>
              </a:rPr>
              <a:t>〉</a:t>
            </a:r>
            <a:r>
              <a:rPr lang="zh-TW" altLang="en-US" sz="2200" b="1" dirty="0">
                <a:ea typeface="標楷體" panose="03000509000000000000" pitchFamily="65" charset="-120"/>
              </a:rPr>
              <a:t>，</a:t>
            </a:r>
            <a:r>
              <a:rPr lang="en-US" altLang="zh-TW" sz="2200" b="1" dirty="0">
                <a:ea typeface="標楷體" panose="03000509000000000000" pitchFamily="65" charset="-120"/>
              </a:rPr>
              <a:t>《</a:t>
            </a:r>
            <a:r>
              <a:rPr lang="zh-TW" altLang="en-US" sz="2200" b="1" dirty="0">
                <a:ea typeface="標楷體" panose="03000509000000000000" pitchFamily="65" charset="-120"/>
              </a:rPr>
              <a:t>古代文明</a:t>
            </a:r>
            <a:r>
              <a:rPr lang="en-US" altLang="zh-TW" sz="2200" b="1" dirty="0">
                <a:ea typeface="標楷體" panose="03000509000000000000" pitchFamily="65" charset="-120"/>
              </a:rPr>
              <a:t>》</a:t>
            </a:r>
            <a:r>
              <a:rPr lang="zh-TW" altLang="en-US" sz="2200" b="1" dirty="0">
                <a:ea typeface="標楷體" panose="03000509000000000000" pitchFamily="65" charset="-120"/>
              </a:rPr>
              <a:t>第</a:t>
            </a:r>
            <a:r>
              <a:rPr lang="en-US" altLang="zh-TW" sz="2200" b="1" dirty="0">
                <a:ea typeface="標楷體" panose="03000509000000000000" pitchFamily="65" charset="-120"/>
              </a:rPr>
              <a:t>1</a:t>
            </a:r>
            <a:r>
              <a:rPr lang="zh-TW" altLang="en-US" sz="2200" b="1" dirty="0">
                <a:ea typeface="標楷體" panose="03000509000000000000" pitchFamily="65" charset="-120"/>
              </a:rPr>
              <a:t>期，頁</a:t>
            </a:r>
            <a:r>
              <a:rPr lang="en-US" altLang="zh-TW" sz="2200" b="1" dirty="0">
                <a:ea typeface="標楷體" panose="03000509000000000000" pitchFamily="65" charset="-120"/>
              </a:rPr>
              <a:t>9-14</a:t>
            </a:r>
            <a:r>
              <a:rPr lang="zh-TW" altLang="en-US" sz="2200" b="1" dirty="0">
                <a:ea typeface="標楷體" panose="03000509000000000000" pitchFamily="65" charset="-120"/>
              </a:rPr>
              <a:t>。</a:t>
            </a:r>
          </a:p>
          <a:p>
            <a:pPr marL="393700" indent="-393700">
              <a:lnSpc>
                <a:spcPct val="110000"/>
              </a:lnSpc>
              <a:buFontTx/>
              <a:buNone/>
            </a:pPr>
            <a:r>
              <a:rPr lang="en-US" altLang="zh-TW" sz="2200" b="1" dirty="0">
                <a:ea typeface="標楷體" panose="03000509000000000000" pitchFamily="65" charset="-120"/>
              </a:rPr>
              <a:t>2</a:t>
            </a:r>
            <a:r>
              <a:rPr lang="zh-TW" altLang="en-US" sz="2200" b="1" dirty="0">
                <a:ea typeface="標楷體" panose="03000509000000000000" pitchFamily="65" charset="-120"/>
              </a:rPr>
              <a:t>、</a:t>
            </a:r>
            <a:r>
              <a:rPr lang="en-US" altLang="zh-TW" sz="2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TW" altLang="en-US" sz="2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發現天文之美</a:t>
            </a:r>
            <a:r>
              <a:rPr lang="en-US" altLang="zh-TW" sz="2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•</a:t>
            </a:r>
            <a:r>
              <a:rPr lang="zh-TW" altLang="en-US" sz="2200" b="1" dirty="0">
                <a:ea typeface="標楷體" panose="03000509000000000000" pitchFamily="65" charset="-120"/>
              </a:rPr>
              <a:t>科學人雜誌精采特輯</a:t>
            </a:r>
            <a:r>
              <a:rPr lang="en-US" altLang="zh-TW" sz="2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》</a:t>
            </a:r>
            <a:r>
              <a:rPr lang="zh-TW" altLang="en-US" sz="2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（台北市：遠流，</a:t>
            </a:r>
            <a:r>
              <a:rPr lang="en-US" altLang="zh-TW" sz="2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2012</a:t>
            </a:r>
            <a:r>
              <a:rPr lang="zh-TW" altLang="en-US" sz="2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）</a:t>
            </a:r>
          </a:p>
          <a:p>
            <a:pPr marL="393700" indent="-393700">
              <a:lnSpc>
                <a:spcPct val="110000"/>
              </a:lnSpc>
              <a:buFontTx/>
              <a:buNone/>
            </a:pPr>
            <a:r>
              <a:rPr lang="en-US" altLang="zh-TW" sz="2200" b="1" dirty="0">
                <a:ea typeface="標楷體" panose="03000509000000000000" pitchFamily="65" charset="-120"/>
              </a:rPr>
              <a:t>3</a:t>
            </a:r>
            <a:r>
              <a:rPr lang="zh-TW" altLang="en-US" sz="2200" b="1" dirty="0">
                <a:ea typeface="標楷體" panose="03000509000000000000" pitchFamily="65" charset="-120"/>
              </a:rPr>
              <a:t>、</a:t>
            </a:r>
            <a:r>
              <a:rPr lang="en-US" altLang="zh-TW" sz="2200" b="1" dirty="0" err="1">
                <a:ea typeface="標楷體" panose="03000509000000000000" pitchFamily="65" charset="-120"/>
              </a:rPr>
              <a:t>Lutgens</a:t>
            </a:r>
            <a:r>
              <a:rPr lang="zh-TW" altLang="en-US" sz="2200" b="1" dirty="0">
                <a:ea typeface="標楷體" panose="03000509000000000000" pitchFamily="65" charset="-120"/>
              </a:rPr>
              <a:t>等著，</a:t>
            </a:r>
            <a:r>
              <a:rPr lang="en-US" altLang="zh-TW" sz="2200" b="1" dirty="0">
                <a:ea typeface="標楷體" panose="03000509000000000000" pitchFamily="65" charset="-120"/>
              </a:rPr>
              <a:t>《</a:t>
            </a:r>
            <a:r>
              <a:rPr lang="zh-TW" altLang="en-US" sz="2200" b="1" dirty="0">
                <a:ea typeface="標楷體" panose="03000509000000000000" pitchFamily="65" charset="-120"/>
              </a:rPr>
              <a:t>觀念地球科學</a:t>
            </a:r>
            <a:r>
              <a:rPr lang="en-US" altLang="zh-TW" sz="2200" b="1" dirty="0">
                <a:ea typeface="標楷體" panose="03000509000000000000" pitchFamily="65" charset="-120"/>
              </a:rPr>
              <a:t>•4》</a:t>
            </a:r>
            <a:r>
              <a:rPr lang="zh-TW" altLang="en-US" sz="2200" b="1" dirty="0">
                <a:ea typeface="標楷體" panose="03000509000000000000" pitchFamily="65" charset="-120"/>
              </a:rPr>
              <a:t>（台北市：天下遠見，</a:t>
            </a:r>
            <a:r>
              <a:rPr lang="en-US" altLang="zh-TW" sz="2200" b="1" dirty="0">
                <a:ea typeface="標楷體" panose="03000509000000000000" pitchFamily="65" charset="-120"/>
              </a:rPr>
              <a:t>2012</a:t>
            </a:r>
            <a:r>
              <a:rPr lang="zh-TW" altLang="en-US" sz="2200" b="1" dirty="0">
                <a:ea typeface="標楷體" panose="03000509000000000000" pitchFamily="65" charset="-120"/>
              </a:rPr>
              <a:t>）。</a:t>
            </a:r>
          </a:p>
          <a:p>
            <a:pPr marL="393700" indent="-393700">
              <a:lnSpc>
                <a:spcPct val="110000"/>
              </a:lnSpc>
              <a:buFontTx/>
              <a:buNone/>
            </a:pPr>
            <a:r>
              <a:rPr lang="en-US" altLang="zh-TW" sz="2200" b="1" dirty="0">
                <a:ea typeface="標楷體" panose="03000509000000000000" pitchFamily="65" charset="-120"/>
              </a:rPr>
              <a:t>4</a:t>
            </a:r>
            <a:r>
              <a:rPr lang="zh-TW" altLang="en-US" sz="2200" b="1" dirty="0">
                <a:ea typeface="標楷體" panose="03000509000000000000" pitchFamily="65" charset="-120"/>
              </a:rPr>
              <a:t>、王寶貫，</a:t>
            </a:r>
            <a:r>
              <a:rPr lang="en-US" altLang="zh-TW" sz="2200" b="1" dirty="0">
                <a:ea typeface="標楷體" panose="03000509000000000000" pitchFamily="65" charset="-120"/>
              </a:rPr>
              <a:t>《</a:t>
            </a:r>
            <a:r>
              <a:rPr lang="zh-TW" altLang="en-US" sz="2200" b="1" dirty="0">
                <a:ea typeface="標楷體" panose="03000509000000000000" pitchFamily="65" charset="-120"/>
              </a:rPr>
              <a:t>天與地</a:t>
            </a:r>
            <a:r>
              <a:rPr lang="en-US" altLang="zh-TW" sz="2200" b="1" dirty="0">
                <a:ea typeface="標楷體" panose="03000509000000000000" pitchFamily="65" charset="-120"/>
              </a:rPr>
              <a:t>》</a:t>
            </a:r>
            <a:r>
              <a:rPr lang="zh-TW" altLang="en-US" sz="2200" b="1" dirty="0">
                <a:ea typeface="標楷體" panose="03000509000000000000" pitchFamily="65" charset="-120"/>
              </a:rPr>
              <a:t>（台北市：牛頓，</a:t>
            </a:r>
            <a:r>
              <a:rPr lang="en-US" altLang="zh-TW" sz="2200" b="1" dirty="0">
                <a:ea typeface="標楷體" panose="03000509000000000000" pitchFamily="65" charset="-120"/>
              </a:rPr>
              <a:t>1996</a:t>
            </a:r>
            <a:r>
              <a:rPr lang="zh-TW" altLang="en-US" sz="2200" b="1" dirty="0">
                <a:ea typeface="標楷體" panose="03000509000000000000" pitchFamily="65" charset="-120"/>
              </a:rPr>
              <a:t>）。</a:t>
            </a:r>
          </a:p>
          <a:p>
            <a:pPr marL="393700" indent="-393700">
              <a:lnSpc>
                <a:spcPct val="110000"/>
              </a:lnSpc>
              <a:buFontTx/>
              <a:buNone/>
            </a:pPr>
            <a:r>
              <a:rPr lang="en-US" altLang="zh-TW" sz="2200" b="1" dirty="0" smtClean="0">
                <a:ea typeface="標楷體" panose="03000509000000000000" pitchFamily="65" charset="-120"/>
              </a:rPr>
              <a:t>5</a:t>
            </a:r>
            <a:r>
              <a:rPr lang="zh-TW" altLang="en-US" sz="2200" b="1" dirty="0" smtClean="0">
                <a:ea typeface="標楷體" panose="03000509000000000000" pitchFamily="65" charset="-120"/>
              </a:rPr>
              <a:t>、</a:t>
            </a:r>
            <a:r>
              <a:rPr lang="zh-TW" altLang="en-US" sz="2200" b="1" dirty="0">
                <a:ea typeface="標楷體" panose="03000509000000000000" pitchFamily="65" charset="-120"/>
              </a:rPr>
              <a:t>衛金森等著，</a:t>
            </a:r>
            <a:r>
              <a:rPr lang="en-US" altLang="zh-TW" sz="2200" b="1" dirty="0">
                <a:ea typeface="標楷體" panose="03000509000000000000" pitchFamily="65" charset="-120"/>
              </a:rPr>
              <a:t>《</a:t>
            </a:r>
            <a:r>
              <a:rPr lang="zh-TW" altLang="en-US" sz="2200" b="1" dirty="0">
                <a:ea typeface="標楷體" panose="03000509000000000000" pitchFamily="65" charset="-120"/>
              </a:rPr>
              <a:t>宗教百科全書</a:t>
            </a:r>
            <a:r>
              <a:rPr lang="en-US" altLang="zh-TW" sz="2200" b="1" dirty="0">
                <a:ea typeface="標楷體" panose="03000509000000000000" pitchFamily="65" charset="-120"/>
              </a:rPr>
              <a:t>》</a:t>
            </a:r>
            <a:r>
              <a:rPr lang="zh-TW" altLang="en-US" sz="2200" b="1" dirty="0">
                <a:ea typeface="標楷體" panose="03000509000000000000" pitchFamily="65" charset="-120"/>
              </a:rPr>
              <a:t>（台北市：貓頭鷹，</a:t>
            </a:r>
            <a:r>
              <a:rPr lang="en-US" altLang="zh-TW" sz="2200" b="1" dirty="0">
                <a:ea typeface="標楷體" panose="03000509000000000000" pitchFamily="65" charset="-120"/>
              </a:rPr>
              <a:t>2006</a:t>
            </a:r>
            <a:r>
              <a:rPr lang="zh-TW" altLang="en-US" sz="2200" b="1" dirty="0">
                <a:ea typeface="標楷體" panose="03000509000000000000" pitchFamily="65" charset="-120"/>
              </a:rPr>
              <a:t>）。</a:t>
            </a:r>
          </a:p>
          <a:p>
            <a:pPr marL="393700" indent="-393700">
              <a:lnSpc>
                <a:spcPct val="110000"/>
              </a:lnSpc>
              <a:buFontTx/>
              <a:buNone/>
            </a:pPr>
            <a:endParaRPr lang="en-US" altLang="zh-TW" sz="2200" b="1" dirty="0">
              <a:ea typeface="標楷體" panose="03000509000000000000" pitchFamily="65" charset="-120"/>
            </a:endParaRPr>
          </a:p>
        </p:txBody>
      </p:sp>
    </p:spTree>
  </p:cSld>
  <p:clrMapOvr>
    <a:masterClrMapping/>
  </p:clrMapOvr>
  <p:transition spd="med">
    <p:cut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9BE85-FE02-4E6B-A360-BB1CEECEE926}" type="datetime1">
              <a:rPr lang="zh-TW" altLang="en-US"/>
              <a:pPr/>
              <a:t>2015/11/18</a:t>
            </a:fld>
            <a:endParaRPr lang="en-US" altLang="zh-TW"/>
          </a:p>
        </p:txBody>
      </p:sp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ea typeface="標楷體" panose="03000509000000000000" pitchFamily="65" charset="-120"/>
              </a:rPr>
              <a:t>參考</a:t>
            </a:r>
            <a:r>
              <a:rPr lang="zh-TW" altLang="en-US" b="1" dirty="0" smtClean="0">
                <a:ea typeface="標楷體" panose="03000509000000000000" pitchFamily="65" charset="-120"/>
              </a:rPr>
              <a:t>網頁</a:t>
            </a:r>
            <a:endParaRPr lang="zh-TW" altLang="en-US" b="1" dirty="0">
              <a:ea typeface="標楷體" panose="03000509000000000000" pitchFamily="65" charset="-120"/>
            </a:endParaRP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zh-TW" sz="1800" b="1" dirty="0">
                <a:ea typeface="標楷體" panose="03000509000000000000" pitchFamily="65" charset="-120"/>
              </a:rPr>
              <a:t>1</a:t>
            </a:r>
            <a:r>
              <a:rPr lang="zh-TW" altLang="en-US" sz="1800" b="1" dirty="0">
                <a:ea typeface="標楷體" panose="03000509000000000000" pitchFamily="65" charset="-120"/>
              </a:rPr>
              <a:t>、</a:t>
            </a:r>
            <a:r>
              <a:rPr lang="en-US" altLang="zh-TW" sz="1800" b="1" dirty="0">
                <a:ea typeface="標楷體" panose="03000509000000000000" pitchFamily="65" charset="-120"/>
              </a:rPr>
              <a:t>AEEA</a:t>
            </a:r>
            <a:r>
              <a:rPr lang="zh-TW" altLang="en-US" sz="1800" b="1" dirty="0">
                <a:ea typeface="標楷體" panose="03000509000000000000" pitchFamily="65" charset="-120"/>
              </a:rPr>
              <a:t>天文教育資訊網，網址：</a:t>
            </a:r>
            <a:r>
              <a:rPr lang="en-US" altLang="zh-TW" sz="1800" b="1" dirty="0">
                <a:ea typeface="標楷體" panose="03000509000000000000" pitchFamily="65" charset="-120"/>
                <a:hlinkClick r:id="rId2"/>
              </a:rPr>
              <a:t>http://aeea.nmns.edu.tw/index1.html</a:t>
            </a:r>
            <a:r>
              <a:rPr lang="en-US" altLang="zh-TW" sz="1800" b="1" dirty="0">
                <a:ea typeface="標楷體" panose="03000509000000000000" pitchFamily="65" charset="-120"/>
              </a:rPr>
              <a:t> </a:t>
            </a:r>
          </a:p>
          <a:p>
            <a:pPr>
              <a:buFontTx/>
              <a:buNone/>
            </a:pPr>
            <a:r>
              <a:rPr lang="en-US" altLang="zh-TW" sz="1800" b="1" dirty="0" smtClean="0">
                <a:ea typeface="標楷體" panose="03000509000000000000" pitchFamily="65" charset="-120"/>
              </a:rPr>
              <a:t>2</a:t>
            </a:r>
            <a:r>
              <a:rPr lang="zh-TW" altLang="en-US" sz="1800" b="1" dirty="0" smtClean="0">
                <a:ea typeface="標楷體" panose="03000509000000000000" pitchFamily="65" charset="-120"/>
              </a:rPr>
              <a:t>、</a:t>
            </a:r>
            <a:r>
              <a:rPr lang="en-US" altLang="zh-TW" sz="1800" b="1" dirty="0">
                <a:ea typeface="標楷體" panose="03000509000000000000" pitchFamily="65" charset="-120"/>
              </a:rPr>
              <a:t>NASA</a:t>
            </a:r>
            <a:r>
              <a:rPr lang="zh-TW" altLang="en-US" sz="1800" b="1" dirty="0">
                <a:ea typeface="標楷體" panose="03000509000000000000" pitchFamily="65" charset="-120"/>
              </a:rPr>
              <a:t>，網址：</a:t>
            </a:r>
            <a:r>
              <a:rPr lang="en-US" altLang="zh-TW" sz="1800" b="1" dirty="0">
                <a:ea typeface="標楷體" panose="03000509000000000000" pitchFamily="65" charset="-120"/>
                <a:hlinkClick r:id="rId3"/>
              </a:rPr>
              <a:t>http://www.nasa.gov/</a:t>
            </a:r>
            <a:r>
              <a:rPr lang="en-US" altLang="zh-TW" sz="1800" b="1" dirty="0">
                <a:ea typeface="標楷體" panose="03000509000000000000" pitchFamily="65" charset="-120"/>
              </a:rPr>
              <a:t> </a:t>
            </a:r>
            <a:r>
              <a:rPr lang="zh-TW" altLang="en-US" sz="1800" b="1" dirty="0">
                <a:ea typeface="標楷體" panose="03000509000000000000" pitchFamily="65" charset="-120"/>
              </a:rPr>
              <a:t>。</a:t>
            </a:r>
          </a:p>
          <a:p>
            <a:pPr>
              <a:buFontTx/>
              <a:buNone/>
            </a:pPr>
            <a:r>
              <a:rPr lang="en-US" altLang="zh-TW" sz="1800" b="1" dirty="0" smtClean="0">
                <a:ea typeface="標楷體" panose="03000509000000000000" pitchFamily="65" charset="-120"/>
              </a:rPr>
              <a:t>3</a:t>
            </a:r>
            <a:r>
              <a:rPr lang="zh-TW" altLang="en-US" sz="1800" b="1" dirty="0">
                <a:ea typeface="標楷體" panose="03000509000000000000" pitchFamily="65" charset="-120"/>
              </a:rPr>
              <a:t>、</a:t>
            </a:r>
            <a:r>
              <a:rPr lang="en-US" altLang="zh-TW" sz="1800" b="1" dirty="0">
                <a:ea typeface="標楷體" panose="03000509000000000000" pitchFamily="65" charset="-120"/>
              </a:rPr>
              <a:t>The Galileo Project</a:t>
            </a:r>
            <a:r>
              <a:rPr lang="zh-TW" altLang="en-US" sz="1800" b="1" dirty="0">
                <a:ea typeface="標楷體" panose="03000509000000000000" pitchFamily="65" charset="-120"/>
              </a:rPr>
              <a:t>，網址：</a:t>
            </a:r>
            <a:r>
              <a:rPr lang="en-US" altLang="zh-TW" sz="1800" b="1" dirty="0">
                <a:ea typeface="標楷體" panose="03000509000000000000" pitchFamily="65" charset="-120"/>
                <a:hlinkClick r:id="rId4"/>
              </a:rPr>
              <a:t>http://galileo.rice.edu/</a:t>
            </a:r>
            <a:endParaRPr lang="en-US" altLang="zh-TW" sz="1800" b="1" dirty="0">
              <a:ea typeface="標楷體" panose="03000509000000000000" pitchFamily="65" charset="-120"/>
            </a:endParaRPr>
          </a:p>
          <a:p>
            <a:pPr>
              <a:buFontTx/>
              <a:buNone/>
            </a:pPr>
            <a:r>
              <a:rPr lang="en-US" altLang="zh-TW" sz="1800" b="1" dirty="0" smtClean="0">
                <a:ea typeface="標楷體" panose="03000509000000000000" pitchFamily="65" charset="-120"/>
              </a:rPr>
              <a:t>4</a:t>
            </a:r>
            <a:r>
              <a:rPr lang="zh-TW" altLang="en-US" sz="1800" b="1" dirty="0" smtClean="0">
                <a:ea typeface="標楷體" panose="03000509000000000000" pitchFamily="65" charset="-120"/>
              </a:rPr>
              <a:t>、</a:t>
            </a:r>
            <a:r>
              <a:rPr lang="zh-TW" altLang="en-US" sz="1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大英百科珍藏教育應用圖庫，</a:t>
            </a:r>
            <a:r>
              <a:rPr lang="zh-TW" altLang="en-US" sz="1800" b="1" dirty="0">
                <a:ea typeface="標楷體" panose="03000509000000000000" pitchFamily="65" charset="-120"/>
              </a:rPr>
              <a:t>網址：</a:t>
            </a:r>
            <a:r>
              <a:rPr lang="en-US" altLang="zh-TW" sz="1800" b="1" dirty="0">
                <a:ea typeface="標楷體" panose="03000509000000000000" pitchFamily="65" charset="-120"/>
                <a:hlinkClick r:id="rId5"/>
              </a:rPr>
              <a:t>http://quest.eb.com/</a:t>
            </a:r>
            <a:r>
              <a:rPr lang="en-US" altLang="zh-TW" sz="1800" b="1" dirty="0">
                <a:ea typeface="標楷體" panose="03000509000000000000" pitchFamily="65" charset="-120"/>
              </a:rPr>
              <a:t> </a:t>
            </a:r>
            <a:r>
              <a:rPr lang="zh-TW" altLang="en-US" sz="1800" b="1" dirty="0">
                <a:ea typeface="標楷體" panose="03000509000000000000" pitchFamily="65" charset="-120"/>
              </a:rPr>
              <a:t>。</a:t>
            </a:r>
          </a:p>
          <a:p>
            <a:pPr>
              <a:buFontTx/>
              <a:buNone/>
            </a:pPr>
            <a:r>
              <a:rPr lang="en-US" altLang="zh-TW" sz="1800" b="1" dirty="0" smtClean="0">
                <a:ea typeface="標楷體" panose="03000509000000000000" pitchFamily="65" charset="-120"/>
              </a:rPr>
              <a:t>5</a:t>
            </a:r>
            <a:r>
              <a:rPr lang="zh-TW" altLang="en-US" sz="1800" b="1" dirty="0" smtClean="0">
                <a:ea typeface="標楷體" panose="03000509000000000000" pitchFamily="65" charset="-120"/>
              </a:rPr>
              <a:t>、</a:t>
            </a:r>
            <a:r>
              <a:rPr lang="zh-TW" altLang="en-US" sz="1800" b="1" dirty="0">
                <a:ea typeface="標楷體" panose="03000509000000000000" pitchFamily="65" charset="-120"/>
              </a:rPr>
              <a:t>維基百科：</a:t>
            </a:r>
            <a:r>
              <a:rPr lang="en-US" altLang="zh-TW" sz="1800" b="1" dirty="0">
                <a:ea typeface="標楷體" panose="03000509000000000000" pitchFamily="65" charset="-120"/>
                <a:hlinkClick r:id="rId6"/>
              </a:rPr>
              <a:t>http://</a:t>
            </a:r>
            <a:r>
              <a:rPr lang="en-US" altLang="zh-TW" sz="1800" b="1" dirty="0" smtClean="0">
                <a:ea typeface="標楷體" panose="03000509000000000000" pitchFamily="65" charset="-120"/>
                <a:hlinkClick r:id="rId6"/>
              </a:rPr>
              <a:t>zh.wikipedia.org/zh-tw/</a:t>
            </a:r>
            <a:endParaRPr lang="en-US" altLang="zh-TW" sz="1800" b="1" dirty="0" smtClean="0">
              <a:ea typeface="標楷體" panose="03000509000000000000" pitchFamily="65" charset="-120"/>
            </a:endParaRPr>
          </a:p>
          <a:p>
            <a:pPr>
              <a:buFontTx/>
              <a:buNone/>
            </a:pPr>
            <a:r>
              <a:rPr lang="en-US" altLang="zh-TW" sz="1800" b="1" dirty="0" smtClean="0">
                <a:ea typeface="標楷體" panose="03000509000000000000" pitchFamily="65" charset="-120"/>
              </a:rPr>
              <a:t>6</a:t>
            </a:r>
            <a:r>
              <a:rPr lang="zh-TW" altLang="en-US" sz="1800" b="1" dirty="0" smtClean="0">
                <a:ea typeface="標楷體" panose="03000509000000000000" pitchFamily="65" charset="-120"/>
              </a:rPr>
              <a:t>、</a:t>
            </a:r>
            <a:r>
              <a:rPr lang="zh-TW" altLang="en-US" sz="1800" b="1" dirty="0">
                <a:ea typeface="標楷體" panose="03000509000000000000" pitchFamily="65" charset="-120"/>
              </a:rPr>
              <a:t>榮富國小天文網，網址：</a:t>
            </a:r>
            <a:r>
              <a:rPr lang="en-US" altLang="zh-TW" sz="1800" b="1" dirty="0">
                <a:ea typeface="標楷體" panose="03000509000000000000" pitchFamily="65" charset="-120"/>
                <a:hlinkClick r:id="rId7"/>
              </a:rPr>
              <a:t>http://163.20.160.24/~star/</a:t>
            </a:r>
            <a:r>
              <a:rPr lang="en-US" altLang="zh-TW" sz="1800" b="1" dirty="0">
                <a:ea typeface="標楷體" panose="03000509000000000000" pitchFamily="65" charset="-120"/>
              </a:rPr>
              <a:t> </a:t>
            </a:r>
          </a:p>
        </p:txBody>
      </p:sp>
    </p:spTree>
  </p:cSld>
  <p:clrMapOvr>
    <a:masterClrMapping/>
  </p:clrMapOvr>
  <p:transition spd="med">
    <p:cut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2FA17-EDEF-4FA7-8970-BCD99606FEBD}" type="datetime1">
              <a:rPr lang="zh-TW" altLang="en-US"/>
              <a:pPr/>
              <a:t>2015/11/18</a:t>
            </a:fld>
            <a:endParaRPr lang="en-US" altLang="zh-TW"/>
          </a:p>
        </p:txBody>
      </p:sp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628775"/>
            <a:ext cx="8280400" cy="2305050"/>
          </a:xfrm>
        </p:spPr>
        <p:txBody>
          <a:bodyPr/>
          <a:lstStyle/>
          <a:p>
            <a:r>
              <a:rPr lang="zh-TW" altLang="en-US" sz="12000" b="1">
                <a:ea typeface="標楷體" panose="03000509000000000000" pitchFamily="65" charset="-120"/>
              </a:rPr>
              <a:t>謝謝觀賞</a:t>
            </a:r>
          </a:p>
        </p:txBody>
      </p:sp>
    </p:spTree>
  </p:cSld>
  <p:clrMapOvr>
    <a:masterClrMapping/>
  </p:clrMapOvr>
  <p:transition spd="med">
    <p:cut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F5EC5-C750-4784-A2CC-D2845FCCE999}" type="datetime1">
              <a:rPr lang="zh-TW" altLang="en-US"/>
              <a:pPr/>
              <a:t>2015/11/18</a:t>
            </a:fld>
            <a:endParaRPr lang="en-US" altLang="zh-TW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268413"/>
            <a:ext cx="4537075" cy="5329237"/>
          </a:xfrm>
        </p:spPr>
        <p:txBody>
          <a:bodyPr/>
          <a:lstStyle/>
          <a:p>
            <a:pPr>
              <a:lnSpc>
                <a:spcPct val="115000"/>
              </a:lnSpc>
              <a:spcBef>
                <a:spcPct val="0"/>
              </a:spcBef>
            </a:pPr>
            <a:r>
              <a:rPr lang="en-US" altLang="zh-TW" sz="2800" b="1">
                <a:ea typeface="標楷體" panose="03000509000000000000" pitchFamily="65" charset="-120"/>
              </a:rPr>
              <a:t>1610</a:t>
            </a:r>
            <a:r>
              <a:rPr lang="zh-TW" altLang="en-US" sz="2800" b="1">
                <a:ea typeface="標楷體" panose="03000509000000000000" pitchFamily="65" charset="-120"/>
              </a:rPr>
              <a:t>年伽利略首度</a:t>
            </a:r>
          </a:p>
          <a:p>
            <a:pPr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zh-TW" altLang="en-US" sz="2800" b="1">
                <a:ea typeface="標楷體" panose="03000509000000000000" pitchFamily="65" charset="-120"/>
              </a:rPr>
              <a:t>   利用望遠鏡觀測月球</a:t>
            </a:r>
          </a:p>
          <a:p>
            <a:pPr>
              <a:lnSpc>
                <a:spcPct val="115000"/>
              </a:lnSpc>
              <a:spcBef>
                <a:spcPct val="0"/>
              </a:spcBef>
            </a:pPr>
            <a:r>
              <a:rPr lang="en-US" altLang="zh-TW" sz="2800" b="1">
                <a:ea typeface="標楷體" panose="03000509000000000000" pitchFamily="65" charset="-120"/>
              </a:rPr>
              <a:t>1964</a:t>
            </a:r>
            <a:r>
              <a:rPr lang="zh-TW" altLang="en-US" sz="2800" b="1">
                <a:ea typeface="標楷體" panose="03000509000000000000" pitchFamily="65" charset="-120"/>
              </a:rPr>
              <a:t>正式採用命名原則</a:t>
            </a:r>
          </a:p>
          <a:p>
            <a:pPr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zh-TW" altLang="en-US" sz="2800" b="1">
                <a:ea typeface="標楷體" panose="03000509000000000000" pitchFamily="65" charset="-120"/>
              </a:rPr>
              <a:t>    </a:t>
            </a:r>
            <a:r>
              <a:rPr lang="zh-TW" altLang="en-US" sz="2800" b="1">
                <a:ea typeface="標楷體" panose="03000509000000000000" pitchFamily="65" charset="-120"/>
                <a:sym typeface="Wingdings 2" panose="05020102010507070707" pitchFamily="18" charset="2"/>
              </a:rPr>
              <a:t></a:t>
            </a:r>
            <a:r>
              <a:rPr lang="zh-TW" altLang="en-US" sz="2800" b="1">
                <a:ea typeface="標楷體" panose="03000509000000000000" pitchFamily="65" charset="-120"/>
              </a:rPr>
              <a:t>平原</a:t>
            </a:r>
            <a:r>
              <a:rPr lang="en-US" altLang="zh-TW" sz="2800" b="1">
                <a:ea typeface="標楷體" panose="03000509000000000000" pitchFamily="65" charset="-120"/>
              </a:rPr>
              <a:t>(</a:t>
            </a:r>
            <a:r>
              <a:rPr lang="zh-TW" altLang="en-US" sz="2800" b="1">
                <a:ea typeface="標楷體" panose="03000509000000000000" pitchFamily="65" charset="-120"/>
              </a:rPr>
              <a:t>海</a:t>
            </a:r>
            <a:r>
              <a:rPr lang="en-US" altLang="zh-TW" sz="2800" b="1">
                <a:ea typeface="標楷體" panose="03000509000000000000" pitchFamily="65" charset="-120"/>
              </a:rPr>
              <a:t>)-</a:t>
            </a:r>
            <a:r>
              <a:rPr lang="zh-TW" altLang="en-US" sz="2800" b="1">
                <a:ea typeface="標楷體" panose="03000509000000000000" pitchFamily="65" charset="-120"/>
              </a:rPr>
              <a:t>氣象名稱</a:t>
            </a:r>
          </a:p>
          <a:p>
            <a:pPr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zh-TW" altLang="en-US" sz="2800" b="1">
                <a:ea typeface="標楷體" panose="03000509000000000000" pitchFamily="65" charset="-120"/>
              </a:rPr>
              <a:t>    </a:t>
            </a:r>
            <a:r>
              <a:rPr lang="zh-TW" altLang="en-US" sz="2800" b="1">
                <a:ea typeface="標楷體" panose="03000509000000000000" pitchFamily="65" charset="-120"/>
                <a:sym typeface="Wingdings 2" panose="05020102010507070707" pitchFamily="18" charset="2"/>
              </a:rPr>
              <a:t></a:t>
            </a:r>
            <a:r>
              <a:rPr lang="zh-TW" altLang="en-US" sz="2800" b="1">
                <a:ea typeface="標楷體" panose="03000509000000000000" pitchFamily="65" charset="-120"/>
              </a:rPr>
              <a:t>高山</a:t>
            </a:r>
            <a:r>
              <a:rPr lang="en-US" altLang="zh-TW" sz="2800" b="1">
                <a:ea typeface="標楷體" panose="03000509000000000000" pitchFamily="65" charset="-120"/>
              </a:rPr>
              <a:t>—</a:t>
            </a:r>
            <a:r>
              <a:rPr lang="zh-TW" altLang="en-US" sz="2800" b="1">
                <a:ea typeface="標楷體" panose="03000509000000000000" pitchFamily="65" charset="-120"/>
              </a:rPr>
              <a:t>以地球高山命名</a:t>
            </a:r>
          </a:p>
          <a:p>
            <a:pPr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zh-TW" altLang="en-US" sz="2800" b="1">
                <a:ea typeface="標楷體" panose="03000509000000000000" pitchFamily="65" charset="-120"/>
              </a:rPr>
              <a:t>    </a:t>
            </a:r>
            <a:r>
              <a:rPr lang="zh-TW" altLang="en-US" sz="2800" b="1">
                <a:ea typeface="標楷體" panose="03000509000000000000" pitchFamily="65" charset="-120"/>
                <a:sym typeface="Wingdings 2" panose="05020102010507070707" pitchFamily="18" charset="2"/>
              </a:rPr>
              <a:t></a:t>
            </a:r>
            <a:r>
              <a:rPr lang="zh-TW" altLang="en-US" sz="2800" b="1">
                <a:ea typeface="標楷體" panose="03000509000000000000" pitchFamily="65" charset="-120"/>
              </a:rPr>
              <a:t>坑洞</a:t>
            </a:r>
            <a:r>
              <a:rPr lang="en-US" altLang="zh-TW" sz="2800" b="1">
                <a:ea typeface="標楷體" panose="03000509000000000000" pitchFamily="65" charset="-120"/>
              </a:rPr>
              <a:t>—</a:t>
            </a:r>
            <a:r>
              <a:rPr lang="zh-TW" altLang="en-US" sz="2800" b="1">
                <a:ea typeface="標楷體" panose="03000509000000000000" pitchFamily="65" charset="-120"/>
              </a:rPr>
              <a:t>以人名命名</a:t>
            </a:r>
          </a:p>
          <a:p>
            <a:pPr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zh-TW" altLang="en-US" sz="2800" b="1">
                <a:ea typeface="標楷體" panose="03000509000000000000" pitchFamily="65" charset="-120"/>
              </a:rPr>
              <a:t>       </a:t>
            </a:r>
            <a:r>
              <a:rPr lang="zh-TW" altLang="en-US" sz="2800" b="1">
                <a:solidFill>
                  <a:srgbClr val="FF00FF"/>
                </a:solidFill>
                <a:ea typeface="標楷體" panose="03000509000000000000" pitchFamily="65" charset="-120"/>
              </a:rPr>
              <a:t>嫦娥坑（月面）</a:t>
            </a:r>
          </a:p>
          <a:p>
            <a:pPr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zh-TW" altLang="en-US" sz="2800" b="1">
                <a:solidFill>
                  <a:srgbClr val="FF00FF"/>
                </a:solidFill>
                <a:ea typeface="標楷體" panose="03000509000000000000" pitchFamily="65" charset="-120"/>
              </a:rPr>
              <a:t>       </a:t>
            </a:r>
            <a:r>
              <a:rPr lang="en-US" altLang="zh-TW" sz="2800" b="1">
                <a:solidFill>
                  <a:srgbClr val="FF00FF"/>
                </a:solidFill>
                <a:ea typeface="標楷體" panose="03000509000000000000" pitchFamily="65" charset="-120"/>
              </a:rPr>
              <a:t>2.1W12.7S</a:t>
            </a:r>
          </a:p>
          <a:p>
            <a:pPr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en-US" altLang="zh-TW" sz="2800" b="1">
                <a:solidFill>
                  <a:srgbClr val="FF00FF"/>
                </a:solidFill>
                <a:ea typeface="標楷體" panose="03000509000000000000" pitchFamily="65" charset="-120"/>
              </a:rPr>
              <a:t>       </a:t>
            </a:r>
            <a:r>
              <a:rPr lang="zh-TW" altLang="en-US" sz="2800" b="1">
                <a:solidFill>
                  <a:srgbClr val="FF00FF"/>
                </a:solidFill>
                <a:ea typeface="標楷體" panose="03000509000000000000" pitchFamily="65" charset="-120"/>
              </a:rPr>
              <a:t>李白坑（月背）</a:t>
            </a:r>
          </a:p>
          <a:p>
            <a:pPr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zh-TW" altLang="en-US" sz="2800" b="1">
                <a:solidFill>
                  <a:srgbClr val="FF00FF"/>
                </a:solidFill>
                <a:ea typeface="標楷體" panose="03000509000000000000" pitchFamily="65" charset="-120"/>
              </a:rPr>
              <a:t>       張衡坑（月背）      </a:t>
            </a:r>
          </a:p>
        </p:txBody>
      </p:sp>
      <p:pic>
        <p:nvPicPr>
          <p:cNvPr id="79876" name="Picture 4" descr="伽利略記錄的月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175" y="188913"/>
            <a:ext cx="4333875" cy="619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877" name="Text Box 5"/>
          <p:cNvSpPr txBox="1">
            <a:spLocks noChangeArrowheads="1"/>
          </p:cNvSpPr>
          <p:nvPr/>
        </p:nvSpPr>
        <p:spPr bwMode="auto">
          <a:xfrm>
            <a:off x="5580063" y="6415088"/>
            <a:ext cx="26289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/>
              <a:t>The Galileo Project</a:t>
            </a:r>
          </a:p>
        </p:txBody>
      </p:sp>
      <p:pic>
        <p:nvPicPr>
          <p:cNvPr id="79878" name="Picture 6" descr="月面圖-科博館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08" t="13948" r="10736" b="28894"/>
          <a:stretch>
            <a:fillRect/>
          </a:stretch>
        </p:blipFill>
        <p:spPr bwMode="auto">
          <a:xfrm>
            <a:off x="3000375" y="188913"/>
            <a:ext cx="6121400" cy="6192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879" name="Text Box 7"/>
          <p:cNvSpPr txBox="1">
            <a:spLocks noChangeArrowheads="1"/>
          </p:cNvSpPr>
          <p:nvPr/>
        </p:nvSpPr>
        <p:spPr bwMode="auto">
          <a:xfrm>
            <a:off x="2987675" y="6415088"/>
            <a:ext cx="6156325" cy="396875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000" b="1">
                <a:solidFill>
                  <a:srgbClr val="000000"/>
                </a:solidFill>
                <a:ea typeface="標楷體" panose="03000509000000000000" pitchFamily="65" charset="-120"/>
              </a:rPr>
              <a:t>月面圖。引自自然科學博物館，蔡文琛製作</a:t>
            </a:r>
          </a:p>
        </p:txBody>
      </p:sp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34925" y="-17463"/>
            <a:ext cx="6202363" cy="1143001"/>
          </a:xfrm>
        </p:spPr>
        <p:txBody>
          <a:bodyPr/>
          <a:lstStyle/>
          <a:p>
            <a:pPr algn="l"/>
            <a:r>
              <a:rPr lang="zh-TW" altLang="en-US" sz="4000" b="1">
                <a:ea typeface="標楷體" panose="03000509000000000000" pitchFamily="65" charset="-120"/>
              </a:rPr>
              <a:t>一、月球表面觀察史</a:t>
            </a:r>
          </a:p>
        </p:txBody>
      </p:sp>
    </p:spTree>
  </p:cSld>
  <p:clrMapOvr>
    <a:masterClrMapping/>
  </p:clrMapOvr>
  <p:transition spd="med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29841-018E-4635-A502-66E01D8A21EB}" type="datetime1">
              <a:rPr lang="zh-TW" altLang="en-US"/>
              <a:pPr/>
              <a:t>2015/11/18</a:t>
            </a:fld>
            <a:endParaRPr lang="en-US" altLang="zh-TW"/>
          </a:p>
        </p:txBody>
      </p:sp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>
                <a:ea typeface="標楷體" panose="03000509000000000000" pitchFamily="65" charset="-120"/>
              </a:rPr>
              <a:t>月球不為人知的</a:t>
            </a:r>
            <a:r>
              <a:rPr lang="en-US" altLang="zh-TW" b="1">
                <a:ea typeface="標楷體" panose="03000509000000000000" pitchFamily="65" charset="-120"/>
              </a:rPr>
              <a:t>『</a:t>
            </a:r>
            <a:r>
              <a:rPr lang="zh-TW" altLang="en-US" b="1">
                <a:ea typeface="標楷體" panose="03000509000000000000" pitchFamily="65" charset="-120"/>
              </a:rPr>
              <a:t>一面</a:t>
            </a:r>
            <a:r>
              <a:rPr lang="en-US" altLang="zh-TW" b="1">
                <a:ea typeface="標楷體" panose="03000509000000000000" pitchFamily="65" charset="-120"/>
              </a:rPr>
              <a:t>』</a:t>
            </a:r>
          </a:p>
        </p:txBody>
      </p:sp>
      <p:pic>
        <p:nvPicPr>
          <p:cNvPr id="78852" name="Picture 4" descr="月球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16" t="3346" r="9929" b="4892"/>
          <a:stretch>
            <a:fillRect/>
          </a:stretch>
        </p:blipFill>
        <p:spPr bwMode="auto">
          <a:xfrm>
            <a:off x="403225" y="1484313"/>
            <a:ext cx="4024313" cy="4176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853" name="Picture 5" descr="月球另一面-AEE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775" y="1484313"/>
            <a:ext cx="4071938" cy="4176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8854" name="Text Box 6"/>
          <p:cNvSpPr txBox="1">
            <a:spLocks noChangeArrowheads="1"/>
          </p:cNvSpPr>
          <p:nvPr/>
        </p:nvSpPr>
        <p:spPr bwMode="auto">
          <a:xfrm>
            <a:off x="395288" y="5734050"/>
            <a:ext cx="4032250" cy="60960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700" b="1">
                <a:solidFill>
                  <a:srgbClr val="000000"/>
                </a:solidFill>
              </a:rPr>
              <a:t>Credit</a:t>
            </a:r>
            <a:r>
              <a:rPr lang="zh-TW" altLang="en-US" sz="1700" b="1">
                <a:solidFill>
                  <a:srgbClr val="000000"/>
                </a:solidFill>
              </a:rPr>
              <a:t>：</a:t>
            </a:r>
            <a:r>
              <a:rPr lang="en-US" altLang="zh-TW" sz="1700" b="1">
                <a:solidFill>
                  <a:srgbClr val="000000"/>
                </a:solidFill>
              </a:rPr>
              <a:t>The Natural History Museum, London / Universal Images Group</a:t>
            </a:r>
          </a:p>
        </p:txBody>
      </p:sp>
      <p:sp>
        <p:nvSpPr>
          <p:cNvPr id="78855" name="Text Box 7"/>
          <p:cNvSpPr txBox="1">
            <a:spLocks noChangeArrowheads="1"/>
          </p:cNvSpPr>
          <p:nvPr/>
        </p:nvSpPr>
        <p:spPr bwMode="auto">
          <a:xfrm>
            <a:off x="4716463" y="5805488"/>
            <a:ext cx="4032250" cy="366712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b="1">
                <a:solidFill>
                  <a:srgbClr val="000000"/>
                </a:solidFill>
              </a:rPr>
              <a:t>AEEA</a:t>
            </a:r>
            <a:r>
              <a:rPr lang="zh-TW" altLang="en-US" b="1">
                <a:solidFill>
                  <a:srgbClr val="000000"/>
                </a:solidFill>
                <a:ea typeface="標楷體" panose="03000509000000000000" pitchFamily="65" charset="-120"/>
              </a:rPr>
              <a:t>天文教育資訊網</a:t>
            </a:r>
          </a:p>
        </p:txBody>
      </p:sp>
    </p:spTree>
  </p:cSld>
  <p:clrMapOvr>
    <a:masterClrMapping/>
  </p:clrMapOvr>
  <p:transition spd="med">
    <p:cut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3F975-8EB2-4868-B9B3-C395EC1F1E07}" type="datetime1">
              <a:rPr lang="zh-TW" altLang="en-US" smtClean="0"/>
              <a:pPr/>
              <a:t>2015/11/18</a:t>
            </a:fld>
            <a:endParaRPr lang="en-US" altLang="zh-TW"/>
          </a:p>
        </p:txBody>
      </p:sp>
      <p:pic>
        <p:nvPicPr>
          <p:cNvPr id="1026" name="Picture 2" descr="C:\Users\panda0928\Desktop\1024px-Ap11-s69-317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5976664" cy="4996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panda0928\Desktop\Aldrin_Apollo_1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58" r="7302"/>
          <a:stretch/>
        </p:blipFill>
        <p:spPr bwMode="auto">
          <a:xfrm>
            <a:off x="6260792" y="188640"/>
            <a:ext cx="2648188" cy="3635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6260792" y="3884855"/>
            <a:ext cx="26481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阿波羅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11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號登月計畫中的太空人。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左起：阿姆斯壯、科林斯、艾德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林</a:t>
            </a:r>
            <a:endParaRPr lang="en-US" altLang="zh-TW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上圖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為艾德林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179512" y="5251502"/>
            <a:ext cx="8729468" cy="1438855"/>
          </a:xfrm>
          <a:prstGeom prst="rect">
            <a:avLst/>
          </a:prstGeom>
          <a:solidFill>
            <a:srgbClr val="84E1F4"/>
          </a:solidFill>
        </p:spPr>
        <p:txBody>
          <a:bodyPr wrap="square" rtlCol="0">
            <a:spAutoFit/>
          </a:bodyPr>
          <a:lstStyle/>
          <a:p>
            <a:pPr fontAlgn="t">
              <a:lnSpc>
                <a:spcPts val="2100"/>
              </a:lnSpc>
            </a:pPr>
            <a:r>
              <a:rPr lang="zh-TW" altLang="en-US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阿波羅</a:t>
            </a:r>
            <a:r>
              <a:rPr lang="en-US" altLang="zh-TW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</a:t>
            </a:r>
            <a:r>
              <a:rPr lang="zh-TW" altLang="en-US" b="1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號於</a:t>
            </a:r>
            <a:r>
              <a:rPr lang="en-US" altLang="zh-TW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1969</a:t>
            </a:r>
            <a:r>
              <a:rPr lang="zh-TW" altLang="en-US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7</a:t>
            </a:r>
            <a:r>
              <a:rPr lang="zh-TW" altLang="en-US" b="1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b="1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20</a:t>
            </a:r>
            <a:r>
              <a:rPr lang="zh-TW" altLang="en-US" b="1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日成功登陸月球，阿姆斯壯與艾</a:t>
            </a:r>
            <a:r>
              <a:rPr lang="zh-TW" altLang="en-US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德林成為了首次踏上月球的人類</a:t>
            </a:r>
            <a:r>
              <a:rPr lang="zh-TW" altLang="en-US" b="1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r>
              <a:rPr lang="zh-TW" altLang="en-US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當時</a:t>
            </a:r>
            <a:r>
              <a:rPr lang="zh-TW" altLang="en-US" b="1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阿姆斯壯</a:t>
            </a:r>
            <a:r>
              <a:rPr lang="zh-TW" altLang="en-US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的左腳踏上了月球，並說</a:t>
            </a:r>
            <a:r>
              <a:rPr lang="zh-TW" altLang="en-US" b="1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：這</a:t>
            </a:r>
            <a:r>
              <a:rPr lang="zh-TW" altLang="en-US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是一個人的一小步，卻是人類的一大步</a:t>
            </a:r>
            <a:r>
              <a:rPr lang="zh-TW" altLang="en-US" b="1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。（</a:t>
            </a:r>
            <a:r>
              <a:rPr lang="en-US" altLang="zh-TW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That's one small step for a </a:t>
            </a:r>
            <a:r>
              <a:rPr lang="en-US" altLang="zh-TW" b="1" dirty="0" err="1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man,one</a:t>
            </a:r>
            <a:r>
              <a:rPr lang="en-US" altLang="zh-TW" b="1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giant leap for </a:t>
            </a:r>
            <a:r>
              <a:rPr lang="en-US" altLang="zh-TW" b="1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mankind.</a:t>
            </a:r>
            <a:r>
              <a:rPr lang="zh-TW" altLang="en-US" b="1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）</a:t>
            </a:r>
            <a:endParaRPr lang="zh-TW" altLang="en-US" b="1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2100"/>
              </a:lnSpc>
            </a:pPr>
            <a:r>
              <a:rPr lang="zh-TW" altLang="en-US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兩人在月球表面活動了兩個半小時，使用鑽探取得了月芯標本，拍攝了一些照片，也採集了</a:t>
            </a:r>
            <a:r>
              <a:rPr lang="en-US" altLang="zh-TW" b="1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2.2</a:t>
            </a:r>
            <a:r>
              <a:rPr lang="zh-TW" altLang="en-US" b="1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公斤的</a:t>
            </a:r>
            <a:r>
              <a:rPr lang="zh-TW" altLang="en-US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月表岩石標本</a:t>
            </a:r>
            <a:r>
              <a:rPr lang="zh-TW" altLang="en-US" b="1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                             圖、文：維基百科</a:t>
            </a:r>
            <a:endParaRPr lang="zh-TW" altLang="en-US" b="1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21941873"/>
      </p:ext>
    </p:extLst>
  </p:cSld>
  <p:clrMapOvr>
    <a:masterClrMapping/>
  </p:clrMapOvr>
  <p:transition spd="med">
    <p:cut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43BBE-6F7D-4046-B2C5-8E96D8E5AC5D}" type="datetime1">
              <a:rPr lang="zh-TW" altLang="en-US"/>
              <a:pPr/>
              <a:t>2015/11/18</a:t>
            </a:fld>
            <a:endParaRPr lang="en-US" altLang="zh-TW"/>
          </a:p>
        </p:txBody>
      </p:sp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450"/>
            <a:ext cx="8229600" cy="1143000"/>
          </a:xfrm>
        </p:spPr>
        <p:txBody>
          <a:bodyPr/>
          <a:lstStyle/>
          <a:p>
            <a:r>
              <a:rPr lang="zh-TW" altLang="en-US" sz="4000" b="1">
                <a:ea typeface="標楷體" panose="03000509000000000000" pitchFamily="65" charset="-120"/>
              </a:rPr>
              <a:t>二、月亮是怎麼來的～月亮起源說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>
              <a:buFontTx/>
              <a:buNone/>
            </a:pPr>
            <a:r>
              <a:rPr lang="en-US" altLang="zh-TW" b="1" dirty="0">
                <a:ea typeface="標楷體" panose="03000509000000000000" pitchFamily="65" charset="-120"/>
              </a:rPr>
              <a:t>1</a:t>
            </a:r>
            <a:r>
              <a:rPr lang="zh-TW" altLang="en-US" b="1" dirty="0">
                <a:ea typeface="標楷體" panose="03000509000000000000" pitchFamily="65" charset="-120"/>
              </a:rPr>
              <a:t>、同源說：與地球</a:t>
            </a:r>
            <a:r>
              <a:rPr lang="zh-TW" altLang="en-US" b="1" dirty="0" smtClean="0">
                <a:ea typeface="標楷體" panose="03000509000000000000" pitchFamily="65" charset="-120"/>
              </a:rPr>
              <a:t>同時在</a:t>
            </a:r>
            <a:r>
              <a:rPr lang="en-US" altLang="zh-TW" b="1" dirty="0" smtClean="0">
                <a:ea typeface="標楷體" panose="03000509000000000000" pitchFamily="65" charset="-120"/>
              </a:rPr>
              <a:t>46</a:t>
            </a:r>
            <a:r>
              <a:rPr lang="zh-TW" altLang="en-US" b="1" dirty="0" smtClean="0">
                <a:ea typeface="標楷體" panose="03000509000000000000" pitchFamily="65" charset="-120"/>
              </a:rPr>
              <a:t>億年前形成</a:t>
            </a:r>
            <a:endParaRPr lang="zh-TW" altLang="en-US" b="1" dirty="0">
              <a:ea typeface="標楷體" panose="03000509000000000000" pitchFamily="65" charset="-120"/>
            </a:endParaRPr>
          </a:p>
          <a:p>
            <a:pPr>
              <a:buFontTx/>
              <a:buNone/>
            </a:pPr>
            <a:r>
              <a:rPr lang="en-US" altLang="zh-TW" b="1" dirty="0">
                <a:ea typeface="標楷體" panose="03000509000000000000" pitchFamily="65" charset="-120"/>
              </a:rPr>
              <a:t>2</a:t>
            </a:r>
            <a:r>
              <a:rPr lang="zh-TW" altLang="en-US" b="1" dirty="0">
                <a:ea typeface="標楷體" panose="03000509000000000000" pitchFamily="65" charset="-120"/>
              </a:rPr>
              <a:t>、捕獲說</a:t>
            </a:r>
            <a:r>
              <a:rPr lang="zh-TW" altLang="en-US" b="1" dirty="0" smtClean="0">
                <a:ea typeface="標楷體" panose="03000509000000000000" pitchFamily="65" charset="-120"/>
              </a:rPr>
              <a:t>：</a:t>
            </a:r>
            <a:endParaRPr lang="en-US" altLang="zh-TW" b="1" dirty="0" smtClean="0">
              <a:ea typeface="標楷體" panose="03000509000000000000" pitchFamily="65" charset="-120"/>
            </a:endParaRPr>
          </a:p>
          <a:p>
            <a:pPr marL="623888" indent="-623888">
              <a:buFontTx/>
              <a:buNone/>
            </a:pPr>
            <a:r>
              <a:rPr lang="zh-TW" altLang="en-US" b="1" dirty="0" smtClean="0"/>
              <a:t>     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月球原本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為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一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獨立的星體，但因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行經地球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時太過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接近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而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被地球的重力所捕獲。</a:t>
            </a:r>
            <a:endParaRPr lang="zh-TW" altLang="en-US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FontTx/>
              <a:buNone/>
            </a:pPr>
            <a:r>
              <a:rPr lang="en-US" altLang="zh-TW" b="1" dirty="0">
                <a:ea typeface="標楷體" panose="03000509000000000000" pitchFamily="65" charset="-120"/>
              </a:rPr>
              <a:t>3</a:t>
            </a:r>
            <a:r>
              <a:rPr lang="zh-TW" altLang="en-US" b="1" dirty="0">
                <a:ea typeface="標楷體" panose="03000509000000000000" pitchFamily="65" charset="-120"/>
              </a:rPr>
              <a:t>、撞擊說</a:t>
            </a:r>
            <a:r>
              <a:rPr lang="zh-TW" altLang="en-US" b="1" dirty="0" smtClean="0">
                <a:ea typeface="標楷體" panose="03000509000000000000" pitchFamily="65" charset="-120"/>
              </a:rPr>
              <a:t>：</a:t>
            </a:r>
            <a:endParaRPr lang="en-US" altLang="zh-TW" b="1" dirty="0" smtClean="0">
              <a:ea typeface="標楷體" panose="03000509000000000000" pitchFamily="65" charset="-120"/>
            </a:endParaRPr>
          </a:p>
          <a:p>
            <a:pPr marL="534988" indent="-534988">
              <a:buFontTx/>
              <a:buNone/>
            </a:pPr>
            <a:r>
              <a:rPr lang="zh-TW" altLang="en-US" b="1" dirty="0" smtClean="0"/>
              <a:t>     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地球形成不久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一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顆火星大小的星體撞上了地球，其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碎片混合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著被轟出的地球物質在太空中混合形成了月球。</a:t>
            </a:r>
            <a:endParaRPr lang="zh-TW" altLang="en-US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73732" name="Picture 4" descr="月球的形成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79" y="996524"/>
            <a:ext cx="5952837" cy="567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733" name="Text Box 5"/>
          <p:cNvSpPr txBox="1">
            <a:spLocks noChangeArrowheads="1"/>
          </p:cNvSpPr>
          <p:nvPr/>
        </p:nvSpPr>
        <p:spPr bwMode="auto">
          <a:xfrm>
            <a:off x="1986574" y="6059705"/>
            <a:ext cx="54006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b="1" dirty="0" err="1"/>
              <a:t>Credit:DETLEV</a:t>
            </a:r>
            <a:r>
              <a:rPr lang="en-US" altLang="zh-TW" b="1" dirty="0"/>
              <a:t> VAN RAVENSWAAY / SCIENCE PHOTO LIBRARY / Universal Images Group</a:t>
            </a:r>
          </a:p>
        </p:txBody>
      </p:sp>
      <p:sp>
        <p:nvSpPr>
          <p:cNvPr id="2" name="文字方塊 1">
            <a:hlinkClick r:id="rId4"/>
          </p:cNvPr>
          <p:cNvSpPr txBox="1"/>
          <p:nvPr/>
        </p:nvSpPr>
        <p:spPr>
          <a:xfrm>
            <a:off x="7524328" y="5775623"/>
            <a:ext cx="1152128" cy="369332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影片連結</a:t>
            </a:r>
            <a:endParaRPr lang="zh-TW" altLang="en-US" b="1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323528" y="3501008"/>
            <a:ext cx="9361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8000" b="1" dirty="0" smtClean="0">
                <a:solidFill>
                  <a:srgbClr val="FF0000"/>
                </a:solidFill>
                <a:sym typeface="Wingdings 2"/>
              </a:rPr>
              <a:t></a:t>
            </a:r>
            <a:endParaRPr lang="zh-TW" altLang="en-US" sz="8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3" grpId="0"/>
      <p:bldP spid="73733" grpId="1"/>
      <p:bldP spid="2" grpId="0" animBg="1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A4AF0-A215-49AB-BC3D-246E8FD5FA38}" type="datetime1">
              <a:rPr lang="zh-TW" altLang="en-US"/>
              <a:pPr/>
              <a:t>2015/11/18</a:t>
            </a:fld>
            <a:endParaRPr lang="en-US" altLang="zh-TW"/>
          </a:p>
        </p:txBody>
      </p:sp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60350"/>
            <a:ext cx="8229600" cy="1143000"/>
          </a:xfrm>
        </p:spPr>
        <p:txBody>
          <a:bodyPr/>
          <a:lstStyle/>
          <a:p>
            <a:r>
              <a:rPr lang="zh-TW" altLang="en-US" b="1">
                <a:ea typeface="標楷體" panose="03000509000000000000" pitchFamily="65" charset="-120"/>
              </a:rPr>
              <a:t>三、月亮的文化與傳說</a:t>
            </a:r>
          </a:p>
        </p:txBody>
      </p:sp>
      <p:pic>
        <p:nvPicPr>
          <p:cNvPr id="82948" name="Picture 4" descr="kagaya-l0041_moonligh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341438"/>
            <a:ext cx="7346950" cy="4722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949" name="Text Box 5"/>
          <p:cNvSpPr txBox="1">
            <a:spLocks noChangeArrowheads="1"/>
          </p:cNvSpPr>
          <p:nvPr/>
        </p:nvSpPr>
        <p:spPr bwMode="auto">
          <a:xfrm>
            <a:off x="900113" y="6021388"/>
            <a:ext cx="7343775" cy="641350"/>
          </a:xfrm>
          <a:prstGeom prst="rect">
            <a:avLst/>
          </a:prstGeom>
          <a:solidFill>
            <a:srgbClr val="33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b="1"/>
              <a:t>Kagaya</a:t>
            </a:r>
            <a:r>
              <a:rPr lang="zh-TW" altLang="en-US" b="1">
                <a:ea typeface="標楷體" panose="03000509000000000000" pitchFamily="65" charset="-120"/>
              </a:rPr>
              <a:t>個人網頁，網址：</a:t>
            </a:r>
            <a:r>
              <a:rPr lang="en-US" altLang="zh-TW" b="1">
                <a:hlinkClick r:id="rId3"/>
              </a:rPr>
              <a:t>http://www.kagayastudio.com/space/moon/m_01_moonlight.html</a:t>
            </a:r>
            <a:r>
              <a:rPr lang="en-US" altLang="zh-TW"/>
              <a:t> </a:t>
            </a:r>
          </a:p>
        </p:txBody>
      </p:sp>
    </p:spTree>
  </p:cSld>
  <p:clrMapOvr>
    <a:masterClrMapping/>
  </p:clrMapOvr>
  <p:transition spd="med">
    <p:cut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EEB79-90CB-4BF1-A220-EF51DC0C56FB}" type="datetime1">
              <a:rPr lang="zh-TW" altLang="en-US"/>
              <a:pPr/>
              <a:t>2015/11/18</a:t>
            </a:fld>
            <a:endParaRPr lang="en-US" altLang="zh-TW"/>
          </a:p>
        </p:txBody>
      </p:sp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>
                <a:ea typeface="標楷體" panose="03000509000000000000" pitchFamily="65" charset="-120"/>
              </a:rPr>
              <a:t>想像篇～月兒像檸檬？</a:t>
            </a:r>
          </a:p>
        </p:txBody>
      </p:sp>
      <p:pic>
        <p:nvPicPr>
          <p:cNvPr id="83972" name="Picture 4" descr="月亮-像搗藥的兔子-維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63" y="1379538"/>
            <a:ext cx="5049837" cy="4929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973" name="Text Box 5"/>
          <p:cNvSpPr txBox="1">
            <a:spLocks noChangeArrowheads="1"/>
          </p:cNvSpPr>
          <p:nvPr/>
        </p:nvSpPr>
        <p:spPr bwMode="auto">
          <a:xfrm>
            <a:off x="5003800" y="2349500"/>
            <a:ext cx="3744913" cy="326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在中國神話中，月兔在月宮陪伴嫦娥並搗藥。而在日本和韓國，月兔則是在上面做麻糬。</a:t>
            </a:r>
          </a:p>
          <a:p>
            <a:pPr>
              <a:spcBef>
                <a:spcPct val="50000"/>
              </a:spcBef>
            </a:pP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圖、文：維基百科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</a:p>
        </p:txBody>
      </p:sp>
    </p:spTree>
  </p:cSld>
  <p:clrMapOvr>
    <a:masterClrMapping/>
  </p:clrMapOvr>
  <p:transition spd="med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5B4AB-667F-4E96-A004-6117A45F0DCD}" type="datetime1">
              <a:rPr lang="zh-TW" altLang="en-US"/>
              <a:pPr/>
              <a:t>2015/11/18</a:t>
            </a:fld>
            <a:endParaRPr lang="en-US" altLang="zh-TW"/>
          </a:p>
        </p:txBody>
      </p:sp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>
                <a:ea typeface="標楷體" panose="03000509000000000000" pitchFamily="65" charset="-120"/>
              </a:rPr>
              <a:t>想像篇～月兒像檸檬？</a:t>
            </a:r>
          </a:p>
        </p:txBody>
      </p:sp>
      <p:pic>
        <p:nvPicPr>
          <p:cNvPr id="84997" name="Picture 5" descr="月亮像蟾蜍-馬王堆一號墓帛書-維基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341438"/>
            <a:ext cx="2308225" cy="531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4998" name="Text Box 6"/>
          <p:cNvSpPr txBox="1">
            <a:spLocks noChangeArrowheads="1"/>
          </p:cNvSpPr>
          <p:nvPr/>
        </p:nvSpPr>
        <p:spPr bwMode="auto">
          <a:xfrm>
            <a:off x="5148263" y="2133600"/>
            <a:ext cx="3600450" cy="326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3200" b="1">
                <a:ea typeface="標楷體" panose="03000509000000000000" pitchFamily="65" charset="-120"/>
              </a:rPr>
              <a:t>遠在漢代，馬王堆一號古墓中所挖掘出來的「帛畫」，月亮上頭繪有兔子和蟾蜍！</a:t>
            </a:r>
          </a:p>
          <a:p>
            <a:pPr>
              <a:spcBef>
                <a:spcPct val="50000"/>
              </a:spcBef>
            </a:pPr>
            <a:r>
              <a:rPr lang="zh-TW" altLang="en-US" sz="3200" b="1">
                <a:ea typeface="標楷體" panose="03000509000000000000" pitchFamily="65" charset="-120"/>
              </a:rPr>
              <a:t>圖：維基百科</a:t>
            </a:r>
          </a:p>
        </p:txBody>
      </p:sp>
      <p:pic>
        <p:nvPicPr>
          <p:cNvPr id="84999" name="Picture 7" descr="月亮像蟾蜍-馬王堆一號墓帛書-維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144" b="83794"/>
          <a:stretch>
            <a:fillRect/>
          </a:stretch>
        </p:blipFill>
        <p:spPr bwMode="auto">
          <a:xfrm>
            <a:off x="250825" y="1374775"/>
            <a:ext cx="4608513" cy="4938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4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EC4BA-4496-4C74-A80A-E5564D344D60}" type="datetime1">
              <a:rPr lang="zh-TW" altLang="en-US"/>
              <a:pPr/>
              <a:t>2015/11/18</a:t>
            </a:fld>
            <a:endParaRPr lang="en-US" altLang="zh-TW"/>
          </a:p>
        </p:txBody>
      </p:sp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3538538" cy="1143000"/>
          </a:xfrm>
        </p:spPr>
        <p:txBody>
          <a:bodyPr/>
          <a:lstStyle/>
          <a:p>
            <a:pPr algn="l"/>
            <a:r>
              <a:rPr lang="en-US" altLang="zh-TW" b="1">
                <a:ea typeface="標楷體" panose="03000509000000000000" pitchFamily="65" charset="-120"/>
              </a:rPr>
              <a:t>   </a:t>
            </a:r>
            <a:r>
              <a:rPr lang="zh-TW" altLang="en-US" b="1">
                <a:ea typeface="標楷體" panose="03000509000000000000" pitchFamily="65" charset="-120"/>
              </a:rPr>
              <a:t>嫦娥奔月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475163" cy="4924425"/>
          </a:xfrm>
        </p:spPr>
        <p:txBody>
          <a:bodyPr/>
          <a:lstStyle/>
          <a:p>
            <a:pPr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zh-TW" altLang="en-US" b="1">
                <a:latin typeface="標楷體" panose="03000509000000000000" pitchFamily="65" charset="-120"/>
                <a:ea typeface="標楷體" panose="03000509000000000000" pitchFamily="65" charset="-120"/>
              </a:rPr>
              <a:t>李商隱  </a:t>
            </a:r>
            <a:r>
              <a:rPr lang="en-US" altLang="zh-TW" b="1">
                <a:latin typeface="標楷體" panose="03000509000000000000" pitchFamily="65" charset="-120"/>
                <a:ea typeface="標楷體" panose="03000509000000000000" pitchFamily="65" charset="-120"/>
              </a:rPr>
              <a:t>〈</a:t>
            </a:r>
            <a:r>
              <a:rPr lang="zh-TW" altLang="en-US" b="1">
                <a:latin typeface="標楷體" panose="03000509000000000000" pitchFamily="65" charset="-120"/>
                <a:ea typeface="標楷體" panose="03000509000000000000" pitchFamily="65" charset="-120"/>
              </a:rPr>
              <a:t>嫦娥詩</a:t>
            </a:r>
            <a:r>
              <a:rPr lang="en-US" altLang="zh-TW" b="1">
                <a:latin typeface="標楷體" panose="03000509000000000000" pitchFamily="65" charset="-120"/>
                <a:ea typeface="標楷體" panose="03000509000000000000" pitchFamily="65" charset="-120"/>
              </a:rPr>
              <a:t>〉</a:t>
            </a:r>
          </a:p>
          <a:p>
            <a:pPr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zh-TW" altLang="en-US" b="1">
                <a:latin typeface="標楷體" panose="03000509000000000000" pitchFamily="65" charset="-120"/>
                <a:ea typeface="標楷體" panose="03000509000000000000" pitchFamily="65" charset="-120"/>
              </a:rPr>
              <a:t>雲母屏風燭影深，</a:t>
            </a:r>
          </a:p>
          <a:p>
            <a:pPr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zh-TW" altLang="en-US" b="1">
                <a:latin typeface="標楷體" panose="03000509000000000000" pitchFamily="65" charset="-120"/>
                <a:ea typeface="標楷體" panose="03000509000000000000" pitchFamily="65" charset="-120"/>
              </a:rPr>
              <a:t>長河漸落曉星沉。</a:t>
            </a:r>
          </a:p>
          <a:p>
            <a:pPr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zh-TW" altLang="en-US" b="1">
                <a:latin typeface="標楷體" panose="03000509000000000000" pitchFamily="65" charset="-120"/>
                <a:ea typeface="標楷體" panose="03000509000000000000" pitchFamily="65" charset="-120"/>
              </a:rPr>
              <a:t>嫦娥應悔偷靈藥，</a:t>
            </a:r>
          </a:p>
          <a:p>
            <a:pPr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zh-TW" altLang="en-US" b="1">
                <a:latin typeface="標楷體" panose="03000509000000000000" pitchFamily="65" charset="-120"/>
                <a:ea typeface="標楷體" panose="03000509000000000000" pitchFamily="65" charset="-120"/>
              </a:rPr>
              <a:t>碧海青天夜夜心。</a:t>
            </a:r>
          </a:p>
          <a:p>
            <a:pPr>
              <a:lnSpc>
                <a:spcPct val="130000"/>
              </a:lnSpc>
              <a:spcBef>
                <a:spcPct val="0"/>
              </a:spcBef>
              <a:buFontTx/>
              <a:buNone/>
            </a:pPr>
            <a:endParaRPr lang="zh-TW" altLang="en-US" b="1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zh-TW" altLang="en-US" b="1">
                <a:latin typeface="標楷體" panose="03000509000000000000" pitchFamily="65" charset="-120"/>
                <a:ea typeface="標楷體" panose="03000509000000000000" pitchFamily="65" charset="-120"/>
              </a:rPr>
              <a:t>圖：維基百科</a:t>
            </a:r>
          </a:p>
        </p:txBody>
      </p:sp>
      <p:pic>
        <p:nvPicPr>
          <p:cNvPr id="80901" name="Picture 5" descr="File:The Moon Goddess of Chang'e (Shi Yu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6663" y="603250"/>
            <a:ext cx="3771900" cy="570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cut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彎月">
  <a:themeElements>
    <a:clrScheme name="彎月 14">
      <a:dk1>
        <a:srgbClr val="FFFFFF"/>
      </a:dk1>
      <a:lt1>
        <a:srgbClr val="FFFFFF"/>
      </a:lt1>
      <a:dk2>
        <a:srgbClr val="FF9999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DADADA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彎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彎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彎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彎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彎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彎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彎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彎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彎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彎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彎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彎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彎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彎月 13">
        <a:dk1>
          <a:srgbClr val="99FF33"/>
        </a:dk1>
        <a:lt1>
          <a:srgbClr val="FFFFFF"/>
        </a:lt1>
        <a:dk2>
          <a:srgbClr val="FF9999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82DA2A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彎月 14">
        <a:dk1>
          <a:srgbClr val="FFFFFF"/>
        </a:dk1>
        <a:lt1>
          <a:srgbClr val="FFFFFF"/>
        </a:lt1>
        <a:dk2>
          <a:srgbClr val="FF9999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DADADA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彎月</Template>
  <TotalTime>2089</TotalTime>
  <Words>1081</Words>
  <Application>Microsoft Office PowerPoint</Application>
  <PresentationFormat>如螢幕大小 (4:3)</PresentationFormat>
  <Paragraphs>99</Paragraphs>
  <Slides>15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15</vt:i4>
      </vt:variant>
    </vt:vector>
  </HeadingPairs>
  <TitlesOfParts>
    <vt:vector size="16" baseType="lpstr">
      <vt:lpstr>彎月</vt:lpstr>
      <vt:lpstr>PowerPoint 簡報</vt:lpstr>
      <vt:lpstr>一、月球表面觀察史</vt:lpstr>
      <vt:lpstr>月球不為人知的『一面』</vt:lpstr>
      <vt:lpstr>PowerPoint 簡報</vt:lpstr>
      <vt:lpstr>二、月亮是怎麼來的～月亮起源說</vt:lpstr>
      <vt:lpstr>三、月亮的文化與傳說</vt:lpstr>
      <vt:lpstr>想像篇～月兒像檸檬？</vt:lpstr>
      <vt:lpstr>想像篇～月兒像檸檬？</vt:lpstr>
      <vt:lpstr>   嫦娥奔月</vt:lpstr>
      <vt:lpstr>吳剛伐桂</vt:lpstr>
      <vt:lpstr>巨龍與七個月亮</vt:lpstr>
      <vt:lpstr>圖片引用資料來源</vt:lpstr>
      <vt:lpstr>參考書目</vt:lpstr>
      <vt:lpstr>參考網頁</vt:lpstr>
      <vt:lpstr>謝謝觀賞</vt:lpstr>
    </vt:vector>
  </TitlesOfParts>
  <Company>HOMGER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panda</dc:creator>
  <cp:lastModifiedBy>明雄</cp:lastModifiedBy>
  <cp:revision>149</cp:revision>
  <dcterms:created xsi:type="dcterms:W3CDTF">2013-07-22T17:32:52Z</dcterms:created>
  <dcterms:modified xsi:type="dcterms:W3CDTF">2015-11-18T07:07:03Z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TC011271061028</vt:lpwstr>
  </property>
</Properties>
</file>