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6">
  <p:sldMasterIdLst>
    <p:sldMasterId id="2147483745" r:id="rId1"/>
  </p:sldMasterIdLst>
  <p:notesMasterIdLst>
    <p:notesMasterId r:id="rId38"/>
  </p:notesMasterIdLst>
  <p:sldIdLst>
    <p:sldId id="2846" r:id="rId2"/>
    <p:sldId id="2900" r:id="rId3"/>
    <p:sldId id="2901" r:id="rId4"/>
    <p:sldId id="2902" r:id="rId5"/>
    <p:sldId id="2903" r:id="rId6"/>
    <p:sldId id="2904" r:id="rId7"/>
    <p:sldId id="2905" r:id="rId8"/>
    <p:sldId id="2906" r:id="rId9"/>
    <p:sldId id="2907" r:id="rId10"/>
    <p:sldId id="2908" r:id="rId11"/>
    <p:sldId id="2909" r:id="rId12"/>
    <p:sldId id="2910" r:id="rId13"/>
    <p:sldId id="2911" r:id="rId14"/>
    <p:sldId id="2912" r:id="rId15"/>
    <p:sldId id="2913" r:id="rId16"/>
    <p:sldId id="2914" r:id="rId17"/>
    <p:sldId id="2915" r:id="rId18"/>
    <p:sldId id="2916" r:id="rId19"/>
    <p:sldId id="2917" r:id="rId20"/>
    <p:sldId id="2918" r:id="rId21"/>
    <p:sldId id="2919" r:id="rId22"/>
    <p:sldId id="2920" r:id="rId23"/>
    <p:sldId id="2921" r:id="rId24"/>
    <p:sldId id="2922" r:id="rId25"/>
    <p:sldId id="2923" r:id="rId26"/>
    <p:sldId id="2924" r:id="rId27"/>
    <p:sldId id="2925" r:id="rId28"/>
    <p:sldId id="2926" r:id="rId29"/>
    <p:sldId id="2927" r:id="rId30"/>
    <p:sldId id="2928" r:id="rId31"/>
    <p:sldId id="2929" r:id="rId32"/>
    <p:sldId id="2930" r:id="rId33"/>
    <p:sldId id="2931" r:id="rId34"/>
    <p:sldId id="2932" r:id="rId35"/>
    <p:sldId id="2933" r:id="rId36"/>
    <p:sldId id="2241" r:id="rId3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23C3E9"/>
    <a:srgbClr val="663300"/>
    <a:srgbClr val="942DA9"/>
    <a:srgbClr val="CCCCFF"/>
    <a:srgbClr val="FED6EE"/>
    <a:srgbClr val="FFFF99"/>
    <a:srgbClr val="D105AA"/>
    <a:srgbClr val="B0D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5" autoAdjust="0"/>
    <p:restoredTop sz="89082" autoAdjust="0"/>
  </p:normalViewPr>
  <p:slideViewPr>
    <p:cSldViewPr>
      <p:cViewPr varScale="1">
        <p:scale>
          <a:sx n="99" d="100"/>
          <a:sy n="99" d="100"/>
        </p:scale>
        <p:origin x="18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E3B1F-667F-4261-95B1-D627C5222366}" type="datetimeFigureOut">
              <a:rPr lang="zh-TW" altLang="en-US" smtClean="0"/>
              <a:pPr/>
              <a:t>2020/9/2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BF19F-D512-42B5-8C37-D895F2C0D7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579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50888" y="836613"/>
            <a:ext cx="5575300" cy="41814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首頁</a:t>
            </a:r>
          </a:p>
        </p:txBody>
      </p:sp>
    </p:spTree>
    <p:extLst>
      <p:ext uri="{BB962C8B-B14F-4D97-AF65-F5344CB8AC3E}">
        <p14:creationId xmlns:p14="http://schemas.microsoft.com/office/powerpoint/2010/main" val="1535597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這是某一位學生的跨年級診斷結果</a:t>
            </a:r>
            <a:endParaRPr lang="en-US" altLang="zh-TW" dirty="0"/>
          </a:p>
          <a:p>
            <a:r>
              <a:rPr lang="zh-TW" altLang="en-US" dirty="0"/>
              <a:t>綠色代表精熟的指標，黃色是沒有達到全部精熟的節點</a:t>
            </a:r>
            <a:endParaRPr lang="en-US" altLang="zh-TW" dirty="0"/>
          </a:p>
          <a:p>
            <a:r>
              <a:rPr lang="zh-TW" altLang="en-US" dirty="0"/>
              <a:t>可以發現五年級的小朋友，左邊一整系列知識沒有問題，</a:t>
            </a:r>
            <a:endParaRPr lang="en-US" altLang="zh-TW" dirty="0"/>
          </a:p>
          <a:p>
            <a:r>
              <a:rPr lang="zh-TW" altLang="en-US" dirty="0"/>
              <a:t>但是右邊這一系列，在</a:t>
            </a:r>
            <a:r>
              <a:rPr lang="en-US" altLang="zh-TW" dirty="0"/>
              <a:t>2</a:t>
            </a:r>
            <a:r>
              <a:rPr lang="zh-TW" altLang="en-US" dirty="0"/>
              <a:t>年級出現了一些問題，問題沒解決，一直累積到五年級來</a:t>
            </a:r>
            <a:endParaRPr lang="en-US" altLang="zh-TW" dirty="0"/>
          </a:p>
          <a:p>
            <a:r>
              <a:rPr lang="zh-TW" altLang="en-US" dirty="0"/>
              <a:t>可以幫助老師找出學生問題的根源，讓老師可以更有效率的針對問題施行教學。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20A9B-DCEC-482F-977D-6248AF36FC47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2499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2825" y="788988"/>
            <a:ext cx="5153025" cy="386397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8387" y="4888410"/>
            <a:ext cx="5219118" cy="46525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u="sng" dirty="0">
                <a:latin typeface="Adobe Arabic" panose="02040503050201020203" pitchFamily="18" charset="-78"/>
              </a:rPr>
              <a:t>講解重點</a:t>
            </a:r>
            <a:endParaRPr lang="en-US" altLang="zh-TW" u="sng" dirty="0">
              <a:latin typeface="Adobe Arabic" panose="02040503050201020203" pitchFamily="18" charset="-78"/>
            </a:endParaRPr>
          </a:p>
          <a:p>
            <a:pPr eaLnBrk="1" hangingPunct="1"/>
            <a:endParaRPr lang="en-US" altLang="zh-TW" dirty="0">
              <a:latin typeface="Adobe Arabic" panose="02040503050201020203" pitchFamily="18" charset="-78"/>
            </a:endParaRPr>
          </a:p>
          <a:p>
            <a:pPr eaLnBrk="1" hangingPunct="1"/>
            <a:r>
              <a:rPr lang="zh-TW" altLang="en-US" dirty="0">
                <a:latin typeface="Adobe Arabic" panose="02040503050201020203" pitchFamily="18" charset="-78"/>
              </a:rPr>
              <a:t>知識結構上下位關係代表先備知識與否的關係</a:t>
            </a:r>
            <a:endParaRPr lang="en-US" altLang="zh-TW" dirty="0">
              <a:latin typeface="Adobe Arabic" panose="02040503050201020203" pitchFamily="18" charset="-78"/>
            </a:endParaRPr>
          </a:p>
          <a:p>
            <a:pPr eaLnBrk="1" hangingPunct="1"/>
            <a:endParaRPr lang="en-US" altLang="zh-TW" dirty="0">
              <a:latin typeface="Adobe Arabic" panose="02040503050201020203" pitchFamily="18" charset="-78"/>
            </a:endParaRPr>
          </a:p>
          <a:p>
            <a:pPr eaLnBrk="1" hangingPunct="1"/>
            <a:r>
              <a:rPr lang="en-US" altLang="zh-TW" dirty="0">
                <a:latin typeface="Adobe Arabic" panose="02040503050201020203" pitchFamily="18" charset="-78"/>
              </a:rPr>
              <a:t>A</a:t>
            </a:r>
            <a:r>
              <a:rPr lang="zh-TW" altLang="en-US" dirty="0">
                <a:latin typeface="Adobe Arabic" panose="02040503050201020203" pitchFamily="18" charset="-78"/>
              </a:rPr>
              <a:t>下面的箭頭有</a:t>
            </a:r>
            <a:r>
              <a:rPr lang="en-US" altLang="zh-TW" dirty="0">
                <a:latin typeface="Adobe Arabic" panose="02040503050201020203" pitchFamily="18" charset="-78"/>
              </a:rPr>
              <a:t>B</a:t>
            </a:r>
            <a:r>
              <a:rPr lang="zh-TW" altLang="en-US" dirty="0">
                <a:latin typeface="Adobe Arabic" panose="02040503050201020203" pitchFamily="18" charset="-78"/>
              </a:rPr>
              <a:t>和</a:t>
            </a:r>
            <a:r>
              <a:rPr lang="en-US" altLang="zh-TW" dirty="0">
                <a:latin typeface="Adobe Arabic" panose="02040503050201020203" pitchFamily="18" charset="-78"/>
              </a:rPr>
              <a:t>C</a:t>
            </a:r>
            <a:r>
              <a:rPr lang="zh-TW" altLang="en-US" dirty="0">
                <a:latin typeface="Adobe Arabic" panose="02040503050201020203" pitchFamily="18" charset="-78"/>
              </a:rPr>
              <a:t>指向</a:t>
            </a:r>
            <a:r>
              <a:rPr lang="en-US" altLang="zh-TW" dirty="0">
                <a:latin typeface="Adobe Arabic" panose="02040503050201020203" pitchFamily="18" charset="-78"/>
              </a:rPr>
              <a:t>A</a:t>
            </a:r>
            <a:r>
              <a:rPr lang="zh-TW" altLang="en-US" dirty="0">
                <a:latin typeface="Adobe Arabic" panose="02040503050201020203" pitchFamily="18" charset="-78"/>
              </a:rPr>
              <a:t>，就代表</a:t>
            </a:r>
            <a:r>
              <a:rPr lang="en-US" altLang="zh-TW" dirty="0">
                <a:latin typeface="Adobe Arabic" panose="02040503050201020203" pitchFamily="18" charset="-78"/>
              </a:rPr>
              <a:t>B</a:t>
            </a:r>
            <a:r>
              <a:rPr lang="zh-TW" altLang="en-US" dirty="0">
                <a:latin typeface="Adobe Arabic" panose="02040503050201020203" pitchFamily="18" charset="-78"/>
              </a:rPr>
              <a:t>和</a:t>
            </a:r>
            <a:r>
              <a:rPr lang="en-US" altLang="zh-TW" dirty="0">
                <a:latin typeface="Adobe Arabic" panose="02040503050201020203" pitchFamily="18" charset="-78"/>
              </a:rPr>
              <a:t>C</a:t>
            </a:r>
            <a:r>
              <a:rPr lang="zh-TW" altLang="en-US" dirty="0">
                <a:latin typeface="Adobe Arabic" panose="02040503050201020203" pitchFamily="18" charset="-78"/>
              </a:rPr>
              <a:t>是</a:t>
            </a:r>
            <a:r>
              <a:rPr lang="en-US" altLang="zh-TW" dirty="0">
                <a:latin typeface="Adobe Arabic" panose="02040503050201020203" pitchFamily="18" charset="-78"/>
              </a:rPr>
              <a:t>A</a:t>
            </a:r>
            <a:r>
              <a:rPr lang="zh-TW" altLang="en-US" dirty="0">
                <a:latin typeface="Adobe Arabic" panose="02040503050201020203" pitchFamily="18" charset="-78"/>
              </a:rPr>
              <a:t>的先備知識，有就是要先學會</a:t>
            </a:r>
            <a:r>
              <a:rPr lang="en-US" altLang="zh-TW" dirty="0">
                <a:latin typeface="Adobe Arabic" panose="02040503050201020203" pitchFamily="18" charset="-78"/>
              </a:rPr>
              <a:t>B</a:t>
            </a:r>
            <a:r>
              <a:rPr lang="zh-TW" altLang="en-US" dirty="0">
                <a:latin typeface="Adobe Arabic" panose="02040503050201020203" pitchFamily="18" charset="-78"/>
              </a:rPr>
              <a:t>和</a:t>
            </a:r>
            <a:r>
              <a:rPr lang="en-US" altLang="zh-TW" dirty="0">
                <a:latin typeface="Adobe Arabic" panose="02040503050201020203" pitchFamily="18" charset="-78"/>
              </a:rPr>
              <a:t>C</a:t>
            </a:r>
            <a:r>
              <a:rPr lang="zh-TW" altLang="en-US" dirty="0">
                <a:latin typeface="Adobe Arabic" panose="02040503050201020203" pitchFamily="18" charset="-78"/>
              </a:rPr>
              <a:t>之後才能學</a:t>
            </a:r>
            <a:r>
              <a:rPr lang="en-US" altLang="zh-TW" dirty="0">
                <a:latin typeface="Adobe Arabic" panose="02040503050201020203" pitchFamily="18" charset="-78"/>
              </a:rPr>
              <a:t>A</a:t>
            </a:r>
            <a:r>
              <a:rPr lang="zh-TW" altLang="en-US" dirty="0">
                <a:latin typeface="Adobe Arabic" panose="02040503050201020203" pitchFamily="18" charset="-78"/>
              </a:rPr>
              <a:t>。</a:t>
            </a:r>
            <a:endParaRPr lang="en-US" altLang="zh-TW" dirty="0">
              <a:latin typeface="Adobe Arabic" panose="02040503050201020203" pitchFamily="18" charset="-78"/>
            </a:endParaRPr>
          </a:p>
          <a:p>
            <a:pPr eaLnBrk="1" hangingPunct="1"/>
            <a:endParaRPr lang="en-US" altLang="zh-TW" dirty="0">
              <a:latin typeface="Adobe Arabic" panose="02040503050201020203" pitchFamily="18" charset="-78"/>
            </a:endParaRPr>
          </a:p>
          <a:p>
            <a:pPr eaLnBrk="1" hangingPunct="1"/>
            <a:r>
              <a:rPr lang="zh-TW" altLang="en-US" dirty="0">
                <a:latin typeface="Adobe Arabic" panose="02040503050201020203" pitchFamily="18" charset="-78"/>
              </a:rPr>
              <a:t>以四則運算和加減乘除的關係為例，</a:t>
            </a:r>
            <a:r>
              <a:rPr lang="en-US" altLang="zh-TW" dirty="0">
                <a:latin typeface="Adobe Arabic" panose="02040503050201020203" pitchFamily="18" charset="-78"/>
              </a:rPr>
              <a:t>FGHI</a:t>
            </a:r>
            <a:r>
              <a:rPr lang="zh-TW" altLang="en-US" dirty="0">
                <a:latin typeface="Adobe Arabic" panose="02040503050201020203" pitchFamily="18" charset="-78"/>
              </a:rPr>
              <a:t>可以認為是加減乘除，</a:t>
            </a:r>
            <a:r>
              <a:rPr lang="en-US" altLang="zh-TW" dirty="0">
                <a:latin typeface="Adobe Arabic" panose="02040503050201020203" pitchFamily="18" charset="-78"/>
              </a:rPr>
              <a:t>C</a:t>
            </a:r>
            <a:r>
              <a:rPr lang="zh-TW" altLang="en-US" dirty="0">
                <a:latin typeface="Adobe Arabic" panose="02040503050201020203" pitchFamily="18" charset="-78"/>
              </a:rPr>
              <a:t>為四則運算。</a:t>
            </a:r>
            <a:endParaRPr lang="en-US" altLang="zh-TW" dirty="0">
              <a:latin typeface="Adobe Arabic" panose="02040503050201020203" pitchFamily="18" charset="-78"/>
            </a:endParaRPr>
          </a:p>
          <a:p>
            <a:pPr eaLnBrk="1" hangingPunct="1"/>
            <a:endParaRPr lang="en-US" altLang="zh-TW" dirty="0">
              <a:latin typeface="Adobe Arabic" panose="02040503050201020203" pitchFamily="18" charset="-78"/>
            </a:endParaRPr>
          </a:p>
          <a:p>
            <a:pPr eaLnBrk="1" hangingPunct="1"/>
            <a:r>
              <a:rPr lang="zh-TW" altLang="en-US" dirty="0">
                <a:latin typeface="Adobe Arabic" panose="02040503050201020203" pitchFamily="18" charset="-78"/>
              </a:rPr>
              <a:t>在知識結構診斷部分，我們可以顛倒過來做，假設上位學生會了，就推估學生下位概念已經具備。</a:t>
            </a:r>
            <a:endParaRPr lang="en-US" altLang="zh-TW" dirty="0">
              <a:latin typeface="Adobe Arabic" panose="02040503050201020203" pitchFamily="18" charset="-78"/>
            </a:endParaRPr>
          </a:p>
          <a:p>
            <a:pPr eaLnBrk="1" hangingPunct="1"/>
            <a:endParaRPr lang="en-US" altLang="zh-TW" dirty="0">
              <a:latin typeface="Adobe Arabic" panose="02040503050201020203" pitchFamily="18" charset="-78"/>
            </a:endParaRPr>
          </a:p>
          <a:p>
            <a:pPr eaLnBrk="1" hangingPunct="1"/>
            <a:r>
              <a:rPr lang="zh-TW" altLang="en-US" dirty="0">
                <a:latin typeface="Adobe Arabic" panose="02040503050201020203" pitchFamily="18" charset="-78"/>
              </a:rPr>
              <a:t>以這個結構為例，當學生</a:t>
            </a:r>
            <a:r>
              <a:rPr lang="en-US" altLang="zh-TW" dirty="0">
                <a:latin typeface="Adobe Arabic" panose="02040503050201020203" pitchFamily="18" charset="-78"/>
              </a:rPr>
              <a:t>A</a:t>
            </a:r>
            <a:r>
              <a:rPr lang="zh-TW" altLang="en-US" dirty="0">
                <a:latin typeface="Adobe Arabic" panose="02040503050201020203" pitchFamily="18" charset="-78"/>
              </a:rPr>
              <a:t>答錯</a:t>
            </a:r>
            <a:r>
              <a:rPr lang="en-US" altLang="zh-TW" dirty="0">
                <a:latin typeface="Adobe Arabic" panose="02040503050201020203" pitchFamily="18" charset="-78"/>
              </a:rPr>
              <a:t>(</a:t>
            </a:r>
            <a:r>
              <a:rPr lang="zh-TW" altLang="en-US" dirty="0">
                <a:latin typeface="Adobe Arabic" panose="02040503050201020203" pitchFamily="18" charset="-78"/>
              </a:rPr>
              <a:t>動畫</a:t>
            </a:r>
            <a:r>
              <a:rPr lang="en-US" altLang="zh-TW" dirty="0">
                <a:latin typeface="Adobe Arabic" panose="02040503050201020203" pitchFamily="18" charset="-78"/>
              </a:rPr>
              <a:t>)</a:t>
            </a:r>
            <a:r>
              <a:rPr lang="zh-TW" altLang="en-US" dirty="0">
                <a:latin typeface="Adobe Arabic" panose="02040503050201020203" pitchFamily="18" charset="-78"/>
              </a:rPr>
              <a:t>，可能是學生</a:t>
            </a:r>
            <a:r>
              <a:rPr lang="en-US" altLang="zh-TW" dirty="0">
                <a:latin typeface="Adobe Arabic" panose="02040503050201020203" pitchFamily="18" charset="-78"/>
              </a:rPr>
              <a:t>A</a:t>
            </a:r>
            <a:r>
              <a:rPr lang="zh-TW" altLang="en-US" dirty="0">
                <a:latin typeface="Adobe Arabic" panose="02040503050201020203" pitchFamily="18" charset="-78"/>
              </a:rPr>
              <a:t>不會，或者其下位</a:t>
            </a:r>
            <a:r>
              <a:rPr lang="en-US" altLang="zh-TW" dirty="0">
                <a:latin typeface="Adobe Arabic" panose="02040503050201020203" pitchFamily="18" charset="-78"/>
              </a:rPr>
              <a:t>B</a:t>
            </a:r>
            <a:r>
              <a:rPr lang="zh-TW" altLang="en-US" dirty="0">
                <a:latin typeface="Adobe Arabic" panose="02040503050201020203" pitchFamily="18" charset="-78"/>
              </a:rPr>
              <a:t>或</a:t>
            </a:r>
            <a:r>
              <a:rPr lang="en-US" altLang="zh-TW" dirty="0">
                <a:latin typeface="Adobe Arabic" panose="02040503050201020203" pitchFamily="18" charset="-78"/>
              </a:rPr>
              <a:t>C</a:t>
            </a:r>
            <a:r>
              <a:rPr lang="zh-TW" altLang="en-US" dirty="0">
                <a:latin typeface="Adobe Arabic" panose="02040503050201020203" pitchFamily="18" charset="-78"/>
              </a:rPr>
              <a:t>不會造成。</a:t>
            </a:r>
            <a:endParaRPr lang="en-US" altLang="zh-TW" dirty="0">
              <a:latin typeface="Adobe Arabic" panose="02040503050201020203" pitchFamily="18" charset="-78"/>
            </a:endParaRPr>
          </a:p>
          <a:p>
            <a:pPr eaLnBrk="1" hangingPunct="1"/>
            <a:endParaRPr lang="en-US" altLang="zh-TW" dirty="0">
              <a:latin typeface="Adobe Arabic" panose="02040503050201020203" pitchFamily="18" charset="-78"/>
            </a:endParaRPr>
          </a:p>
          <a:p>
            <a:pPr eaLnBrk="1" hangingPunct="1"/>
            <a:r>
              <a:rPr lang="zh-TW" altLang="en-US" dirty="0">
                <a:latin typeface="Adobe Arabic" panose="02040503050201020203" pitchFamily="18" charset="-78"/>
              </a:rPr>
              <a:t>故往下測學生</a:t>
            </a:r>
            <a:r>
              <a:rPr lang="en-US" altLang="zh-TW" dirty="0">
                <a:latin typeface="Adobe Arabic" panose="02040503050201020203" pitchFamily="18" charset="-78"/>
              </a:rPr>
              <a:t>B</a:t>
            </a:r>
            <a:r>
              <a:rPr lang="zh-TW" altLang="en-US" dirty="0">
                <a:latin typeface="Adobe Arabic" panose="02040503050201020203" pitchFamily="18" charset="-78"/>
              </a:rPr>
              <a:t>與</a:t>
            </a:r>
            <a:r>
              <a:rPr lang="en-US" altLang="zh-TW" dirty="0">
                <a:latin typeface="Adobe Arabic" panose="02040503050201020203" pitchFamily="18" charset="-78"/>
              </a:rPr>
              <a:t>C</a:t>
            </a:r>
            <a:r>
              <a:rPr lang="zh-TW" altLang="en-US" dirty="0">
                <a:latin typeface="Adobe Arabic" panose="02040503050201020203" pitchFamily="18" charset="-78"/>
              </a:rPr>
              <a:t>，發現學生</a:t>
            </a:r>
            <a:r>
              <a:rPr lang="en-US" altLang="zh-TW" dirty="0">
                <a:latin typeface="Adobe Arabic" panose="02040503050201020203" pitchFamily="18" charset="-78"/>
              </a:rPr>
              <a:t>B</a:t>
            </a:r>
            <a:r>
              <a:rPr lang="zh-TW" altLang="en-US" dirty="0">
                <a:latin typeface="Adobe Arabic" panose="02040503050201020203" pitchFamily="18" charset="-78"/>
              </a:rPr>
              <a:t>不會，同樣的</a:t>
            </a:r>
            <a:r>
              <a:rPr lang="en-US" altLang="zh-TW" dirty="0">
                <a:latin typeface="Adobe Arabic" panose="02040503050201020203" pitchFamily="18" charset="-78"/>
              </a:rPr>
              <a:t>B</a:t>
            </a:r>
            <a:r>
              <a:rPr lang="zh-TW" altLang="en-US" dirty="0">
                <a:latin typeface="Adobe Arabic" panose="02040503050201020203" pitchFamily="18" charset="-78"/>
              </a:rPr>
              <a:t>不會可能是</a:t>
            </a:r>
            <a:r>
              <a:rPr lang="en-US" altLang="zh-TW" dirty="0">
                <a:latin typeface="Adobe Arabic" panose="02040503050201020203" pitchFamily="18" charset="-78"/>
              </a:rPr>
              <a:t>B</a:t>
            </a:r>
            <a:r>
              <a:rPr lang="zh-TW" altLang="en-US" dirty="0">
                <a:latin typeface="Adobe Arabic" panose="02040503050201020203" pitchFamily="18" charset="-78"/>
              </a:rPr>
              <a:t>不會，或者其下位概念</a:t>
            </a:r>
            <a:r>
              <a:rPr lang="en-US" altLang="zh-TW" dirty="0">
                <a:latin typeface="Adobe Arabic" panose="02040503050201020203" pitchFamily="18" charset="-78"/>
              </a:rPr>
              <a:t>D</a:t>
            </a:r>
            <a:r>
              <a:rPr lang="zh-TW" altLang="en-US" dirty="0">
                <a:latin typeface="Adobe Arabic" panose="02040503050201020203" pitchFamily="18" charset="-78"/>
              </a:rPr>
              <a:t>或</a:t>
            </a:r>
            <a:r>
              <a:rPr lang="en-US" altLang="zh-TW" dirty="0">
                <a:latin typeface="Adobe Arabic" panose="02040503050201020203" pitchFamily="18" charset="-78"/>
              </a:rPr>
              <a:t>E</a:t>
            </a:r>
            <a:r>
              <a:rPr lang="zh-TW" altLang="en-US" dirty="0">
                <a:latin typeface="Adobe Arabic" panose="02040503050201020203" pitchFamily="18" charset="-78"/>
              </a:rPr>
              <a:t>不會。</a:t>
            </a:r>
            <a:endParaRPr lang="en-US" altLang="zh-TW" dirty="0">
              <a:latin typeface="Adobe Arabic" panose="02040503050201020203" pitchFamily="18" charset="-78"/>
            </a:endParaRPr>
          </a:p>
          <a:p>
            <a:pPr eaLnBrk="1" hangingPunct="1"/>
            <a:endParaRPr lang="en-US" altLang="zh-TW" dirty="0">
              <a:latin typeface="Adobe Arabic" panose="02040503050201020203" pitchFamily="18" charset="-78"/>
            </a:endParaRPr>
          </a:p>
          <a:p>
            <a:pPr eaLnBrk="1" hangingPunct="1"/>
            <a:r>
              <a:rPr lang="zh-TW" altLang="en-US" dirty="0">
                <a:latin typeface="Adobe Arabic" panose="02040503050201020203" pitchFamily="18" charset="-78"/>
              </a:rPr>
              <a:t>在測學生</a:t>
            </a:r>
            <a:r>
              <a:rPr lang="en-US" altLang="zh-TW" dirty="0">
                <a:latin typeface="Adobe Arabic" panose="02040503050201020203" pitchFamily="18" charset="-78"/>
              </a:rPr>
              <a:t>C</a:t>
            </a:r>
            <a:r>
              <a:rPr lang="zh-TW" altLang="en-US" dirty="0">
                <a:latin typeface="Adobe Arabic" panose="02040503050201020203" pitchFamily="18" charset="-78"/>
              </a:rPr>
              <a:t>概念，發現學生</a:t>
            </a:r>
            <a:r>
              <a:rPr lang="en-US" altLang="zh-TW" dirty="0">
                <a:latin typeface="Adobe Arabic" panose="02040503050201020203" pitchFamily="18" charset="-78"/>
              </a:rPr>
              <a:t>C</a:t>
            </a:r>
            <a:r>
              <a:rPr lang="zh-TW" altLang="en-US" dirty="0">
                <a:latin typeface="Adobe Arabic" panose="02040503050201020203" pitchFamily="18" charset="-78"/>
              </a:rPr>
              <a:t>概念已經完備，故可以預測其下位概念</a:t>
            </a:r>
            <a:r>
              <a:rPr lang="en-US" altLang="zh-TW" dirty="0">
                <a:latin typeface="Adobe Arabic" panose="02040503050201020203" pitchFamily="18" charset="-78"/>
              </a:rPr>
              <a:t>FGHI</a:t>
            </a:r>
            <a:r>
              <a:rPr lang="zh-TW" altLang="en-US" dirty="0">
                <a:latin typeface="Adobe Arabic" panose="02040503050201020203" pitchFamily="18" charset="-78"/>
              </a:rPr>
              <a:t>已經具備。</a:t>
            </a:r>
            <a:endParaRPr lang="en-US" altLang="zh-TW" dirty="0">
              <a:latin typeface="Adobe Arabic" panose="02040503050201020203" pitchFamily="18" charset="-78"/>
            </a:endParaRPr>
          </a:p>
          <a:p>
            <a:pPr eaLnBrk="1" hangingPunct="1"/>
            <a:endParaRPr lang="en-US" altLang="zh-TW" dirty="0">
              <a:latin typeface="Adobe Arabic" panose="02040503050201020203" pitchFamily="18" charset="-78"/>
            </a:endParaRPr>
          </a:p>
          <a:p>
            <a:pPr eaLnBrk="1" hangingPunct="1"/>
            <a:r>
              <a:rPr lang="zh-TW" altLang="en-US" dirty="0">
                <a:latin typeface="Adobe Arabic" panose="02040503050201020203" pitchFamily="18" charset="-78"/>
              </a:rPr>
              <a:t>最後在測學生概念</a:t>
            </a:r>
            <a:r>
              <a:rPr lang="en-US" altLang="zh-TW" dirty="0">
                <a:latin typeface="Adobe Arabic" panose="02040503050201020203" pitchFamily="18" charset="-78"/>
              </a:rPr>
              <a:t>D</a:t>
            </a:r>
            <a:r>
              <a:rPr lang="zh-TW" altLang="en-US" dirty="0">
                <a:latin typeface="Adobe Arabic" panose="02040503050201020203" pitchFamily="18" charset="-78"/>
              </a:rPr>
              <a:t>與</a:t>
            </a:r>
            <a:r>
              <a:rPr lang="en-US" altLang="zh-TW" dirty="0">
                <a:latin typeface="Adobe Arabic" panose="02040503050201020203" pitchFamily="18" charset="-78"/>
              </a:rPr>
              <a:t>E</a:t>
            </a:r>
            <a:r>
              <a:rPr lang="zh-TW" altLang="en-US" dirty="0">
                <a:latin typeface="Adobe Arabic" panose="02040503050201020203" pitchFamily="18" charset="-78"/>
              </a:rPr>
              <a:t>的學習狀況，發現學生</a:t>
            </a:r>
            <a:r>
              <a:rPr lang="en-US" altLang="zh-TW" dirty="0">
                <a:latin typeface="Adobe Arabic" panose="02040503050201020203" pitchFamily="18" charset="-78"/>
              </a:rPr>
              <a:t>D</a:t>
            </a:r>
            <a:r>
              <a:rPr lang="zh-TW" altLang="en-US" dirty="0">
                <a:latin typeface="Adobe Arabic" panose="02040503050201020203" pitchFamily="18" charset="-78"/>
              </a:rPr>
              <a:t>具備，</a:t>
            </a:r>
            <a:r>
              <a:rPr lang="en-US" altLang="zh-TW" dirty="0">
                <a:latin typeface="Adobe Arabic" panose="02040503050201020203" pitchFamily="18" charset="-78"/>
              </a:rPr>
              <a:t>E</a:t>
            </a:r>
            <a:r>
              <a:rPr lang="zh-TW" altLang="en-US" dirty="0">
                <a:latin typeface="Adobe Arabic" panose="02040503050201020203" pitchFamily="18" charset="-78"/>
              </a:rPr>
              <a:t>不會。</a:t>
            </a:r>
            <a:endParaRPr lang="en-US" altLang="zh-TW" dirty="0">
              <a:latin typeface="Adobe Arabic" panose="02040503050201020203" pitchFamily="18" charset="-78"/>
            </a:endParaRPr>
          </a:p>
          <a:p>
            <a:pPr eaLnBrk="1" hangingPunct="1"/>
            <a:endParaRPr lang="en-US" altLang="zh-TW" dirty="0">
              <a:latin typeface="Adobe Arabic" panose="02040503050201020203" pitchFamily="18" charset="-78"/>
            </a:endParaRPr>
          </a:p>
          <a:p>
            <a:pPr eaLnBrk="1" hangingPunct="1"/>
            <a:r>
              <a:rPr lang="zh-TW" altLang="en-US" dirty="0">
                <a:latin typeface="Adobe Arabic" panose="02040503050201020203" pitchFamily="18" charset="-78"/>
              </a:rPr>
              <a:t>所以學生</a:t>
            </a:r>
            <a:r>
              <a:rPr lang="en-US" altLang="zh-TW" dirty="0">
                <a:latin typeface="Adobe Arabic" panose="02040503050201020203" pitchFamily="18" charset="-78"/>
              </a:rPr>
              <a:t>A</a:t>
            </a:r>
            <a:r>
              <a:rPr lang="zh-TW" altLang="en-US" dirty="0">
                <a:latin typeface="Adobe Arabic" panose="02040503050201020203" pitchFamily="18" charset="-78"/>
              </a:rPr>
              <a:t>不會是因為</a:t>
            </a:r>
            <a:r>
              <a:rPr lang="en-US" altLang="zh-TW" dirty="0">
                <a:latin typeface="Adobe Arabic" panose="02040503050201020203" pitchFamily="18" charset="-78"/>
              </a:rPr>
              <a:t>B</a:t>
            </a:r>
            <a:r>
              <a:rPr lang="zh-TW" altLang="en-US" dirty="0">
                <a:latin typeface="Adobe Arabic" panose="02040503050201020203" pitchFamily="18" charset="-78"/>
              </a:rPr>
              <a:t>不會造成，</a:t>
            </a:r>
            <a:r>
              <a:rPr lang="en-US" altLang="zh-TW" dirty="0">
                <a:latin typeface="Adobe Arabic" panose="02040503050201020203" pitchFamily="18" charset="-78"/>
              </a:rPr>
              <a:t>B</a:t>
            </a:r>
            <a:r>
              <a:rPr lang="zh-TW" altLang="en-US" dirty="0">
                <a:latin typeface="Adobe Arabic" panose="02040503050201020203" pitchFamily="18" charset="-78"/>
              </a:rPr>
              <a:t>不會是因為</a:t>
            </a:r>
            <a:r>
              <a:rPr lang="en-US" altLang="zh-TW" dirty="0">
                <a:latin typeface="Adobe Arabic" panose="02040503050201020203" pitchFamily="18" charset="-78"/>
              </a:rPr>
              <a:t>E</a:t>
            </a:r>
            <a:r>
              <a:rPr lang="zh-TW" altLang="en-US" dirty="0">
                <a:latin typeface="Adobe Arabic" panose="02040503050201020203" pitchFamily="18" charset="-78"/>
              </a:rPr>
              <a:t>不會造成，所以該生的補救教學路徑為</a:t>
            </a:r>
            <a:r>
              <a:rPr lang="en-US" altLang="zh-TW" dirty="0">
                <a:latin typeface="Adobe Arabic" panose="02040503050201020203" pitchFamily="18" charset="-78"/>
              </a:rPr>
              <a:t>E-&gt;B-&gt;A</a:t>
            </a:r>
          </a:p>
          <a:p>
            <a:pPr eaLnBrk="1" hangingPunct="1"/>
            <a:endParaRPr lang="en-US" altLang="zh-TW" dirty="0">
              <a:latin typeface="Adobe Arabic" panose="02040503050201020203" pitchFamily="18" charset="-78"/>
            </a:endParaRPr>
          </a:p>
          <a:p>
            <a:pPr eaLnBrk="1" hangingPunct="1"/>
            <a:r>
              <a:rPr lang="zh-TW" altLang="en-US" dirty="0">
                <a:latin typeface="Adobe Arabic" panose="02040503050201020203" pitchFamily="18" charset="-78"/>
              </a:rPr>
              <a:t>注意，如果學生上位概念會了，便預測其下位概念具備，因此程度較好的學生答題數可能比較少。</a:t>
            </a:r>
            <a:endParaRPr lang="en-US" altLang="zh-TW" dirty="0">
              <a:latin typeface="Adobe Arabic" panose="02040503050201020203" pitchFamily="18" charset="-78"/>
            </a:endParaRPr>
          </a:p>
          <a:p>
            <a:pPr eaLnBrk="1" hangingPunct="1"/>
            <a:r>
              <a:rPr lang="zh-TW" altLang="en-US" dirty="0">
                <a:latin typeface="Adobe Arabic" panose="02040503050201020203" pitchFamily="18" charset="-78"/>
              </a:rPr>
              <a:t>反之，程度比較差的學生，其答題數量就會比較多。</a:t>
            </a:r>
            <a:endParaRPr lang="en-US" altLang="zh-TW" dirty="0">
              <a:latin typeface="Adobe Arabic" panose="02040503050201020203" pitchFamily="18" charset="-78"/>
            </a:endParaRPr>
          </a:p>
          <a:p>
            <a:pPr eaLnBrk="1" hangingPunct="1"/>
            <a:endParaRPr lang="en-US" altLang="zh-TW" dirty="0">
              <a:latin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7835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2825" y="788988"/>
            <a:ext cx="5153025" cy="386397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8387" y="4888410"/>
            <a:ext cx="5219118" cy="46525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dirty="0">
                <a:latin typeface="Adobe Arabic" panose="02040503050201020203" pitchFamily="18" charset="-78"/>
              </a:rPr>
              <a:t>以下以兩位學生真的作答情形為例。</a:t>
            </a:r>
            <a:endParaRPr lang="en-US" altLang="zh-TW" dirty="0">
              <a:latin typeface="Adobe Arabic" panose="02040503050201020203" pitchFamily="18" charset="-78"/>
            </a:endParaRPr>
          </a:p>
          <a:p>
            <a:pPr eaLnBrk="1" hangingPunct="1"/>
            <a:r>
              <a:rPr lang="en-US" altLang="zh-TW" dirty="0">
                <a:latin typeface="Adobe Arabic" panose="02040503050201020203" pitchFamily="18" charset="-78"/>
              </a:rPr>
              <a:t>(</a:t>
            </a:r>
            <a:r>
              <a:rPr lang="zh-TW" altLang="en-US" dirty="0">
                <a:latin typeface="Adobe Arabic" panose="02040503050201020203" pitchFamily="18" charset="-78"/>
              </a:rPr>
              <a:t>再根據上一頁投影片講解方式講解</a:t>
            </a:r>
            <a:r>
              <a:rPr lang="en-US" altLang="zh-TW" dirty="0">
                <a:latin typeface="Adobe Arabic" panose="02040503050201020203" pitchFamily="18" charset="-78"/>
              </a:rPr>
              <a:t>)</a:t>
            </a:r>
          </a:p>
          <a:p>
            <a:pPr eaLnBrk="1" hangingPunct="1"/>
            <a:endParaRPr lang="en-US" altLang="zh-TW" dirty="0">
              <a:latin typeface="Adobe Arabic" panose="02040503050201020203" pitchFamily="18" charset="-78"/>
            </a:endParaRPr>
          </a:p>
          <a:p>
            <a:pPr eaLnBrk="1" hangingPunct="1"/>
            <a:r>
              <a:rPr lang="zh-TW" altLang="en-US" dirty="0">
                <a:latin typeface="Adobe Arabic" panose="02040503050201020203" pitchFamily="18" charset="-78"/>
              </a:rPr>
              <a:t>最後發現甲生需要補教的為這兩個上位概念。</a:t>
            </a:r>
            <a:endParaRPr lang="zh-TW" altLang="zh-TW" dirty="0">
              <a:latin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1745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2825" y="788988"/>
            <a:ext cx="5153025" cy="386397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8387" y="4888410"/>
            <a:ext cx="5219118" cy="46525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dirty="0">
                <a:latin typeface="Adobe Arabic" panose="02040503050201020203" pitchFamily="18" charset="-78"/>
              </a:rPr>
              <a:t>這裡是乙生的作答情形</a:t>
            </a:r>
            <a:endParaRPr lang="en-US" altLang="zh-TW" dirty="0">
              <a:latin typeface="Adobe Arabic" panose="02040503050201020203" pitchFamily="18" charset="-78"/>
            </a:endParaRPr>
          </a:p>
          <a:p>
            <a:pPr defTabSz="990327">
              <a:defRPr/>
            </a:pPr>
            <a:r>
              <a:rPr lang="en-US" altLang="zh-TW" dirty="0">
                <a:latin typeface="Adobe Arabic" panose="02040503050201020203" pitchFamily="18" charset="-78"/>
              </a:rPr>
              <a:t>(</a:t>
            </a:r>
            <a:r>
              <a:rPr lang="zh-TW" altLang="en-US" dirty="0">
                <a:latin typeface="Adobe Arabic" panose="02040503050201020203" pitchFamily="18" charset="-78"/>
              </a:rPr>
              <a:t>再根據上一頁投影片講解方式講解</a:t>
            </a:r>
            <a:r>
              <a:rPr lang="en-US" altLang="zh-TW" dirty="0">
                <a:latin typeface="Adobe Arabic" panose="02040503050201020203" pitchFamily="18" charset="-78"/>
              </a:rPr>
              <a:t>)</a:t>
            </a:r>
          </a:p>
          <a:p>
            <a:pPr eaLnBrk="1" hangingPunct="1"/>
            <a:endParaRPr lang="en-US" altLang="zh-TW" dirty="0">
              <a:latin typeface="Adobe Arabic" panose="02040503050201020203" pitchFamily="18" charset="-78"/>
            </a:endParaRPr>
          </a:p>
          <a:p>
            <a:pPr eaLnBrk="1" hangingPunct="1"/>
            <a:r>
              <a:rPr lang="zh-TW" altLang="en-US" dirty="0">
                <a:latin typeface="Adobe Arabic" panose="02040503050201020203" pitchFamily="18" charset="-78"/>
              </a:rPr>
              <a:t>故乙生的補救教學路徑有這兩條。</a:t>
            </a:r>
            <a:endParaRPr lang="en-US" altLang="zh-TW" dirty="0">
              <a:latin typeface="Adobe Arabic" panose="02040503050201020203" pitchFamily="18" charset="-78"/>
            </a:endParaRPr>
          </a:p>
          <a:p>
            <a:pPr eaLnBrk="1" hangingPunct="1"/>
            <a:endParaRPr lang="en-US" altLang="zh-TW" dirty="0">
              <a:latin typeface="Adobe Arabic" panose="02040503050201020203" pitchFamily="18" charset="-78"/>
            </a:endParaRPr>
          </a:p>
          <a:p>
            <a:pPr eaLnBrk="1" hangingPunct="1"/>
            <a:endParaRPr lang="en-US" altLang="zh-TW" dirty="0">
              <a:latin typeface="Adobe Arabic" panose="02040503050201020203" pitchFamily="18" charset="-78"/>
            </a:endParaRPr>
          </a:p>
          <a:p>
            <a:pPr eaLnBrk="1" hangingPunct="1"/>
            <a:r>
              <a:rPr lang="zh-TW" altLang="en-US" dirty="0">
                <a:latin typeface="Adobe Arabic" panose="02040503050201020203" pitchFamily="18" charset="-78"/>
              </a:rPr>
              <a:t>小總結：</a:t>
            </a:r>
            <a:endParaRPr lang="en-US" altLang="zh-TW" dirty="0">
              <a:latin typeface="Adobe Arabic" panose="02040503050201020203" pitchFamily="18" charset="-78"/>
            </a:endParaRPr>
          </a:p>
          <a:p>
            <a:pPr eaLnBrk="1" hangingPunct="1"/>
            <a:endParaRPr lang="en-US" altLang="zh-TW" dirty="0">
              <a:latin typeface="Adobe Arabic" panose="02040503050201020203" pitchFamily="18" charset="-78"/>
            </a:endParaRPr>
          </a:p>
          <a:p>
            <a:pPr eaLnBrk="1" hangingPunct="1"/>
            <a:r>
              <a:rPr lang="zh-TW" altLang="en-US" dirty="0">
                <a:latin typeface="Adobe Arabic" panose="02040503050201020203" pitchFamily="18" charset="-78"/>
              </a:rPr>
              <a:t>甲生和乙生做到的題目會不一樣  </a:t>
            </a:r>
            <a:r>
              <a:rPr lang="en-US" altLang="zh-TW" dirty="0">
                <a:latin typeface="Adobe Arabic" panose="02040503050201020203" pitchFamily="18" charset="-78"/>
              </a:rPr>
              <a:t>=&gt;</a:t>
            </a:r>
            <a:r>
              <a:rPr lang="zh-TW" altLang="en-US" dirty="0">
                <a:latin typeface="Adobe Arabic" panose="02040503050201020203" pitchFamily="18" charset="-78"/>
              </a:rPr>
              <a:t>  </a:t>
            </a:r>
            <a:r>
              <a:rPr lang="zh-TW" altLang="en-US" u="sng" dirty="0">
                <a:latin typeface="Adobe Arabic" panose="02040503050201020203" pitchFamily="18" charset="-78"/>
              </a:rPr>
              <a:t>因材施測</a:t>
            </a:r>
            <a:endParaRPr lang="en-US" altLang="zh-TW" u="sng" dirty="0">
              <a:latin typeface="Adobe Arabic" panose="02040503050201020203" pitchFamily="18" charset="-78"/>
            </a:endParaRPr>
          </a:p>
          <a:p>
            <a:pPr eaLnBrk="1" hangingPunct="1"/>
            <a:r>
              <a:rPr lang="zh-TW" altLang="en-US" dirty="0">
                <a:latin typeface="Adobe Arabic" panose="02040503050201020203" pitchFamily="18" charset="-78"/>
              </a:rPr>
              <a:t>甲生和乙生的補救教學路徑不一樣  </a:t>
            </a:r>
            <a:r>
              <a:rPr lang="en-US" altLang="zh-TW" dirty="0">
                <a:latin typeface="Adobe Arabic" panose="02040503050201020203" pitchFamily="18" charset="-78"/>
              </a:rPr>
              <a:t>=&gt;</a:t>
            </a:r>
            <a:r>
              <a:rPr lang="zh-TW" altLang="en-US" dirty="0">
                <a:latin typeface="Adobe Arabic" panose="02040503050201020203" pitchFamily="18" charset="-78"/>
              </a:rPr>
              <a:t>  </a:t>
            </a:r>
            <a:r>
              <a:rPr lang="zh-TW" altLang="en-US" u="sng" dirty="0">
                <a:latin typeface="Adobe Arabic" panose="02040503050201020203" pitchFamily="18" charset="-78"/>
              </a:rPr>
              <a:t>因材施教</a:t>
            </a:r>
            <a:endParaRPr lang="en-US" altLang="zh-TW" u="sng" dirty="0">
              <a:latin typeface="Adobe Arabic" panose="02040503050201020203" pitchFamily="18" charset="-78"/>
            </a:endParaRPr>
          </a:p>
          <a:p>
            <a:pPr eaLnBrk="1" hangingPunct="1"/>
            <a:endParaRPr lang="en-US" altLang="zh-TW" dirty="0">
              <a:latin typeface="Adobe Arabic" panose="02040503050201020203" pitchFamily="18" charset="-78"/>
            </a:endParaRPr>
          </a:p>
          <a:p>
            <a:pPr eaLnBrk="1" hangingPunct="1"/>
            <a:r>
              <a:rPr lang="zh-TW" altLang="en-US" dirty="0">
                <a:latin typeface="Adobe Arabic" panose="02040503050201020203" pitchFamily="18" charset="-78"/>
              </a:rPr>
              <a:t>所以用因材網最大的特色之一為 </a:t>
            </a:r>
            <a:r>
              <a:rPr lang="en-US" altLang="zh-TW" dirty="0">
                <a:latin typeface="Adobe Arabic" panose="02040503050201020203" pitchFamily="18" charset="-78"/>
              </a:rPr>
              <a:t>=&gt;</a:t>
            </a:r>
            <a:r>
              <a:rPr lang="zh-TW" altLang="en-US" dirty="0">
                <a:latin typeface="Adobe Arabic" panose="02040503050201020203" pitchFamily="18" charset="-78"/>
              </a:rPr>
              <a:t>  </a:t>
            </a:r>
            <a:r>
              <a:rPr lang="zh-TW" altLang="en-US" u="sng" dirty="0">
                <a:latin typeface="Adobe Arabic" panose="02040503050201020203" pitchFamily="18" charset="-78"/>
              </a:rPr>
              <a:t>因材施測，而後因材施教</a:t>
            </a:r>
            <a:endParaRPr lang="en-US" altLang="zh-TW" u="sng" dirty="0">
              <a:latin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5204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在因材網中數學裡面已經把</a:t>
            </a:r>
            <a:r>
              <a:rPr lang="en-US" altLang="zh-TW" dirty="0"/>
              <a:t>1</a:t>
            </a:r>
            <a:r>
              <a:rPr lang="zh-TW" altLang="en-US" dirty="0"/>
              <a:t>到</a:t>
            </a:r>
            <a:r>
              <a:rPr lang="en-US" altLang="zh-TW" dirty="0"/>
              <a:t>9</a:t>
            </a:r>
            <a:r>
              <a:rPr lang="zh-TW" altLang="en-US" dirty="0"/>
              <a:t>年級知識節點、子節點都建構完成。</a:t>
            </a:r>
            <a:endParaRPr lang="en-US" altLang="zh-TW" dirty="0"/>
          </a:p>
          <a:p>
            <a:r>
              <a:rPr lang="zh-TW" altLang="en-US" dirty="0"/>
              <a:t>所以，我們可以做到跨年級診斷。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以圖中為例，我們可以根據學生</a:t>
            </a:r>
            <a:r>
              <a:rPr lang="en-US" altLang="zh-TW" dirty="0"/>
              <a:t>6-4</a:t>
            </a:r>
            <a:r>
              <a:rPr lang="zh-TW" altLang="en-US" dirty="0"/>
              <a:t>不會概念一直往下診斷其五年級、四年級相關的下位概念。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發現，學生是因為</a:t>
            </a:r>
            <a:r>
              <a:rPr lang="en-US" altLang="zh-TW" dirty="0"/>
              <a:t>4-4</a:t>
            </a:r>
            <a:r>
              <a:rPr lang="zh-TW" altLang="en-US" dirty="0"/>
              <a:t>不會，造成</a:t>
            </a:r>
            <a:r>
              <a:rPr lang="en-US" altLang="zh-TW" dirty="0"/>
              <a:t>5-4</a:t>
            </a:r>
            <a:r>
              <a:rPr lang="zh-TW" altLang="en-US" dirty="0"/>
              <a:t>不會，造成</a:t>
            </a:r>
            <a:r>
              <a:rPr lang="en-US" altLang="zh-TW" dirty="0"/>
              <a:t>…(</a:t>
            </a:r>
            <a:r>
              <a:rPr lang="zh-TW" altLang="en-US" dirty="0"/>
              <a:t>念完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如果學生概念都學會了，也可以往上自學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5271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當老師教授完某一個單元，即可利用單元診斷測驗，了解學生的學習狀況。</a:t>
            </a:r>
          </a:p>
        </p:txBody>
      </p:sp>
    </p:spTree>
    <p:extLst>
      <p:ext uri="{BB962C8B-B14F-4D97-AF65-F5344CB8AC3E}">
        <p14:creationId xmlns:p14="http://schemas.microsoft.com/office/powerpoint/2010/main" val="2753211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當老師教授完某一個單元，即可利用單元診斷測驗，了解學生的學習狀況。</a:t>
            </a:r>
          </a:p>
        </p:txBody>
      </p:sp>
    </p:spTree>
    <p:extLst>
      <p:ext uri="{BB962C8B-B14F-4D97-AF65-F5344CB8AC3E}">
        <p14:creationId xmlns:p14="http://schemas.microsoft.com/office/powerpoint/2010/main" val="259942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這是某一位學生的跨年級診斷結果</a:t>
            </a:r>
            <a:endParaRPr lang="en-US" altLang="zh-TW" dirty="0"/>
          </a:p>
          <a:p>
            <a:r>
              <a:rPr lang="zh-TW" altLang="en-US" dirty="0"/>
              <a:t>綠色代表精熟的指標，黃色是沒有達到全部精熟的節點</a:t>
            </a:r>
            <a:endParaRPr lang="en-US" altLang="zh-TW" dirty="0"/>
          </a:p>
          <a:p>
            <a:r>
              <a:rPr lang="zh-TW" altLang="en-US" dirty="0"/>
              <a:t>可以發現五年級的小朋友，左邊一整系列知識沒有問題，</a:t>
            </a:r>
            <a:endParaRPr lang="en-US" altLang="zh-TW" dirty="0"/>
          </a:p>
          <a:p>
            <a:r>
              <a:rPr lang="zh-TW" altLang="en-US" dirty="0"/>
              <a:t>但是右邊這一系列，在</a:t>
            </a:r>
            <a:r>
              <a:rPr lang="en-US" altLang="zh-TW" dirty="0"/>
              <a:t>2</a:t>
            </a:r>
            <a:r>
              <a:rPr lang="zh-TW" altLang="en-US" dirty="0"/>
              <a:t>年級出現了一些問題，問題沒解決，一直累積到五年級來</a:t>
            </a:r>
            <a:endParaRPr lang="en-US" altLang="zh-TW" dirty="0"/>
          </a:p>
          <a:p>
            <a:r>
              <a:rPr lang="zh-TW" altLang="en-US" dirty="0"/>
              <a:t>可以幫助老師找出學生問題的根源，讓老師可以更有效率的針對問題施行教學。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20A9B-DCEC-482F-977D-6248AF36FC47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843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這是診斷後產出跨年級的診斷報告，找出問題的根源。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老師可以針對個別學生明確的概念施行補救教學，</a:t>
            </a:r>
            <a:endParaRPr lang="en-US" altLang="zh-TW" dirty="0"/>
          </a:p>
          <a:p>
            <a:r>
              <a:rPr lang="zh-TW" altLang="en-US" dirty="0"/>
              <a:t>學生也可以自行透過旁邊的影片、練習題自學。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20A9B-DCEC-482F-977D-6248AF36FC47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301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6680-4043-43A4-AC05-5156A2091CB7}" type="datetime1">
              <a:rPr lang="zh-TW" altLang="en-US" smtClean="0"/>
              <a:t>2020/9/2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CA9C8A-35FF-424B-AE63-5F731D4F7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87840"/>
            <a:ext cx="685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1CAA98-C5E5-43B6-87EC-A9AC2B3E8F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591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1FE6-6463-4CFB-B831-0EB660DEA6F5}" type="datetime1">
              <a:rPr lang="zh-TW" altLang="en-US" smtClean="0"/>
              <a:t>2020/9/2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321DA7C-688F-491F-93A5-C72C5BBA99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1898"/>
            <a:ext cx="729435" cy="546101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CA9C8A-35FF-424B-AE63-5F731D4F7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000" y="6487840"/>
            <a:ext cx="540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1CAA98-C5E5-43B6-87EC-A9AC2B3E8F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604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A6C6-9B55-4930-BFCD-D585A4A86659}" type="datetime1">
              <a:rPr lang="zh-TW" altLang="en-US" smtClean="0"/>
              <a:t>2020/9/2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E46E12F-FF7B-4917-82E0-99C6C0F0D9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1898"/>
            <a:ext cx="729435" cy="546101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CA9C8A-35FF-424B-AE63-5F731D4F7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000" y="6487840"/>
            <a:ext cx="540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1CAA98-C5E5-43B6-87EC-A9AC2B3E8F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76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ndara" panose="020E0502030303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7A6C-A9F7-47EE-BC91-21CE0D541447}" type="datetime1">
              <a:rPr lang="zh-TW" altLang="en-US" smtClean="0"/>
              <a:t>2020/9/2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4A90EEE-D612-4DCA-88F5-ACFCDE1C9A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1898"/>
            <a:ext cx="729435" cy="546101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ECA9C8A-35FF-424B-AE63-5F731D4F7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487840"/>
            <a:ext cx="628650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1CAA98-C5E5-43B6-87EC-A9AC2B3E8F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982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1005-1F47-4B43-8BE7-EF71A616323D}" type="datetime1">
              <a:rPr lang="zh-TW" altLang="en-US" smtClean="0"/>
              <a:t>2020/9/2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CA9C8A-35FF-424B-AE63-5F731D4F7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000" y="6487840"/>
            <a:ext cx="540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1CAA98-C5E5-43B6-87EC-A9AC2B3E8F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001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58FE-4E15-4ED3-98EA-050892BE6018}" type="datetime1">
              <a:rPr lang="zh-TW" altLang="en-US" smtClean="0"/>
              <a:t>2020/9/2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DFAB76D-A9E7-44DD-8694-01E039D8E4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1898"/>
            <a:ext cx="729435" cy="546101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CA9C8A-35FF-424B-AE63-5F731D4F7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000" y="6487840"/>
            <a:ext cx="540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1CAA98-C5E5-43B6-87EC-A9AC2B3E8F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60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25ED-D0AD-45A7-93FE-70AF6519F079}" type="datetime1">
              <a:rPr lang="zh-TW" altLang="en-US" smtClean="0"/>
              <a:t>2020/9/2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4ADBE00-4DFB-4435-887C-0492E807CC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1898"/>
            <a:ext cx="729435" cy="54610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ECA9C8A-35FF-424B-AE63-5F731D4F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000" y="6487840"/>
            <a:ext cx="540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1CAA98-C5E5-43B6-87EC-A9AC2B3E8F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128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4CDB-34B3-4AFC-9730-80CA21F060A3}" type="datetime1">
              <a:rPr lang="zh-TW" altLang="en-US" smtClean="0"/>
              <a:t>2020/9/2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8DC8AB2-30EC-4A8C-90AE-2432E2B125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1898"/>
            <a:ext cx="729435" cy="546101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CA9C8A-35FF-424B-AE63-5F731D4F7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000" y="6487840"/>
            <a:ext cx="540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1CAA98-C5E5-43B6-87EC-A9AC2B3E8F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711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B0B0-4034-4AFA-8965-6364E9ED9B59}" type="datetime1">
              <a:rPr lang="zh-TW" altLang="en-US" smtClean="0"/>
              <a:t>2020/9/2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DA6DFC4-944F-4C11-B046-DDE9C5B070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1898"/>
            <a:ext cx="729435" cy="546101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CA9C8A-35FF-424B-AE63-5F731D4F7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000" y="6487840"/>
            <a:ext cx="540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1CAA98-C5E5-43B6-87EC-A9AC2B3E8F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835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62D2-FC3F-4A31-9E2A-1BB0B7FDF349}" type="datetime1">
              <a:rPr lang="zh-TW" altLang="en-US" smtClean="0"/>
              <a:t>2020/9/2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549AFA35-CC36-41D1-8992-62B7E694D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1898"/>
            <a:ext cx="729435" cy="546101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ECA9C8A-35FF-424B-AE63-5F731D4F7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000" y="6487840"/>
            <a:ext cx="540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1CAA98-C5E5-43B6-87EC-A9AC2B3E8F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89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BC55-40A4-4AB0-9606-3A8E23ECF364}" type="datetime1">
              <a:rPr lang="zh-TW" altLang="en-US" smtClean="0"/>
              <a:t>2020/9/2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0C85E90-8CDC-4D39-86F7-AC8824AC17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1898"/>
            <a:ext cx="729435" cy="546101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ECA9C8A-35FF-424B-AE63-5F731D4F7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000" y="6487840"/>
            <a:ext cx="540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1CAA98-C5E5-43B6-87EC-A9AC2B3E8F1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48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1542F-19DC-4CC4-AD9D-D0FB8E761FB5}" type="datetime1">
              <a:rPr lang="zh-TW" altLang="en-US" smtClean="0"/>
              <a:t>2020/9/2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CA9C8A-35FF-424B-AE63-5F731D4F7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000" y="6487840"/>
            <a:ext cx="540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1CAA98-C5E5-43B6-87EC-A9AC2B3E8F1B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63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rial Narrow" panose="020B0606020202030204" pitchFamily="34" charset="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 Narrow" panose="020B0606020202030204" pitchFamily="34" charset="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 Narrow" panose="020B0606020202030204" pitchFamily="34" charset="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 Narrow" panose="020B0606020202030204" pitchFamily="34" charset="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 Narrow" panose="020B0606020202030204" pitchFamily="34" charset="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 Narrow" panose="020B0606020202030204" pitchFamily="34" charset="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g"/><Relationship Id="rId4" Type="http://schemas.openxmlformats.org/officeDocument/2006/relationships/image" Target="../media/image6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26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76.jpg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86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12" Type="http://schemas.openxmlformats.org/officeDocument/2006/relationships/image" Target="../media/image8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11" Type="http://schemas.openxmlformats.org/officeDocument/2006/relationships/image" Target="../media/image84.jpeg"/><Relationship Id="rId5" Type="http://schemas.openxmlformats.org/officeDocument/2006/relationships/image" Target="../media/image80.jpeg"/><Relationship Id="rId15" Type="http://schemas.openxmlformats.org/officeDocument/2006/relationships/image" Target="../media/image35.png"/><Relationship Id="rId10" Type="http://schemas.openxmlformats.org/officeDocument/2006/relationships/image" Target="../media/image83.jpeg"/><Relationship Id="rId4" Type="http://schemas.openxmlformats.org/officeDocument/2006/relationships/image" Target="../media/image79.jpeg"/><Relationship Id="rId9" Type="http://schemas.openxmlformats.org/officeDocument/2006/relationships/image" Target="../media/image29.png"/><Relationship Id="rId14" Type="http://schemas.openxmlformats.org/officeDocument/2006/relationships/image" Target="../media/image8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95.jpe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8.pn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DCE14D-C0F4-40F0-A0DA-ECDE06B4D2BF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0" y="523362"/>
            <a:ext cx="9144000" cy="722313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/>
              <a:t>因材網簡介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6707CAC-0EBF-4579-A791-183E5402B2F1}"/>
              </a:ext>
            </a:extLst>
          </p:cNvPr>
          <p:cNvSpPr/>
          <p:nvPr/>
        </p:nvSpPr>
        <p:spPr>
          <a:xfrm>
            <a:off x="2225574" y="5684428"/>
            <a:ext cx="4508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altLang="zh-TW" dirty="0">
                <a:solidFill>
                  <a:srgbClr val="1155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https://adl.edu.tw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1683"/>
            <a:ext cx="9144000" cy="42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33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604000" y="6492875"/>
            <a:ext cx="540000" cy="365125"/>
          </a:xfrm>
        </p:spPr>
        <p:txBody>
          <a:bodyPr/>
          <a:lstStyle/>
          <a:p>
            <a:fld id="{5FDCE14D-C0F4-40F0-A0DA-ECDE06B4D2BF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432000" y="282147"/>
            <a:ext cx="82800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/>
            <a:r>
              <a:rPr lang="zh-TW" altLang="en-US" sz="3600" b="1" dirty="0">
                <a:solidFill>
                  <a:srgbClr val="7030A0"/>
                </a:solidFill>
              </a:rPr>
              <a:t>學生</a:t>
            </a:r>
            <a:r>
              <a:rPr lang="en-US" altLang="zh-TW" sz="3600" b="1" dirty="0"/>
              <a:t>-</a:t>
            </a:r>
            <a:r>
              <a:rPr lang="zh-TW" altLang="en-US" sz="3600" b="1" dirty="0"/>
              <a:t>執行</a:t>
            </a:r>
            <a:r>
              <a:rPr lang="en-US" altLang="zh-TW" sz="3600" b="1" dirty="0"/>
              <a:t>[</a:t>
            </a:r>
            <a:r>
              <a:rPr lang="zh-TW" altLang="en-US" sz="3600" b="1" dirty="0"/>
              <a:t>我的任務</a:t>
            </a:r>
            <a:r>
              <a:rPr lang="en-US" altLang="zh-TW" sz="3600" b="1" dirty="0"/>
              <a:t>]3</a:t>
            </a:r>
            <a:endParaRPr lang="zh-TW" altLang="en-US" sz="3600" b="1" dirty="0"/>
          </a:p>
        </p:txBody>
      </p:sp>
      <p:sp>
        <p:nvSpPr>
          <p:cNvPr id="31" name="矩形 30"/>
          <p:cNvSpPr/>
          <p:nvPr/>
        </p:nvSpPr>
        <p:spPr>
          <a:xfrm>
            <a:off x="840518" y="1458751"/>
            <a:ext cx="7358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任務</a:t>
            </a:r>
            <a:r>
              <a:rPr lang="zh-TW" altLang="en-US" sz="1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時會在任務內容顯示已完成。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2" name="圖片 31" descr="一張含有 物件 的圖片&#10;&#10;自動產生的描述">
            <a:extLst>
              <a:ext uri="{FF2B5EF4-FFF2-40B4-BE49-F238E27FC236}">
                <a16:creationId xmlns:a16="http://schemas.microsoft.com/office/drawing/2014/main" id="{BB0BBC9A-2878-4D41-AFA6-D420D8104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802" y="3805624"/>
            <a:ext cx="352425" cy="371475"/>
          </a:xfrm>
          <a:prstGeom prst="rect">
            <a:avLst/>
          </a:prstGeom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D38441B3-FB96-47FA-9959-6822C2019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913" y="4751260"/>
            <a:ext cx="276225" cy="304800"/>
          </a:xfrm>
          <a:prstGeom prst="rect">
            <a:avLst/>
          </a:prstGeom>
        </p:spPr>
      </p:pic>
      <p:sp>
        <p:nvSpPr>
          <p:cNvPr id="37" name="文字方塊 36">
            <a:extLst>
              <a:ext uri="{FF2B5EF4-FFF2-40B4-BE49-F238E27FC236}">
                <a16:creationId xmlns:a16="http://schemas.microsoft.com/office/drawing/2014/main" id="{A81F77FC-3FB2-4F55-A77F-F92B49C5D522}"/>
              </a:ext>
            </a:extLst>
          </p:cNvPr>
          <p:cNvSpPr txBox="1"/>
          <p:nvPr/>
        </p:nvSpPr>
        <p:spPr>
          <a:xfrm>
            <a:off x="4177246" y="4150191"/>
            <a:ext cx="1083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任務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未完成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3BA83FE7-D0A0-4AEF-ABC6-327528AB0B65}"/>
              </a:ext>
            </a:extLst>
          </p:cNvPr>
          <p:cNvSpPr txBox="1"/>
          <p:nvPr/>
        </p:nvSpPr>
        <p:spPr>
          <a:xfrm>
            <a:off x="4177245" y="5077637"/>
            <a:ext cx="1083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任務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28883E5-F582-469B-BEFE-92CD1F800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13" y="3684538"/>
            <a:ext cx="3269671" cy="204871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8" name="文字方塊 57">
            <a:extLst>
              <a:ext uri="{FF2B5EF4-FFF2-40B4-BE49-F238E27FC236}">
                <a16:creationId xmlns:a16="http://schemas.microsoft.com/office/drawing/2014/main" id="{A59775AA-208E-4687-A247-7004A7D9E6E7}"/>
              </a:ext>
            </a:extLst>
          </p:cNvPr>
          <p:cNvSpPr txBox="1"/>
          <p:nvPr/>
        </p:nvSpPr>
        <p:spPr>
          <a:xfrm>
            <a:off x="1277013" y="3818287"/>
            <a:ext cx="2269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任務名稱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進入可再度進入任務做診斷。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001" y="1875478"/>
            <a:ext cx="8582025" cy="1352550"/>
          </a:xfrm>
          <a:prstGeom prst="rect">
            <a:avLst/>
          </a:prstGeom>
        </p:spPr>
      </p:pic>
      <p:sp>
        <p:nvSpPr>
          <p:cNvPr id="47" name="矩形 46">
            <a:extLst>
              <a:ext uri="{FF2B5EF4-FFF2-40B4-BE49-F238E27FC236}">
                <a16:creationId xmlns:a16="http://schemas.microsoft.com/office/drawing/2014/main" id="{09EB7D62-78A8-454E-8819-AB3B4E61A220}"/>
              </a:ext>
            </a:extLst>
          </p:cNvPr>
          <p:cNvSpPr/>
          <p:nvPr/>
        </p:nvSpPr>
        <p:spPr>
          <a:xfrm>
            <a:off x="2627783" y="2728894"/>
            <a:ext cx="1224137" cy="43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54BF71FE-49ED-4068-936E-89C504E4182B}"/>
              </a:ext>
            </a:extLst>
          </p:cNvPr>
          <p:cNvCxnSpPr>
            <a:cxnSpLocks/>
          </p:cNvCxnSpPr>
          <p:nvPr/>
        </p:nvCxnSpPr>
        <p:spPr>
          <a:xfrm flipH="1">
            <a:off x="2411760" y="3147828"/>
            <a:ext cx="864096" cy="5858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3AA634E0-5EA7-4874-A747-21F45E4562E8}"/>
              </a:ext>
            </a:extLst>
          </p:cNvPr>
          <p:cNvCxnSpPr>
            <a:cxnSpLocks/>
          </p:cNvCxnSpPr>
          <p:nvPr/>
        </p:nvCxnSpPr>
        <p:spPr>
          <a:xfrm flipH="1">
            <a:off x="7659421" y="3068912"/>
            <a:ext cx="561427" cy="5207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>
            <a:extLst>
              <a:ext uri="{FF2B5EF4-FFF2-40B4-BE49-F238E27FC236}">
                <a16:creationId xmlns:a16="http://schemas.microsoft.com/office/drawing/2014/main" id="{62BD5375-C14E-40C3-9FBA-ED01A974E74C}"/>
              </a:ext>
            </a:extLst>
          </p:cNvPr>
          <p:cNvSpPr/>
          <p:nvPr/>
        </p:nvSpPr>
        <p:spPr>
          <a:xfrm>
            <a:off x="8220848" y="2636912"/>
            <a:ext cx="383600" cy="43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9057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5" y="995870"/>
            <a:ext cx="8926171" cy="560148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32000" y="119737"/>
            <a:ext cx="8414288" cy="792000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</a:rPr>
              <a:t>任務管理</a:t>
            </a:r>
            <a:r>
              <a:rPr lang="en-US" altLang="zh-TW" sz="3200" b="1" dirty="0">
                <a:latin typeface="微軟正黑體" panose="020B0604030504040204" pitchFamily="34" charset="-120"/>
              </a:rPr>
              <a:t>&gt;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</a:rPr>
              <a:t>任務進度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8604000" y="6492875"/>
            <a:ext cx="540000" cy="365125"/>
          </a:xfrm>
        </p:spPr>
        <p:txBody>
          <a:bodyPr/>
          <a:lstStyle/>
          <a:p>
            <a:fld id="{5FDCE14D-C0F4-40F0-A0DA-ECDE06B4D2BF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23928" y="4365104"/>
            <a:ext cx="4392488" cy="14401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B9202C8-930B-4130-B27A-A5BB4F6C989A}"/>
              </a:ext>
            </a:extLst>
          </p:cNvPr>
          <p:cNvSpPr/>
          <p:nvPr/>
        </p:nvSpPr>
        <p:spPr>
          <a:xfrm>
            <a:off x="179512" y="1452467"/>
            <a:ext cx="1188739" cy="3203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35696" y="1498950"/>
            <a:ext cx="7010592" cy="20871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248345" y="1052736"/>
            <a:ext cx="3211639" cy="292388"/>
          </a:xfrm>
          <a:prstGeom prst="wedgeRectCallout">
            <a:avLst>
              <a:gd name="adj1" fmla="val -35736"/>
              <a:gd name="adj2" fmla="val 140099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>
            <a:defPPr>
              <a:defRPr lang="zh-TW"/>
            </a:defPPr>
            <a:lvl1pPr>
              <a:defRPr sz="130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選擇欲查看的範圍，點選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送出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按鈕。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796CF20-D4AD-43E1-9D51-3396438DA931}"/>
              </a:ext>
            </a:extLst>
          </p:cNvPr>
          <p:cNvSpPr txBox="1"/>
          <p:nvPr/>
        </p:nvSpPr>
        <p:spPr>
          <a:xfrm>
            <a:off x="461075" y="4006692"/>
            <a:ext cx="135899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60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任務資訊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7ABA5E1-B8B6-4AFD-B40A-44C69B4417A9}"/>
              </a:ext>
            </a:extLst>
          </p:cNvPr>
          <p:cNvSpPr txBox="1"/>
          <p:nvPr/>
        </p:nvSpPr>
        <p:spPr>
          <a:xfrm>
            <a:off x="461074" y="5056610"/>
            <a:ext cx="135899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60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完成情形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5F11A68E-EC85-416F-951B-1D50D87BEDC8}"/>
              </a:ext>
            </a:extLst>
          </p:cNvPr>
          <p:cNvCxnSpPr>
            <a:cxnSpLocks/>
          </p:cNvCxnSpPr>
          <p:nvPr/>
        </p:nvCxnSpPr>
        <p:spPr>
          <a:xfrm flipH="1">
            <a:off x="1547664" y="4162212"/>
            <a:ext cx="36332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4BF513CA-8426-40A9-AFDB-B8906E7D79B4}"/>
              </a:ext>
            </a:extLst>
          </p:cNvPr>
          <p:cNvCxnSpPr>
            <a:cxnSpLocks/>
          </p:cNvCxnSpPr>
          <p:nvPr/>
        </p:nvCxnSpPr>
        <p:spPr>
          <a:xfrm flipH="1">
            <a:off x="1600755" y="5332752"/>
            <a:ext cx="36332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54F60226-4238-4185-8788-EACB93EF8544}"/>
              </a:ext>
            </a:extLst>
          </p:cNvPr>
          <p:cNvSpPr txBox="1"/>
          <p:nvPr/>
        </p:nvSpPr>
        <p:spPr>
          <a:xfrm>
            <a:off x="6774076" y="4005064"/>
            <a:ext cx="1709196" cy="292388"/>
          </a:xfrm>
          <a:prstGeom prst="wedgeRectCallout">
            <a:avLst>
              <a:gd name="adj1" fmla="val -35736"/>
              <a:gd name="adj2" fmla="val 140099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>
            <a:defPPr>
              <a:defRPr lang="zh-TW"/>
            </a:defPPr>
            <a:lvl1pPr>
              <a:defRPr sz="130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選擇欲查看的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報表</a:t>
            </a: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5F11A68E-EC85-416F-951B-1D50D87BEDC8}"/>
              </a:ext>
            </a:extLst>
          </p:cNvPr>
          <p:cNvCxnSpPr>
            <a:cxnSpLocks/>
          </p:cNvCxnSpPr>
          <p:nvPr/>
        </p:nvCxnSpPr>
        <p:spPr>
          <a:xfrm flipH="1" flipV="1">
            <a:off x="5868145" y="6165304"/>
            <a:ext cx="324035" cy="1582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C7ABA5E1-B8B6-4AFD-B40A-44C69B4417A9}"/>
              </a:ext>
            </a:extLst>
          </p:cNvPr>
          <p:cNvSpPr txBox="1"/>
          <p:nvPr/>
        </p:nvSpPr>
        <p:spPr>
          <a:xfrm>
            <a:off x="6130787" y="6154321"/>
            <a:ext cx="170954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400" b="1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dirty="0"/>
              <a:t>可查看任務試題</a:t>
            </a:r>
          </a:p>
        </p:txBody>
      </p:sp>
    </p:spTree>
    <p:extLst>
      <p:ext uri="{BB962C8B-B14F-4D97-AF65-F5344CB8AC3E}">
        <p14:creationId xmlns:p14="http://schemas.microsoft.com/office/powerpoint/2010/main" val="293517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501008"/>
            <a:ext cx="4685142" cy="22779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97" y="875530"/>
            <a:ext cx="2709854" cy="206749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64856" y="119737"/>
            <a:ext cx="8414288" cy="792000"/>
          </a:xfrm>
        </p:spPr>
        <p:txBody>
          <a:bodyPr>
            <a:normAutofit/>
          </a:bodyPr>
          <a:lstStyle/>
          <a:p>
            <a:r>
              <a:rPr lang="zh-TW" altLang="en-US" sz="3100" b="1" dirty="0">
                <a:latin typeface="微軟正黑體" panose="020B0604030504040204" pitchFamily="34" charset="-120"/>
              </a:rPr>
              <a:t>任務管理</a:t>
            </a:r>
            <a:r>
              <a:rPr lang="en-US" altLang="zh-TW" sz="3100" b="1" dirty="0">
                <a:latin typeface="微軟正黑體" panose="020B0604030504040204" pitchFamily="34" charset="-120"/>
              </a:rPr>
              <a:t>&gt;</a:t>
            </a:r>
            <a:r>
              <a:rPr lang="zh-TW" altLang="en-US" sz="3100" b="1" dirty="0">
                <a:latin typeface="微軟正黑體" panose="020B0604030504040204" pitchFamily="34" charset="-120"/>
              </a:rPr>
              <a:t>任務進度</a:t>
            </a:r>
            <a:r>
              <a:rPr lang="en-US" altLang="zh-TW" sz="3100" b="1" dirty="0">
                <a:latin typeface="微軟正黑體" panose="020B0604030504040204" pitchFamily="34" charset="-120"/>
              </a:rPr>
              <a:t>&gt;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</a:rPr>
              <a:t>班級學習狀態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8604000" y="6492875"/>
            <a:ext cx="540000" cy="365125"/>
          </a:xfrm>
        </p:spPr>
        <p:txBody>
          <a:bodyPr/>
          <a:lstStyle/>
          <a:p>
            <a:fld id="{5FDCE14D-C0F4-40F0-A0DA-ECDE06B4D2BF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280664" y="2132856"/>
            <a:ext cx="555032" cy="5156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1979260" y="5085184"/>
            <a:ext cx="1800652" cy="3464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>
            <a:off x="3060995" y="5445224"/>
            <a:ext cx="1747709" cy="6309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V="1">
            <a:off x="1834177" y="2302140"/>
            <a:ext cx="2305775" cy="5451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122" y="3515800"/>
            <a:ext cx="3864475" cy="12506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</p:pic>
      <p:sp>
        <p:nvSpPr>
          <p:cNvPr id="27" name="矩形 26"/>
          <p:cNvSpPr/>
          <p:nvPr/>
        </p:nvSpPr>
        <p:spPr>
          <a:xfrm>
            <a:off x="7506950" y="3780727"/>
            <a:ext cx="593442" cy="152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8" name="直線單箭頭接點 27"/>
          <p:cNvCxnSpPr/>
          <p:nvPr/>
        </p:nvCxnSpPr>
        <p:spPr>
          <a:xfrm>
            <a:off x="8651744" y="4580475"/>
            <a:ext cx="0" cy="5655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7264566" y="5160007"/>
            <a:ext cx="172271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zh-TW" sz="1400" b="1" dirty="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滑鼠移至</a:t>
            </a:r>
            <a:r>
              <a:rPr lang="zh-TW" altLang="en-US" sz="1400" b="1" dirty="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百分比上，會出現已精熟、未精熟的節點清單。</a:t>
            </a:r>
            <a:endParaRPr lang="zh-TW" altLang="zh-TW" sz="1400" b="1" dirty="0">
              <a:solidFill>
                <a:srgbClr val="602E04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3" name="圓角矩形 32"/>
          <p:cNvSpPr/>
          <p:nvPr/>
        </p:nvSpPr>
        <p:spPr>
          <a:xfrm>
            <a:off x="4708082" y="5529339"/>
            <a:ext cx="1952149" cy="1055608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zh-TW" sz="1400" b="1" dirty="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滑鼠移至</a:t>
            </a:r>
            <a:r>
              <a:rPr lang="zh-TW" altLang="en-US" sz="1400" b="1" dirty="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待補救</a:t>
            </a:r>
            <a:r>
              <a:rPr lang="zh-TW" altLang="zh-TW" sz="1400" b="1" dirty="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人數百分比上，會出現未精熟的人數名單。</a:t>
            </a:r>
            <a:endParaRPr lang="en-US" altLang="zh-TW" sz="1400" b="1" dirty="0">
              <a:solidFill>
                <a:srgbClr val="602E04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en-US" altLang="zh-TW" sz="1400" b="1" dirty="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</a:t>
            </a:r>
            <a:r>
              <a:rPr lang="zh-TW" altLang="en-US" sz="1400" b="1" dirty="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姓名</a:t>
            </a:r>
            <a:r>
              <a:rPr lang="en-US" altLang="zh-TW" sz="1400" b="1" dirty="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-</a:t>
            </a:r>
            <a:r>
              <a:rPr lang="zh-TW" altLang="en-US" sz="1400" b="1" dirty="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帳號</a:t>
            </a:r>
            <a:r>
              <a:rPr lang="en-US" altLang="zh-TW" sz="1400" b="1" dirty="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endParaRPr lang="zh-TW" altLang="zh-TW" sz="1400" b="1" dirty="0">
              <a:solidFill>
                <a:srgbClr val="602E04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411760" y="3789040"/>
            <a:ext cx="758183" cy="2609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8393010" y="4245803"/>
            <a:ext cx="571478" cy="3353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4824" y="1902546"/>
            <a:ext cx="1440943" cy="9082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161" y="3083642"/>
            <a:ext cx="1736866" cy="35787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8082" y="3093749"/>
            <a:ext cx="1518195" cy="35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7" grpId="0" animBg="1"/>
      <p:bldP spid="31" grpId="0" animBg="1"/>
      <p:bldP spid="33" grpId="0" animBg="1"/>
      <p:bldP spid="34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968" y="3178696"/>
            <a:ext cx="4977188" cy="164670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14" y="845880"/>
            <a:ext cx="2709854" cy="206749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64856" y="119737"/>
            <a:ext cx="8414288" cy="792000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</a:rPr>
              <a:t>任務管理</a:t>
            </a:r>
            <a:r>
              <a:rPr lang="en-US" altLang="zh-TW" sz="2800" b="1" dirty="0">
                <a:latin typeface="微軟正黑體" panose="020B0604030504040204" pitchFamily="34" charset="-120"/>
              </a:rPr>
              <a:t>&gt;</a:t>
            </a:r>
            <a:r>
              <a:rPr lang="zh-TW" altLang="en-US" sz="2800" b="1" dirty="0"/>
              <a:t>任務進度</a:t>
            </a:r>
            <a:r>
              <a:rPr lang="en-US" altLang="zh-TW" sz="2800" b="1" dirty="0"/>
              <a:t>&gt;</a:t>
            </a:r>
            <a:r>
              <a:rPr lang="zh-TW" altLang="en-US" sz="3600" b="1" dirty="0">
                <a:solidFill>
                  <a:srgbClr val="7030A0"/>
                </a:solidFill>
              </a:rPr>
              <a:t>影片瀏覽報告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8640000" y="6492875"/>
            <a:ext cx="504000" cy="365125"/>
          </a:xfrm>
        </p:spPr>
        <p:txBody>
          <a:bodyPr/>
          <a:lstStyle/>
          <a:p>
            <a:fld id="{5FDCE14D-C0F4-40F0-A0DA-ECDE06B4D2BF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262049" y="2079240"/>
            <a:ext cx="555032" cy="5156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3109964" y="3646127"/>
            <a:ext cx="1002768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2817081" y="4017156"/>
            <a:ext cx="767484" cy="102868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H="1">
            <a:off x="4477147" y="4017156"/>
            <a:ext cx="308830" cy="104583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420" y="5097442"/>
            <a:ext cx="2700000" cy="740909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</p:pic>
      <p:cxnSp>
        <p:nvCxnSpPr>
          <p:cNvPr id="28" name="直線單箭頭接點 27"/>
          <p:cNvCxnSpPr/>
          <p:nvPr/>
        </p:nvCxnSpPr>
        <p:spPr>
          <a:xfrm>
            <a:off x="6692028" y="4001446"/>
            <a:ext cx="202383" cy="10657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cxnSpLocks/>
          </p:cNvCxnSpPr>
          <p:nvPr/>
        </p:nvCxnSpPr>
        <p:spPr>
          <a:xfrm>
            <a:off x="2811789" y="2212513"/>
            <a:ext cx="1446561" cy="659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圓角矩形 33"/>
          <p:cNvSpPr/>
          <p:nvPr/>
        </p:nvSpPr>
        <p:spPr>
          <a:xfrm>
            <a:off x="7079567" y="3211784"/>
            <a:ext cx="1488577" cy="568762"/>
          </a:xfrm>
          <a:prstGeom prst="roundRect">
            <a:avLst>
              <a:gd name="adj" fmla="val 14927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602E0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點擊長條，會出現相關報表</a:t>
            </a:r>
            <a:endParaRPr lang="zh-TW" altLang="zh-TW" sz="1400" b="1" dirty="0">
              <a:solidFill>
                <a:srgbClr val="602E0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462668" y="3641406"/>
            <a:ext cx="1002768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5815373" y="3641406"/>
            <a:ext cx="1002768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/>
          <p:cNvSpPr/>
          <p:nvPr/>
        </p:nvSpPr>
        <p:spPr>
          <a:xfrm>
            <a:off x="2107196" y="3075617"/>
            <a:ext cx="2005536" cy="2584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4" name="圖片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9" y="3204828"/>
            <a:ext cx="1720165" cy="579831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</p:pic>
      <p:sp>
        <p:nvSpPr>
          <p:cNvPr id="45" name="文字方塊 44">
            <a:extLst>
              <a:ext uri="{FF2B5EF4-FFF2-40B4-BE49-F238E27FC236}">
                <a16:creationId xmlns:a16="http://schemas.microsoft.com/office/drawing/2014/main" id="{76C96A9A-C219-4ECA-8A49-99ED1CD0F3F6}"/>
              </a:ext>
            </a:extLst>
          </p:cNvPr>
          <p:cNvSpPr txBox="1"/>
          <p:nvPr/>
        </p:nvSpPr>
        <p:spPr>
          <a:xfrm>
            <a:off x="180658" y="3874310"/>
            <a:ext cx="186756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60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sz="1100" b="1" dirty="0"/>
              <a:t>可下拉選擇本次測驗節點。</a:t>
            </a:r>
            <a:endParaRPr lang="en-US" altLang="zh-TW" sz="11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8350" y="1851969"/>
            <a:ext cx="1498321" cy="834570"/>
          </a:xfrm>
          <a:prstGeom prst="rect">
            <a:avLst/>
          </a:prstGeom>
        </p:spPr>
      </p:pic>
      <p:sp>
        <p:nvSpPr>
          <p:cNvPr id="27" name="圓角矩形 26"/>
          <p:cNvSpPr/>
          <p:nvPr/>
        </p:nvSpPr>
        <p:spPr>
          <a:xfrm>
            <a:off x="2941902" y="6172606"/>
            <a:ext cx="2552274" cy="568762"/>
          </a:xfrm>
          <a:prstGeom prst="roundRect">
            <a:avLst>
              <a:gd name="adj" fmla="val 14927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滑鼠移到選項的數字，會出現選擇此選項的學生名字</a:t>
            </a:r>
            <a:endParaRPr lang="zh-TW" altLang="zh-TW" sz="1400" b="1" dirty="0">
              <a:solidFill>
                <a:srgbClr val="602E04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5097442"/>
            <a:ext cx="2827462" cy="131555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5262" y="5090848"/>
            <a:ext cx="2723870" cy="9686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46661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34" grpId="0" animBg="1"/>
      <p:bldP spid="40" grpId="0" animBg="1"/>
      <p:bldP spid="41" grpId="0" animBg="1"/>
      <p:bldP spid="43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756" y="3311268"/>
            <a:ext cx="5768618" cy="340248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145484"/>
            <a:ext cx="2709854" cy="206749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32000" y="275382"/>
            <a:ext cx="8414288" cy="792000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</a:rPr>
              <a:t>任務管理</a:t>
            </a:r>
            <a:r>
              <a:rPr lang="en-US" altLang="zh-TW" sz="2800" b="1" dirty="0">
                <a:latin typeface="微軟正黑體" panose="020B0604030504040204" pitchFamily="34" charset="-120"/>
              </a:rPr>
              <a:t>&gt;</a:t>
            </a:r>
            <a:r>
              <a:rPr lang="zh-TW" altLang="en-US" sz="2800" b="1" dirty="0">
                <a:latin typeface="微軟正黑體" panose="020B0604030504040204" pitchFamily="34" charset="-120"/>
              </a:rPr>
              <a:t>任務進度</a:t>
            </a:r>
            <a:r>
              <a:rPr lang="en-US" altLang="zh-TW" sz="2800" b="1" dirty="0">
                <a:latin typeface="微軟正黑體" panose="020B0604030504040204" pitchFamily="34" charset="-120"/>
              </a:rPr>
              <a:t>&gt;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</a:rPr>
              <a:t>個人進度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8640000" y="6492875"/>
            <a:ext cx="504000" cy="365125"/>
          </a:xfrm>
        </p:spPr>
        <p:txBody>
          <a:bodyPr/>
          <a:lstStyle/>
          <a:p>
            <a:fld id="{5FDCE14D-C0F4-40F0-A0DA-ECDE06B4D2BF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203848" y="2523335"/>
            <a:ext cx="439968" cy="4087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1567756" y="3921324"/>
            <a:ext cx="5768618" cy="6698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圓角矩形圖說文字 25"/>
          <p:cNvSpPr/>
          <p:nvPr/>
        </p:nvSpPr>
        <p:spPr>
          <a:xfrm>
            <a:off x="6583191" y="3311268"/>
            <a:ext cx="961883" cy="340519"/>
          </a:xfrm>
          <a:prstGeom prst="wedgeRoundRectCallout">
            <a:avLst>
              <a:gd name="adj1" fmla="val -36901"/>
              <a:gd name="adj2" fmla="val 11292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zh-TW" altLang="en-US" sz="14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任務資訊</a:t>
            </a:r>
            <a:endParaRPr lang="zh-TW" altLang="zh-TW" sz="14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dobe Arabic" panose="02040503050201020203" pitchFamily="18" charset="-78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64598" y="5012510"/>
            <a:ext cx="5771776" cy="17012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圓角矩形圖說文字 28"/>
          <p:cNvSpPr/>
          <p:nvPr/>
        </p:nvSpPr>
        <p:spPr>
          <a:xfrm>
            <a:off x="5454877" y="4627762"/>
            <a:ext cx="2090197" cy="340519"/>
          </a:xfrm>
          <a:prstGeom prst="wedgeRoundRectCallout">
            <a:avLst>
              <a:gd name="adj1" fmla="val 7674"/>
              <a:gd name="adj2" fmla="val 9115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zh-TW" altLang="en-US" sz="14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個別學生的任務完成度</a:t>
            </a:r>
            <a:endParaRPr lang="zh-TW" altLang="zh-TW" sz="1400" dirty="0">
              <a:latin typeface="Adobe 繁黑體 Std B" panose="020B0700000000000000" pitchFamily="34" charset="-120"/>
              <a:ea typeface="Adobe 繁黑體 Std B" panose="020B0700000000000000" pitchFamily="34" charset="-120"/>
              <a:cs typeface="Adobe Arabic" panose="02040503050201020203" pitchFamily="18" charset="-78"/>
            </a:endParaRPr>
          </a:p>
        </p:txBody>
      </p:sp>
      <p:cxnSp>
        <p:nvCxnSpPr>
          <p:cNvPr id="16" name="直線單箭頭接點 15"/>
          <p:cNvCxnSpPr>
            <a:cxnSpLocks/>
          </p:cNvCxnSpPr>
          <p:nvPr/>
        </p:nvCxnSpPr>
        <p:spPr>
          <a:xfrm flipV="1">
            <a:off x="3617762" y="2727696"/>
            <a:ext cx="635588" cy="112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485" y="2094181"/>
            <a:ext cx="1175002" cy="96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89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6" grpId="0" animBg="1"/>
      <p:bldP spid="20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2387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663300"/>
                </a:solidFill>
              </a:rPr>
              <a:t>組卷模組功能</a:t>
            </a:r>
          </a:p>
        </p:txBody>
      </p:sp>
    </p:spTree>
    <p:extLst>
      <p:ext uri="{BB962C8B-B14F-4D97-AF65-F5344CB8AC3E}">
        <p14:creationId xmlns:p14="http://schemas.microsoft.com/office/powerpoint/2010/main" val="156056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圖片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323" y="4294976"/>
            <a:ext cx="3640764" cy="25184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604000" y="6492875"/>
            <a:ext cx="540000" cy="365125"/>
          </a:xfrm>
        </p:spPr>
        <p:txBody>
          <a:bodyPr/>
          <a:lstStyle/>
          <a:p>
            <a:fld id="{5FDCE14D-C0F4-40F0-A0DA-ECDE06B4D2BF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286430" y="143837"/>
            <a:ext cx="6577785" cy="564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2800" dirty="0"/>
              <a:t>任務管理</a:t>
            </a:r>
            <a:r>
              <a:rPr lang="en-US" altLang="zh-TW" sz="2800" dirty="0"/>
              <a:t>&gt;</a:t>
            </a:r>
            <a:r>
              <a:rPr lang="zh-TW" altLang="en-US" dirty="0">
                <a:solidFill>
                  <a:srgbClr val="7030A0"/>
                </a:solidFill>
              </a:rPr>
              <a:t>組卷模組</a:t>
            </a:r>
            <a:r>
              <a:rPr lang="en-US" altLang="zh-TW" dirty="0">
                <a:solidFill>
                  <a:srgbClr val="7030A0"/>
                </a:solidFill>
              </a:rPr>
              <a:t>1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268146" y="671406"/>
            <a:ext cx="8486955" cy="635675"/>
          </a:xfrm>
          <a:prstGeom prst="roundRect">
            <a:avLst>
              <a:gd name="adj" fmla="val 14927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602E0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組卷模組：讓教師使用因材網的題庫建置自己的試卷，組好的卷儲存在教師帳號，上鎖後可在</a:t>
            </a:r>
            <a:r>
              <a:rPr lang="en-US" altLang="zh-TW" sz="1600" b="1" dirty="0">
                <a:solidFill>
                  <a:srgbClr val="602E0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1600" b="1" dirty="0">
                <a:solidFill>
                  <a:srgbClr val="602E0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單元診斷</a:t>
            </a:r>
            <a:r>
              <a:rPr lang="en-US" altLang="zh-TW" sz="1600" b="1" dirty="0">
                <a:solidFill>
                  <a:srgbClr val="602E0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1600" b="1" dirty="0">
                <a:solidFill>
                  <a:srgbClr val="602E0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看到及派送組好的卷。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72"/>
          <a:stretch/>
        </p:blipFill>
        <p:spPr>
          <a:xfrm>
            <a:off x="3576852" y="1780854"/>
            <a:ext cx="3103075" cy="1222331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52" y="3054305"/>
            <a:ext cx="5178249" cy="1085587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</p:pic>
      <p:sp>
        <p:nvSpPr>
          <p:cNvPr id="16" name="矩形圖說文字 52"/>
          <p:cNvSpPr/>
          <p:nvPr/>
        </p:nvSpPr>
        <p:spPr>
          <a:xfrm>
            <a:off x="1718165" y="1907378"/>
            <a:ext cx="1692000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2.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 選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擇科目、版本及學年度，點選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[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送出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] 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。</a:t>
            </a:r>
          </a:p>
        </p:txBody>
      </p:sp>
      <p:sp>
        <p:nvSpPr>
          <p:cNvPr id="17" name="矩形 16"/>
          <p:cNvSpPr/>
          <p:nvPr/>
        </p:nvSpPr>
        <p:spPr>
          <a:xfrm>
            <a:off x="3714601" y="2303148"/>
            <a:ext cx="2783887" cy="3256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圖說文字 52"/>
          <p:cNvSpPr/>
          <p:nvPr/>
        </p:nvSpPr>
        <p:spPr>
          <a:xfrm>
            <a:off x="1718165" y="2742504"/>
            <a:ext cx="1692000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3.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 選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擇年級、單元、能力指標及子技能，點選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[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挑選試題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] 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。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  <a:endCxn id="16" idx="3"/>
          </p:cNvCxnSpPr>
          <p:nvPr/>
        </p:nvCxnSpPr>
        <p:spPr>
          <a:xfrm flipH="1" flipV="1">
            <a:off x="3410165" y="2276710"/>
            <a:ext cx="304438" cy="2305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3630035" y="3330678"/>
            <a:ext cx="5100702" cy="7366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圖說文字 52"/>
          <p:cNvSpPr/>
          <p:nvPr/>
        </p:nvSpPr>
        <p:spPr>
          <a:xfrm>
            <a:off x="1718165" y="3621998"/>
            <a:ext cx="1692000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4.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 選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擇處存試卷之學期、版本、科目、年級及單元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。</a:t>
            </a:r>
          </a:p>
        </p:txBody>
      </p:sp>
      <p:sp>
        <p:nvSpPr>
          <p:cNvPr id="23" name="矩形 22"/>
          <p:cNvSpPr/>
          <p:nvPr/>
        </p:nvSpPr>
        <p:spPr>
          <a:xfrm>
            <a:off x="4148141" y="4437112"/>
            <a:ext cx="2541269" cy="2305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  <a:stCxn id="23" idx="1"/>
            <a:endCxn id="22" idx="3"/>
          </p:cNvCxnSpPr>
          <p:nvPr/>
        </p:nvCxnSpPr>
        <p:spPr>
          <a:xfrm flipH="1" flipV="1">
            <a:off x="3410165" y="3991330"/>
            <a:ext cx="737976" cy="5610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圖說文字 52"/>
          <p:cNvSpPr/>
          <p:nvPr/>
        </p:nvSpPr>
        <p:spPr>
          <a:xfrm>
            <a:off x="1718165" y="4934352"/>
            <a:ext cx="1692000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5.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輸入試卷名稱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 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。</a:t>
            </a:r>
          </a:p>
        </p:txBody>
      </p:sp>
      <p:sp>
        <p:nvSpPr>
          <p:cNvPr id="26" name="矩形 25"/>
          <p:cNvSpPr/>
          <p:nvPr/>
        </p:nvSpPr>
        <p:spPr>
          <a:xfrm>
            <a:off x="3779912" y="4797152"/>
            <a:ext cx="2663278" cy="2083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  <a:stCxn id="26" idx="1"/>
            <a:endCxn id="25" idx="3"/>
          </p:cNvCxnSpPr>
          <p:nvPr/>
        </p:nvCxnSpPr>
        <p:spPr>
          <a:xfrm flipH="1">
            <a:off x="3410165" y="4901335"/>
            <a:ext cx="369747" cy="1869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圖說文字 52"/>
          <p:cNvSpPr/>
          <p:nvPr/>
        </p:nvSpPr>
        <p:spPr>
          <a:xfrm>
            <a:off x="1718165" y="5296876"/>
            <a:ext cx="1692000" cy="54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6.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觀看題目後，點選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[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加入此試題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]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。</a:t>
            </a:r>
          </a:p>
        </p:txBody>
      </p:sp>
      <p:sp>
        <p:nvSpPr>
          <p:cNvPr id="29" name="矩形 28"/>
          <p:cNvSpPr/>
          <p:nvPr/>
        </p:nvSpPr>
        <p:spPr>
          <a:xfrm>
            <a:off x="3722080" y="5242129"/>
            <a:ext cx="2721110" cy="21921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</p:cNvCxnSpPr>
          <p:nvPr/>
        </p:nvCxnSpPr>
        <p:spPr>
          <a:xfrm>
            <a:off x="7133741" y="5652704"/>
            <a:ext cx="247504" cy="1240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圖說文字 52"/>
          <p:cNvSpPr/>
          <p:nvPr/>
        </p:nvSpPr>
        <p:spPr>
          <a:xfrm>
            <a:off x="6825838" y="2223091"/>
            <a:ext cx="191207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602E0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*重複點選步驟</a:t>
            </a:r>
            <a:r>
              <a:rPr lang="en-US" altLang="zh-TW" sz="1400" b="1" dirty="0">
                <a:solidFill>
                  <a:srgbClr val="602E0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400" b="1" dirty="0">
                <a:solidFill>
                  <a:srgbClr val="602E0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及步驟</a:t>
            </a:r>
            <a:r>
              <a:rPr lang="en-US" altLang="zh-TW" sz="1400" b="1" dirty="0">
                <a:solidFill>
                  <a:srgbClr val="602E0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400" b="1" dirty="0">
                <a:solidFill>
                  <a:srgbClr val="602E0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，依據能力指標及子技能挑選試題。</a:t>
            </a:r>
          </a:p>
        </p:txBody>
      </p:sp>
      <p:sp>
        <p:nvSpPr>
          <p:cNvPr id="32" name="矩形 31"/>
          <p:cNvSpPr/>
          <p:nvPr/>
        </p:nvSpPr>
        <p:spPr>
          <a:xfrm>
            <a:off x="6443190" y="5237810"/>
            <a:ext cx="698852" cy="8554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圖說文字 52"/>
          <p:cNvSpPr/>
          <p:nvPr/>
        </p:nvSpPr>
        <p:spPr>
          <a:xfrm>
            <a:off x="1718165" y="4399231"/>
            <a:ext cx="1692000" cy="523220"/>
          </a:xfrm>
          <a:prstGeom prst="rect">
            <a:avLst/>
          </a:prstGeom>
          <a:solidFill>
            <a:schemeClr val="accent6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*選擇組卷資訊：為試卷儲存的位置。</a:t>
            </a:r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  <a:stCxn id="29" idx="1"/>
            <a:endCxn id="28" idx="3"/>
          </p:cNvCxnSpPr>
          <p:nvPr/>
        </p:nvCxnSpPr>
        <p:spPr>
          <a:xfrm flipH="1">
            <a:off x="3410165" y="5351738"/>
            <a:ext cx="311915" cy="2151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圖說文字 52"/>
          <p:cNvSpPr/>
          <p:nvPr/>
        </p:nvSpPr>
        <p:spPr>
          <a:xfrm>
            <a:off x="7362844" y="5351737"/>
            <a:ext cx="948429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602E0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*若為不需要的試題，可點擊</a:t>
            </a:r>
            <a:r>
              <a:rPr lang="en-US" altLang="zh-TW" sz="1400" b="1" dirty="0">
                <a:solidFill>
                  <a:srgbClr val="602E0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1400" b="1" dirty="0">
                <a:solidFill>
                  <a:srgbClr val="602E0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刪除此試題</a:t>
            </a:r>
            <a:r>
              <a:rPr lang="en-US" altLang="zh-TW" sz="1400" b="1" dirty="0">
                <a:solidFill>
                  <a:srgbClr val="602E0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1400" b="1" dirty="0">
                <a:solidFill>
                  <a:srgbClr val="602E0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，便會刪除。</a:t>
            </a:r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52" y="1341299"/>
            <a:ext cx="3099092" cy="391552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</p:pic>
      <p:sp>
        <p:nvSpPr>
          <p:cNvPr id="37" name="矩形 36"/>
          <p:cNvSpPr/>
          <p:nvPr/>
        </p:nvSpPr>
        <p:spPr>
          <a:xfrm>
            <a:off x="3671704" y="1476938"/>
            <a:ext cx="717564" cy="2154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</p:cNvCxnSpPr>
          <p:nvPr/>
        </p:nvCxnSpPr>
        <p:spPr>
          <a:xfrm flipH="1" flipV="1">
            <a:off x="3410165" y="1531806"/>
            <a:ext cx="253228" cy="574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</p:cNvCxnSpPr>
          <p:nvPr/>
        </p:nvCxnSpPr>
        <p:spPr>
          <a:xfrm flipH="1" flipV="1">
            <a:off x="3418477" y="3103572"/>
            <a:ext cx="193630" cy="3766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圖說文字 52"/>
          <p:cNvSpPr/>
          <p:nvPr/>
        </p:nvSpPr>
        <p:spPr>
          <a:xfrm>
            <a:off x="7348775" y="4331410"/>
            <a:ext cx="1024236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7.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確認試題後，點選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[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儲存新卷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]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。</a:t>
            </a:r>
          </a:p>
        </p:txBody>
      </p:sp>
      <p:sp>
        <p:nvSpPr>
          <p:cNvPr id="63" name="矩形 62"/>
          <p:cNvSpPr/>
          <p:nvPr/>
        </p:nvSpPr>
        <p:spPr>
          <a:xfrm>
            <a:off x="6483661" y="4954097"/>
            <a:ext cx="600596" cy="1310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4" name="直線單箭頭接點 63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</p:cNvCxnSpPr>
          <p:nvPr/>
        </p:nvCxnSpPr>
        <p:spPr>
          <a:xfrm flipV="1">
            <a:off x="7094765" y="4755039"/>
            <a:ext cx="264631" cy="2461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圖說文字 52"/>
          <p:cNvSpPr/>
          <p:nvPr/>
        </p:nvSpPr>
        <p:spPr>
          <a:xfrm>
            <a:off x="1709854" y="1414398"/>
            <a:ext cx="1692000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1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.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 點選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[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新增組卷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]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。</a:t>
            </a:r>
          </a:p>
        </p:txBody>
      </p:sp>
      <p:sp>
        <p:nvSpPr>
          <p:cNvPr id="48" name="矩形 47"/>
          <p:cNvSpPr/>
          <p:nvPr/>
        </p:nvSpPr>
        <p:spPr>
          <a:xfrm>
            <a:off x="3615039" y="6619867"/>
            <a:ext cx="2828151" cy="2098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</p:cNvCxnSpPr>
          <p:nvPr/>
        </p:nvCxnSpPr>
        <p:spPr>
          <a:xfrm flipV="1">
            <a:off x="6460750" y="6294511"/>
            <a:ext cx="920495" cy="4422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243" y="1312409"/>
            <a:ext cx="1419423" cy="19814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8901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62" y="966154"/>
            <a:ext cx="3703526" cy="25618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604000" y="6492875"/>
            <a:ext cx="540000" cy="365125"/>
          </a:xfrm>
        </p:spPr>
        <p:txBody>
          <a:bodyPr/>
          <a:lstStyle/>
          <a:p>
            <a:fld id="{3C1CAA98-C5E5-43B6-87EC-A9AC2B3E8F1B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" r="2941"/>
          <a:stretch/>
        </p:blipFill>
        <p:spPr>
          <a:xfrm>
            <a:off x="5309825" y="1177329"/>
            <a:ext cx="2044932" cy="1667111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</p:pic>
      <p:sp>
        <p:nvSpPr>
          <p:cNvPr id="9" name="矩形 8"/>
          <p:cNvSpPr/>
          <p:nvPr/>
        </p:nvSpPr>
        <p:spPr>
          <a:xfrm>
            <a:off x="5330231" y="1300558"/>
            <a:ext cx="1996246" cy="3385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dobe Arabic" panose="02040503050201020203" pitchFamily="18" charset="-78"/>
              <a:ea typeface="標楷體" panose="03000509000000000000" pitchFamily="65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69" y="3728849"/>
            <a:ext cx="2122093" cy="1706294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/>
          <a:srcRect b="45920"/>
          <a:stretch/>
        </p:blipFill>
        <p:spPr>
          <a:xfrm>
            <a:off x="4567697" y="3555520"/>
            <a:ext cx="4322084" cy="1687939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</p:pic>
      <p:sp>
        <p:nvSpPr>
          <p:cNvPr id="12" name="矩形 11"/>
          <p:cNvSpPr/>
          <p:nvPr/>
        </p:nvSpPr>
        <p:spPr>
          <a:xfrm>
            <a:off x="604055" y="5533346"/>
            <a:ext cx="3573650" cy="523220"/>
          </a:xfrm>
          <a:prstGeom prst="rect">
            <a:avLst/>
          </a:prstGeom>
          <a:solidFill>
            <a:schemeClr val="accent6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zh-TW" altLang="en-US" sz="1400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教師挑選完試題後，可點選</a:t>
            </a:r>
            <a:r>
              <a:rPr lang="en-US" altLang="zh-TW" sz="1400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[</a:t>
            </a:r>
            <a:r>
              <a:rPr lang="zh-TW" altLang="en-US" sz="1400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觀看試卷</a:t>
            </a:r>
            <a:r>
              <a:rPr lang="en-US" altLang="zh-TW" sz="1400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]</a:t>
            </a:r>
            <a:r>
              <a:rPr lang="zh-TW" altLang="en-US" sz="1400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，會跳出網頁顯示挑選的全部試題。</a:t>
            </a:r>
          </a:p>
        </p:txBody>
      </p:sp>
      <p:sp>
        <p:nvSpPr>
          <p:cNvPr id="13" name="矩形 12"/>
          <p:cNvSpPr/>
          <p:nvPr/>
        </p:nvSpPr>
        <p:spPr>
          <a:xfrm>
            <a:off x="5330231" y="2433038"/>
            <a:ext cx="1996246" cy="3499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dobe Arabic" panose="02040503050201020203" pitchFamily="18" charset="-78"/>
              <a:ea typeface="標楷體" panose="03000509000000000000" pitchFamily="65" charset="-120"/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</p:cNvCxnSpPr>
          <p:nvPr/>
        </p:nvCxnSpPr>
        <p:spPr>
          <a:xfrm flipH="1">
            <a:off x="3542279" y="1639133"/>
            <a:ext cx="2181850" cy="22939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567697" y="5296883"/>
            <a:ext cx="4322084" cy="307777"/>
          </a:xfrm>
          <a:prstGeom prst="rect">
            <a:avLst/>
          </a:prstGeom>
          <a:solidFill>
            <a:schemeClr val="accent6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zh-TW" altLang="en-US" sz="1400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點選</a:t>
            </a:r>
            <a:r>
              <a:rPr lang="en-US" altLang="zh-TW" sz="1400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[</a:t>
            </a:r>
            <a:r>
              <a:rPr lang="zh-TW" altLang="en-US" sz="1400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列印</a:t>
            </a:r>
            <a:r>
              <a:rPr lang="en-US" altLang="zh-TW" sz="1400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]</a:t>
            </a:r>
            <a:r>
              <a:rPr lang="zh-TW" altLang="en-US" sz="1400" dirty="0">
                <a:solidFill>
                  <a:prstClr val="black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，會跳出網頁顯示挑選的全部試題。</a:t>
            </a: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</p:cNvCxnSpPr>
          <p:nvPr/>
        </p:nvCxnSpPr>
        <p:spPr>
          <a:xfrm flipV="1">
            <a:off x="4016400" y="1533811"/>
            <a:ext cx="1350126" cy="1053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圖說文字 52"/>
          <p:cNvSpPr/>
          <p:nvPr/>
        </p:nvSpPr>
        <p:spPr>
          <a:xfrm>
            <a:off x="4567697" y="5709982"/>
            <a:ext cx="4322084" cy="523220"/>
          </a:xfrm>
          <a:prstGeom prst="rect">
            <a:avLst/>
          </a:prstGeom>
          <a:solidFill>
            <a:schemeClr val="accent6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*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可點選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只顯示題目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[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只顯示答案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[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顯示題目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答案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隱藏按鈕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38" name="矩形 37"/>
          <p:cNvSpPr/>
          <p:nvPr/>
        </p:nvSpPr>
        <p:spPr>
          <a:xfrm>
            <a:off x="3275856" y="1300558"/>
            <a:ext cx="740544" cy="5770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dobe Arabic" panose="02040503050201020203" pitchFamily="18" charset="-78"/>
              <a:ea typeface="標楷體" panose="03000509000000000000" pitchFamily="65" charset="-120"/>
            </a:endParaRPr>
          </a:p>
        </p:txBody>
      </p: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</p:cNvCxnSpPr>
          <p:nvPr/>
        </p:nvCxnSpPr>
        <p:spPr>
          <a:xfrm>
            <a:off x="6555593" y="2783013"/>
            <a:ext cx="478488" cy="6942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標題 1"/>
          <p:cNvSpPr txBox="1">
            <a:spLocks/>
          </p:cNvSpPr>
          <p:nvPr/>
        </p:nvSpPr>
        <p:spPr>
          <a:xfrm>
            <a:off x="286430" y="143837"/>
            <a:ext cx="6577785" cy="564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2800" dirty="0"/>
              <a:t>任務管理</a:t>
            </a:r>
            <a:r>
              <a:rPr lang="en-US" altLang="zh-TW" sz="2800" dirty="0"/>
              <a:t>&gt;</a:t>
            </a:r>
            <a:r>
              <a:rPr lang="zh-TW" altLang="en-US" dirty="0">
                <a:solidFill>
                  <a:srgbClr val="7030A0"/>
                </a:solidFill>
              </a:rPr>
              <a:t>組卷模組</a:t>
            </a:r>
            <a:r>
              <a:rPr lang="en-US" altLang="zh-TW" dirty="0">
                <a:solidFill>
                  <a:srgbClr val="7030A0"/>
                </a:solidFill>
              </a:rPr>
              <a:t>2</a:t>
            </a:r>
            <a:endParaRPr lang="zh-TW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3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807" y="1196752"/>
            <a:ext cx="6964008" cy="59840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807" y="2985346"/>
            <a:ext cx="6019600" cy="36840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640000" y="6492875"/>
            <a:ext cx="504000" cy="365125"/>
          </a:xfrm>
        </p:spPr>
        <p:txBody>
          <a:bodyPr/>
          <a:lstStyle/>
          <a:p>
            <a:fld id="{5FDCE14D-C0F4-40F0-A0DA-ECDE06B4D2BF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395536" y="731448"/>
            <a:ext cx="5997040" cy="368022"/>
          </a:xfrm>
          <a:prstGeom prst="roundRect">
            <a:avLst>
              <a:gd name="adj" fmla="val 14927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602E0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教師可匯入舊卷，作新增、刪除試題或修改試卷名稱、儲存位置。</a:t>
            </a:r>
          </a:p>
        </p:txBody>
      </p:sp>
      <p:sp>
        <p:nvSpPr>
          <p:cNvPr id="21" name="矩形圖說文字 52"/>
          <p:cNvSpPr/>
          <p:nvPr/>
        </p:nvSpPr>
        <p:spPr>
          <a:xfrm>
            <a:off x="2289821" y="2089172"/>
            <a:ext cx="6440492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2.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 選擇學年度、版本、科目、年級、單元及試卷名稱，點選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[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選擇試卷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]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。</a:t>
            </a:r>
          </a:p>
        </p:txBody>
      </p:sp>
      <p:sp>
        <p:nvSpPr>
          <p:cNvPr id="22" name="矩形 21"/>
          <p:cNvSpPr/>
          <p:nvPr/>
        </p:nvSpPr>
        <p:spPr>
          <a:xfrm>
            <a:off x="2121231" y="1196751"/>
            <a:ext cx="6935583" cy="2369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矩形圖說文字 52"/>
          <p:cNvSpPr/>
          <p:nvPr/>
        </p:nvSpPr>
        <p:spPr>
          <a:xfrm>
            <a:off x="229443" y="4323431"/>
            <a:ext cx="1572143" cy="1169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3.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 匯入舊卷後，教師可以新增或刪除試題或修改試卷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名稱、儲存位置。</a:t>
            </a: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dobe Arabic" panose="02040503050201020203" pitchFamily="18" charset="-78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130349" y="3263323"/>
            <a:ext cx="1411462" cy="5598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876256" y="5492982"/>
            <a:ext cx="1021310" cy="10282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359163" y="4286940"/>
            <a:ext cx="3493140" cy="1934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矩形圖說文字 52"/>
          <p:cNvSpPr/>
          <p:nvPr/>
        </p:nvSpPr>
        <p:spPr>
          <a:xfrm>
            <a:off x="7732749" y="3450231"/>
            <a:ext cx="1122522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4.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 再點選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[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儲存新卷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]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，即完成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新試卷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的建立。</a:t>
            </a:r>
          </a:p>
        </p:txBody>
      </p:sp>
      <p:sp>
        <p:nvSpPr>
          <p:cNvPr id="57" name="矩形 56"/>
          <p:cNvSpPr/>
          <p:nvPr/>
        </p:nvSpPr>
        <p:spPr>
          <a:xfrm>
            <a:off x="6949418" y="4797152"/>
            <a:ext cx="1021310" cy="1857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  <a:endCxn id="56" idx="2"/>
          </p:cNvCxnSpPr>
          <p:nvPr/>
        </p:nvCxnSpPr>
        <p:spPr>
          <a:xfrm flipV="1">
            <a:off x="7979312" y="4404338"/>
            <a:ext cx="314698" cy="5489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圖說文字 52"/>
          <p:cNvSpPr/>
          <p:nvPr/>
        </p:nvSpPr>
        <p:spPr>
          <a:xfrm>
            <a:off x="2289821" y="2452665"/>
            <a:ext cx="3096746" cy="307777"/>
          </a:xfrm>
          <a:prstGeom prst="rect">
            <a:avLst/>
          </a:prstGeom>
          <a:solidFill>
            <a:schemeClr val="accent6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*未上鎖：可以刪除試卷及編修試卷。</a:t>
            </a:r>
          </a:p>
        </p:txBody>
      </p:sp>
      <p:sp>
        <p:nvSpPr>
          <p:cNvPr id="33" name="矩形 32"/>
          <p:cNvSpPr/>
          <p:nvPr/>
        </p:nvSpPr>
        <p:spPr>
          <a:xfrm>
            <a:off x="2483768" y="4838221"/>
            <a:ext cx="4146492" cy="2305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</p:cNvCxnSpPr>
          <p:nvPr/>
        </p:nvCxnSpPr>
        <p:spPr>
          <a:xfrm>
            <a:off x="7970728" y="5217942"/>
            <a:ext cx="165933" cy="1192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圖說文字 52"/>
          <p:cNvSpPr/>
          <p:nvPr/>
        </p:nvSpPr>
        <p:spPr>
          <a:xfrm>
            <a:off x="8040625" y="5351664"/>
            <a:ext cx="875959" cy="1169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5.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 點選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[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更新試卷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]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，即完成編修。</a:t>
            </a:r>
          </a:p>
        </p:txBody>
      </p:sp>
      <p:sp>
        <p:nvSpPr>
          <p:cNvPr id="42" name="矩形 41"/>
          <p:cNvSpPr/>
          <p:nvPr/>
        </p:nvSpPr>
        <p:spPr>
          <a:xfrm>
            <a:off x="6949418" y="5172171"/>
            <a:ext cx="1021310" cy="1862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46650"/>
            <a:ext cx="1627374" cy="1250299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</p:pic>
      <p:sp>
        <p:nvSpPr>
          <p:cNvPr id="46" name="矩形 45"/>
          <p:cNvSpPr/>
          <p:nvPr/>
        </p:nvSpPr>
        <p:spPr>
          <a:xfrm>
            <a:off x="395536" y="1509551"/>
            <a:ext cx="1627374" cy="282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</p:cNvCxnSpPr>
          <p:nvPr/>
        </p:nvCxnSpPr>
        <p:spPr>
          <a:xfrm flipH="1">
            <a:off x="1525587" y="3558230"/>
            <a:ext cx="598142" cy="7287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  <a:stCxn id="55" idx="1"/>
          </p:cNvCxnSpPr>
          <p:nvPr/>
        </p:nvCxnSpPr>
        <p:spPr>
          <a:xfrm flipH="1" flipV="1">
            <a:off x="1801586" y="4367514"/>
            <a:ext cx="1557577" cy="161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  <a:stCxn id="33" idx="1"/>
          </p:cNvCxnSpPr>
          <p:nvPr/>
        </p:nvCxnSpPr>
        <p:spPr>
          <a:xfrm flipH="1" flipV="1">
            <a:off x="1782234" y="4787473"/>
            <a:ext cx="701534" cy="1660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</p:cNvCxnSpPr>
          <p:nvPr/>
        </p:nvCxnSpPr>
        <p:spPr>
          <a:xfrm flipH="1" flipV="1">
            <a:off x="1801586" y="5158761"/>
            <a:ext cx="5074670" cy="8944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圖說文字 52"/>
          <p:cNvSpPr/>
          <p:nvPr/>
        </p:nvSpPr>
        <p:spPr>
          <a:xfrm>
            <a:off x="390514" y="2672625"/>
            <a:ext cx="1632396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1.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 點選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[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匯入舊卷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]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。</a:t>
            </a:r>
          </a:p>
        </p:txBody>
      </p:sp>
      <p:sp>
        <p:nvSpPr>
          <p:cNvPr id="29" name="標題 1"/>
          <p:cNvSpPr txBox="1">
            <a:spLocks/>
          </p:cNvSpPr>
          <p:nvPr/>
        </p:nvSpPr>
        <p:spPr>
          <a:xfrm>
            <a:off x="286430" y="143837"/>
            <a:ext cx="8770384" cy="564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/>
              <a:t>任務管理</a:t>
            </a:r>
            <a:r>
              <a:rPr lang="en-US" altLang="zh-TW" sz="4000" dirty="0"/>
              <a:t>&gt;</a:t>
            </a:r>
            <a:r>
              <a:rPr lang="zh-TW" altLang="en-US" sz="4000" dirty="0"/>
              <a:t>組卷模組</a:t>
            </a:r>
            <a:r>
              <a:rPr lang="en-US" altLang="zh-TW" sz="4000" dirty="0"/>
              <a:t>&gt;</a:t>
            </a:r>
            <a:r>
              <a:rPr lang="zh-TW" altLang="en-US" sz="4000" dirty="0"/>
              <a:t>新增組卷</a:t>
            </a:r>
            <a:r>
              <a:rPr lang="en-US" altLang="zh-TW" sz="4000" dirty="0"/>
              <a:t>&gt;</a:t>
            </a:r>
            <a:r>
              <a:rPr lang="zh-TW" altLang="en-US" sz="5100" dirty="0">
                <a:solidFill>
                  <a:srgbClr val="7030A0"/>
                </a:solidFill>
              </a:rPr>
              <a:t>匯入舊卷</a:t>
            </a:r>
            <a:r>
              <a:rPr lang="en-US" altLang="zh-TW" sz="5100" dirty="0">
                <a:solidFill>
                  <a:srgbClr val="7030A0"/>
                </a:solidFill>
              </a:rPr>
              <a:t>(</a:t>
            </a:r>
            <a:r>
              <a:rPr lang="zh-TW" altLang="en-US" sz="5100" dirty="0">
                <a:solidFill>
                  <a:srgbClr val="7030A0"/>
                </a:solidFill>
              </a:rPr>
              <a:t>未上鎖</a:t>
            </a:r>
            <a:r>
              <a:rPr lang="en-US" altLang="zh-TW" sz="5100" dirty="0">
                <a:solidFill>
                  <a:srgbClr val="7030A0"/>
                </a:solidFill>
              </a:rPr>
              <a:t>)</a:t>
            </a:r>
            <a:endParaRPr lang="zh-TW" altLang="en-US" sz="51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04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332" y="1144866"/>
            <a:ext cx="6828948" cy="6279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064" y="2996952"/>
            <a:ext cx="5956320" cy="353264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604000" y="6492875"/>
            <a:ext cx="540000" cy="365125"/>
          </a:xfrm>
        </p:spPr>
        <p:txBody>
          <a:bodyPr/>
          <a:lstStyle/>
          <a:p>
            <a:fld id="{5FDCE14D-C0F4-40F0-A0DA-ECDE06B4D2BF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123728" y="1155578"/>
            <a:ext cx="6842552" cy="2310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圖說文字 52"/>
          <p:cNvSpPr/>
          <p:nvPr/>
        </p:nvSpPr>
        <p:spPr>
          <a:xfrm>
            <a:off x="2124369" y="2459494"/>
            <a:ext cx="4101542" cy="307777"/>
          </a:xfrm>
          <a:prstGeom prst="rect">
            <a:avLst/>
          </a:prstGeom>
          <a:solidFill>
            <a:schemeClr val="accent6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*已上鎖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(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只能複製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)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：不可以刪除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試卷，僅能匯入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。</a:t>
            </a:r>
          </a:p>
        </p:txBody>
      </p:sp>
      <p:sp>
        <p:nvSpPr>
          <p:cNvPr id="26" name="圓角矩形 25"/>
          <p:cNvSpPr/>
          <p:nvPr/>
        </p:nvSpPr>
        <p:spPr>
          <a:xfrm>
            <a:off x="395536" y="685329"/>
            <a:ext cx="5997040" cy="368022"/>
          </a:xfrm>
          <a:prstGeom prst="roundRect">
            <a:avLst>
              <a:gd name="adj" fmla="val 14927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602E0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教師可匯入舊卷，作新增、刪除試題或修改試卷名稱、儲存位置。</a:t>
            </a:r>
          </a:p>
        </p:txBody>
      </p:sp>
      <p:sp>
        <p:nvSpPr>
          <p:cNvPr id="33" name="矩形圖說文字 52"/>
          <p:cNvSpPr/>
          <p:nvPr/>
        </p:nvSpPr>
        <p:spPr>
          <a:xfrm>
            <a:off x="2137332" y="2113111"/>
            <a:ext cx="6627025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2.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 選擇學年度、版本、科目、年級、單元及試卷名稱，點選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[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選擇試卷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]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。</a:t>
            </a:r>
          </a:p>
        </p:txBody>
      </p:sp>
      <p:sp>
        <p:nvSpPr>
          <p:cNvPr id="25" name="矩形圖說文字 52"/>
          <p:cNvSpPr/>
          <p:nvPr/>
        </p:nvSpPr>
        <p:spPr>
          <a:xfrm>
            <a:off x="395536" y="2474302"/>
            <a:ext cx="1627374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1.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 點選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[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匯入舊卷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]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。</a:t>
            </a:r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46650"/>
            <a:ext cx="1627374" cy="1250299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</p:pic>
      <p:sp>
        <p:nvSpPr>
          <p:cNvPr id="34" name="矩形 33"/>
          <p:cNvSpPr/>
          <p:nvPr/>
        </p:nvSpPr>
        <p:spPr>
          <a:xfrm>
            <a:off x="395536" y="1509551"/>
            <a:ext cx="1627374" cy="282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矩形圖說文字 52"/>
          <p:cNvSpPr/>
          <p:nvPr/>
        </p:nvSpPr>
        <p:spPr>
          <a:xfrm>
            <a:off x="229443" y="4323431"/>
            <a:ext cx="1572143" cy="1169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3.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 匯入舊卷後，教師可以新增或刪除試題或修改試卷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名稱、儲存位置。</a:t>
            </a: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dobe Arabic" panose="02040503050201020203" pitchFamily="18" charset="-78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130349" y="3263323"/>
            <a:ext cx="1411462" cy="5598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765539" y="5229327"/>
            <a:ext cx="1140611" cy="13002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359163" y="4286940"/>
            <a:ext cx="3493140" cy="1934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矩形圖說文字 52"/>
          <p:cNvSpPr/>
          <p:nvPr/>
        </p:nvSpPr>
        <p:spPr>
          <a:xfrm>
            <a:off x="7659587" y="3321113"/>
            <a:ext cx="1122522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4.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 再點選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[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儲存新卷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]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，即完成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新試卷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的建立。</a:t>
            </a:r>
          </a:p>
        </p:txBody>
      </p:sp>
      <p:sp>
        <p:nvSpPr>
          <p:cNvPr id="42" name="矩形 41"/>
          <p:cNvSpPr/>
          <p:nvPr/>
        </p:nvSpPr>
        <p:spPr>
          <a:xfrm>
            <a:off x="6876256" y="4755452"/>
            <a:ext cx="1021310" cy="1857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  <a:endCxn id="41" idx="2"/>
          </p:cNvCxnSpPr>
          <p:nvPr/>
        </p:nvCxnSpPr>
        <p:spPr>
          <a:xfrm flipV="1">
            <a:off x="7906150" y="4275220"/>
            <a:ext cx="314698" cy="5489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2473530" y="4767700"/>
            <a:ext cx="3403219" cy="2119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</p:cNvCxnSpPr>
          <p:nvPr/>
        </p:nvCxnSpPr>
        <p:spPr>
          <a:xfrm flipH="1">
            <a:off x="1525587" y="3558230"/>
            <a:ext cx="598142" cy="7287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  <a:stCxn id="40" idx="1"/>
          </p:cNvCxnSpPr>
          <p:nvPr/>
        </p:nvCxnSpPr>
        <p:spPr>
          <a:xfrm flipH="1" flipV="1">
            <a:off x="1801586" y="4367514"/>
            <a:ext cx="1557577" cy="161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  <a:stCxn id="44" idx="1"/>
          </p:cNvCxnSpPr>
          <p:nvPr/>
        </p:nvCxnSpPr>
        <p:spPr>
          <a:xfrm flipH="1" flipV="1">
            <a:off x="1810170" y="4787471"/>
            <a:ext cx="663360" cy="862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</p:cNvCxnSpPr>
          <p:nvPr/>
        </p:nvCxnSpPr>
        <p:spPr>
          <a:xfrm flipH="1" flipV="1">
            <a:off x="1810171" y="5299658"/>
            <a:ext cx="4946783" cy="5513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標題 1"/>
          <p:cNvSpPr txBox="1">
            <a:spLocks/>
          </p:cNvSpPr>
          <p:nvPr/>
        </p:nvSpPr>
        <p:spPr>
          <a:xfrm>
            <a:off x="286430" y="143837"/>
            <a:ext cx="8770384" cy="564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/>
              <a:t>任務管理</a:t>
            </a:r>
            <a:r>
              <a:rPr lang="en-US" altLang="zh-TW" sz="4000" dirty="0"/>
              <a:t>&gt;</a:t>
            </a:r>
            <a:r>
              <a:rPr lang="zh-TW" altLang="en-US" sz="4000" dirty="0"/>
              <a:t>組卷模組</a:t>
            </a:r>
            <a:r>
              <a:rPr lang="en-US" altLang="zh-TW" sz="4000" dirty="0"/>
              <a:t>&gt;</a:t>
            </a:r>
            <a:r>
              <a:rPr lang="zh-TW" altLang="en-US" sz="4000" dirty="0"/>
              <a:t>新增組卷</a:t>
            </a:r>
            <a:r>
              <a:rPr lang="en-US" altLang="zh-TW" sz="4000" dirty="0"/>
              <a:t>&gt;</a:t>
            </a:r>
            <a:r>
              <a:rPr lang="zh-TW" altLang="en-US" sz="5100" dirty="0">
                <a:solidFill>
                  <a:srgbClr val="7030A0"/>
                </a:solidFill>
              </a:rPr>
              <a:t>匯入舊卷</a:t>
            </a:r>
            <a:r>
              <a:rPr lang="en-US" altLang="zh-TW" sz="5100" dirty="0">
                <a:solidFill>
                  <a:srgbClr val="7030A0"/>
                </a:solidFill>
              </a:rPr>
              <a:t>(</a:t>
            </a:r>
            <a:r>
              <a:rPr lang="zh-TW" altLang="en-US" sz="5100" dirty="0">
                <a:solidFill>
                  <a:srgbClr val="7030A0"/>
                </a:solidFill>
              </a:rPr>
              <a:t>已上鎖</a:t>
            </a:r>
            <a:r>
              <a:rPr lang="en-US" altLang="zh-TW" sz="5100" dirty="0">
                <a:solidFill>
                  <a:srgbClr val="7030A0"/>
                </a:solidFill>
              </a:rPr>
              <a:t>)</a:t>
            </a:r>
            <a:endParaRPr lang="zh-TW" altLang="en-US" sz="51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243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07" name="Text Box 35"/>
          <p:cNvSpPr txBox="1">
            <a:spLocks noChangeArrowheads="1"/>
          </p:cNvSpPr>
          <p:nvPr/>
        </p:nvSpPr>
        <p:spPr bwMode="auto">
          <a:xfrm>
            <a:off x="2376876" y="3323285"/>
            <a:ext cx="90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baseline="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待測</a:t>
            </a:r>
          </a:p>
        </p:txBody>
      </p:sp>
      <p:sp>
        <p:nvSpPr>
          <p:cNvPr id="182312" name="Text Box 40"/>
          <p:cNvSpPr txBox="1">
            <a:spLocks noChangeArrowheads="1"/>
          </p:cNvSpPr>
          <p:nvPr/>
        </p:nvSpPr>
        <p:spPr bwMode="auto">
          <a:xfrm>
            <a:off x="6859004" y="5463381"/>
            <a:ext cx="90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baseline="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待測</a:t>
            </a:r>
          </a:p>
        </p:txBody>
      </p:sp>
      <p:sp>
        <p:nvSpPr>
          <p:cNvPr id="182311" name="Text Box 39"/>
          <p:cNvSpPr txBox="1">
            <a:spLocks noChangeArrowheads="1"/>
          </p:cNvSpPr>
          <p:nvPr/>
        </p:nvSpPr>
        <p:spPr bwMode="auto">
          <a:xfrm>
            <a:off x="5721186" y="5463381"/>
            <a:ext cx="90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baseline="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待測</a:t>
            </a:r>
          </a:p>
        </p:txBody>
      </p:sp>
      <p:sp>
        <p:nvSpPr>
          <p:cNvPr id="182310" name="Text Box 38"/>
          <p:cNvSpPr txBox="1">
            <a:spLocks noChangeArrowheads="1"/>
          </p:cNvSpPr>
          <p:nvPr/>
        </p:nvSpPr>
        <p:spPr bwMode="auto">
          <a:xfrm>
            <a:off x="4554748" y="5463381"/>
            <a:ext cx="90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baseline="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待測</a:t>
            </a:r>
          </a:p>
        </p:txBody>
      </p:sp>
      <p:sp>
        <p:nvSpPr>
          <p:cNvPr id="182309" name="Text Box 37"/>
          <p:cNvSpPr txBox="1">
            <a:spLocks noChangeArrowheads="1"/>
          </p:cNvSpPr>
          <p:nvPr/>
        </p:nvSpPr>
        <p:spPr bwMode="auto">
          <a:xfrm>
            <a:off x="3445750" y="5463381"/>
            <a:ext cx="90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baseline="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待測</a:t>
            </a:r>
          </a:p>
        </p:txBody>
      </p:sp>
      <p:sp>
        <p:nvSpPr>
          <p:cNvPr id="1126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4000" y="6492875"/>
            <a:ext cx="540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DA574696-92D3-4504-904C-4D1B8B36CEC3}" type="slidenum">
              <a:rPr lang="en-US" altLang="zh-TW" baseline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標楷體" panose="03000509000000000000" pitchFamily="65" charset="-120"/>
              </a:rPr>
              <a:pPr eaLnBrk="1" hangingPunct="1"/>
              <a:t>2</a:t>
            </a:fld>
            <a:endParaRPr lang="en-US" altLang="zh-TW" baseline="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標楷體" panose="03000509000000000000" pitchFamily="65" charset="-120"/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743759" y="924401"/>
            <a:ext cx="4373562" cy="208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zh-TW" altLang="en-US" sz="2400" b="1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．</a:t>
            </a:r>
            <a:r>
              <a:rPr lang="zh-TW" altLang="en-US" sz="2000" b="1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動態選題：根據學生的學習狀況、以學生的知識結構為主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zh-TW" altLang="en-US" sz="2000" b="1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．結構越正確，診斷迷思概念越精準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zh-TW" altLang="en-US" sz="2000" b="1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．結構越強，節省試題數越多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762000" y="250033"/>
            <a:ext cx="7564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200" b="1" baseline="0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系統動態選題的概念</a:t>
            </a:r>
          </a:p>
        </p:txBody>
      </p:sp>
      <p:sp>
        <p:nvSpPr>
          <p:cNvPr id="11300" name="Text Box 7"/>
          <p:cNvSpPr txBox="1">
            <a:spLocks noChangeArrowheads="1"/>
          </p:cNvSpPr>
          <p:nvPr/>
        </p:nvSpPr>
        <p:spPr bwMode="auto">
          <a:xfrm>
            <a:off x="2647322" y="1569176"/>
            <a:ext cx="720000" cy="720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2800" baseline="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A</a:t>
            </a:r>
          </a:p>
        </p:txBody>
      </p:sp>
      <p:sp>
        <p:nvSpPr>
          <p:cNvPr id="11301" name="Text Box 8"/>
          <p:cNvSpPr txBox="1">
            <a:spLocks noChangeArrowheads="1"/>
          </p:cNvSpPr>
          <p:nvPr/>
        </p:nvSpPr>
        <p:spPr bwMode="auto">
          <a:xfrm>
            <a:off x="1745162" y="3195637"/>
            <a:ext cx="720000" cy="720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ctr" eaLnBrk="0" hangingPunct="0">
              <a:defRPr kumimoji="0" sz="2800" baseline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defRPr>
            </a:lvl1pPr>
            <a:lvl2pPr marL="742950" indent="-28575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B</a:t>
            </a:r>
          </a:p>
        </p:txBody>
      </p:sp>
      <p:sp>
        <p:nvSpPr>
          <p:cNvPr id="11302" name="Text Box 9"/>
          <p:cNvSpPr txBox="1">
            <a:spLocks noChangeArrowheads="1"/>
          </p:cNvSpPr>
          <p:nvPr/>
        </p:nvSpPr>
        <p:spPr bwMode="auto">
          <a:xfrm>
            <a:off x="3563888" y="3195637"/>
            <a:ext cx="720000" cy="720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ctr" eaLnBrk="0" hangingPunct="0">
              <a:defRPr kumimoji="0" sz="2800" baseline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defRPr>
            </a:lvl1pPr>
            <a:lvl2pPr marL="742950" indent="-28575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C</a:t>
            </a:r>
          </a:p>
        </p:txBody>
      </p:sp>
      <p:sp>
        <p:nvSpPr>
          <p:cNvPr id="11303" name="Text Box 10"/>
          <p:cNvSpPr txBox="1">
            <a:spLocks noChangeArrowheads="1"/>
          </p:cNvSpPr>
          <p:nvPr/>
        </p:nvSpPr>
        <p:spPr bwMode="auto">
          <a:xfrm>
            <a:off x="713324" y="4754085"/>
            <a:ext cx="720000" cy="720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ctr" eaLnBrk="0" hangingPunct="0">
              <a:defRPr kumimoji="0" sz="2800" baseline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defRPr>
            </a:lvl1pPr>
            <a:lvl2pPr marL="742950" indent="-28575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D</a:t>
            </a:r>
          </a:p>
        </p:txBody>
      </p:sp>
      <p:sp>
        <p:nvSpPr>
          <p:cNvPr id="11304" name="Text Box 11"/>
          <p:cNvSpPr txBox="1">
            <a:spLocks noChangeArrowheads="1"/>
          </p:cNvSpPr>
          <p:nvPr/>
        </p:nvSpPr>
        <p:spPr bwMode="auto">
          <a:xfrm>
            <a:off x="2059595" y="4754085"/>
            <a:ext cx="720000" cy="720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ctr" eaLnBrk="0" hangingPunct="0">
              <a:defRPr kumimoji="0" sz="2800" baseline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defRPr>
            </a:lvl1pPr>
            <a:lvl2pPr marL="742950" indent="-28575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E</a:t>
            </a:r>
          </a:p>
        </p:txBody>
      </p:sp>
      <p:sp>
        <p:nvSpPr>
          <p:cNvPr id="11305" name="Text Box 12"/>
          <p:cNvSpPr txBox="1">
            <a:spLocks noChangeArrowheads="1"/>
          </p:cNvSpPr>
          <p:nvPr/>
        </p:nvSpPr>
        <p:spPr bwMode="auto">
          <a:xfrm>
            <a:off x="3535750" y="4754084"/>
            <a:ext cx="720000" cy="720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ctr" eaLnBrk="0" hangingPunct="0">
              <a:defRPr kumimoji="0" sz="2800" baseline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defRPr>
            </a:lvl1pPr>
            <a:lvl2pPr marL="742950" indent="-28575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F</a:t>
            </a:r>
          </a:p>
        </p:txBody>
      </p:sp>
      <p:sp>
        <p:nvSpPr>
          <p:cNvPr id="11306" name="Text Box 13"/>
          <p:cNvSpPr txBox="1">
            <a:spLocks noChangeArrowheads="1"/>
          </p:cNvSpPr>
          <p:nvPr/>
        </p:nvSpPr>
        <p:spPr bwMode="auto">
          <a:xfrm>
            <a:off x="4644748" y="4754084"/>
            <a:ext cx="720000" cy="720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ctr" eaLnBrk="0" hangingPunct="0">
              <a:defRPr kumimoji="0" sz="2800" baseline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defRPr>
            </a:lvl1pPr>
            <a:lvl2pPr marL="742950" indent="-28575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G</a:t>
            </a:r>
          </a:p>
        </p:txBody>
      </p:sp>
      <p:sp>
        <p:nvSpPr>
          <p:cNvPr id="11311" name="Line 18"/>
          <p:cNvSpPr>
            <a:spLocks noChangeShapeType="1"/>
          </p:cNvSpPr>
          <p:nvPr/>
        </p:nvSpPr>
        <p:spPr bwMode="auto">
          <a:xfrm flipV="1">
            <a:off x="3896844" y="3911675"/>
            <a:ext cx="11501" cy="82560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Adobe Arabic" panose="02040503050201020203" pitchFamily="18" charset="-78"/>
            </a:endParaRPr>
          </a:p>
        </p:txBody>
      </p:sp>
      <p:sp>
        <p:nvSpPr>
          <p:cNvPr id="11312" name="Line 19"/>
          <p:cNvSpPr>
            <a:spLocks noChangeShapeType="1"/>
          </p:cNvSpPr>
          <p:nvPr/>
        </p:nvSpPr>
        <p:spPr bwMode="auto">
          <a:xfrm flipH="1" flipV="1">
            <a:off x="3992563" y="3915635"/>
            <a:ext cx="1023351" cy="8287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Adobe Arabic" panose="02040503050201020203" pitchFamily="18" charset="-78"/>
            </a:endParaRPr>
          </a:p>
        </p:txBody>
      </p:sp>
      <p:sp>
        <p:nvSpPr>
          <p:cNvPr id="11298" name="Text Box 20"/>
          <p:cNvSpPr txBox="1">
            <a:spLocks noChangeArrowheads="1"/>
          </p:cNvSpPr>
          <p:nvPr/>
        </p:nvSpPr>
        <p:spPr bwMode="auto">
          <a:xfrm>
            <a:off x="5811186" y="4754084"/>
            <a:ext cx="720000" cy="720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ctr" eaLnBrk="0" hangingPunct="0">
              <a:defRPr kumimoji="0" sz="2800" baseline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defRPr>
            </a:lvl1pPr>
            <a:lvl2pPr marL="742950" indent="-28575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H</a:t>
            </a:r>
          </a:p>
        </p:txBody>
      </p:sp>
      <p:sp>
        <p:nvSpPr>
          <p:cNvPr id="11299" name="Line 21"/>
          <p:cNvSpPr>
            <a:spLocks noChangeShapeType="1"/>
          </p:cNvSpPr>
          <p:nvPr/>
        </p:nvSpPr>
        <p:spPr bwMode="auto">
          <a:xfrm flipH="1" flipV="1">
            <a:off x="4124102" y="3913548"/>
            <a:ext cx="2032073" cy="8405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Adobe Arabic" panose="02040503050201020203" pitchFamily="18" charset="-78"/>
            </a:endParaRPr>
          </a:p>
        </p:txBody>
      </p:sp>
      <p:sp>
        <p:nvSpPr>
          <p:cNvPr id="11295" name="Line 23"/>
          <p:cNvSpPr>
            <a:spLocks noChangeShapeType="1"/>
          </p:cNvSpPr>
          <p:nvPr/>
        </p:nvSpPr>
        <p:spPr bwMode="auto">
          <a:xfrm flipH="1" flipV="1">
            <a:off x="4283888" y="3926993"/>
            <a:ext cx="3029724" cy="82709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Adobe Arabic" panose="02040503050201020203" pitchFamily="18" charset="-78"/>
            </a:endParaRPr>
          </a:p>
        </p:txBody>
      </p:sp>
      <p:sp>
        <p:nvSpPr>
          <p:cNvPr id="11296" name="Text Box 24"/>
          <p:cNvSpPr txBox="1">
            <a:spLocks noChangeArrowheads="1"/>
          </p:cNvSpPr>
          <p:nvPr/>
        </p:nvSpPr>
        <p:spPr bwMode="auto">
          <a:xfrm>
            <a:off x="6949004" y="4754084"/>
            <a:ext cx="720000" cy="720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ctr" eaLnBrk="0" hangingPunct="0">
              <a:defRPr kumimoji="0" sz="2800" baseline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defRPr>
            </a:lvl1pPr>
            <a:lvl2pPr marL="742950" indent="-28575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I</a:t>
            </a:r>
          </a:p>
        </p:txBody>
      </p:sp>
      <p:sp>
        <p:nvSpPr>
          <p:cNvPr id="182297" name="Text Box 25"/>
          <p:cNvSpPr txBox="1">
            <a:spLocks noChangeArrowheads="1"/>
          </p:cNvSpPr>
          <p:nvPr/>
        </p:nvSpPr>
        <p:spPr bwMode="auto">
          <a:xfrm>
            <a:off x="3591363" y="1710737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400" baseline="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0</a:t>
            </a:r>
          </a:p>
        </p:txBody>
      </p:sp>
      <p:sp>
        <p:nvSpPr>
          <p:cNvPr id="182298" name="Text Box 26"/>
          <p:cNvSpPr txBox="1">
            <a:spLocks noChangeArrowheads="1"/>
          </p:cNvSpPr>
          <p:nvPr/>
        </p:nvSpPr>
        <p:spPr bwMode="auto">
          <a:xfrm>
            <a:off x="2575258" y="3323285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400" baseline="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0</a:t>
            </a:r>
          </a:p>
        </p:txBody>
      </p:sp>
      <p:sp>
        <p:nvSpPr>
          <p:cNvPr id="182299" name="Text Box 27"/>
          <p:cNvSpPr txBox="1">
            <a:spLocks noChangeArrowheads="1"/>
          </p:cNvSpPr>
          <p:nvPr/>
        </p:nvSpPr>
        <p:spPr bwMode="auto">
          <a:xfrm>
            <a:off x="4374804" y="3343744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400" baseline="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1</a:t>
            </a:r>
          </a:p>
        </p:txBody>
      </p:sp>
      <p:sp>
        <p:nvSpPr>
          <p:cNvPr id="182300" name="Text Box 28"/>
          <p:cNvSpPr txBox="1">
            <a:spLocks noChangeArrowheads="1"/>
          </p:cNvSpPr>
          <p:nvPr/>
        </p:nvSpPr>
        <p:spPr bwMode="auto">
          <a:xfrm>
            <a:off x="3668015" y="5471994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400" baseline="0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1</a:t>
            </a:r>
          </a:p>
        </p:txBody>
      </p:sp>
      <p:sp>
        <p:nvSpPr>
          <p:cNvPr id="182301" name="Text Box 29"/>
          <p:cNvSpPr txBox="1">
            <a:spLocks noChangeArrowheads="1"/>
          </p:cNvSpPr>
          <p:nvPr/>
        </p:nvSpPr>
        <p:spPr bwMode="auto">
          <a:xfrm>
            <a:off x="4794250" y="5471994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400" baseline="0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1</a:t>
            </a:r>
          </a:p>
        </p:txBody>
      </p:sp>
      <p:sp>
        <p:nvSpPr>
          <p:cNvPr id="182302" name="Text Box 30"/>
          <p:cNvSpPr txBox="1">
            <a:spLocks noChangeArrowheads="1"/>
          </p:cNvSpPr>
          <p:nvPr/>
        </p:nvSpPr>
        <p:spPr bwMode="auto">
          <a:xfrm>
            <a:off x="5946775" y="5471994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400" baseline="0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1</a:t>
            </a:r>
          </a:p>
        </p:txBody>
      </p:sp>
      <p:sp>
        <p:nvSpPr>
          <p:cNvPr id="182303" name="Text Box 31"/>
          <p:cNvSpPr txBox="1">
            <a:spLocks noChangeArrowheads="1"/>
          </p:cNvSpPr>
          <p:nvPr/>
        </p:nvSpPr>
        <p:spPr bwMode="auto">
          <a:xfrm>
            <a:off x="7067624" y="5471994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400" baseline="0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1</a:t>
            </a:r>
          </a:p>
        </p:txBody>
      </p:sp>
      <p:sp>
        <p:nvSpPr>
          <p:cNvPr id="182304" name="Text Box 32"/>
          <p:cNvSpPr txBox="1">
            <a:spLocks noChangeArrowheads="1"/>
          </p:cNvSpPr>
          <p:nvPr/>
        </p:nvSpPr>
        <p:spPr bwMode="auto">
          <a:xfrm>
            <a:off x="623324" y="5463381"/>
            <a:ext cx="90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baseline="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待測</a:t>
            </a:r>
          </a:p>
        </p:txBody>
      </p:sp>
      <p:sp>
        <p:nvSpPr>
          <p:cNvPr id="182305" name="Text Box 33"/>
          <p:cNvSpPr txBox="1">
            <a:spLocks noChangeArrowheads="1"/>
          </p:cNvSpPr>
          <p:nvPr/>
        </p:nvSpPr>
        <p:spPr bwMode="auto">
          <a:xfrm>
            <a:off x="1969595" y="5463381"/>
            <a:ext cx="90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baseline="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待測</a:t>
            </a:r>
          </a:p>
        </p:txBody>
      </p:sp>
      <p:sp>
        <p:nvSpPr>
          <p:cNvPr id="182306" name="Text Box 34"/>
          <p:cNvSpPr txBox="1">
            <a:spLocks noChangeArrowheads="1"/>
          </p:cNvSpPr>
          <p:nvPr/>
        </p:nvSpPr>
        <p:spPr bwMode="auto">
          <a:xfrm>
            <a:off x="3374135" y="1716088"/>
            <a:ext cx="90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baseline="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待測</a:t>
            </a:r>
          </a:p>
        </p:txBody>
      </p:sp>
      <p:sp>
        <p:nvSpPr>
          <p:cNvPr id="182308" name="Text Box 36"/>
          <p:cNvSpPr txBox="1">
            <a:spLocks noChangeArrowheads="1"/>
          </p:cNvSpPr>
          <p:nvPr/>
        </p:nvSpPr>
        <p:spPr bwMode="auto">
          <a:xfrm>
            <a:off x="4199901" y="3335810"/>
            <a:ext cx="90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baseline="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待測</a:t>
            </a:r>
          </a:p>
        </p:txBody>
      </p:sp>
      <p:sp>
        <p:nvSpPr>
          <p:cNvPr id="182313" name="Text Box 41"/>
          <p:cNvSpPr txBox="1">
            <a:spLocks noChangeArrowheads="1"/>
          </p:cNvSpPr>
          <p:nvPr/>
        </p:nvSpPr>
        <p:spPr bwMode="auto">
          <a:xfrm>
            <a:off x="2122060" y="5470341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400" baseline="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0</a:t>
            </a:r>
          </a:p>
        </p:txBody>
      </p:sp>
      <p:sp>
        <p:nvSpPr>
          <p:cNvPr id="182314" name="Text Box 42"/>
          <p:cNvSpPr txBox="1">
            <a:spLocks noChangeArrowheads="1"/>
          </p:cNvSpPr>
          <p:nvPr/>
        </p:nvSpPr>
        <p:spPr bwMode="auto">
          <a:xfrm>
            <a:off x="745740" y="546209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400" baseline="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1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3540649" y="5511311"/>
            <a:ext cx="4128355" cy="815975"/>
            <a:chOff x="3540649" y="5511311"/>
            <a:chExt cx="4128355" cy="815975"/>
          </a:xfrm>
        </p:grpSpPr>
        <p:sp>
          <p:nvSpPr>
            <p:cNvPr id="11291" name="Rectangle 44"/>
            <p:cNvSpPr>
              <a:spLocks noChangeArrowheads="1"/>
            </p:cNvSpPr>
            <p:nvPr/>
          </p:nvSpPr>
          <p:spPr bwMode="auto">
            <a:xfrm>
              <a:off x="3540649" y="5511311"/>
              <a:ext cx="4128355" cy="358775"/>
            </a:xfrm>
            <a:prstGeom prst="rect">
              <a:avLst/>
            </a:prstGeom>
            <a:noFill/>
            <a:ln w="254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endParaRPr>
            </a:p>
          </p:txBody>
        </p:sp>
        <p:sp>
          <p:nvSpPr>
            <p:cNvPr id="11292" name="Text Box 45"/>
            <p:cNvSpPr txBox="1">
              <a:spLocks noChangeArrowheads="1"/>
            </p:cNvSpPr>
            <p:nvPr/>
          </p:nvSpPr>
          <p:spPr bwMode="auto">
            <a:xfrm>
              <a:off x="4488814" y="5870086"/>
              <a:ext cx="2232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aseline="-25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baseline="-25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aseline="-25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aseline="-25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aseline="-25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aseline="-25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aseline="-25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aseline="-25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aseline="-250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400" baseline="0" dirty="0">
                  <a:solidFill>
                    <a:srgbClr val="FF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dobe Arabic" panose="02040503050201020203" pitchFamily="18" charset="-78"/>
                </a:rPr>
                <a:t>預測作答情形</a:t>
              </a:r>
            </a:p>
          </p:txBody>
        </p:sp>
      </p:grpSp>
      <p:sp>
        <p:nvSpPr>
          <p:cNvPr id="182318" name="Rectangle 46"/>
          <p:cNvSpPr>
            <a:spLocks noChangeArrowheads="1"/>
          </p:cNvSpPr>
          <p:nvPr/>
        </p:nvSpPr>
        <p:spPr bwMode="auto">
          <a:xfrm>
            <a:off x="1689539" y="1386893"/>
            <a:ext cx="1771650" cy="448319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Adobe Arabic" panose="02040503050201020203" pitchFamily="18" charset="-78"/>
            </a:endParaRPr>
          </a:p>
        </p:txBody>
      </p:sp>
      <p:sp>
        <p:nvSpPr>
          <p:cNvPr id="182319" name="Text Box 47"/>
          <p:cNvSpPr txBox="1">
            <a:spLocks noChangeArrowheads="1"/>
          </p:cNvSpPr>
          <p:nvPr/>
        </p:nvSpPr>
        <p:spPr bwMode="auto">
          <a:xfrm>
            <a:off x="1510344" y="5855331"/>
            <a:ext cx="2106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2400" baseline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學習路徑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2106299" y="2286923"/>
            <a:ext cx="1802047" cy="886618"/>
            <a:chOff x="2106299" y="2286923"/>
            <a:chExt cx="1802047" cy="886618"/>
          </a:xfrm>
        </p:grpSpPr>
        <p:sp>
          <p:nvSpPr>
            <p:cNvPr id="11308" name="Line 15"/>
            <p:cNvSpPr>
              <a:spLocks noChangeShapeType="1"/>
            </p:cNvSpPr>
            <p:nvPr/>
          </p:nvSpPr>
          <p:spPr bwMode="auto">
            <a:xfrm flipH="1" flipV="1">
              <a:off x="3065461" y="2286923"/>
              <a:ext cx="842885" cy="8866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endParaRPr>
            </a:p>
          </p:txBody>
        </p: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 flipV="1">
              <a:off x="2106299" y="2286923"/>
              <a:ext cx="842885" cy="8866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endParaRPr>
            </a:p>
          </p:txBody>
        </p:sp>
      </p:grpSp>
      <p:sp>
        <p:nvSpPr>
          <p:cNvPr id="48" name="Line 15"/>
          <p:cNvSpPr>
            <a:spLocks noChangeShapeType="1"/>
          </p:cNvSpPr>
          <p:nvPr/>
        </p:nvSpPr>
        <p:spPr bwMode="auto">
          <a:xfrm flipH="1" flipV="1">
            <a:off x="2137340" y="3908133"/>
            <a:ext cx="285759" cy="84595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Adobe Arabic" panose="02040503050201020203" pitchFamily="18" charset="-78"/>
            </a:endParaRPr>
          </a:p>
        </p:txBody>
      </p:sp>
      <p:sp>
        <p:nvSpPr>
          <p:cNvPr id="49" name="Line 15"/>
          <p:cNvSpPr>
            <a:spLocks noChangeShapeType="1"/>
          </p:cNvSpPr>
          <p:nvPr/>
        </p:nvSpPr>
        <p:spPr bwMode="auto">
          <a:xfrm flipV="1">
            <a:off x="1026625" y="3908133"/>
            <a:ext cx="994439" cy="84595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Adobe Arabic" panose="02040503050201020203" pitchFamily="18" charset="-78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2647322" y="1569176"/>
            <a:ext cx="720000" cy="72000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2800" baseline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A</a:t>
            </a: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1745162" y="3195637"/>
            <a:ext cx="720000" cy="72000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ctr" eaLnBrk="0" hangingPunct="0">
              <a:defRPr kumimoji="0" sz="2800" baseline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defRPr>
            </a:lvl1pPr>
            <a:lvl2pPr marL="742950" indent="-28575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B</a:t>
            </a:r>
          </a:p>
        </p:txBody>
      </p: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3563888" y="3195637"/>
            <a:ext cx="720000" cy="720000"/>
          </a:xfrm>
          <a:prstGeom prst="rect">
            <a:avLst/>
          </a:prstGeom>
          <a:solidFill>
            <a:schemeClr val="accent3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ctr" eaLnBrk="0" hangingPunct="0">
              <a:defRPr kumimoji="0" sz="2800" baseline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defRPr>
            </a:lvl1pPr>
            <a:lvl2pPr marL="742950" indent="-28575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dirty="0">
                <a:solidFill>
                  <a:schemeClr val="bg2">
                    <a:lumMod val="25000"/>
                  </a:schemeClr>
                </a:solidFill>
              </a:rPr>
              <a:t>C</a:t>
            </a: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3535750" y="4754084"/>
            <a:ext cx="720000" cy="720000"/>
          </a:xfrm>
          <a:prstGeom prst="rect">
            <a:avLst/>
          </a:prstGeom>
          <a:solidFill>
            <a:schemeClr val="accent5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ctr" eaLnBrk="0" hangingPunct="0">
              <a:defRPr kumimoji="0" sz="2800" baseline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defRPr>
            </a:lvl1pPr>
            <a:lvl2pPr marL="742950" indent="-28575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F</a:t>
            </a:r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4644748" y="4754084"/>
            <a:ext cx="720000" cy="720000"/>
          </a:xfrm>
          <a:prstGeom prst="rect">
            <a:avLst/>
          </a:prstGeom>
          <a:solidFill>
            <a:schemeClr val="accent5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ctr" eaLnBrk="0" hangingPunct="0">
              <a:defRPr kumimoji="0" sz="2800" baseline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defRPr>
            </a:lvl1pPr>
            <a:lvl2pPr marL="742950" indent="-28575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G</a:t>
            </a:r>
          </a:p>
        </p:txBody>
      </p:sp>
      <p:sp>
        <p:nvSpPr>
          <p:cNvPr id="55" name="Text Box 20"/>
          <p:cNvSpPr txBox="1">
            <a:spLocks noChangeArrowheads="1"/>
          </p:cNvSpPr>
          <p:nvPr/>
        </p:nvSpPr>
        <p:spPr bwMode="auto">
          <a:xfrm>
            <a:off x="5811186" y="4754084"/>
            <a:ext cx="720000" cy="720000"/>
          </a:xfrm>
          <a:prstGeom prst="rect">
            <a:avLst/>
          </a:prstGeom>
          <a:solidFill>
            <a:schemeClr val="accent5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ctr" eaLnBrk="0" hangingPunct="0">
              <a:defRPr kumimoji="0" sz="2800" baseline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defRPr>
            </a:lvl1pPr>
            <a:lvl2pPr marL="742950" indent="-28575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H</a:t>
            </a:r>
          </a:p>
        </p:txBody>
      </p:sp>
      <p:sp>
        <p:nvSpPr>
          <p:cNvPr id="56" name="Text Box 24"/>
          <p:cNvSpPr txBox="1">
            <a:spLocks noChangeArrowheads="1"/>
          </p:cNvSpPr>
          <p:nvPr/>
        </p:nvSpPr>
        <p:spPr bwMode="auto">
          <a:xfrm>
            <a:off x="6949004" y="4754084"/>
            <a:ext cx="720000" cy="720000"/>
          </a:xfrm>
          <a:prstGeom prst="rect">
            <a:avLst/>
          </a:prstGeom>
          <a:solidFill>
            <a:schemeClr val="accent5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ctr" eaLnBrk="0" hangingPunct="0">
              <a:defRPr kumimoji="0" sz="2800" baseline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defRPr>
            </a:lvl1pPr>
            <a:lvl2pPr marL="742950" indent="-28575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I</a:t>
            </a: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713324" y="4754085"/>
            <a:ext cx="720000" cy="720000"/>
          </a:xfrm>
          <a:prstGeom prst="rect">
            <a:avLst/>
          </a:prstGeom>
          <a:solidFill>
            <a:schemeClr val="accent3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ctr" eaLnBrk="0" hangingPunct="0">
              <a:defRPr kumimoji="0" sz="2800" baseline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defRPr>
            </a:lvl1pPr>
            <a:lvl2pPr marL="742950" indent="-28575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D</a:t>
            </a: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2059595" y="4754085"/>
            <a:ext cx="720000" cy="72000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ctr" eaLnBrk="0" hangingPunct="0">
              <a:defRPr kumimoji="0" sz="2800" baseline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defRPr>
            </a:lvl1pPr>
            <a:lvl2pPr marL="742950" indent="-28575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617201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82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82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82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8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8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8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07" grpId="0"/>
      <p:bldP spid="182312" grpId="0"/>
      <p:bldP spid="182311" grpId="0"/>
      <p:bldP spid="182310" grpId="0"/>
      <p:bldP spid="182309" grpId="0"/>
      <p:bldP spid="182297" grpId="0"/>
      <p:bldP spid="182298" grpId="0"/>
      <p:bldP spid="182299" grpId="0"/>
      <p:bldP spid="182303" grpId="0"/>
      <p:bldP spid="182304" grpId="0"/>
      <p:bldP spid="182305" grpId="0"/>
      <p:bldP spid="182306" grpId="0"/>
      <p:bldP spid="182308" grpId="0"/>
      <p:bldP spid="182313" grpId="0"/>
      <p:bldP spid="182314" grpId="0"/>
      <p:bldP spid="182318" grpId="0" animBg="1"/>
      <p:bldP spid="18231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圖片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216" y="1834484"/>
            <a:ext cx="6964008" cy="59840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807" y="2924944"/>
            <a:ext cx="6019600" cy="36840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640000" y="6492875"/>
            <a:ext cx="504000" cy="365125"/>
          </a:xfrm>
        </p:spPr>
        <p:txBody>
          <a:bodyPr/>
          <a:lstStyle/>
          <a:p>
            <a:fld id="{5FDCE14D-C0F4-40F0-A0DA-ECDE06B4D2BF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6752"/>
            <a:ext cx="3790846" cy="478951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</p:pic>
      <p:sp>
        <p:nvSpPr>
          <p:cNvPr id="17" name="圓角矩形 16"/>
          <p:cNvSpPr/>
          <p:nvPr/>
        </p:nvSpPr>
        <p:spPr>
          <a:xfrm>
            <a:off x="147274" y="773476"/>
            <a:ext cx="5062544" cy="368022"/>
          </a:xfrm>
          <a:prstGeom prst="roundRect">
            <a:avLst>
              <a:gd name="adj" fmla="val 14927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602E0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教師可作新增、刪除試題或修改試卷名稱、儲存位置。</a:t>
            </a:r>
          </a:p>
        </p:txBody>
      </p:sp>
      <p:sp>
        <p:nvSpPr>
          <p:cNvPr id="21" name="矩形圖說文字 52"/>
          <p:cNvSpPr/>
          <p:nvPr/>
        </p:nvSpPr>
        <p:spPr>
          <a:xfrm>
            <a:off x="226513" y="1818508"/>
            <a:ext cx="1739064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2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.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 選擇學年度、版本、科目、年級、單元及試卷名稱，點選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[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選擇試卷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]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。</a:t>
            </a:r>
          </a:p>
        </p:txBody>
      </p:sp>
      <p:sp>
        <p:nvSpPr>
          <p:cNvPr id="22" name="矩形 21"/>
          <p:cNvSpPr/>
          <p:nvPr/>
        </p:nvSpPr>
        <p:spPr>
          <a:xfrm>
            <a:off x="2123728" y="1844823"/>
            <a:ext cx="6285458" cy="2446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圖說文字 52"/>
          <p:cNvSpPr/>
          <p:nvPr/>
        </p:nvSpPr>
        <p:spPr>
          <a:xfrm>
            <a:off x="5744319" y="2493313"/>
            <a:ext cx="3070130" cy="307777"/>
          </a:xfrm>
          <a:prstGeom prst="rect">
            <a:avLst/>
          </a:prstGeom>
          <a:solidFill>
            <a:schemeClr val="accent6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*未上鎖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：可以刪除試卷及編修試卷。</a:t>
            </a: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dobe Arabic" panose="02040503050201020203" pitchFamily="18" charset="-78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434914" y="1821670"/>
            <a:ext cx="601582" cy="249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</p:cNvCxnSpPr>
          <p:nvPr/>
        </p:nvCxnSpPr>
        <p:spPr>
          <a:xfrm flipH="1">
            <a:off x="8498802" y="2079513"/>
            <a:ext cx="257218" cy="4853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3140844" y="1441025"/>
            <a:ext cx="927100" cy="2283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圖說文字 52"/>
          <p:cNvSpPr/>
          <p:nvPr/>
        </p:nvSpPr>
        <p:spPr>
          <a:xfrm>
            <a:off x="229443" y="4246702"/>
            <a:ext cx="1572143" cy="1169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3.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 匯入舊卷後，教師可以新增或刪除試題或修改試卷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名稱、儲存位置。</a:t>
            </a: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dobe Arabic" panose="02040503050201020203" pitchFamily="18" charset="-78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130349" y="3186594"/>
            <a:ext cx="1411462" cy="5598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949418" y="5350500"/>
            <a:ext cx="958571" cy="9588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359163" y="4210211"/>
            <a:ext cx="3493140" cy="1934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矩形圖說文字 52"/>
          <p:cNvSpPr/>
          <p:nvPr/>
        </p:nvSpPr>
        <p:spPr>
          <a:xfrm>
            <a:off x="7732749" y="3373502"/>
            <a:ext cx="1122522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4.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 再點選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[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儲存新卷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]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，即完成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新試卷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的建立。</a:t>
            </a:r>
          </a:p>
        </p:txBody>
      </p:sp>
      <p:sp>
        <p:nvSpPr>
          <p:cNvPr id="42" name="矩形 41"/>
          <p:cNvSpPr/>
          <p:nvPr/>
        </p:nvSpPr>
        <p:spPr>
          <a:xfrm>
            <a:off x="6949418" y="4737702"/>
            <a:ext cx="1021310" cy="1857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  <a:endCxn id="40" idx="2"/>
          </p:cNvCxnSpPr>
          <p:nvPr/>
        </p:nvCxnSpPr>
        <p:spPr>
          <a:xfrm flipV="1">
            <a:off x="7979312" y="4327609"/>
            <a:ext cx="314698" cy="5489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2836080" y="4758865"/>
            <a:ext cx="3403219" cy="2119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</p:cNvCxnSpPr>
          <p:nvPr/>
        </p:nvCxnSpPr>
        <p:spPr>
          <a:xfrm>
            <a:off x="7970728" y="5222928"/>
            <a:ext cx="165933" cy="1192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圖說文字 52"/>
          <p:cNvSpPr/>
          <p:nvPr/>
        </p:nvSpPr>
        <p:spPr>
          <a:xfrm>
            <a:off x="7979312" y="5370087"/>
            <a:ext cx="875959" cy="1169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5.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 點選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[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更新試卷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]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，即完成編修。</a:t>
            </a:r>
          </a:p>
        </p:txBody>
      </p:sp>
      <p:sp>
        <p:nvSpPr>
          <p:cNvPr id="54" name="矩形 53"/>
          <p:cNvSpPr/>
          <p:nvPr/>
        </p:nvSpPr>
        <p:spPr>
          <a:xfrm>
            <a:off x="6949418" y="5095442"/>
            <a:ext cx="1021310" cy="1862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</p:cNvCxnSpPr>
          <p:nvPr/>
        </p:nvCxnSpPr>
        <p:spPr>
          <a:xfrm flipH="1">
            <a:off x="1525587" y="3481501"/>
            <a:ext cx="598142" cy="7287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  <a:stCxn id="35" idx="1"/>
          </p:cNvCxnSpPr>
          <p:nvPr/>
        </p:nvCxnSpPr>
        <p:spPr>
          <a:xfrm flipH="1" flipV="1">
            <a:off x="1801586" y="4290785"/>
            <a:ext cx="1557577" cy="161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</p:cNvCxnSpPr>
          <p:nvPr/>
        </p:nvCxnSpPr>
        <p:spPr>
          <a:xfrm flipH="1" flipV="1">
            <a:off x="1810170" y="4710741"/>
            <a:ext cx="1025910" cy="1494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</p:cNvCxnSpPr>
          <p:nvPr/>
        </p:nvCxnSpPr>
        <p:spPr>
          <a:xfrm flipH="1" flipV="1">
            <a:off x="1810171" y="5222930"/>
            <a:ext cx="5114993" cy="7983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圖說文字 52"/>
          <p:cNvSpPr/>
          <p:nvPr/>
        </p:nvSpPr>
        <p:spPr>
          <a:xfrm>
            <a:off x="226513" y="1232465"/>
            <a:ext cx="1739064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1.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 點選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[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編修組卷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]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。</a:t>
            </a: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286430" y="143837"/>
            <a:ext cx="8770384" cy="564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3000" dirty="0"/>
              <a:t>任務管理</a:t>
            </a:r>
            <a:r>
              <a:rPr lang="en-US" altLang="zh-TW" sz="3000" dirty="0"/>
              <a:t>&gt;</a:t>
            </a:r>
            <a:r>
              <a:rPr lang="zh-TW" altLang="en-US" sz="3000" dirty="0"/>
              <a:t>組卷模組</a:t>
            </a:r>
            <a:r>
              <a:rPr lang="en-US" altLang="zh-TW" sz="3000" dirty="0"/>
              <a:t>&gt;</a:t>
            </a:r>
            <a:r>
              <a:rPr lang="zh-TW" altLang="en-US" sz="3900" dirty="0">
                <a:solidFill>
                  <a:srgbClr val="7030A0"/>
                </a:solidFill>
              </a:rPr>
              <a:t>編修試卷</a:t>
            </a:r>
            <a:r>
              <a:rPr lang="en-US" altLang="zh-TW" sz="3900" dirty="0">
                <a:solidFill>
                  <a:srgbClr val="7030A0"/>
                </a:solidFill>
              </a:rPr>
              <a:t>(</a:t>
            </a:r>
            <a:r>
              <a:rPr lang="zh-TW" altLang="en-US" sz="3900" dirty="0">
                <a:solidFill>
                  <a:srgbClr val="7030A0"/>
                </a:solidFill>
              </a:rPr>
              <a:t>未上鎖</a:t>
            </a:r>
            <a:r>
              <a:rPr lang="en-US" altLang="zh-TW" sz="3900" dirty="0">
                <a:solidFill>
                  <a:srgbClr val="7030A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7324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圖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333" y="1849325"/>
            <a:ext cx="6828948" cy="6279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064" y="2992700"/>
            <a:ext cx="5956320" cy="353264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604000" y="6492875"/>
            <a:ext cx="540000" cy="365125"/>
          </a:xfrm>
        </p:spPr>
        <p:txBody>
          <a:bodyPr/>
          <a:lstStyle/>
          <a:p>
            <a:fld id="{5FDCE14D-C0F4-40F0-A0DA-ECDE06B4D2BF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137333" y="1844824"/>
            <a:ext cx="5564524" cy="2477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圖說文字 52"/>
          <p:cNvSpPr/>
          <p:nvPr/>
        </p:nvSpPr>
        <p:spPr>
          <a:xfrm>
            <a:off x="4644008" y="2484520"/>
            <a:ext cx="4133955" cy="307777"/>
          </a:xfrm>
          <a:prstGeom prst="rect">
            <a:avLst/>
          </a:prstGeom>
          <a:solidFill>
            <a:schemeClr val="accent6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*已上鎖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(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只能複製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)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：不可以刪除試卷，僅能匯入。</a:t>
            </a:r>
          </a:p>
        </p:txBody>
      </p:sp>
      <p:sp>
        <p:nvSpPr>
          <p:cNvPr id="26" name="圓角矩形 25"/>
          <p:cNvSpPr/>
          <p:nvPr/>
        </p:nvSpPr>
        <p:spPr>
          <a:xfrm>
            <a:off x="395536" y="685329"/>
            <a:ext cx="5997040" cy="368022"/>
          </a:xfrm>
          <a:prstGeom prst="roundRect">
            <a:avLst>
              <a:gd name="adj" fmla="val 14927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602E0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教師可匯入舊卷，作新增、刪除試題或修改試卷名稱、儲存位置。</a:t>
            </a:r>
          </a:p>
        </p:txBody>
      </p:sp>
      <p:sp>
        <p:nvSpPr>
          <p:cNvPr id="33" name="矩形圖說文字 52"/>
          <p:cNvSpPr/>
          <p:nvPr/>
        </p:nvSpPr>
        <p:spPr>
          <a:xfrm>
            <a:off x="228298" y="1821928"/>
            <a:ext cx="1737279" cy="9753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2.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 選擇學年度、版本、科目、年級、單元及試卷名稱，點選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[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選擇試卷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]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。</a:t>
            </a:r>
          </a:p>
        </p:txBody>
      </p:sp>
      <p:sp>
        <p:nvSpPr>
          <p:cNvPr id="37" name="矩形圖說文字 52"/>
          <p:cNvSpPr/>
          <p:nvPr/>
        </p:nvSpPr>
        <p:spPr>
          <a:xfrm>
            <a:off x="229443" y="4323431"/>
            <a:ext cx="1572143" cy="1169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3.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 匯入舊卷後，教師可以新增或刪除試題或修改試卷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名稱、儲存位置。</a:t>
            </a: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dobe Arabic" panose="02040503050201020203" pitchFamily="18" charset="-78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130349" y="3263323"/>
            <a:ext cx="1411462" cy="5598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852304" y="5257609"/>
            <a:ext cx="1029894" cy="12628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334300" y="4286940"/>
            <a:ext cx="3493140" cy="1934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矩形圖說文字 52"/>
          <p:cNvSpPr/>
          <p:nvPr/>
        </p:nvSpPr>
        <p:spPr>
          <a:xfrm>
            <a:off x="7635633" y="3367622"/>
            <a:ext cx="1231739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4.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 再點選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[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儲存新卷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]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，即完成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新試卷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的建立。</a:t>
            </a:r>
          </a:p>
        </p:txBody>
      </p: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  <a:endCxn id="41" idx="2"/>
          </p:cNvCxnSpPr>
          <p:nvPr/>
        </p:nvCxnSpPr>
        <p:spPr>
          <a:xfrm flipV="1">
            <a:off x="7882197" y="4321729"/>
            <a:ext cx="369306" cy="5489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2420344" y="4781531"/>
            <a:ext cx="3403219" cy="2119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</p:cNvCxnSpPr>
          <p:nvPr/>
        </p:nvCxnSpPr>
        <p:spPr>
          <a:xfrm flipH="1">
            <a:off x="1525587" y="3558230"/>
            <a:ext cx="598142" cy="7287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1801588" y="4383676"/>
            <a:ext cx="1532712" cy="845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</p:cNvCxnSpPr>
          <p:nvPr/>
        </p:nvCxnSpPr>
        <p:spPr>
          <a:xfrm flipH="1" flipV="1">
            <a:off x="1810170" y="4787471"/>
            <a:ext cx="601590" cy="831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</p:cNvCxnSpPr>
          <p:nvPr/>
        </p:nvCxnSpPr>
        <p:spPr>
          <a:xfrm flipH="1" flipV="1">
            <a:off x="1810171" y="5299658"/>
            <a:ext cx="5042132" cy="6266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圖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41536"/>
            <a:ext cx="3790846" cy="478951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</p:pic>
      <p:sp>
        <p:nvSpPr>
          <p:cNvPr id="31" name="矩形 30"/>
          <p:cNvSpPr/>
          <p:nvPr/>
        </p:nvSpPr>
        <p:spPr>
          <a:xfrm>
            <a:off x="7740353" y="1844824"/>
            <a:ext cx="1225928" cy="2477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</p:cNvCxnSpPr>
          <p:nvPr/>
        </p:nvCxnSpPr>
        <p:spPr>
          <a:xfrm flipH="1">
            <a:off x="7964811" y="2094365"/>
            <a:ext cx="388506" cy="3985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3140844" y="1400455"/>
            <a:ext cx="927100" cy="2283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圖說文字 52"/>
          <p:cNvSpPr/>
          <p:nvPr/>
        </p:nvSpPr>
        <p:spPr>
          <a:xfrm>
            <a:off x="226513" y="1232465"/>
            <a:ext cx="1739064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1.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 點選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[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編修組卷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]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。</a:t>
            </a:r>
          </a:p>
        </p:txBody>
      </p:sp>
      <p:sp>
        <p:nvSpPr>
          <p:cNvPr id="30" name="矩形 29"/>
          <p:cNvSpPr/>
          <p:nvPr/>
        </p:nvSpPr>
        <p:spPr>
          <a:xfrm>
            <a:off x="6852303" y="4787470"/>
            <a:ext cx="1021310" cy="1857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</p:cNvCxnSpPr>
          <p:nvPr/>
        </p:nvCxnSpPr>
        <p:spPr>
          <a:xfrm flipV="1">
            <a:off x="7882197" y="4307238"/>
            <a:ext cx="369306" cy="5489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標題 1"/>
          <p:cNvSpPr txBox="1">
            <a:spLocks/>
          </p:cNvSpPr>
          <p:nvPr/>
        </p:nvSpPr>
        <p:spPr>
          <a:xfrm>
            <a:off x="286430" y="143837"/>
            <a:ext cx="8770384" cy="564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3000" dirty="0"/>
              <a:t>任務管理</a:t>
            </a:r>
            <a:r>
              <a:rPr lang="en-US" altLang="zh-TW" sz="3000" dirty="0"/>
              <a:t>&gt;</a:t>
            </a:r>
            <a:r>
              <a:rPr lang="zh-TW" altLang="en-US" sz="3000" dirty="0"/>
              <a:t>組卷模組</a:t>
            </a:r>
            <a:r>
              <a:rPr lang="en-US" altLang="zh-TW" sz="3000" dirty="0"/>
              <a:t>&gt;</a:t>
            </a:r>
            <a:r>
              <a:rPr lang="zh-TW" altLang="en-US" sz="3900" dirty="0">
                <a:solidFill>
                  <a:srgbClr val="7030A0"/>
                </a:solidFill>
              </a:rPr>
              <a:t>編修試卷</a:t>
            </a:r>
            <a:r>
              <a:rPr lang="en-US" altLang="zh-TW" sz="3900" dirty="0">
                <a:solidFill>
                  <a:srgbClr val="7030A0"/>
                </a:solidFill>
              </a:rPr>
              <a:t>(</a:t>
            </a:r>
            <a:r>
              <a:rPr lang="zh-TW" altLang="en-US" sz="3900" dirty="0">
                <a:solidFill>
                  <a:srgbClr val="7030A0"/>
                </a:solidFill>
              </a:rPr>
              <a:t>未上鎖</a:t>
            </a:r>
            <a:r>
              <a:rPr lang="en-US" altLang="zh-TW" sz="3900" dirty="0">
                <a:solidFill>
                  <a:srgbClr val="7030A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61358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64"/>
          <a:stretch/>
        </p:blipFill>
        <p:spPr>
          <a:xfrm>
            <a:off x="2700232" y="5419945"/>
            <a:ext cx="6187032" cy="817367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604000" y="6492875"/>
            <a:ext cx="540000" cy="365125"/>
          </a:xfrm>
        </p:spPr>
        <p:txBody>
          <a:bodyPr/>
          <a:lstStyle/>
          <a:p>
            <a:fld id="{5FDCE14D-C0F4-40F0-A0DA-ECDE06B4D2BF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232" y="1959174"/>
            <a:ext cx="5973540" cy="1209959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</p:pic>
      <p:sp>
        <p:nvSpPr>
          <p:cNvPr id="9" name="矩形圖說文字 52">
            <a:extLst>
              <a:ext uri="{FF2B5EF4-FFF2-40B4-BE49-F238E27FC236}">
                <a16:creationId xmlns:a16="http://schemas.microsoft.com/office/drawing/2014/main" id="{1F01B516-E4CD-4AB7-984F-DC6411796C11}"/>
              </a:ext>
            </a:extLst>
          </p:cNvPr>
          <p:cNvSpPr/>
          <p:nvPr/>
        </p:nvSpPr>
        <p:spPr>
          <a:xfrm>
            <a:off x="626905" y="1969676"/>
            <a:ext cx="18000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2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.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選擇科目、學年度，點選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[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送出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]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。</a:t>
            </a:r>
          </a:p>
        </p:txBody>
      </p:sp>
      <p:sp>
        <p:nvSpPr>
          <p:cNvPr id="10" name="矩形圖說文字 52">
            <a:extLst>
              <a:ext uri="{FF2B5EF4-FFF2-40B4-BE49-F238E27FC236}">
                <a16:creationId xmlns:a16="http://schemas.microsoft.com/office/drawing/2014/main" id="{1F01B516-E4CD-4AB7-984F-DC6411796C11}"/>
              </a:ext>
            </a:extLst>
          </p:cNvPr>
          <p:cNvSpPr/>
          <p:nvPr/>
        </p:nvSpPr>
        <p:spPr>
          <a:xfrm>
            <a:off x="626905" y="3244426"/>
            <a:ext cx="18000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400" noProof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3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.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選擇要上鎖之試卷，點選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[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執行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]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。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232" y="3232590"/>
            <a:ext cx="4548364" cy="2060004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</p:pic>
      <p:sp>
        <p:nvSpPr>
          <p:cNvPr id="13" name="矩形 12"/>
          <p:cNvSpPr/>
          <p:nvPr/>
        </p:nvSpPr>
        <p:spPr>
          <a:xfrm>
            <a:off x="4906707" y="2571232"/>
            <a:ext cx="1571625" cy="2109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00231" y="3450374"/>
            <a:ext cx="1953669" cy="1946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0183" y="686328"/>
            <a:ext cx="58681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602E0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教師需要將試卷上鎖後，才可以作指派任務。</a:t>
            </a:r>
            <a:endParaRPr lang="en-US" altLang="zh-TW" sz="1600" b="1" dirty="0">
              <a:solidFill>
                <a:srgbClr val="602E0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rgbClr val="602E0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*上鎖前請再次確認試卷內容，上鎖後不能解鎖也不能作刪除。</a:t>
            </a:r>
          </a:p>
        </p:txBody>
      </p:sp>
      <p:sp>
        <p:nvSpPr>
          <p:cNvPr id="19" name="矩形圖說文字 52">
            <a:extLst>
              <a:ext uri="{FF2B5EF4-FFF2-40B4-BE49-F238E27FC236}">
                <a16:creationId xmlns:a16="http://schemas.microsoft.com/office/drawing/2014/main" id="{1F01B516-E4CD-4AB7-984F-DC6411796C11}"/>
              </a:ext>
            </a:extLst>
          </p:cNvPr>
          <p:cNvSpPr/>
          <p:nvPr/>
        </p:nvSpPr>
        <p:spPr>
          <a:xfrm>
            <a:off x="626905" y="5646905"/>
            <a:ext cx="1800000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400" noProof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4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.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顯示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[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上鎖成功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]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。</a:t>
            </a:r>
          </a:p>
        </p:txBody>
      </p:sp>
      <p:sp>
        <p:nvSpPr>
          <p:cNvPr id="20" name="矩形 19"/>
          <p:cNvSpPr/>
          <p:nvPr/>
        </p:nvSpPr>
        <p:spPr>
          <a:xfrm>
            <a:off x="2700231" y="5413868"/>
            <a:ext cx="1511729" cy="2473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圖說文字 52"/>
          <p:cNvSpPr/>
          <p:nvPr/>
        </p:nvSpPr>
        <p:spPr>
          <a:xfrm>
            <a:off x="626905" y="1512849"/>
            <a:ext cx="1800000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1.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 點選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[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組卷上鎖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]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。</a:t>
            </a: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232" y="1413321"/>
            <a:ext cx="3790846" cy="478951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</p:pic>
      <p:sp>
        <p:nvSpPr>
          <p:cNvPr id="25" name="矩形 24"/>
          <p:cNvSpPr/>
          <p:nvPr/>
        </p:nvSpPr>
        <p:spPr>
          <a:xfrm>
            <a:off x="4653901" y="1632125"/>
            <a:ext cx="854495" cy="2635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286430" y="143837"/>
            <a:ext cx="8770384" cy="564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3000" dirty="0"/>
              <a:t>任務管理</a:t>
            </a:r>
            <a:r>
              <a:rPr lang="en-US" altLang="zh-TW" sz="3000" dirty="0"/>
              <a:t>&gt;</a:t>
            </a:r>
            <a:r>
              <a:rPr lang="zh-TW" altLang="en-US" sz="3000" dirty="0"/>
              <a:t>組卷模組</a:t>
            </a:r>
            <a:r>
              <a:rPr lang="en-US" altLang="zh-TW" sz="3000" dirty="0"/>
              <a:t>&gt;</a:t>
            </a:r>
            <a:r>
              <a:rPr lang="zh-TW" altLang="en-US" sz="3900" dirty="0">
                <a:solidFill>
                  <a:srgbClr val="7030A0"/>
                </a:solidFill>
              </a:rPr>
              <a:t>組卷上鎖</a:t>
            </a:r>
            <a:endParaRPr lang="en-US" altLang="zh-TW" sz="39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75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801" y="2112592"/>
            <a:ext cx="2114168" cy="113098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604000" y="6492875"/>
            <a:ext cx="540000" cy="365125"/>
          </a:xfrm>
        </p:spPr>
        <p:txBody>
          <a:bodyPr/>
          <a:lstStyle/>
          <a:p>
            <a:fld id="{5FDCE14D-C0F4-40F0-A0DA-ECDE06B4D2BF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圖說文字 52">
            <a:extLst>
              <a:ext uri="{FF2B5EF4-FFF2-40B4-BE49-F238E27FC236}">
                <a16:creationId xmlns:a16="http://schemas.microsoft.com/office/drawing/2014/main" id="{1F01B516-E4CD-4AB7-984F-DC6411796C11}"/>
              </a:ext>
            </a:extLst>
          </p:cNvPr>
          <p:cNvSpPr/>
          <p:nvPr/>
        </p:nvSpPr>
        <p:spPr>
          <a:xfrm>
            <a:off x="1484678" y="2357440"/>
            <a:ext cx="173906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2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.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選擇科目，點選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[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送出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]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。</a:t>
            </a:r>
          </a:p>
        </p:txBody>
      </p:sp>
      <p:sp>
        <p:nvSpPr>
          <p:cNvPr id="23" name="矩形圖說文字 52"/>
          <p:cNvSpPr/>
          <p:nvPr/>
        </p:nvSpPr>
        <p:spPr>
          <a:xfrm>
            <a:off x="1484677" y="1450192"/>
            <a:ext cx="1739064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1.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 點選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[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組卷列表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]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。</a:t>
            </a: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801" y="1323684"/>
            <a:ext cx="3790846" cy="478951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</p:pic>
      <p:sp>
        <p:nvSpPr>
          <p:cNvPr id="25" name="矩形 24"/>
          <p:cNvSpPr/>
          <p:nvPr/>
        </p:nvSpPr>
        <p:spPr>
          <a:xfrm>
            <a:off x="6375110" y="1529264"/>
            <a:ext cx="854495" cy="2635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8" y="3629827"/>
            <a:ext cx="8660405" cy="183518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</p:pic>
      <p:sp>
        <p:nvSpPr>
          <p:cNvPr id="28" name="矩形圖說文字 52"/>
          <p:cNvSpPr/>
          <p:nvPr/>
        </p:nvSpPr>
        <p:spPr>
          <a:xfrm>
            <a:off x="241798" y="5512070"/>
            <a:ext cx="453310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602E0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*可查看組過所有考卷的存放位置及上鎖情況。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75" y="2076884"/>
            <a:ext cx="1047750" cy="10382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</p:pic>
      <p:sp>
        <p:nvSpPr>
          <p:cNvPr id="14" name="矩形 13"/>
          <p:cNvSpPr/>
          <p:nvPr/>
        </p:nvSpPr>
        <p:spPr>
          <a:xfrm>
            <a:off x="4427985" y="2593732"/>
            <a:ext cx="1183786" cy="2869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D03DA82D-77B6-410F-94C8-403F5F6FD2D7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5611770" y="2595997"/>
            <a:ext cx="945705" cy="1743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標題 1"/>
          <p:cNvSpPr txBox="1">
            <a:spLocks/>
          </p:cNvSpPr>
          <p:nvPr/>
        </p:nvSpPr>
        <p:spPr>
          <a:xfrm>
            <a:off x="286430" y="143837"/>
            <a:ext cx="8770384" cy="564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3000" dirty="0"/>
              <a:t>任務管理</a:t>
            </a:r>
            <a:r>
              <a:rPr lang="en-US" altLang="zh-TW" sz="3000" dirty="0"/>
              <a:t>&gt;</a:t>
            </a:r>
            <a:r>
              <a:rPr lang="zh-TW" altLang="en-US" sz="3000" dirty="0"/>
              <a:t>組卷模組</a:t>
            </a:r>
            <a:r>
              <a:rPr lang="en-US" altLang="zh-TW" sz="3000" dirty="0"/>
              <a:t>&gt;</a:t>
            </a:r>
            <a:r>
              <a:rPr lang="zh-TW" altLang="en-US" sz="3900" dirty="0">
                <a:solidFill>
                  <a:srgbClr val="7030A0"/>
                </a:solidFill>
              </a:rPr>
              <a:t>組卷列表</a:t>
            </a:r>
            <a:endParaRPr lang="en-US" altLang="zh-TW" sz="39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775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290118"/>
            <a:ext cx="7772400" cy="23154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663300"/>
                </a:solidFill>
              </a:rPr>
              <a:t>縱貫診斷測驗</a:t>
            </a:r>
          </a:p>
        </p:txBody>
      </p:sp>
    </p:spTree>
    <p:extLst>
      <p:ext uri="{BB962C8B-B14F-4D97-AF65-F5344CB8AC3E}">
        <p14:creationId xmlns:p14="http://schemas.microsoft.com/office/powerpoint/2010/main" val="398982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圖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9137" y="240500"/>
            <a:ext cx="4487929" cy="63568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604000" y="6492875"/>
            <a:ext cx="540000" cy="365125"/>
          </a:xfrm>
        </p:spPr>
        <p:txBody>
          <a:bodyPr/>
          <a:lstStyle/>
          <a:p>
            <a:fld id="{5FDCE14D-C0F4-40F0-A0DA-ECDE06B4D2BF}" type="slidenum">
              <a:rPr lang="zh-TW" altLang="en-US" smtClean="0"/>
              <a:t>25</a:t>
            </a:fld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3923928" y="473106"/>
            <a:ext cx="933424" cy="3045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4" name="圖片 33">
            <a:extLst>
              <a:ext uri="{FF2B5EF4-FFF2-40B4-BE49-F238E27FC236}">
                <a16:creationId xmlns:a16="http://schemas.microsoft.com/office/drawing/2014/main" id="{B64784CC-BEC0-4A6D-A610-45E8643870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095" y="437162"/>
            <a:ext cx="1368385" cy="104804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DD5C4622-EAFB-465C-BAB1-94182EECEE4B}"/>
              </a:ext>
            </a:extLst>
          </p:cNvPr>
          <p:cNvCxnSpPr>
            <a:cxnSpLocks/>
          </p:cNvCxnSpPr>
          <p:nvPr/>
        </p:nvCxnSpPr>
        <p:spPr>
          <a:xfrm flipV="1">
            <a:off x="6724729" y="1082152"/>
            <a:ext cx="538276" cy="2374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76C96A9A-C219-4ECA-8A49-99ED1CD0F3F6}"/>
              </a:ext>
            </a:extLst>
          </p:cNvPr>
          <p:cNvSpPr txBox="1"/>
          <p:nvPr/>
        </p:nvSpPr>
        <p:spPr>
          <a:xfrm>
            <a:off x="7183842" y="1502202"/>
            <a:ext cx="1867564" cy="6662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60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sz="1200" b="1" dirty="0"/>
              <a:t>可選擇測驗對象。</a:t>
            </a:r>
            <a:endParaRPr lang="en-US" altLang="zh-TW" sz="1200" b="1" dirty="0"/>
          </a:p>
          <a:p>
            <a:r>
              <a:rPr lang="en-US" altLang="zh-TW" sz="1200" b="1" dirty="0"/>
              <a:t>[</a:t>
            </a:r>
            <a:r>
              <a:rPr lang="zh-TW" altLang="en-US" sz="1200" b="1" dirty="0"/>
              <a:t>全班、多個班級、個別學生</a:t>
            </a:r>
            <a:r>
              <a:rPr lang="en-US" altLang="zh-TW" sz="1200" b="1" dirty="0"/>
              <a:t>(</a:t>
            </a:r>
            <a:r>
              <a:rPr lang="zh-TW" altLang="en-US" sz="1200" b="1" dirty="0"/>
              <a:t>小組</a:t>
            </a:r>
            <a:r>
              <a:rPr lang="en-US" altLang="zh-TW" sz="1200" b="1" dirty="0"/>
              <a:t>)]</a:t>
            </a:r>
            <a:endParaRPr lang="zh-TW" altLang="en-US" sz="1200" b="1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D0258BF1-5BEA-42B4-A79F-E6793E7EDD93}"/>
              </a:ext>
            </a:extLst>
          </p:cNvPr>
          <p:cNvSpPr/>
          <p:nvPr/>
        </p:nvSpPr>
        <p:spPr>
          <a:xfrm>
            <a:off x="4940516" y="1326181"/>
            <a:ext cx="2101421" cy="4032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7C0CD839-768D-41CA-8E62-94D82A3F102A}"/>
              </a:ext>
            </a:extLst>
          </p:cNvPr>
          <p:cNvSpPr/>
          <p:nvPr/>
        </p:nvSpPr>
        <p:spPr>
          <a:xfrm>
            <a:off x="2856421" y="3347333"/>
            <a:ext cx="4185516" cy="3045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圖說文字 52">
            <a:extLst>
              <a:ext uri="{FF2B5EF4-FFF2-40B4-BE49-F238E27FC236}">
                <a16:creationId xmlns:a16="http://schemas.microsoft.com/office/drawing/2014/main" id="{645231B2-B028-4F78-821E-BC90279BB671}"/>
              </a:ext>
            </a:extLst>
          </p:cNvPr>
          <p:cNvSpPr/>
          <p:nvPr/>
        </p:nvSpPr>
        <p:spPr>
          <a:xfrm>
            <a:off x="890647" y="3596458"/>
            <a:ext cx="1883486" cy="461665"/>
          </a:xfrm>
          <a:prstGeom prst="wedgeRectCallout">
            <a:avLst>
              <a:gd name="adj1" fmla="val 56121"/>
              <a:gd name="adj2" fmla="val -4074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TW" sz="12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4. </a:t>
            </a:r>
            <a:r>
              <a:rPr lang="zh-TW" altLang="en-US" sz="12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選擇要測驗的節點，點選</a:t>
            </a:r>
            <a:r>
              <a:rPr lang="en-US" altLang="zh-TW" sz="12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[</a:t>
            </a:r>
            <a:r>
              <a:rPr lang="zh-TW" altLang="en-US" sz="12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加入</a:t>
            </a:r>
            <a:r>
              <a:rPr lang="en-US" altLang="zh-TW" sz="12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]</a:t>
            </a:r>
            <a:r>
              <a:rPr lang="zh-TW" altLang="en-US" sz="12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。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2ED33A62-E1D0-4C26-B66B-2C0018475C99}"/>
              </a:ext>
            </a:extLst>
          </p:cNvPr>
          <p:cNvSpPr/>
          <p:nvPr/>
        </p:nvSpPr>
        <p:spPr>
          <a:xfrm>
            <a:off x="6533196" y="4643425"/>
            <a:ext cx="508506" cy="3056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9C2144BB-6447-458E-BCD6-F0C2A73003EE}"/>
              </a:ext>
            </a:extLst>
          </p:cNvPr>
          <p:cNvCxnSpPr>
            <a:cxnSpLocks/>
            <a:endCxn id="68" idx="1"/>
          </p:cNvCxnSpPr>
          <p:nvPr/>
        </p:nvCxnSpPr>
        <p:spPr>
          <a:xfrm flipV="1">
            <a:off x="7052921" y="4487284"/>
            <a:ext cx="290036" cy="2370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DBBA1FF7-6A4A-4C4F-A2C4-4C19AF19DBD7}"/>
              </a:ext>
            </a:extLst>
          </p:cNvPr>
          <p:cNvSpPr txBox="1"/>
          <p:nvPr/>
        </p:nvSpPr>
        <p:spPr>
          <a:xfrm>
            <a:off x="7342957" y="4164118"/>
            <a:ext cx="191493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200" b="1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dirty="0"/>
              <a:t>若為不需要的測驗，</a:t>
            </a:r>
            <a:endParaRPr lang="en-US" altLang="zh-TW" dirty="0"/>
          </a:p>
          <a:p>
            <a:r>
              <a:rPr lang="zh-TW" altLang="en-US" dirty="0"/>
              <a:t>可點擊</a:t>
            </a:r>
            <a:r>
              <a:rPr lang="en-US" altLang="zh-TW" dirty="0"/>
              <a:t>[</a:t>
            </a:r>
            <a:r>
              <a:rPr lang="zh-TW" altLang="en-US" dirty="0"/>
              <a:t>移除</a:t>
            </a:r>
            <a:r>
              <a:rPr lang="en-US" altLang="zh-TW" dirty="0"/>
              <a:t>]</a:t>
            </a:r>
            <a:r>
              <a:rPr lang="zh-TW" altLang="en-US" dirty="0"/>
              <a:t>，</a:t>
            </a:r>
            <a:endParaRPr lang="en-US" altLang="zh-TW" dirty="0"/>
          </a:p>
          <a:p>
            <a:r>
              <a:rPr lang="zh-TW" altLang="en-US" dirty="0"/>
              <a:t>便會取消此測驗。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D0258BF1-5BEA-42B4-A79F-E6793E7EDD93}"/>
              </a:ext>
            </a:extLst>
          </p:cNvPr>
          <p:cNvSpPr/>
          <p:nvPr/>
        </p:nvSpPr>
        <p:spPr>
          <a:xfrm>
            <a:off x="4003534" y="2024292"/>
            <a:ext cx="1944216" cy="2109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DD5C4622-EAFB-465C-BAB1-94182EECEE4B}"/>
              </a:ext>
            </a:extLst>
          </p:cNvPr>
          <p:cNvCxnSpPr>
            <a:cxnSpLocks/>
          </p:cNvCxnSpPr>
          <p:nvPr/>
        </p:nvCxnSpPr>
        <p:spPr>
          <a:xfrm>
            <a:off x="5947750" y="2149900"/>
            <a:ext cx="1138226" cy="4350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DBBA1FF7-6A4A-4C4F-A2C4-4C19AF19DBD7}"/>
              </a:ext>
            </a:extLst>
          </p:cNvPr>
          <p:cNvSpPr txBox="1"/>
          <p:nvPr/>
        </p:nvSpPr>
        <p:spPr>
          <a:xfrm>
            <a:off x="7161283" y="2262439"/>
            <a:ext cx="193585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200" b="1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dirty="0"/>
              <a:t>可選擇是否共享任務。</a:t>
            </a:r>
            <a:r>
              <a:rPr lang="en-US" altLang="zh-TW" dirty="0"/>
              <a:t>(</a:t>
            </a:r>
            <a:r>
              <a:rPr lang="zh-TW" altLang="en-US" dirty="0"/>
              <a:t>不分享、校內分享、私人分享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7" name="標題 1"/>
          <p:cNvSpPr>
            <a:spLocks noGrp="1"/>
          </p:cNvSpPr>
          <p:nvPr>
            <p:ph type="title"/>
          </p:nvPr>
        </p:nvSpPr>
        <p:spPr>
          <a:xfrm>
            <a:off x="252000" y="260648"/>
            <a:ext cx="2491200" cy="1352594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教師</a:t>
            </a:r>
            <a:r>
              <a:rPr lang="en-US" altLang="zh-TW" sz="3600" b="1" dirty="0">
                <a:latin typeface="微軟正黑體" panose="020B0604030504040204" pitchFamily="34" charset="-120"/>
              </a:rPr>
              <a:t/>
            </a:r>
            <a:br>
              <a:rPr lang="en-US" altLang="zh-TW" sz="3600" b="1" dirty="0">
                <a:latin typeface="微軟正黑體" panose="020B0604030504040204" pitchFamily="34" charset="-120"/>
              </a:rPr>
            </a:br>
            <a:r>
              <a:rPr lang="en-US" altLang="zh-TW" sz="3600" b="1" dirty="0">
                <a:latin typeface="微軟正黑體" panose="020B0604030504040204" pitchFamily="34" charset="-120"/>
              </a:rPr>
              <a:t>-</a:t>
            </a:r>
            <a:r>
              <a:rPr lang="zh-TW" altLang="en-US" sz="3600" b="1" dirty="0">
                <a:latin typeface="微軟正黑體" panose="020B0604030504040204" pitchFamily="34" charset="-120"/>
              </a:rPr>
              <a:t>指派任務</a:t>
            </a:r>
          </a:p>
        </p:txBody>
      </p:sp>
      <p:sp>
        <p:nvSpPr>
          <p:cNvPr id="38" name="矩形圖說文字 52">
            <a:extLst>
              <a:ext uri="{FF2B5EF4-FFF2-40B4-BE49-F238E27FC236}">
                <a16:creationId xmlns:a16="http://schemas.microsoft.com/office/drawing/2014/main" id="{6FD09CE0-0DA2-44B0-BCE8-F46F2509A5BA}"/>
              </a:ext>
            </a:extLst>
          </p:cNvPr>
          <p:cNvSpPr/>
          <p:nvPr/>
        </p:nvSpPr>
        <p:spPr>
          <a:xfrm>
            <a:off x="1475656" y="463006"/>
            <a:ext cx="2216916" cy="292388"/>
          </a:xfrm>
          <a:prstGeom prst="wedgeRectCallout">
            <a:avLst>
              <a:gd name="adj1" fmla="val 60131"/>
              <a:gd name="adj2" fmla="val -9559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TW" sz="13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1.</a:t>
            </a:r>
            <a:r>
              <a:rPr lang="zh-TW" altLang="en-US" sz="13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選擇任務：縱貫診斷測驗</a:t>
            </a:r>
          </a:p>
        </p:txBody>
      </p:sp>
      <p:sp>
        <p:nvSpPr>
          <p:cNvPr id="42" name="矩形圖說文字 52">
            <a:extLst>
              <a:ext uri="{FF2B5EF4-FFF2-40B4-BE49-F238E27FC236}">
                <a16:creationId xmlns:a16="http://schemas.microsoft.com/office/drawing/2014/main" id="{589B408E-0EE6-48E6-9CBD-F97B40E1C8C6}"/>
              </a:ext>
            </a:extLst>
          </p:cNvPr>
          <p:cNvSpPr/>
          <p:nvPr/>
        </p:nvSpPr>
        <p:spPr>
          <a:xfrm>
            <a:off x="901075" y="1729452"/>
            <a:ext cx="1870725" cy="492443"/>
          </a:xfrm>
          <a:prstGeom prst="wedgeRectCallout">
            <a:avLst>
              <a:gd name="adj1" fmla="val 66603"/>
              <a:gd name="adj2" fmla="val -31386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TW" sz="13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2.</a:t>
            </a:r>
            <a:r>
              <a:rPr lang="zh-TW" altLang="en-US" sz="13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建立任務：設定任務的名稱及時間。</a:t>
            </a:r>
          </a:p>
        </p:txBody>
      </p:sp>
      <p:sp>
        <p:nvSpPr>
          <p:cNvPr id="60" name="矩形圖說文字 59"/>
          <p:cNvSpPr/>
          <p:nvPr/>
        </p:nvSpPr>
        <p:spPr>
          <a:xfrm>
            <a:off x="901075" y="2373356"/>
            <a:ext cx="1870725" cy="1015663"/>
          </a:xfrm>
          <a:prstGeom prst="wedgeRectCallout">
            <a:avLst>
              <a:gd name="adj1" fmla="val 79133"/>
              <a:gd name="adj2" fmla="val 126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TW" sz="12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3.</a:t>
            </a:r>
            <a:r>
              <a:rPr lang="zh-TW" altLang="en-US" sz="12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建立任務類型</a:t>
            </a:r>
            <a:endParaRPr lang="en-US" altLang="zh-TW" sz="1200" dirty="0">
              <a:latin typeface="Adobe 繁黑體 Std B" panose="020B0700000000000000" pitchFamily="34" charset="-120"/>
              <a:ea typeface="Adobe 繁黑體 Std B" panose="020B0700000000000000" pitchFamily="34" charset="-120"/>
              <a:cs typeface="Adobe Arabic" panose="02040503050201020203" pitchFamily="18" charset="-7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診斷類型：</a:t>
            </a:r>
            <a:r>
              <a:rPr lang="en-US" altLang="zh-TW" sz="12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/>
            </a:r>
            <a:br>
              <a:rPr lang="en-US" altLang="zh-TW" sz="12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</a:br>
            <a:r>
              <a:rPr lang="zh-TW" altLang="en-US" sz="12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全測、適性省題</a:t>
            </a:r>
            <a:r>
              <a:rPr lang="en-US" altLang="zh-TW" sz="12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挑選任務：版本、科目、冊別、單元。</a:t>
            </a:r>
          </a:p>
        </p:txBody>
      </p:sp>
      <p:sp>
        <p:nvSpPr>
          <p:cNvPr id="62" name="矩形圖說文字 61"/>
          <p:cNvSpPr/>
          <p:nvPr/>
        </p:nvSpPr>
        <p:spPr>
          <a:xfrm>
            <a:off x="897028" y="4415099"/>
            <a:ext cx="1870725" cy="692497"/>
          </a:xfrm>
          <a:prstGeom prst="wedgeRectCallout">
            <a:avLst>
              <a:gd name="adj1" fmla="val 64196"/>
              <a:gd name="adj2" fmla="val 5698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TW" sz="13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5.</a:t>
            </a:r>
            <a:r>
              <a:rPr lang="zh-TW" altLang="en-US" sz="13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任務內容選擇後，會出現在建立任務內容表格。</a:t>
            </a:r>
          </a:p>
        </p:txBody>
      </p:sp>
      <p:sp>
        <p:nvSpPr>
          <p:cNvPr id="69" name="矩形圖說文字 52">
            <a:extLst>
              <a:ext uri="{FF2B5EF4-FFF2-40B4-BE49-F238E27FC236}">
                <a16:creationId xmlns:a16="http://schemas.microsoft.com/office/drawing/2014/main" id="{589B408E-0EE6-48E6-9CBD-F97B40E1C8C6}"/>
              </a:ext>
            </a:extLst>
          </p:cNvPr>
          <p:cNvSpPr/>
          <p:nvPr/>
        </p:nvSpPr>
        <p:spPr>
          <a:xfrm>
            <a:off x="880220" y="5487635"/>
            <a:ext cx="1870725" cy="692497"/>
          </a:xfrm>
          <a:prstGeom prst="wedgeRectCallout">
            <a:avLst>
              <a:gd name="adj1" fmla="val 66603"/>
              <a:gd name="adj2" fmla="val -31386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TW" sz="13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6.</a:t>
            </a:r>
            <a:r>
              <a:rPr lang="zh-TW" altLang="en-US" sz="13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指派小組長：選擇是否讓該組小組長可查看任務進度。</a:t>
            </a:r>
            <a:endParaRPr lang="en-US" altLang="zh-TW" sz="1300" dirty="0">
              <a:latin typeface="Adobe 繁黑體 Std B" panose="020B0700000000000000" pitchFamily="34" charset="-120"/>
              <a:ea typeface="Adobe 繁黑體 Std B" panose="020B0700000000000000" pitchFamily="34" charset="-120"/>
              <a:cs typeface="Adobe Arabic" panose="02040503050201020203" pitchFamily="18" charset="-78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348289BB-28C7-43CB-8A7F-2E95F2C7B5C8}"/>
              </a:ext>
            </a:extLst>
          </p:cNvPr>
          <p:cNvSpPr/>
          <p:nvPr/>
        </p:nvSpPr>
        <p:spPr>
          <a:xfrm>
            <a:off x="5875482" y="4650118"/>
            <a:ext cx="521823" cy="2990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C4E533C3-D114-46A0-86DC-DB8F5BC3E38B}"/>
              </a:ext>
            </a:extLst>
          </p:cNvPr>
          <p:cNvCxnSpPr>
            <a:cxnSpLocks/>
          </p:cNvCxnSpPr>
          <p:nvPr/>
        </p:nvCxnSpPr>
        <p:spPr>
          <a:xfrm>
            <a:off x="6089819" y="4962197"/>
            <a:ext cx="1173186" cy="3130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>
            <a:extLst>
              <a:ext uri="{FF2B5EF4-FFF2-40B4-BE49-F238E27FC236}">
                <a16:creationId xmlns:a16="http://schemas.microsoft.com/office/drawing/2014/main" id="{B2C115D8-27C9-4A60-AD24-46CDC1F6C397}"/>
              </a:ext>
            </a:extLst>
          </p:cNvPr>
          <p:cNvSpPr/>
          <p:nvPr/>
        </p:nvSpPr>
        <p:spPr>
          <a:xfrm>
            <a:off x="7291373" y="5114913"/>
            <a:ext cx="1781394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zh-TW" altLang="en-US" sz="14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終止年級：依據知識結構向下搜尋相關概念的終止年級。</a:t>
            </a:r>
          </a:p>
        </p:txBody>
      </p:sp>
    </p:spTree>
    <p:extLst>
      <p:ext uri="{BB962C8B-B14F-4D97-AF65-F5344CB8AC3E}">
        <p14:creationId xmlns:p14="http://schemas.microsoft.com/office/powerpoint/2010/main" val="218305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1" grpId="0" animBg="1"/>
      <p:bldP spid="58" grpId="0" animBg="1"/>
      <p:bldP spid="66" grpId="0" animBg="1"/>
      <p:bldP spid="32" grpId="0" animBg="1"/>
      <p:bldP spid="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圖片 24" descr="一張含有 物件 的圖片&#10;&#10;自動產生的描述">
            <a:extLst>
              <a:ext uri="{FF2B5EF4-FFF2-40B4-BE49-F238E27FC236}">
                <a16:creationId xmlns:a16="http://schemas.microsoft.com/office/drawing/2014/main" id="{FC8A6FEF-9CEC-4B9F-B62E-31E5EC65C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67" y="1052736"/>
            <a:ext cx="295253" cy="31121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563331"/>
            <a:ext cx="8424014" cy="127321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956" y="4866428"/>
            <a:ext cx="4095704" cy="187220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59" y="3757198"/>
            <a:ext cx="7418282" cy="72997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604000" y="6492875"/>
            <a:ext cx="540000" cy="365125"/>
          </a:xfrm>
        </p:spPr>
        <p:txBody>
          <a:bodyPr/>
          <a:lstStyle/>
          <a:p>
            <a:fld id="{5FDCE14D-C0F4-40F0-A0DA-ECDE06B4D2BF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924050" y="2240871"/>
            <a:ext cx="3695436" cy="5789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2000" y="1070563"/>
            <a:ext cx="82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zh-TW" altLang="en-US" sz="1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任務名稱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或是點選</a:t>
            </a:r>
            <a:r>
              <a:rPr lang="zh-TW" altLang="en-US" sz="1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任務內容</a:t>
            </a:r>
            <a:r>
              <a:rPr lang="en-US" altLang="zh-TW" sz="1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1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1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作答教師指派的測驗。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32000" y="3019188"/>
            <a:ext cx="82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zh-TW" altLang="en-US" sz="1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開始測驗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，進入試題作答。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5971116" y="4094584"/>
            <a:ext cx="681088" cy="3547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標題 1"/>
          <p:cNvSpPr txBox="1">
            <a:spLocks/>
          </p:cNvSpPr>
          <p:nvPr/>
        </p:nvSpPr>
        <p:spPr>
          <a:xfrm>
            <a:off x="432000" y="301306"/>
            <a:ext cx="82800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/>
            <a:r>
              <a:rPr lang="zh-TW" altLang="en-US" sz="3600" b="1" dirty="0">
                <a:solidFill>
                  <a:srgbClr val="7030A0"/>
                </a:solidFill>
              </a:rPr>
              <a:t>學生</a:t>
            </a:r>
            <a:r>
              <a:rPr lang="en-US" altLang="zh-TW" sz="3600" b="1" dirty="0"/>
              <a:t>-</a:t>
            </a:r>
            <a:r>
              <a:rPr lang="zh-TW" altLang="en-US" sz="3600" b="1" dirty="0"/>
              <a:t>執行</a:t>
            </a:r>
            <a:r>
              <a:rPr lang="en-US" altLang="zh-TW" sz="3600" b="1" dirty="0"/>
              <a:t>[</a:t>
            </a:r>
            <a:r>
              <a:rPr lang="zh-TW" altLang="en-US" sz="3600" b="1" dirty="0"/>
              <a:t>我的任務</a:t>
            </a:r>
            <a:r>
              <a:rPr lang="en-US" altLang="zh-TW" sz="3600" b="1" dirty="0"/>
              <a:t>]1</a:t>
            </a:r>
            <a:endParaRPr lang="zh-TW" altLang="en-US" sz="3600" b="1" dirty="0"/>
          </a:p>
        </p:txBody>
      </p:sp>
      <p:sp>
        <p:nvSpPr>
          <p:cNvPr id="31" name="矩形 30"/>
          <p:cNvSpPr/>
          <p:nvPr/>
        </p:nvSpPr>
        <p:spPr>
          <a:xfrm>
            <a:off x="8281141" y="2240871"/>
            <a:ext cx="559972" cy="5179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057647" y="4840265"/>
            <a:ext cx="254013" cy="300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6492625" y="4866428"/>
            <a:ext cx="106405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60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可隨時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中斷測驗。</a:t>
            </a:r>
          </a:p>
        </p:txBody>
      </p:sp>
      <p:cxnSp>
        <p:nvCxnSpPr>
          <p:cNvPr id="36" name="直線單箭頭接點 35"/>
          <p:cNvCxnSpPr>
            <a:cxnSpLocks/>
          </p:cNvCxnSpPr>
          <p:nvPr/>
        </p:nvCxnSpPr>
        <p:spPr>
          <a:xfrm>
            <a:off x="6311661" y="4963343"/>
            <a:ext cx="237758" cy="1769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>
            <a:cxnSpLocks/>
          </p:cNvCxnSpPr>
          <p:nvPr/>
        </p:nvCxnSpPr>
        <p:spPr>
          <a:xfrm flipH="1" flipV="1">
            <a:off x="7335460" y="3703705"/>
            <a:ext cx="432238" cy="3908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7533457" y="4103161"/>
            <a:ext cx="468483" cy="3547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5619486" y="3375733"/>
            <a:ext cx="119056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60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項目完成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7024654" y="3375733"/>
            <a:ext cx="135899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60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項目未完成</a:t>
            </a:r>
          </a:p>
        </p:txBody>
      </p:sp>
      <p:pic>
        <p:nvPicPr>
          <p:cNvPr id="42" name="圖片 41">
            <a:extLst>
              <a:ext uri="{FF2B5EF4-FFF2-40B4-BE49-F238E27FC236}">
                <a16:creationId xmlns:a16="http://schemas.microsoft.com/office/drawing/2014/main" id="{07B63E6A-E0E6-48BC-A8F3-B97E448FFB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35" y="3368798"/>
            <a:ext cx="352425" cy="352425"/>
          </a:xfrm>
          <a:prstGeom prst="rect">
            <a:avLst/>
          </a:prstGeom>
        </p:spPr>
      </p:pic>
      <p:pic>
        <p:nvPicPr>
          <p:cNvPr id="43" name="圖片 42">
            <a:extLst>
              <a:ext uri="{FF2B5EF4-FFF2-40B4-BE49-F238E27FC236}">
                <a16:creationId xmlns:a16="http://schemas.microsoft.com/office/drawing/2014/main" id="{3EA3003F-E31E-4573-A415-BA97562A95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02" y="3364035"/>
            <a:ext cx="400050" cy="361950"/>
          </a:xfrm>
          <a:prstGeom prst="rect">
            <a:avLst/>
          </a:prstGeom>
        </p:spPr>
      </p:pic>
      <p:cxnSp>
        <p:nvCxnSpPr>
          <p:cNvPr id="45" name="直線單箭頭接點 44"/>
          <p:cNvCxnSpPr>
            <a:cxnSpLocks/>
          </p:cNvCxnSpPr>
          <p:nvPr/>
        </p:nvCxnSpPr>
        <p:spPr>
          <a:xfrm flipH="1">
            <a:off x="5292080" y="4466813"/>
            <a:ext cx="736208" cy="3708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46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827584" y="116632"/>
            <a:ext cx="7992888" cy="6645339"/>
            <a:chOff x="1228583" y="938212"/>
            <a:chExt cx="6974842" cy="5798929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583" y="938212"/>
              <a:ext cx="6686834" cy="5798929"/>
            </a:xfrm>
            <a:prstGeom prst="rect">
              <a:avLst/>
            </a:prstGeom>
          </p:spPr>
        </p:pic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EAFA2456-2332-4769-BEC0-7F5495AE9DF6}"/>
                </a:ext>
              </a:extLst>
            </p:cNvPr>
            <p:cNvSpPr txBox="1"/>
            <p:nvPr/>
          </p:nvSpPr>
          <p:spPr>
            <a:xfrm>
              <a:off x="5167940" y="1033383"/>
              <a:ext cx="1951280" cy="41549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5-n-12</a:t>
              </a:r>
              <a:r>
                <a:rPr lang="zh-TW" altLang="en-US" sz="1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能用直式處理整數除以整數，商為三位小數的計算。</a:t>
              </a:r>
            </a:p>
          </p:txBody>
        </p:sp>
        <p:cxnSp>
          <p:nvCxnSpPr>
            <p:cNvPr id="6" name="直線單箭頭接點 5">
              <a:extLst>
                <a:ext uri="{FF2B5EF4-FFF2-40B4-BE49-F238E27FC236}">
                  <a16:creationId xmlns:a16="http://schemas.microsoft.com/office/drawing/2014/main" id="{964CB89E-22C0-436E-875F-25073B95DC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87498" y="1263272"/>
              <a:ext cx="932963" cy="104408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625FF918-4136-4072-88D5-D3A64DF28A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62334" y="6317523"/>
              <a:ext cx="597697" cy="69528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08EBF6D3-BCBE-4237-8E5D-B895C0CE98B4}"/>
                </a:ext>
              </a:extLst>
            </p:cNvPr>
            <p:cNvSpPr txBox="1"/>
            <p:nvPr/>
          </p:nvSpPr>
          <p:spPr>
            <a:xfrm>
              <a:off x="4527502" y="2776005"/>
              <a:ext cx="1734832" cy="40011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 sz="1600"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en-US" altLang="zh-TW" sz="1000" dirty="0"/>
                <a:t>4-n-03</a:t>
              </a:r>
              <a:r>
                <a:rPr lang="zh-TW" altLang="zh-TW" sz="1000" dirty="0"/>
                <a:t>能熟練較大位數的乘除直式計算。</a:t>
              </a:r>
              <a:endParaRPr lang="zh-TW" altLang="en-US" sz="1000" dirty="0"/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7EA0F002-1137-4F8B-A2BF-9E2B1A047E1C}"/>
                </a:ext>
              </a:extLst>
            </p:cNvPr>
            <p:cNvSpPr txBox="1"/>
            <p:nvPr/>
          </p:nvSpPr>
          <p:spPr>
            <a:xfrm>
              <a:off x="4311054" y="6214036"/>
              <a:ext cx="1951280" cy="40011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 sz="1600"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en-US" altLang="zh-TW" sz="1000" dirty="0"/>
                <a:t>1-n-07 </a:t>
              </a:r>
              <a:r>
                <a:rPr lang="zh-TW" altLang="zh-TW" sz="1000" dirty="0"/>
                <a:t>能進行</a:t>
              </a:r>
              <a:r>
                <a:rPr lang="en-US" altLang="zh-TW" sz="1000" dirty="0"/>
                <a:t>2</a:t>
              </a:r>
              <a:r>
                <a:rPr lang="zh-TW" altLang="zh-TW" sz="1000" dirty="0"/>
                <a:t>個一數、</a:t>
              </a:r>
              <a:r>
                <a:rPr lang="en-US" altLang="zh-TW" sz="1000" dirty="0"/>
                <a:t>5</a:t>
              </a:r>
              <a:r>
                <a:rPr lang="zh-TW" altLang="zh-TW" sz="1000" dirty="0"/>
                <a:t>個一數、</a:t>
              </a:r>
              <a:r>
                <a:rPr lang="en-US" altLang="zh-TW" sz="1000" dirty="0"/>
                <a:t>10</a:t>
              </a:r>
              <a:r>
                <a:rPr lang="zh-TW" altLang="zh-TW" sz="1000" dirty="0"/>
                <a:t>個一數等活動</a:t>
              </a:r>
              <a:r>
                <a:rPr lang="zh-TW" altLang="en-US" sz="1000" dirty="0"/>
                <a:t>。</a:t>
              </a:r>
            </a:p>
          </p:txBody>
        </p:sp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E4734B3C-D52D-4BB2-A565-AFAAE75CFA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32552" y="3080459"/>
              <a:ext cx="679482" cy="92718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圓角矩形圖說文字 25"/>
            <p:cNvSpPr/>
            <p:nvPr/>
          </p:nvSpPr>
          <p:spPr>
            <a:xfrm>
              <a:off x="7543120" y="4158482"/>
              <a:ext cx="660305" cy="200007"/>
            </a:xfrm>
            <a:prstGeom prst="wedgeRoundRectCallout">
              <a:avLst>
                <a:gd name="adj1" fmla="val -44912"/>
                <a:gd name="adj2" fmla="val 89461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00" dirty="0">
                  <a:solidFill>
                    <a:schemeClr val="tx1"/>
                  </a:solidFill>
                </a:rPr>
                <a:t>3-n-04</a:t>
              </a:r>
              <a:endParaRPr lang="zh-TW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7" name="圓角矩形圖說文字 26"/>
            <p:cNvSpPr/>
            <p:nvPr/>
          </p:nvSpPr>
          <p:spPr>
            <a:xfrm>
              <a:off x="7305397" y="5218419"/>
              <a:ext cx="548142" cy="181147"/>
            </a:xfrm>
            <a:prstGeom prst="wedgeRoundRectCallout">
              <a:avLst>
                <a:gd name="adj1" fmla="val -59796"/>
                <a:gd name="adj2" fmla="val 38448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00" dirty="0">
                  <a:solidFill>
                    <a:schemeClr val="tx1"/>
                  </a:solidFill>
                </a:rPr>
                <a:t>2-n-08</a:t>
              </a:r>
              <a:endParaRPr lang="zh-TW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8" name="圓角矩形圖說文字 27"/>
            <p:cNvSpPr/>
            <p:nvPr/>
          </p:nvSpPr>
          <p:spPr>
            <a:xfrm>
              <a:off x="7210036" y="5824616"/>
              <a:ext cx="621444" cy="170107"/>
            </a:xfrm>
            <a:prstGeom prst="wedgeRoundRectCallout">
              <a:avLst>
                <a:gd name="adj1" fmla="val -61713"/>
                <a:gd name="adj2" fmla="val 31204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00" dirty="0">
                  <a:solidFill>
                    <a:schemeClr val="tx1"/>
                  </a:solidFill>
                </a:rPr>
                <a:t>2-n-06</a:t>
              </a:r>
              <a:endParaRPr lang="zh-TW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1" name="圓角矩形圖說文字 30"/>
            <p:cNvSpPr/>
            <p:nvPr/>
          </p:nvSpPr>
          <p:spPr>
            <a:xfrm>
              <a:off x="6423156" y="1822103"/>
              <a:ext cx="618220" cy="193699"/>
            </a:xfrm>
            <a:prstGeom prst="wedgeRoundRectCallout">
              <a:avLst>
                <a:gd name="adj1" fmla="val -42401"/>
                <a:gd name="adj2" fmla="val 104586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00" dirty="0">
                  <a:solidFill>
                    <a:schemeClr val="tx1"/>
                  </a:solidFill>
                </a:rPr>
                <a:t>5-n-01</a:t>
              </a:r>
              <a:endParaRPr lang="zh-TW" alt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625FF918-4136-4072-88D5-D3A64DF28A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90967" y="5739564"/>
              <a:ext cx="552274" cy="170106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7EA0F002-1137-4F8B-A2BF-9E2B1A047E1C}"/>
                </a:ext>
              </a:extLst>
            </p:cNvPr>
            <p:cNvSpPr txBox="1"/>
            <p:nvPr/>
          </p:nvSpPr>
          <p:spPr>
            <a:xfrm>
              <a:off x="4296295" y="5446358"/>
              <a:ext cx="1951280" cy="55399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 sz="1600"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en-US" altLang="zh-TW" sz="1000" dirty="0"/>
                <a:t>2-n-06 </a:t>
              </a:r>
              <a:r>
                <a:rPr lang="zh-TW" altLang="zh-TW" sz="1000" dirty="0"/>
                <a:t>能理解乘法的意義，使用×、＝做橫式紀錄與直式紀錄，並解決生活中的問題。</a:t>
              </a:r>
              <a:endParaRPr lang="zh-TW" altLang="en-US" sz="1000" dirty="0"/>
            </a:p>
          </p:txBody>
        </p:sp>
        <p:sp>
          <p:nvSpPr>
            <p:cNvPr id="20" name="圓角矩形圖說文字 30">
              <a:extLst>
                <a:ext uri="{FF2B5EF4-FFF2-40B4-BE49-F238E27FC236}">
                  <a16:creationId xmlns:a16="http://schemas.microsoft.com/office/drawing/2014/main" id="{1646688A-B937-4520-B938-F9675E99368F}"/>
                </a:ext>
              </a:extLst>
            </p:cNvPr>
            <p:cNvSpPr/>
            <p:nvPr/>
          </p:nvSpPr>
          <p:spPr>
            <a:xfrm>
              <a:off x="7209889" y="2796429"/>
              <a:ext cx="618220" cy="193699"/>
            </a:xfrm>
            <a:prstGeom prst="wedgeRoundRectCallout">
              <a:avLst>
                <a:gd name="adj1" fmla="val -30449"/>
                <a:gd name="adj2" fmla="val 118891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00" dirty="0">
                  <a:solidFill>
                    <a:schemeClr val="tx1"/>
                  </a:solidFill>
                </a:rPr>
                <a:t>4-n-03</a:t>
              </a:r>
              <a:endParaRPr lang="zh-TW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1" name="圓角矩形圖說文字 30">
              <a:extLst>
                <a:ext uri="{FF2B5EF4-FFF2-40B4-BE49-F238E27FC236}">
                  <a16:creationId xmlns:a16="http://schemas.microsoft.com/office/drawing/2014/main" id="{4816ED53-8744-40C9-BC91-DDA033EDCEC6}"/>
                </a:ext>
              </a:extLst>
            </p:cNvPr>
            <p:cNvSpPr/>
            <p:nvPr/>
          </p:nvSpPr>
          <p:spPr>
            <a:xfrm>
              <a:off x="2889152" y="1241132"/>
              <a:ext cx="618220" cy="193699"/>
            </a:xfrm>
            <a:prstGeom prst="wedgeRoundRectCallout">
              <a:avLst>
                <a:gd name="adj1" fmla="val 65169"/>
                <a:gd name="adj2" fmla="val 37829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00" dirty="0">
                  <a:solidFill>
                    <a:schemeClr val="tx1"/>
                  </a:solidFill>
                </a:rPr>
                <a:t>5-n-12</a:t>
              </a:r>
              <a:endParaRPr lang="zh-TW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" name="圓角矩形圖說文字 27">
              <a:extLst>
                <a:ext uri="{FF2B5EF4-FFF2-40B4-BE49-F238E27FC236}">
                  <a16:creationId xmlns:a16="http://schemas.microsoft.com/office/drawing/2014/main" id="{CA60F130-58BE-4BB1-B386-FE020F25C40D}"/>
                </a:ext>
              </a:extLst>
            </p:cNvPr>
            <p:cNvSpPr/>
            <p:nvPr/>
          </p:nvSpPr>
          <p:spPr>
            <a:xfrm>
              <a:off x="7215457" y="6329037"/>
              <a:ext cx="621444" cy="170107"/>
            </a:xfrm>
            <a:prstGeom prst="wedgeRoundRectCallout">
              <a:avLst>
                <a:gd name="adj1" fmla="val -61713"/>
                <a:gd name="adj2" fmla="val 31204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00" dirty="0">
                  <a:solidFill>
                    <a:schemeClr val="tx1"/>
                  </a:solidFill>
                </a:rPr>
                <a:t>1-n-07</a:t>
              </a:r>
              <a:endParaRPr lang="zh-TW" alt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1CAA98-C5E5-43B6-87EC-A9AC2B3E8F1B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565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605" y="980728"/>
            <a:ext cx="3240000" cy="313337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48"/>
          <a:stretch/>
        </p:blipFill>
        <p:spPr>
          <a:xfrm>
            <a:off x="2323605" y="4159938"/>
            <a:ext cx="3240000" cy="10821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50" b="726"/>
          <a:stretch/>
        </p:blipFill>
        <p:spPr>
          <a:xfrm>
            <a:off x="2323605" y="5287931"/>
            <a:ext cx="3240000" cy="140734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/>
          <a:stretch/>
        </p:blipFill>
        <p:spPr>
          <a:xfrm>
            <a:off x="5605081" y="2684259"/>
            <a:ext cx="3240000" cy="182955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081" y="4547817"/>
            <a:ext cx="3240000" cy="18355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1CAA98-C5E5-43B6-87EC-A9AC2B3E8F1B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102" y="3245668"/>
            <a:ext cx="447737" cy="43821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920" y="4673689"/>
            <a:ext cx="371527" cy="419158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648989" y="3300362"/>
            <a:ext cx="93278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60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b="1" dirty="0">
                <a:solidFill>
                  <a:srgbClr val="7030A0"/>
                </a:solidFill>
              </a:rPr>
              <a:t>未精熟</a:t>
            </a:r>
            <a:endParaRPr lang="en-US" altLang="zh-TW" b="1" dirty="0">
              <a:solidFill>
                <a:srgbClr val="7030A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63999" y="4741887"/>
            <a:ext cx="83744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60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b="1" dirty="0">
                <a:solidFill>
                  <a:srgbClr val="7030A0"/>
                </a:solidFill>
              </a:rPr>
              <a:t>已精熟</a:t>
            </a:r>
            <a:endParaRPr lang="en-US" altLang="zh-TW" b="1" dirty="0">
              <a:solidFill>
                <a:srgbClr val="7030A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74333" y="2427497"/>
            <a:ext cx="187399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60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sz="1400" b="1" dirty="0"/>
              <a:t>點選連結可至知識結構星空圖</a:t>
            </a:r>
            <a:r>
              <a:rPr lang="en-US" altLang="zh-TW" sz="1400" b="1" dirty="0"/>
              <a:t>(</a:t>
            </a:r>
            <a:r>
              <a:rPr lang="zh-TW" altLang="en-US" sz="1400" b="1" dirty="0"/>
              <a:t>會呈現本次測驗學習路徑</a:t>
            </a:r>
            <a:r>
              <a:rPr lang="en-US" altLang="zh-TW" sz="1400" b="1" dirty="0"/>
              <a:t>)</a:t>
            </a:r>
          </a:p>
        </p:txBody>
      </p:sp>
      <p:sp>
        <p:nvSpPr>
          <p:cNvPr id="22" name="矩形 21"/>
          <p:cNvSpPr/>
          <p:nvPr/>
        </p:nvSpPr>
        <p:spPr>
          <a:xfrm>
            <a:off x="2785798" y="1516940"/>
            <a:ext cx="456895" cy="1681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Adobe 繁黑體 Std B" panose="020B0700000000000000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5545084" y="6464113"/>
            <a:ext cx="319032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400" b="1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sz="1200" b="0" dirty="0"/>
              <a:t>灰底顯示的圖案，表示此節點無此線上教材。</a:t>
            </a:r>
            <a:endParaRPr lang="en-US" altLang="zh-TW" sz="1200" b="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6451676" y="2370704"/>
            <a:ext cx="87636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400" b="1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pPr algn="ctr"/>
            <a:r>
              <a:rPr lang="zh-TW" altLang="en-US" dirty="0"/>
              <a:t>練習題</a:t>
            </a:r>
            <a:endParaRPr lang="en-US" altLang="zh-TW" dirty="0"/>
          </a:p>
        </p:txBody>
      </p:sp>
      <p:sp>
        <p:nvSpPr>
          <p:cNvPr id="41" name="圓角矩形圖說文字 15">
            <a:extLst>
              <a:ext uri="{FF2B5EF4-FFF2-40B4-BE49-F238E27FC236}">
                <a16:creationId xmlns:a16="http://schemas.microsoft.com/office/drawing/2014/main" id="{3B491B54-E229-4DAE-A978-6F98547D8796}"/>
              </a:ext>
            </a:extLst>
          </p:cNvPr>
          <p:cNvSpPr/>
          <p:nvPr/>
        </p:nvSpPr>
        <p:spPr>
          <a:xfrm>
            <a:off x="405337" y="4450349"/>
            <a:ext cx="1420092" cy="340519"/>
          </a:xfrm>
          <a:prstGeom prst="wedgeRoundRectCallout">
            <a:avLst>
              <a:gd name="adj1" fmla="val -25035"/>
              <a:gd name="adj2" fmla="val -90797"/>
              <a:gd name="adj3" fmla="val 16667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602E04"/>
                </a:solidFill>
                <a:ea typeface="Adobe 繁黑體 Std B" panose="020B0700000000000000" pitchFamily="34" charset="-120"/>
              </a:rPr>
              <a:t>錯誤題目解說</a:t>
            </a:r>
            <a:endParaRPr lang="zh-TW" altLang="zh-TW" sz="1400" b="1" dirty="0">
              <a:solidFill>
                <a:srgbClr val="602E04"/>
              </a:solidFill>
              <a:ea typeface="Adobe 繁黑體 Std B" panose="020B0700000000000000" pitchFamily="34" charset="-120"/>
            </a:endParaRPr>
          </a:p>
        </p:txBody>
      </p:sp>
      <p:sp>
        <p:nvSpPr>
          <p:cNvPr id="47" name="圓角矩形圖說文字 15">
            <a:extLst>
              <a:ext uri="{FF2B5EF4-FFF2-40B4-BE49-F238E27FC236}">
                <a16:creationId xmlns:a16="http://schemas.microsoft.com/office/drawing/2014/main" id="{2B0669A9-FD58-4619-B272-F69470549E4F}"/>
              </a:ext>
            </a:extLst>
          </p:cNvPr>
          <p:cNvSpPr/>
          <p:nvPr/>
        </p:nvSpPr>
        <p:spPr>
          <a:xfrm>
            <a:off x="5377392" y="2227671"/>
            <a:ext cx="1132166" cy="340519"/>
          </a:xfrm>
          <a:prstGeom prst="wedgeRoundRectCallout">
            <a:avLst>
              <a:gd name="adj1" fmla="val -62869"/>
              <a:gd name="adj2" fmla="val 11501"/>
              <a:gd name="adj3" fmla="val 16667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602E04"/>
                </a:solidFill>
                <a:ea typeface="Adobe 繁黑體 Std B" panose="020B0700000000000000" pitchFamily="34" charset="-120"/>
              </a:rPr>
              <a:t>教學影片</a:t>
            </a:r>
            <a:endParaRPr lang="zh-TW" altLang="zh-TW" sz="1400" b="1" dirty="0">
              <a:solidFill>
                <a:srgbClr val="602E04"/>
              </a:solidFill>
              <a:ea typeface="Adobe 繁黑體 Std B" panose="020B0700000000000000" pitchFamily="34" charset="-120"/>
            </a:endParaRP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90140319-45D1-4488-82EB-FE6AA09ECB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24" y="3661610"/>
            <a:ext cx="1380472" cy="73663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9FF3C809-FED2-4709-B10C-41269909B40C}"/>
              </a:ext>
            </a:extLst>
          </p:cNvPr>
          <p:cNvCxnSpPr>
            <a:cxnSpLocks/>
          </p:cNvCxnSpPr>
          <p:nvPr/>
        </p:nvCxnSpPr>
        <p:spPr>
          <a:xfrm flipH="1">
            <a:off x="1897727" y="1579814"/>
            <a:ext cx="885919" cy="120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>
            <a:extLst>
              <a:ext uri="{FF2B5EF4-FFF2-40B4-BE49-F238E27FC236}">
                <a16:creationId xmlns:a16="http://schemas.microsoft.com/office/drawing/2014/main" id="{DE3D0C68-EFDE-42C5-8EF6-5EE1341E31AB}"/>
              </a:ext>
            </a:extLst>
          </p:cNvPr>
          <p:cNvSpPr/>
          <p:nvPr/>
        </p:nvSpPr>
        <p:spPr>
          <a:xfrm>
            <a:off x="3198504" y="3737745"/>
            <a:ext cx="315326" cy="1961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Adobe 繁黑體 Std B" panose="020B0700000000000000" pitchFamily="34" charset="-120"/>
            </a:endParaRPr>
          </a:p>
        </p:txBody>
      </p: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ECE44EF3-A458-4808-B450-7DB79835B400}"/>
              </a:ext>
            </a:extLst>
          </p:cNvPr>
          <p:cNvCxnSpPr>
            <a:cxnSpLocks/>
            <a:endCxn id="30" idx="3"/>
          </p:cNvCxnSpPr>
          <p:nvPr/>
        </p:nvCxnSpPr>
        <p:spPr>
          <a:xfrm flipH="1">
            <a:off x="1852796" y="3865588"/>
            <a:ext cx="1334028" cy="1643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>
            <a:extLst>
              <a:ext uri="{FF2B5EF4-FFF2-40B4-BE49-F238E27FC236}">
                <a16:creationId xmlns:a16="http://schemas.microsoft.com/office/drawing/2014/main" id="{97A9FA8A-FD07-47C2-9460-7567F2DD4794}"/>
              </a:ext>
            </a:extLst>
          </p:cNvPr>
          <p:cNvSpPr/>
          <p:nvPr/>
        </p:nvSpPr>
        <p:spPr>
          <a:xfrm>
            <a:off x="3186824" y="4593336"/>
            <a:ext cx="327006" cy="1858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Adobe 繁黑體 Std B" panose="020B0700000000000000" pitchFamily="34" charset="-120"/>
            </a:endParaRPr>
          </a:p>
        </p:txBody>
      </p: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BA4CD720-4BB2-4E40-A65B-C295EA85E9EA}"/>
              </a:ext>
            </a:extLst>
          </p:cNvPr>
          <p:cNvCxnSpPr>
            <a:cxnSpLocks/>
            <a:endCxn id="12" idx="3"/>
          </p:cNvCxnSpPr>
          <p:nvPr/>
        </p:nvCxnSpPr>
        <p:spPr>
          <a:xfrm flipH="1">
            <a:off x="1501442" y="4701018"/>
            <a:ext cx="1697064" cy="2101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>
            <a:extLst>
              <a:ext uri="{FF2B5EF4-FFF2-40B4-BE49-F238E27FC236}">
                <a16:creationId xmlns:a16="http://schemas.microsoft.com/office/drawing/2014/main" id="{8F7700B3-B121-47CD-8C17-C82EA4DC6B15}"/>
              </a:ext>
            </a:extLst>
          </p:cNvPr>
          <p:cNvSpPr/>
          <p:nvPr/>
        </p:nvSpPr>
        <p:spPr>
          <a:xfrm>
            <a:off x="3601946" y="1516939"/>
            <a:ext cx="465997" cy="1681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Adobe 繁黑體 Std B" panose="020B0700000000000000" pitchFamily="34" charset="-120"/>
            </a:endParaRPr>
          </a:p>
        </p:txBody>
      </p: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0C152B2F-C586-4D40-8B52-FFB15D4F1B46}"/>
              </a:ext>
            </a:extLst>
          </p:cNvPr>
          <p:cNvCxnSpPr>
            <a:cxnSpLocks/>
          </p:cNvCxnSpPr>
          <p:nvPr/>
        </p:nvCxnSpPr>
        <p:spPr>
          <a:xfrm>
            <a:off x="4059946" y="1611695"/>
            <a:ext cx="612469" cy="162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>
            <a:extLst>
              <a:ext uri="{FF2B5EF4-FFF2-40B4-BE49-F238E27FC236}">
                <a16:creationId xmlns:a16="http://schemas.microsoft.com/office/drawing/2014/main" id="{97276B96-98F9-4EEC-99F7-3CAE6AB7E717}"/>
              </a:ext>
            </a:extLst>
          </p:cNvPr>
          <p:cNvSpPr/>
          <p:nvPr/>
        </p:nvSpPr>
        <p:spPr>
          <a:xfrm>
            <a:off x="7378440" y="2633824"/>
            <a:ext cx="433920" cy="2486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Adobe 繁黑體 Std B" panose="020B0700000000000000" pitchFamily="34" charset="-120"/>
            </a:endParaRPr>
          </a:p>
        </p:txBody>
      </p: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1DAF401A-BADD-4470-AB4E-20DE8D9A62B2}"/>
              </a:ext>
            </a:extLst>
          </p:cNvPr>
          <p:cNvCxnSpPr>
            <a:cxnSpLocks/>
            <a:stCxn id="48" idx="0"/>
            <a:endCxn id="51" idx="2"/>
          </p:cNvCxnSpPr>
          <p:nvPr/>
        </p:nvCxnSpPr>
        <p:spPr>
          <a:xfrm flipH="1" flipV="1">
            <a:off x="7348779" y="2363931"/>
            <a:ext cx="246621" cy="2698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圖片 56">
            <a:extLst>
              <a:ext uri="{FF2B5EF4-FFF2-40B4-BE49-F238E27FC236}">
                <a16:creationId xmlns:a16="http://schemas.microsoft.com/office/drawing/2014/main" id="{38A33939-BFBB-438C-B12F-54BA9A30A6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6" y="1166515"/>
            <a:ext cx="1260161" cy="1243617"/>
          </a:xfrm>
          <a:prstGeom prst="rect">
            <a:avLst/>
          </a:prstGeom>
        </p:spPr>
      </p:pic>
      <p:pic>
        <p:nvPicPr>
          <p:cNvPr id="51" name="圖片 50">
            <a:extLst>
              <a:ext uri="{FF2B5EF4-FFF2-40B4-BE49-F238E27FC236}">
                <a16:creationId xmlns:a16="http://schemas.microsoft.com/office/drawing/2014/main" id="{118861FE-459D-4963-AD41-1E724E17360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861" y="1188722"/>
            <a:ext cx="1703836" cy="11752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9" name="矩形 48">
            <a:extLst>
              <a:ext uri="{FF2B5EF4-FFF2-40B4-BE49-F238E27FC236}">
                <a16:creationId xmlns:a16="http://schemas.microsoft.com/office/drawing/2014/main" id="{97276B96-98F9-4EEC-99F7-3CAE6AB7E717}"/>
              </a:ext>
            </a:extLst>
          </p:cNvPr>
          <p:cNvSpPr/>
          <p:nvPr/>
        </p:nvSpPr>
        <p:spPr>
          <a:xfrm>
            <a:off x="7841916" y="6142222"/>
            <a:ext cx="433920" cy="2486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Adobe 繁黑體 Std B" panose="020B0700000000000000" pitchFamily="34" charset="-120"/>
            </a:endParaRPr>
          </a:p>
        </p:txBody>
      </p:sp>
      <p:pic>
        <p:nvPicPr>
          <p:cNvPr id="52" name="圖片 51">
            <a:extLst>
              <a:ext uri="{FF2B5EF4-FFF2-40B4-BE49-F238E27FC236}">
                <a16:creationId xmlns:a16="http://schemas.microsoft.com/office/drawing/2014/main" id="{118861FE-459D-4963-AD41-1E724E17360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846" y="4547817"/>
            <a:ext cx="1553701" cy="11752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1DAF401A-BADD-4470-AB4E-20DE8D9A62B2}"/>
              </a:ext>
            </a:extLst>
          </p:cNvPr>
          <p:cNvCxnSpPr>
            <a:cxnSpLocks/>
            <a:stCxn id="49" idx="0"/>
          </p:cNvCxnSpPr>
          <p:nvPr/>
        </p:nvCxnSpPr>
        <p:spPr>
          <a:xfrm flipV="1">
            <a:off x="8058876" y="5723027"/>
            <a:ext cx="171107" cy="4191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圖片 4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1" y="5107980"/>
            <a:ext cx="1691719" cy="132694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5" name="標題 1"/>
          <p:cNvSpPr txBox="1">
            <a:spLocks/>
          </p:cNvSpPr>
          <p:nvPr/>
        </p:nvSpPr>
        <p:spPr>
          <a:xfrm>
            <a:off x="472324" y="53790"/>
            <a:ext cx="8280000" cy="690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/>
            <a:r>
              <a:rPr lang="zh-TW" altLang="en-US" sz="3600" b="1" dirty="0">
                <a:solidFill>
                  <a:srgbClr val="7030A0"/>
                </a:solidFill>
              </a:rPr>
              <a:t>學生</a:t>
            </a:r>
            <a:r>
              <a:rPr lang="en-US" altLang="zh-TW" sz="3600" b="1" dirty="0"/>
              <a:t>-</a:t>
            </a:r>
            <a:r>
              <a:rPr lang="zh-TW" altLang="en-US" sz="3600" b="1" dirty="0"/>
              <a:t>執行</a:t>
            </a:r>
            <a:r>
              <a:rPr lang="en-US" altLang="zh-TW" sz="3600" b="1" dirty="0"/>
              <a:t>[</a:t>
            </a:r>
            <a:r>
              <a:rPr lang="zh-TW" altLang="en-US" sz="3600" b="1" dirty="0"/>
              <a:t>我的任務</a:t>
            </a:r>
            <a:r>
              <a:rPr lang="en-US" altLang="zh-TW" sz="3600" b="1" dirty="0"/>
              <a:t>]2</a:t>
            </a:r>
            <a:endParaRPr lang="zh-TW" altLang="en-US" sz="3600" b="1" dirty="0"/>
          </a:p>
        </p:txBody>
      </p:sp>
      <p:sp>
        <p:nvSpPr>
          <p:cNvPr id="46" name="矩形 45"/>
          <p:cNvSpPr/>
          <p:nvPr/>
        </p:nvSpPr>
        <p:spPr>
          <a:xfrm>
            <a:off x="472324" y="616124"/>
            <a:ext cx="6337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3.</a:t>
            </a:r>
            <a:r>
              <a:rPr lang="zh-TW" altLang="en-US" sz="16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測驗完畢，出現</a:t>
            </a:r>
            <a:r>
              <a:rPr lang="zh-TW" altLang="en-US" sz="1600" b="1" dirty="0">
                <a:solidFill>
                  <a:srgbClr val="7030A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診斷報告</a:t>
            </a:r>
            <a:r>
              <a:rPr lang="zh-TW" altLang="en-US" sz="16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，依據診斷報告，針對學習弱點進行學習。</a:t>
            </a:r>
            <a:endParaRPr lang="en-US" altLang="zh-TW" sz="16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54" name="圖片 5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3153" y="980455"/>
            <a:ext cx="1675940" cy="13834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1493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18" y="1941201"/>
            <a:ext cx="8155482" cy="124155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604000" y="6492875"/>
            <a:ext cx="540000" cy="365125"/>
          </a:xfrm>
        </p:spPr>
        <p:txBody>
          <a:bodyPr/>
          <a:lstStyle/>
          <a:p>
            <a:fld id="{5FDCE14D-C0F4-40F0-A0DA-ECDE06B4D2BF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432000" y="282147"/>
            <a:ext cx="82800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/>
            <a:r>
              <a:rPr lang="zh-TW" altLang="en-US" sz="3600" b="1" dirty="0">
                <a:solidFill>
                  <a:srgbClr val="7030A0"/>
                </a:solidFill>
              </a:rPr>
              <a:t>學生</a:t>
            </a:r>
            <a:r>
              <a:rPr lang="en-US" altLang="zh-TW" sz="3600" b="1" dirty="0"/>
              <a:t>-</a:t>
            </a:r>
            <a:r>
              <a:rPr lang="zh-TW" altLang="en-US" sz="3600" b="1" dirty="0"/>
              <a:t>執行</a:t>
            </a:r>
            <a:r>
              <a:rPr lang="en-US" altLang="zh-TW" sz="3600" b="1" dirty="0"/>
              <a:t>[</a:t>
            </a:r>
            <a:r>
              <a:rPr lang="zh-TW" altLang="en-US" sz="3600" b="1" dirty="0"/>
              <a:t>我的任務</a:t>
            </a:r>
            <a:r>
              <a:rPr lang="en-US" altLang="zh-TW" sz="3600" b="1" dirty="0"/>
              <a:t>]3</a:t>
            </a:r>
            <a:endParaRPr lang="zh-TW" altLang="en-US" sz="3600" b="1" dirty="0"/>
          </a:p>
        </p:txBody>
      </p:sp>
      <p:sp>
        <p:nvSpPr>
          <p:cNvPr id="31" name="矩形 30"/>
          <p:cNvSpPr/>
          <p:nvPr/>
        </p:nvSpPr>
        <p:spPr>
          <a:xfrm>
            <a:off x="840518" y="1458751"/>
            <a:ext cx="7358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任務</a:t>
            </a:r>
            <a:r>
              <a:rPr lang="zh-TW" altLang="en-US" sz="16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時會在任務內容顯示已完成。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2" name="圖片 31" descr="一張含有 物件 的圖片&#10;&#10;自動產生的描述">
            <a:extLst>
              <a:ext uri="{FF2B5EF4-FFF2-40B4-BE49-F238E27FC236}">
                <a16:creationId xmlns:a16="http://schemas.microsoft.com/office/drawing/2014/main" id="{BB0BBC9A-2878-4D41-AFA6-D420D8104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802" y="3805624"/>
            <a:ext cx="352425" cy="371475"/>
          </a:xfrm>
          <a:prstGeom prst="rect">
            <a:avLst/>
          </a:prstGeom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D38441B3-FB96-47FA-9959-6822C2019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913" y="4751260"/>
            <a:ext cx="276225" cy="304800"/>
          </a:xfrm>
          <a:prstGeom prst="rect">
            <a:avLst/>
          </a:prstGeom>
        </p:spPr>
      </p:pic>
      <p:sp>
        <p:nvSpPr>
          <p:cNvPr id="37" name="文字方塊 36">
            <a:extLst>
              <a:ext uri="{FF2B5EF4-FFF2-40B4-BE49-F238E27FC236}">
                <a16:creationId xmlns:a16="http://schemas.microsoft.com/office/drawing/2014/main" id="{A81F77FC-3FB2-4F55-A77F-F92B49C5D522}"/>
              </a:ext>
            </a:extLst>
          </p:cNvPr>
          <p:cNvSpPr txBox="1"/>
          <p:nvPr/>
        </p:nvSpPr>
        <p:spPr>
          <a:xfrm>
            <a:off x="4177246" y="4150191"/>
            <a:ext cx="1083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任務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未完成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3BA83FE7-D0A0-4AEF-ABC6-327528AB0B65}"/>
              </a:ext>
            </a:extLst>
          </p:cNvPr>
          <p:cNvSpPr txBox="1"/>
          <p:nvPr/>
        </p:nvSpPr>
        <p:spPr>
          <a:xfrm>
            <a:off x="4177245" y="5077637"/>
            <a:ext cx="1083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任務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28883E5-F582-469B-BEFE-92CD1F800F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13" y="3645024"/>
            <a:ext cx="3269671" cy="204871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7" name="矩形 46">
            <a:extLst>
              <a:ext uri="{FF2B5EF4-FFF2-40B4-BE49-F238E27FC236}">
                <a16:creationId xmlns:a16="http://schemas.microsoft.com/office/drawing/2014/main" id="{09EB7D62-78A8-454E-8819-AB3B4E61A220}"/>
              </a:ext>
            </a:extLst>
          </p:cNvPr>
          <p:cNvSpPr/>
          <p:nvPr/>
        </p:nvSpPr>
        <p:spPr>
          <a:xfrm>
            <a:off x="1691680" y="2603455"/>
            <a:ext cx="3816424" cy="5628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54BF71FE-49ED-4068-936E-89C504E4182B}"/>
              </a:ext>
            </a:extLst>
          </p:cNvPr>
          <p:cNvCxnSpPr>
            <a:cxnSpLocks/>
          </p:cNvCxnSpPr>
          <p:nvPr/>
        </p:nvCxnSpPr>
        <p:spPr>
          <a:xfrm flipH="1">
            <a:off x="2411760" y="3166263"/>
            <a:ext cx="864096" cy="6245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3AA634E0-5EA7-4874-A747-21F45E4562E8}"/>
              </a:ext>
            </a:extLst>
          </p:cNvPr>
          <p:cNvCxnSpPr>
            <a:cxnSpLocks/>
          </p:cNvCxnSpPr>
          <p:nvPr/>
        </p:nvCxnSpPr>
        <p:spPr>
          <a:xfrm flipH="1">
            <a:off x="7956376" y="3085571"/>
            <a:ext cx="561426" cy="5594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>
            <a:extLst>
              <a:ext uri="{FF2B5EF4-FFF2-40B4-BE49-F238E27FC236}">
                <a16:creationId xmlns:a16="http://schemas.microsoft.com/office/drawing/2014/main" id="{62BD5375-C14E-40C3-9FBA-ED01A974E74C}"/>
              </a:ext>
            </a:extLst>
          </p:cNvPr>
          <p:cNvSpPr/>
          <p:nvPr/>
        </p:nvSpPr>
        <p:spPr>
          <a:xfrm>
            <a:off x="8405560" y="2653571"/>
            <a:ext cx="383600" cy="43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A59775AA-208E-4687-A247-7004A7D9E6E7}"/>
              </a:ext>
            </a:extLst>
          </p:cNvPr>
          <p:cNvSpPr txBox="1"/>
          <p:nvPr/>
        </p:nvSpPr>
        <p:spPr>
          <a:xfrm>
            <a:off x="1277013" y="3818287"/>
            <a:ext cx="2269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任務名稱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進入可再度進入任務做診斷。</a:t>
            </a:r>
          </a:p>
        </p:txBody>
      </p:sp>
    </p:spTree>
    <p:extLst>
      <p:ext uri="{BB962C8B-B14F-4D97-AF65-F5344CB8AC3E}">
        <p14:creationId xmlns:p14="http://schemas.microsoft.com/office/powerpoint/2010/main" val="165414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0" name="Rectangle 21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3943350" cy="919218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b="1" dirty="0"/>
              <a:t>甲生作答情形</a:t>
            </a:r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4000" y="6492875"/>
            <a:ext cx="540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C1C00F10-56FD-4EC2-B989-5D5A8B5DF050}" type="slidenum">
              <a:rPr lang="en-US" altLang="zh-TW" baseline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標楷體" panose="03000509000000000000" pitchFamily="65" charset="-120"/>
              </a:rPr>
              <a:pPr eaLnBrk="1" hangingPunct="1"/>
              <a:t>3</a:t>
            </a:fld>
            <a:endParaRPr lang="en-US" altLang="zh-TW" baseline="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標楷體" panose="03000509000000000000" pitchFamily="65" charset="-120"/>
            </a:endParaRPr>
          </a:p>
        </p:txBody>
      </p:sp>
      <p:sp>
        <p:nvSpPr>
          <p:cNvPr id="190466" name="Rectangle 2"/>
          <p:cNvSpPr>
            <a:spLocks noChangeArrowheads="1"/>
          </p:cNvSpPr>
          <p:nvPr/>
        </p:nvSpPr>
        <p:spPr bwMode="auto">
          <a:xfrm>
            <a:off x="5383842" y="4017913"/>
            <a:ext cx="720000" cy="5400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辨別直角</a:t>
            </a:r>
          </a:p>
        </p:txBody>
      </p:sp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7152514" y="4017913"/>
            <a:ext cx="720000" cy="5400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三角形內角和等於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180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度</a:t>
            </a:r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5970588" y="2309763"/>
            <a:ext cx="972000" cy="5400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利用等腰三角形的特性求出未知的角度</a:t>
            </a:r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5970588" y="3128913"/>
            <a:ext cx="972000" cy="5400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認識等腰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  <a:cs typeface="Adobe Arabic" panose="02040503050201020203" pitchFamily="18" charset="-78"/>
            </a:endParaRPr>
          </a:p>
          <a:p>
            <a:pPr algn="ctr"/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直角三角形</a:t>
            </a:r>
          </a:p>
        </p:txBody>
      </p:sp>
      <p:sp>
        <p:nvSpPr>
          <p:cNvPr id="190470" name="Rectangle 6"/>
          <p:cNvSpPr>
            <a:spLocks noChangeArrowheads="1"/>
          </p:cNvSpPr>
          <p:nvPr/>
        </p:nvSpPr>
        <p:spPr bwMode="auto">
          <a:xfrm>
            <a:off x="6268178" y="4017913"/>
            <a:ext cx="720000" cy="5400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認識直角三角形</a:t>
            </a:r>
          </a:p>
        </p:txBody>
      </p:sp>
      <p:sp>
        <p:nvSpPr>
          <p:cNvPr id="190471" name="Rectangle 7"/>
          <p:cNvSpPr>
            <a:spLocks noChangeArrowheads="1"/>
          </p:cNvSpPr>
          <p:nvPr/>
        </p:nvSpPr>
        <p:spPr bwMode="auto">
          <a:xfrm>
            <a:off x="7175499" y="3128913"/>
            <a:ext cx="972000" cy="5400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辨別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  <a:cs typeface="Adobe Arabic" panose="02040503050201020203" pitchFamily="18" charset="-78"/>
            </a:endParaRPr>
          </a:p>
          <a:p>
            <a:pPr algn="ctr"/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等腰三角形</a:t>
            </a:r>
          </a:p>
        </p:txBody>
      </p:sp>
      <p:sp>
        <p:nvSpPr>
          <p:cNvPr id="190472" name="Rectangle 8"/>
          <p:cNvSpPr>
            <a:spLocks noChangeArrowheads="1"/>
          </p:cNvSpPr>
          <p:nvPr/>
        </p:nvSpPr>
        <p:spPr bwMode="auto">
          <a:xfrm>
            <a:off x="8036849" y="4017913"/>
            <a:ext cx="720000" cy="5400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知道等腰三角形</a:t>
            </a:r>
          </a:p>
        </p:txBody>
      </p:sp>
      <p:sp>
        <p:nvSpPr>
          <p:cNvPr id="190473" name="Rectangle 9"/>
          <p:cNvSpPr>
            <a:spLocks noChangeArrowheads="1"/>
          </p:cNvSpPr>
          <p:nvPr/>
        </p:nvSpPr>
        <p:spPr bwMode="auto">
          <a:xfrm>
            <a:off x="7175499" y="2309763"/>
            <a:ext cx="972000" cy="5400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找出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  <a:cs typeface="Adobe Arabic" panose="02040503050201020203" pitchFamily="18" charset="-78"/>
            </a:endParaRPr>
          </a:p>
          <a:p>
            <a:pPr algn="ctr"/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等腰三角形</a:t>
            </a:r>
          </a:p>
        </p:txBody>
      </p:sp>
      <p:sp>
        <p:nvSpPr>
          <p:cNvPr id="12299" name="Line 10"/>
          <p:cNvSpPr>
            <a:spLocks noChangeShapeType="1"/>
          </p:cNvSpPr>
          <p:nvPr/>
        </p:nvSpPr>
        <p:spPr bwMode="auto">
          <a:xfrm flipV="1">
            <a:off x="5737677" y="3675261"/>
            <a:ext cx="718911" cy="3331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2300" name="Line 11"/>
          <p:cNvSpPr>
            <a:spLocks noChangeShapeType="1"/>
          </p:cNvSpPr>
          <p:nvPr/>
        </p:nvSpPr>
        <p:spPr bwMode="auto">
          <a:xfrm flipH="1" flipV="1">
            <a:off x="6597875" y="3708549"/>
            <a:ext cx="914174" cy="2998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2301" name="Line 12"/>
          <p:cNvSpPr>
            <a:spLocks noChangeShapeType="1"/>
          </p:cNvSpPr>
          <p:nvPr/>
        </p:nvSpPr>
        <p:spPr bwMode="auto">
          <a:xfrm flipH="1" flipV="1">
            <a:off x="6492052" y="3675263"/>
            <a:ext cx="126236" cy="3394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2302" name="Line 13"/>
          <p:cNvSpPr>
            <a:spLocks noChangeShapeType="1"/>
          </p:cNvSpPr>
          <p:nvPr/>
        </p:nvSpPr>
        <p:spPr bwMode="auto">
          <a:xfrm flipV="1">
            <a:off x="5776912" y="3692526"/>
            <a:ext cx="1627944" cy="315861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Adobe Arabic" panose="02040503050201020203" pitchFamily="18" charset="-78"/>
            </a:endParaRPr>
          </a:p>
        </p:txBody>
      </p:sp>
      <p:sp>
        <p:nvSpPr>
          <p:cNvPr id="12303" name="Line 14"/>
          <p:cNvSpPr>
            <a:spLocks noChangeShapeType="1"/>
          </p:cNvSpPr>
          <p:nvPr/>
        </p:nvSpPr>
        <p:spPr bwMode="auto">
          <a:xfrm flipH="1" flipV="1">
            <a:off x="7752335" y="3706108"/>
            <a:ext cx="644048" cy="30863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2304" name="Line 15"/>
          <p:cNvSpPr>
            <a:spLocks noChangeShapeType="1"/>
          </p:cNvSpPr>
          <p:nvPr/>
        </p:nvSpPr>
        <p:spPr bwMode="auto">
          <a:xfrm flipV="1">
            <a:off x="7513282" y="3675263"/>
            <a:ext cx="130627" cy="35149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2305" name="Line 16"/>
          <p:cNvSpPr>
            <a:spLocks noChangeShapeType="1"/>
          </p:cNvSpPr>
          <p:nvPr/>
        </p:nvSpPr>
        <p:spPr bwMode="auto">
          <a:xfrm flipH="1" flipV="1">
            <a:off x="6733574" y="3708548"/>
            <a:ext cx="1642076" cy="2998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2306" name="Line 17"/>
          <p:cNvSpPr>
            <a:spLocks noChangeShapeType="1"/>
          </p:cNvSpPr>
          <p:nvPr/>
        </p:nvSpPr>
        <p:spPr bwMode="auto">
          <a:xfrm flipV="1">
            <a:off x="6618286" y="3699020"/>
            <a:ext cx="950905" cy="31889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2307" name="Line 18"/>
          <p:cNvSpPr>
            <a:spLocks noChangeAspect="1" noChangeShapeType="1"/>
          </p:cNvSpPr>
          <p:nvPr/>
        </p:nvSpPr>
        <p:spPr bwMode="auto">
          <a:xfrm flipV="1">
            <a:off x="7661499" y="2849762"/>
            <a:ext cx="0" cy="288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2308" name="Line 19"/>
          <p:cNvSpPr>
            <a:spLocks noChangeAspect="1" noChangeShapeType="1"/>
          </p:cNvSpPr>
          <p:nvPr/>
        </p:nvSpPr>
        <p:spPr bwMode="auto">
          <a:xfrm flipV="1">
            <a:off x="6456588" y="2849762"/>
            <a:ext cx="0" cy="288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2309" name="Text Box 20"/>
          <p:cNvSpPr txBox="1">
            <a:spLocks noChangeArrowheads="1"/>
          </p:cNvSpPr>
          <p:nvPr/>
        </p:nvSpPr>
        <p:spPr bwMode="auto">
          <a:xfrm>
            <a:off x="6292586" y="5333762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學生試題結構</a:t>
            </a:r>
          </a:p>
        </p:txBody>
      </p:sp>
      <p:sp>
        <p:nvSpPr>
          <p:cNvPr id="12315" name="Rectangle 26"/>
          <p:cNvSpPr>
            <a:spLocks noChangeArrowheads="1"/>
          </p:cNvSpPr>
          <p:nvPr/>
        </p:nvSpPr>
        <p:spPr bwMode="auto">
          <a:xfrm>
            <a:off x="6143466" y="355181"/>
            <a:ext cx="93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答對</a:t>
            </a:r>
          </a:p>
        </p:txBody>
      </p:sp>
      <p:sp>
        <p:nvSpPr>
          <p:cNvPr id="12316" name="Rectangle 27"/>
          <p:cNvSpPr>
            <a:spLocks noChangeArrowheads="1"/>
          </p:cNvSpPr>
          <p:nvPr/>
        </p:nvSpPr>
        <p:spPr bwMode="auto">
          <a:xfrm>
            <a:off x="6143466" y="846017"/>
            <a:ext cx="93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答錯</a:t>
            </a:r>
          </a:p>
        </p:txBody>
      </p:sp>
      <p:sp>
        <p:nvSpPr>
          <p:cNvPr id="12317" name="Rectangle 28"/>
          <p:cNvSpPr>
            <a:spLocks noChangeArrowheads="1"/>
          </p:cNvSpPr>
          <p:nvPr/>
        </p:nvSpPr>
        <p:spPr bwMode="auto">
          <a:xfrm>
            <a:off x="7787670" y="355181"/>
            <a:ext cx="93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預測答對</a:t>
            </a:r>
          </a:p>
        </p:txBody>
      </p:sp>
      <p:pic>
        <p:nvPicPr>
          <p:cNvPr id="190500" name="Picture 36" descr="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6625"/>
            <a:ext cx="49053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501" name="Picture 37" descr="1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0275"/>
            <a:ext cx="4905375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502" name="Picture 38" descr="1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916488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503" name="Picture 39" descr="1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8050"/>
            <a:ext cx="4905375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505" name="Rectangle 41"/>
          <p:cNvSpPr>
            <a:spLocks noChangeArrowheads="1"/>
          </p:cNvSpPr>
          <p:nvPr/>
        </p:nvSpPr>
        <p:spPr bwMode="auto">
          <a:xfrm>
            <a:off x="199043" y="3777405"/>
            <a:ext cx="972000" cy="6480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1-1-1-1-1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，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2-1-1-1-1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，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3-1-1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辨別直角</a:t>
            </a:r>
          </a:p>
        </p:txBody>
      </p:sp>
      <p:sp>
        <p:nvSpPr>
          <p:cNvPr id="190506" name="Rectangle 42"/>
          <p:cNvSpPr>
            <a:spLocks noChangeArrowheads="1"/>
          </p:cNvSpPr>
          <p:nvPr/>
        </p:nvSpPr>
        <p:spPr bwMode="auto">
          <a:xfrm>
            <a:off x="2347351" y="3777405"/>
            <a:ext cx="972000" cy="6480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5-2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三角形內角和等於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180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度</a:t>
            </a:r>
          </a:p>
        </p:txBody>
      </p:sp>
      <p:sp>
        <p:nvSpPr>
          <p:cNvPr id="190507" name="Rectangle 43"/>
          <p:cNvSpPr>
            <a:spLocks noChangeArrowheads="1"/>
          </p:cNvSpPr>
          <p:nvPr/>
        </p:nvSpPr>
        <p:spPr bwMode="auto">
          <a:xfrm>
            <a:off x="1532731" y="1963130"/>
            <a:ext cx="972000" cy="6480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5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利用等腰三角形的特性求出未知的角度</a:t>
            </a:r>
          </a:p>
        </p:txBody>
      </p:sp>
      <p:sp>
        <p:nvSpPr>
          <p:cNvPr id="190508" name="Rectangle 44"/>
          <p:cNvSpPr>
            <a:spLocks noChangeArrowheads="1"/>
          </p:cNvSpPr>
          <p:nvPr/>
        </p:nvSpPr>
        <p:spPr bwMode="auto">
          <a:xfrm>
            <a:off x="1532731" y="2843860"/>
            <a:ext cx="972000" cy="6480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3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認識等腰直角三角形</a:t>
            </a:r>
          </a:p>
        </p:txBody>
      </p:sp>
      <p:sp>
        <p:nvSpPr>
          <p:cNvPr id="190509" name="Rectangle 45"/>
          <p:cNvSpPr>
            <a:spLocks noChangeArrowheads="1"/>
          </p:cNvSpPr>
          <p:nvPr/>
        </p:nvSpPr>
        <p:spPr bwMode="auto">
          <a:xfrm>
            <a:off x="1273197" y="3777405"/>
            <a:ext cx="972000" cy="6480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3-1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認識直角三角形</a:t>
            </a:r>
          </a:p>
        </p:txBody>
      </p:sp>
      <p:sp>
        <p:nvSpPr>
          <p:cNvPr id="190510" name="Rectangle 46"/>
          <p:cNvSpPr>
            <a:spLocks noChangeArrowheads="1"/>
          </p:cNvSpPr>
          <p:nvPr/>
        </p:nvSpPr>
        <p:spPr bwMode="auto">
          <a:xfrm>
            <a:off x="3421504" y="3777405"/>
            <a:ext cx="972000" cy="6480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3-2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，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4-1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，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5-1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辨別等腰三角形</a:t>
            </a:r>
          </a:p>
        </p:txBody>
      </p:sp>
      <p:sp>
        <p:nvSpPr>
          <p:cNvPr id="190511" name="Rectangle 47"/>
          <p:cNvSpPr>
            <a:spLocks noChangeArrowheads="1"/>
          </p:cNvSpPr>
          <p:nvPr/>
        </p:nvSpPr>
        <p:spPr bwMode="auto">
          <a:xfrm>
            <a:off x="3421504" y="4692838"/>
            <a:ext cx="972000" cy="6480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3-2-1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，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4-1-1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，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5-1-1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知道等腰三角形</a:t>
            </a:r>
          </a:p>
        </p:txBody>
      </p:sp>
      <p:sp>
        <p:nvSpPr>
          <p:cNvPr id="190512" name="Rectangle 48"/>
          <p:cNvSpPr>
            <a:spLocks noChangeArrowheads="1"/>
          </p:cNvSpPr>
          <p:nvPr/>
        </p:nvSpPr>
        <p:spPr bwMode="auto">
          <a:xfrm>
            <a:off x="3421504" y="2843860"/>
            <a:ext cx="972000" cy="6480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4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找出等腰三角形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679555" y="3491859"/>
            <a:ext cx="3227949" cy="289497"/>
            <a:chOff x="679555" y="3491859"/>
            <a:chExt cx="3227949" cy="289497"/>
          </a:xfrm>
        </p:grpSpPr>
        <p:sp>
          <p:nvSpPr>
            <p:cNvPr id="12345" name="Line 53"/>
            <p:cNvSpPr>
              <a:spLocks noChangeAspect="1" noChangeShapeType="1"/>
            </p:cNvSpPr>
            <p:nvPr/>
          </p:nvSpPr>
          <p:spPr bwMode="auto">
            <a:xfrm flipV="1">
              <a:off x="3907504" y="3491859"/>
              <a:ext cx="0" cy="2880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lang="zh-TW" altLang="en-US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  <p:sp>
          <p:nvSpPr>
            <p:cNvPr id="12342" name="Line 50"/>
            <p:cNvSpPr>
              <a:spLocks noChangeShapeType="1"/>
            </p:cNvSpPr>
            <p:nvPr/>
          </p:nvSpPr>
          <p:spPr bwMode="auto">
            <a:xfrm flipV="1">
              <a:off x="679555" y="3509322"/>
              <a:ext cx="1110864" cy="267672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lang="zh-TW" altLang="en-US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  <p:sp>
          <p:nvSpPr>
            <p:cNvPr id="12343" name="Line 51"/>
            <p:cNvSpPr>
              <a:spLocks noChangeShapeType="1"/>
            </p:cNvSpPr>
            <p:nvPr/>
          </p:nvSpPr>
          <p:spPr bwMode="auto">
            <a:xfrm flipH="1" flipV="1">
              <a:off x="2081052" y="3536310"/>
              <a:ext cx="766255" cy="23157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lang="zh-TW" altLang="en-US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  <p:sp>
          <p:nvSpPr>
            <p:cNvPr id="12344" name="Line 52"/>
            <p:cNvSpPr>
              <a:spLocks noChangeShapeType="1"/>
            </p:cNvSpPr>
            <p:nvPr/>
          </p:nvSpPr>
          <p:spPr bwMode="auto">
            <a:xfrm flipV="1">
              <a:off x="1791652" y="3498210"/>
              <a:ext cx="134500" cy="283146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lang="zh-TW" altLang="en-US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  <p:sp>
          <p:nvSpPr>
            <p:cNvPr id="12346" name="Line 54"/>
            <p:cNvSpPr>
              <a:spLocks noChangeShapeType="1"/>
            </p:cNvSpPr>
            <p:nvPr/>
          </p:nvSpPr>
          <p:spPr bwMode="auto">
            <a:xfrm flipH="1" flipV="1">
              <a:off x="2313964" y="3514083"/>
              <a:ext cx="1582425" cy="258559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lang="zh-TW" altLang="en-US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sp>
        <p:nvSpPr>
          <p:cNvPr id="190519" name="Line 55"/>
          <p:cNvSpPr>
            <a:spLocks noChangeAspect="1" noChangeShapeType="1"/>
          </p:cNvSpPr>
          <p:nvPr/>
        </p:nvSpPr>
        <p:spPr bwMode="auto">
          <a:xfrm flipV="1">
            <a:off x="2019525" y="2611541"/>
            <a:ext cx="0" cy="232319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90520" name="Line 56"/>
          <p:cNvSpPr>
            <a:spLocks noChangeShapeType="1"/>
          </p:cNvSpPr>
          <p:nvPr/>
        </p:nvSpPr>
        <p:spPr bwMode="auto">
          <a:xfrm flipH="1" flipV="1">
            <a:off x="3905533" y="4425404"/>
            <a:ext cx="3943" cy="267433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90521" name="Rectangle 57"/>
          <p:cNvSpPr>
            <a:spLocks noChangeArrowheads="1"/>
          </p:cNvSpPr>
          <p:nvPr/>
        </p:nvSpPr>
        <p:spPr bwMode="auto">
          <a:xfrm>
            <a:off x="1582574" y="5333762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補救教學結構</a:t>
            </a:r>
          </a:p>
        </p:txBody>
      </p:sp>
      <p:sp>
        <p:nvSpPr>
          <p:cNvPr id="3" name="橢圓 2"/>
          <p:cNvSpPr/>
          <p:nvPr/>
        </p:nvSpPr>
        <p:spPr>
          <a:xfrm>
            <a:off x="5647155" y="332010"/>
            <a:ext cx="351142" cy="351142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534694" y="710186"/>
            <a:ext cx="5760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32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endParaRPr lang="zh-TW" altLang="en-US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橢圓 61"/>
          <p:cNvSpPr/>
          <p:nvPr/>
        </p:nvSpPr>
        <p:spPr>
          <a:xfrm>
            <a:off x="7366380" y="332010"/>
            <a:ext cx="351142" cy="351142"/>
          </a:xfrm>
          <a:prstGeom prst="ellipse">
            <a:avLst/>
          </a:prstGeom>
          <a:noFill/>
          <a:ln w="57150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文字方塊 62"/>
          <p:cNvSpPr txBox="1"/>
          <p:nvPr/>
        </p:nvSpPr>
        <p:spPr>
          <a:xfrm>
            <a:off x="5304301" y="2319290"/>
            <a:ext cx="5760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32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endParaRPr lang="zh-TW" altLang="en-US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8243987" y="2285448"/>
            <a:ext cx="5760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32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endParaRPr lang="zh-TW" altLang="en-US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5" name="橢圓 64"/>
          <p:cNvSpPr/>
          <p:nvPr/>
        </p:nvSpPr>
        <p:spPr>
          <a:xfrm>
            <a:off x="5416762" y="3235098"/>
            <a:ext cx="351142" cy="351142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橢圓 65"/>
          <p:cNvSpPr/>
          <p:nvPr/>
        </p:nvSpPr>
        <p:spPr>
          <a:xfrm>
            <a:off x="5572767" y="4687201"/>
            <a:ext cx="351142" cy="351142"/>
          </a:xfrm>
          <a:prstGeom prst="ellipse">
            <a:avLst/>
          </a:prstGeom>
          <a:noFill/>
          <a:ln w="57150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橢圓 66"/>
          <p:cNvSpPr/>
          <p:nvPr/>
        </p:nvSpPr>
        <p:spPr>
          <a:xfrm>
            <a:off x="6459999" y="4687201"/>
            <a:ext cx="351142" cy="351142"/>
          </a:xfrm>
          <a:prstGeom prst="ellipse">
            <a:avLst/>
          </a:prstGeom>
          <a:noFill/>
          <a:ln w="57150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橢圓 67"/>
          <p:cNvSpPr/>
          <p:nvPr/>
        </p:nvSpPr>
        <p:spPr>
          <a:xfrm>
            <a:off x="7347231" y="4687201"/>
            <a:ext cx="351142" cy="351142"/>
          </a:xfrm>
          <a:prstGeom prst="ellipse">
            <a:avLst/>
          </a:prstGeom>
          <a:noFill/>
          <a:ln w="57150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橢圓 68"/>
          <p:cNvSpPr/>
          <p:nvPr/>
        </p:nvSpPr>
        <p:spPr>
          <a:xfrm>
            <a:off x="8234464" y="4687201"/>
            <a:ext cx="351142" cy="351142"/>
          </a:xfrm>
          <a:prstGeom prst="ellipse">
            <a:avLst/>
          </a:prstGeom>
          <a:noFill/>
          <a:ln w="57150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橢圓 69"/>
          <p:cNvSpPr/>
          <p:nvPr/>
        </p:nvSpPr>
        <p:spPr>
          <a:xfrm>
            <a:off x="8353533" y="3235098"/>
            <a:ext cx="351142" cy="351142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082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9046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9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9047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9046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9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90467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190470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90472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190466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autoRev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9047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9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90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9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9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90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9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90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9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9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90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9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9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9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9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9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9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9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9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9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9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9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19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190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90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1905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190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190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1905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1" dur="indefinite"/>
                                        <p:tgtEl>
                                          <p:spTgt spid="1905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2" dur="indefinite"/>
                                        <p:tgtEl>
                                          <p:spTgt spid="19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4" dur="indefinite"/>
                                        <p:tgtEl>
                                          <p:spTgt spid="1905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5" dur="indefinite"/>
                                        <p:tgtEl>
                                          <p:spTgt spid="19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7" dur="indefinite"/>
                                        <p:tgtEl>
                                          <p:spTgt spid="1905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8" dur="indefinite"/>
                                        <p:tgtEl>
                                          <p:spTgt spid="19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0" dur="indefinite"/>
                                        <p:tgtEl>
                                          <p:spTgt spid="1905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1" dur="indefinite"/>
                                        <p:tgtEl>
                                          <p:spTgt spid="19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3" dur="indefinite"/>
                                        <p:tgtEl>
                                          <p:spTgt spid="1905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4" dur="indefinite"/>
                                        <p:tgtEl>
                                          <p:spTgt spid="19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6" dur="indefinite"/>
                                        <p:tgtEl>
                                          <p:spTgt spid="1905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7" dur="indefinite"/>
                                        <p:tgtEl>
                                          <p:spTgt spid="19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9" dur="indefinite"/>
                                        <p:tgtEl>
                                          <p:spTgt spid="1905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0" dur="indefinite"/>
                                        <p:tgtEl>
                                          <p:spTgt spid="19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animBg="1"/>
      <p:bldP spid="190467" grpId="0" animBg="1"/>
      <p:bldP spid="190468" grpId="0" animBg="1"/>
      <p:bldP spid="190469" grpId="0" animBg="1"/>
      <p:bldP spid="190470" grpId="0" animBg="1"/>
      <p:bldP spid="190471" grpId="0" animBg="1"/>
      <p:bldP spid="190472" grpId="0" animBg="1"/>
      <p:bldP spid="190473" grpId="0" animBg="1"/>
      <p:bldP spid="190505" grpId="0" animBg="1"/>
      <p:bldP spid="190505" grpId="1" animBg="1"/>
      <p:bldP spid="190506" grpId="0" animBg="1"/>
      <p:bldP spid="190506" grpId="1" animBg="1"/>
      <p:bldP spid="190507" grpId="0" animBg="1"/>
      <p:bldP spid="190508" grpId="0" animBg="1"/>
      <p:bldP spid="190508" grpId="1" animBg="1"/>
      <p:bldP spid="190509" grpId="0" animBg="1"/>
      <p:bldP spid="190509" grpId="1" animBg="1"/>
      <p:bldP spid="190510" grpId="0" animBg="1"/>
      <p:bldP spid="190510" grpId="1" animBg="1"/>
      <p:bldP spid="190511" grpId="0" animBg="1"/>
      <p:bldP spid="190511" grpId="1" animBg="1"/>
      <p:bldP spid="190512" grpId="0" animBg="1"/>
      <p:bldP spid="190519" grpId="0" animBg="1"/>
      <p:bldP spid="190519" grpId="1" animBg="1"/>
      <p:bldP spid="190520" grpId="0" animBg="1"/>
      <p:bldP spid="190521" grpId="0"/>
      <p:bldP spid="63" grpId="0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2" y="1196752"/>
            <a:ext cx="8935697" cy="506800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32000" y="119737"/>
            <a:ext cx="8414288" cy="792000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</a:rPr>
              <a:t>任務管理</a:t>
            </a:r>
            <a:r>
              <a:rPr lang="en-US" altLang="zh-TW" sz="3200" b="1" dirty="0">
                <a:latin typeface="微軟正黑體" panose="020B0604030504040204" pitchFamily="34" charset="-120"/>
              </a:rPr>
              <a:t>&gt;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</a:rPr>
              <a:t>任務進度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8604000" y="6492875"/>
            <a:ext cx="540000" cy="365125"/>
          </a:xfrm>
        </p:spPr>
        <p:txBody>
          <a:bodyPr/>
          <a:lstStyle/>
          <a:p>
            <a:fld id="{5FDCE14D-C0F4-40F0-A0DA-ECDE06B4D2BF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23928" y="4581128"/>
            <a:ext cx="4392488" cy="14401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B9202C8-930B-4130-B27A-A5BB4F6C989A}"/>
              </a:ext>
            </a:extLst>
          </p:cNvPr>
          <p:cNvSpPr/>
          <p:nvPr/>
        </p:nvSpPr>
        <p:spPr>
          <a:xfrm>
            <a:off x="214909" y="1982902"/>
            <a:ext cx="1188739" cy="3203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82419" y="1844238"/>
            <a:ext cx="7182070" cy="19343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392361" y="1484784"/>
            <a:ext cx="3090911" cy="292388"/>
          </a:xfrm>
          <a:prstGeom prst="wedgeRectCallout">
            <a:avLst>
              <a:gd name="adj1" fmla="val -35736"/>
              <a:gd name="adj2" fmla="val 140099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>
            <a:defPPr>
              <a:defRPr lang="zh-TW"/>
            </a:defPPr>
            <a:lvl1pPr>
              <a:defRPr sz="130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選擇欲查看的範圍，點選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送出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按鈕。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796CF20-D4AD-43E1-9D51-3396438DA931}"/>
              </a:ext>
            </a:extLst>
          </p:cNvPr>
          <p:cNvSpPr txBox="1"/>
          <p:nvPr/>
        </p:nvSpPr>
        <p:spPr>
          <a:xfrm>
            <a:off x="395536" y="4006692"/>
            <a:ext cx="135899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60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任務資訊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7ABA5E1-B8B6-4AFD-B40A-44C69B4417A9}"/>
              </a:ext>
            </a:extLst>
          </p:cNvPr>
          <p:cNvSpPr txBox="1"/>
          <p:nvPr/>
        </p:nvSpPr>
        <p:spPr>
          <a:xfrm>
            <a:off x="461074" y="5056610"/>
            <a:ext cx="135899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60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完成情形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5F11A68E-EC85-416F-951B-1D50D87BEDC8}"/>
              </a:ext>
            </a:extLst>
          </p:cNvPr>
          <p:cNvCxnSpPr>
            <a:cxnSpLocks/>
          </p:cNvCxnSpPr>
          <p:nvPr/>
        </p:nvCxnSpPr>
        <p:spPr>
          <a:xfrm flipH="1">
            <a:off x="1475656" y="4162212"/>
            <a:ext cx="36332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4BF513CA-8426-40A9-AFDB-B8906E7D79B4}"/>
              </a:ext>
            </a:extLst>
          </p:cNvPr>
          <p:cNvCxnSpPr>
            <a:cxnSpLocks/>
          </p:cNvCxnSpPr>
          <p:nvPr/>
        </p:nvCxnSpPr>
        <p:spPr>
          <a:xfrm flipH="1">
            <a:off x="1600755" y="5332752"/>
            <a:ext cx="36332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54F60226-4238-4185-8788-EACB93EF8544}"/>
              </a:ext>
            </a:extLst>
          </p:cNvPr>
          <p:cNvSpPr txBox="1"/>
          <p:nvPr/>
        </p:nvSpPr>
        <p:spPr>
          <a:xfrm>
            <a:off x="6774076" y="4167614"/>
            <a:ext cx="1709196" cy="292388"/>
          </a:xfrm>
          <a:prstGeom prst="wedgeRectCallout">
            <a:avLst>
              <a:gd name="adj1" fmla="val -35736"/>
              <a:gd name="adj2" fmla="val 140099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>
            <a:defPPr>
              <a:defRPr lang="zh-TW"/>
            </a:defPPr>
            <a:lvl1pPr>
              <a:defRPr sz="130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選擇欲查看的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報表</a:t>
            </a:r>
          </a:p>
        </p:txBody>
      </p:sp>
    </p:spTree>
    <p:extLst>
      <p:ext uri="{BB962C8B-B14F-4D97-AF65-F5344CB8AC3E}">
        <p14:creationId xmlns:p14="http://schemas.microsoft.com/office/powerpoint/2010/main" val="263624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56" y="3683783"/>
            <a:ext cx="3718928" cy="1654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36" y="928318"/>
            <a:ext cx="3581410" cy="20312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64856" y="119737"/>
            <a:ext cx="8414288" cy="792000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</a:rPr>
              <a:t>任務管理</a:t>
            </a:r>
            <a:r>
              <a:rPr lang="en-US" altLang="zh-TW" sz="2800" b="1" dirty="0">
                <a:latin typeface="微軟正黑體" panose="020B0604030504040204" pitchFamily="34" charset="-120"/>
              </a:rPr>
              <a:t>&gt;</a:t>
            </a:r>
            <a:r>
              <a:rPr lang="zh-TW" altLang="en-US" sz="2800" b="1" dirty="0">
                <a:latin typeface="微軟正黑體" panose="020B0604030504040204" pitchFamily="34" charset="-120"/>
              </a:rPr>
              <a:t>任務進度</a:t>
            </a:r>
            <a:r>
              <a:rPr lang="en-US" altLang="zh-TW" sz="2800" b="1" dirty="0">
                <a:latin typeface="微軟正黑體" panose="020B0604030504040204" pitchFamily="34" charset="-120"/>
              </a:rPr>
              <a:t>&gt;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</a:rPr>
              <a:t>班級學習狀態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8604000" y="6492875"/>
            <a:ext cx="540000" cy="365125"/>
          </a:xfrm>
        </p:spPr>
        <p:txBody>
          <a:bodyPr/>
          <a:lstStyle/>
          <a:p>
            <a:fld id="{5FDCE14D-C0F4-40F0-A0DA-ECDE06B4D2BF}" type="slidenum">
              <a:rPr lang="zh-TW" altLang="en-US" smtClean="0"/>
              <a:t>31</a:t>
            </a:fld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814017" y="2343195"/>
            <a:ext cx="555032" cy="5156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1763688" y="5010385"/>
            <a:ext cx="1296144" cy="3035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>
            <a:cxnSpLocks/>
          </p:cNvCxnSpPr>
          <p:nvPr/>
        </p:nvCxnSpPr>
        <p:spPr>
          <a:xfrm>
            <a:off x="2625607" y="5313931"/>
            <a:ext cx="0" cy="3473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>
            <a:off x="2383183" y="2492896"/>
            <a:ext cx="1831908" cy="2516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1647" y="3654456"/>
            <a:ext cx="4372841" cy="149226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</p:pic>
      <p:sp>
        <p:nvSpPr>
          <p:cNvPr id="27" name="矩形 26"/>
          <p:cNvSpPr/>
          <p:nvPr/>
        </p:nvSpPr>
        <p:spPr>
          <a:xfrm>
            <a:off x="5311729" y="3683783"/>
            <a:ext cx="593442" cy="152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8" name="直線單箭頭接點 27"/>
          <p:cNvCxnSpPr/>
          <p:nvPr/>
        </p:nvCxnSpPr>
        <p:spPr>
          <a:xfrm>
            <a:off x="6290795" y="4863922"/>
            <a:ext cx="0" cy="5655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5475301" y="5468282"/>
            <a:ext cx="172271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zh-TW" sz="1400" b="1" dirty="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滑鼠移至</a:t>
            </a:r>
            <a:r>
              <a:rPr lang="zh-TW" altLang="en-US" sz="1400" b="1" dirty="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百分比上，會出現已精熟、未精熟的節點清單。</a:t>
            </a:r>
            <a:endParaRPr lang="zh-TW" altLang="zh-TW" sz="1400" b="1" dirty="0">
              <a:solidFill>
                <a:srgbClr val="602E04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3" name="圓角矩形 32"/>
          <p:cNvSpPr/>
          <p:nvPr/>
        </p:nvSpPr>
        <p:spPr>
          <a:xfrm>
            <a:off x="1649533" y="5577200"/>
            <a:ext cx="1952149" cy="1055608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zh-TW" sz="1400" b="1" dirty="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滑鼠移至</a:t>
            </a:r>
            <a:r>
              <a:rPr lang="zh-TW" altLang="en-US" sz="1400" b="1" dirty="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待補救</a:t>
            </a:r>
            <a:r>
              <a:rPr lang="zh-TW" altLang="zh-TW" sz="1400" b="1" dirty="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人數百分比上，會出現未精熟的人數名單。</a:t>
            </a:r>
            <a:endParaRPr lang="en-US" altLang="zh-TW" sz="1400" b="1" dirty="0">
              <a:solidFill>
                <a:srgbClr val="602E04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en-US" altLang="zh-TW" sz="1400" b="1" dirty="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</a:t>
            </a:r>
            <a:r>
              <a:rPr lang="zh-TW" altLang="en-US" sz="1400" b="1" dirty="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姓名</a:t>
            </a:r>
            <a:r>
              <a:rPr lang="en-US" altLang="zh-TW" sz="1400" b="1" dirty="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-</a:t>
            </a:r>
            <a:r>
              <a:rPr lang="zh-TW" altLang="en-US" sz="1400" b="1" dirty="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帳號</a:t>
            </a:r>
            <a:r>
              <a:rPr lang="en-US" altLang="zh-TW" sz="1400" b="1" dirty="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endParaRPr lang="zh-TW" altLang="zh-TW" sz="1400" b="1" dirty="0">
              <a:solidFill>
                <a:srgbClr val="602E04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51720" y="3924743"/>
            <a:ext cx="593442" cy="152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6005056" y="4528597"/>
            <a:ext cx="571478" cy="3353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9910" y="1785878"/>
            <a:ext cx="2060094" cy="112645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466" y="3222998"/>
            <a:ext cx="1724475" cy="35798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6303" y="3245075"/>
            <a:ext cx="1533849" cy="34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21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7" grpId="0" animBg="1"/>
      <p:bldP spid="31" grpId="0" animBg="1"/>
      <p:bldP spid="33" grpId="0" animBg="1"/>
      <p:bldP spid="34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圖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092" y="3178696"/>
            <a:ext cx="4977188" cy="164670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22009"/>
            <a:ext cx="3005042" cy="1874589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64856" y="119737"/>
            <a:ext cx="8414288" cy="792000"/>
          </a:xfrm>
        </p:spPr>
        <p:txBody>
          <a:bodyPr>
            <a:normAutofit/>
          </a:bodyPr>
          <a:lstStyle/>
          <a:p>
            <a:r>
              <a:rPr lang="zh-TW" altLang="en-US" sz="2800" b="1" dirty="0"/>
              <a:t>任務管理</a:t>
            </a:r>
            <a:r>
              <a:rPr lang="en-US" altLang="zh-TW" sz="2800" b="1" dirty="0"/>
              <a:t>&gt;</a:t>
            </a:r>
            <a:r>
              <a:rPr lang="zh-TW" altLang="en-US" sz="2800" b="1" dirty="0"/>
              <a:t>任務進度</a:t>
            </a:r>
            <a:r>
              <a:rPr lang="en-US" altLang="zh-TW" sz="2800" b="1" dirty="0"/>
              <a:t>&gt;</a:t>
            </a:r>
            <a:r>
              <a:rPr lang="zh-TW" altLang="en-US" sz="3600" b="1" dirty="0">
                <a:solidFill>
                  <a:srgbClr val="7030A0"/>
                </a:solidFill>
              </a:rPr>
              <a:t>影片瀏覽報告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8604000" y="6492875"/>
            <a:ext cx="540000" cy="365125"/>
          </a:xfrm>
        </p:spPr>
        <p:txBody>
          <a:bodyPr/>
          <a:lstStyle/>
          <a:p>
            <a:fld id="{5FDCE14D-C0F4-40F0-A0DA-ECDE06B4D2BF}" type="slidenum">
              <a:rPr lang="zh-TW" altLang="en-US" smtClean="0"/>
              <a:t>32</a:t>
            </a:fld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539565" y="2256558"/>
            <a:ext cx="555032" cy="5156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3109964" y="3646127"/>
            <a:ext cx="1002768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2817081" y="4017156"/>
            <a:ext cx="767484" cy="102868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H="1">
            <a:off x="4465373" y="4017156"/>
            <a:ext cx="320604" cy="104583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8144" y="5045842"/>
            <a:ext cx="2700000" cy="960862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</p:pic>
      <p:cxnSp>
        <p:nvCxnSpPr>
          <p:cNvPr id="28" name="直線單箭頭接點 27"/>
          <p:cNvCxnSpPr>
            <a:cxnSpLocks/>
            <a:endCxn id="25" idx="0"/>
          </p:cNvCxnSpPr>
          <p:nvPr/>
        </p:nvCxnSpPr>
        <p:spPr>
          <a:xfrm>
            <a:off x="6408752" y="4017156"/>
            <a:ext cx="809392" cy="102868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cxnSpLocks/>
          </p:cNvCxnSpPr>
          <p:nvPr/>
        </p:nvCxnSpPr>
        <p:spPr>
          <a:xfrm>
            <a:off x="3089305" y="2389831"/>
            <a:ext cx="1446561" cy="659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圓角矩形 33"/>
          <p:cNvSpPr/>
          <p:nvPr/>
        </p:nvSpPr>
        <p:spPr>
          <a:xfrm>
            <a:off x="7079567" y="3211784"/>
            <a:ext cx="1488577" cy="568762"/>
          </a:xfrm>
          <a:prstGeom prst="roundRect">
            <a:avLst>
              <a:gd name="adj" fmla="val 14927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602E0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點擊長條，會出現相關報表</a:t>
            </a:r>
            <a:endParaRPr lang="zh-TW" altLang="zh-TW" sz="1400" b="1" dirty="0">
              <a:solidFill>
                <a:srgbClr val="602E0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462668" y="3641406"/>
            <a:ext cx="1002768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5815373" y="3641406"/>
            <a:ext cx="1002768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/>
          <p:cNvSpPr/>
          <p:nvPr/>
        </p:nvSpPr>
        <p:spPr>
          <a:xfrm>
            <a:off x="2107196" y="3098569"/>
            <a:ext cx="2005536" cy="2584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4" name="圖片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66" y="3105229"/>
            <a:ext cx="1040831" cy="1520316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</p:pic>
      <p:sp>
        <p:nvSpPr>
          <p:cNvPr id="45" name="文字方塊 44">
            <a:extLst>
              <a:ext uri="{FF2B5EF4-FFF2-40B4-BE49-F238E27FC236}">
                <a16:creationId xmlns:a16="http://schemas.microsoft.com/office/drawing/2014/main" id="{76C96A9A-C219-4ECA-8A49-99ED1CD0F3F6}"/>
              </a:ext>
            </a:extLst>
          </p:cNvPr>
          <p:cNvSpPr txBox="1"/>
          <p:nvPr/>
        </p:nvSpPr>
        <p:spPr>
          <a:xfrm>
            <a:off x="332469" y="3111444"/>
            <a:ext cx="60912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60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sz="1100" b="1" dirty="0"/>
              <a:t>可下拉選擇本次測驗節點。</a:t>
            </a:r>
            <a:endParaRPr lang="en-US" altLang="zh-TW" sz="11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7120" y="2010541"/>
            <a:ext cx="1458493" cy="792503"/>
          </a:xfrm>
          <a:prstGeom prst="rect">
            <a:avLst/>
          </a:prstGeom>
        </p:spPr>
      </p:pic>
      <p:sp>
        <p:nvSpPr>
          <p:cNvPr id="23" name="圓角矩形 22"/>
          <p:cNvSpPr/>
          <p:nvPr/>
        </p:nvSpPr>
        <p:spPr>
          <a:xfrm>
            <a:off x="2908906" y="6131995"/>
            <a:ext cx="2552274" cy="568762"/>
          </a:xfrm>
          <a:prstGeom prst="roundRect">
            <a:avLst>
              <a:gd name="adj" fmla="val 14927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滑鼠移到選項的數字，會出現選擇此選項的學生名字</a:t>
            </a:r>
            <a:endParaRPr lang="zh-TW" altLang="zh-TW" sz="1400" b="1" dirty="0">
              <a:solidFill>
                <a:srgbClr val="602E04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516" y="5056831"/>
            <a:ext cx="2827462" cy="131555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2266" y="5050237"/>
            <a:ext cx="2723870" cy="9686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3178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34" grpId="0" animBg="1"/>
      <p:bldP spid="40" grpId="0" animBg="1"/>
      <p:bldP spid="41" grpId="0" animBg="1"/>
      <p:bldP spid="43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761" y="3370338"/>
            <a:ext cx="5472608" cy="294007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8604000" y="6492875"/>
            <a:ext cx="540000" cy="365125"/>
          </a:xfrm>
        </p:spPr>
        <p:txBody>
          <a:bodyPr/>
          <a:lstStyle/>
          <a:p>
            <a:fld id="{5FDCE14D-C0F4-40F0-A0DA-ECDE06B4D2BF}" type="slidenum">
              <a:rPr lang="zh-TW" altLang="en-US" smtClean="0"/>
              <a:t>33</a:t>
            </a:fld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3131995" cy="1953784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</p:pic>
      <p:sp>
        <p:nvSpPr>
          <p:cNvPr id="12" name="矩形 11"/>
          <p:cNvSpPr/>
          <p:nvPr/>
        </p:nvSpPr>
        <p:spPr>
          <a:xfrm>
            <a:off x="3203848" y="2523335"/>
            <a:ext cx="439968" cy="4087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1715761" y="3921324"/>
            <a:ext cx="5472607" cy="6698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圓角矩形圖說文字 25"/>
          <p:cNvSpPr/>
          <p:nvPr/>
        </p:nvSpPr>
        <p:spPr>
          <a:xfrm>
            <a:off x="6583191" y="3311268"/>
            <a:ext cx="961883" cy="340519"/>
          </a:xfrm>
          <a:prstGeom prst="wedgeRoundRectCallout">
            <a:avLst>
              <a:gd name="adj1" fmla="val -36901"/>
              <a:gd name="adj2" fmla="val 11292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zh-TW" altLang="en-US" sz="14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任務資訊</a:t>
            </a:r>
            <a:endParaRPr lang="zh-TW" altLang="zh-TW" sz="14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Adobe Arabic" panose="02040503050201020203" pitchFamily="18" charset="-78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15760" y="4968281"/>
            <a:ext cx="5472607" cy="13964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圓角矩形圖說文字 28"/>
          <p:cNvSpPr/>
          <p:nvPr/>
        </p:nvSpPr>
        <p:spPr>
          <a:xfrm>
            <a:off x="5454877" y="4627762"/>
            <a:ext cx="2090197" cy="340519"/>
          </a:xfrm>
          <a:prstGeom prst="wedgeRoundRectCallout">
            <a:avLst>
              <a:gd name="adj1" fmla="val 7674"/>
              <a:gd name="adj2" fmla="val 9115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zh-TW" altLang="en-US" sz="14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個別學生的任務完成度</a:t>
            </a:r>
            <a:endParaRPr lang="zh-TW" altLang="zh-TW" sz="1400" dirty="0">
              <a:latin typeface="Adobe 繁黑體 Std B" panose="020B0700000000000000" pitchFamily="34" charset="-120"/>
              <a:ea typeface="Adobe 繁黑體 Std B" panose="020B0700000000000000" pitchFamily="34" charset="-120"/>
              <a:cs typeface="Adobe Arabic" panose="02040503050201020203" pitchFamily="18" charset="-78"/>
            </a:endParaRPr>
          </a:p>
        </p:txBody>
      </p:sp>
      <p:cxnSp>
        <p:nvCxnSpPr>
          <p:cNvPr id="16" name="直線單箭頭接點 15"/>
          <p:cNvCxnSpPr>
            <a:cxnSpLocks/>
          </p:cNvCxnSpPr>
          <p:nvPr/>
        </p:nvCxnSpPr>
        <p:spPr>
          <a:xfrm flipV="1">
            <a:off x="3617762" y="2727696"/>
            <a:ext cx="635588" cy="112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485" y="2257070"/>
            <a:ext cx="972920" cy="804124"/>
          </a:xfrm>
          <a:prstGeom prst="rect">
            <a:avLst/>
          </a:prstGeom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364856" y="119737"/>
            <a:ext cx="8414288" cy="792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 Narrow" panose="020B060602020203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2800" b="1" dirty="0"/>
              <a:t>任務管理</a:t>
            </a:r>
            <a:r>
              <a:rPr lang="en-US" altLang="zh-TW" sz="2800" b="1" dirty="0"/>
              <a:t>&gt;</a:t>
            </a:r>
            <a:r>
              <a:rPr lang="zh-TW" altLang="en-US" sz="2800" b="1" dirty="0"/>
              <a:t>任務進度</a:t>
            </a:r>
            <a:r>
              <a:rPr lang="en-US" altLang="zh-TW" sz="2800" b="1" dirty="0"/>
              <a:t>&gt;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</a:rPr>
              <a:t>個人進度</a:t>
            </a:r>
            <a:endParaRPr lang="zh-TW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1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6" grpId="0" animBg="1"/>
      <p:bldP spid="20" grpId="0" animBg="1"/>
      <p:bldP spid="2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827584" y="116632"/>
            <a:ext cx="7992888" cy="6645339"/>
            <a:chOff x="1228583" y="938212"/>
            <a:chExt cx="6974842" cy="5798929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583" y="938212"/>
              <a:ext cx="6686834" cy="5798929"/>
            </a:xfrm>
            <a:prstGeom prst="rect">
              <a:avLst/>
            </a:prstGeom>
          </p:spPr>
        </p:pic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EAFA2456-2332-4769-BEC0-7F5495AE9DF6}"/>
                </a:ext>
              </a:extLst>
            </p:cNvPr>
            <p:cNvSpPr txBox="1"/>
            <p:nvPr/>
          </p:nvSpPr>
          <p:spPr>
            <a:xfrm>
              <a:off x="5167940" y="1033383"/>
              <a:ext cx="1951280" cy="41549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5-n-12</a:t>
              </a:r>
              <a:r>
                <a:rPr lang="zh-TW" altLang="en-US" sz="1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能用直式處理整數除以整數，商為三位小數的計算。</a:t>
              </a:r>
            </a:p>
          </p:txBody>
        </p:sp>
        <p:cxnSp>
          <p:nvCxnSpPr>
            <p:cNvPr id="6" name="直線單箭頭接點 5">
              <a:extLst>
                <a:ext uri="{FF2B5EF4-FFF2-40B4-BE49-F238E27FC236}">
                  <a16:creationId xmlns:a16="http://schemas.microsoft.com/office/drawing/2014/main" id="{964CB89E-22C0-436E-875F-25073B95DC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87498" y="1263272"/>
              <a:ext cx="932963" cy="104408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625FF918-4136-4072-88D5-D3A64DF28A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62334" y="6317523"/>
              <a:ext cx="597697" cy="69528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08EBF6D3-BCBE-4237-8E5D-B895C0CE98B4}"/>
                </a:ext>
              </a:extLst>
            </p:cNvPr>
            <p:cNvSpPr txBox="1"/>
            <p:nvPr/>
          </p:nvSpPr>
          <p:spPr>
            <a:xfrm>
              <a:off x="4527502" y="2776005"/>
              <a:ext cx="1734832" cy="40011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 sz="1600"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en-US" altLang="zh-TW" sz="1000" dirty="0"/>
                <a:t>4-n-03</a:t>
              </a:r>
              <a:r>
                <a:rPr lang="zh-TW" altLang="zh-TW" sz="1000" dirty="0"/>
                <a:t>能熟練較大位數的乘除直式計算。</a:t>
              </a:r>
              <a:endParaRPr lang="zh-TW" altLang="en-US" sz="1000" dirty="0"/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7EA0F002-1137-4F8B-A2BF-9E2B1A047E1C}"/>
                </a:ext>
              </a:extLst>
            </p:cNvPr>
            <p:cNvSpPr txBox="1"/>
            <p:nvPr/>
          </p:nvSpPr>
          <p:spPr>
            <a:xfrm>
              <a:off x="4311054" y="6214036"/>
              <a:ext cx="1951280" cy="40011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 sz="1600"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en-US" altLang="zh-TW" sz="1000" dirty="0"/>
                <a:t>1-n-07 </a:t>
              </a:r>
              <a:r>
                <a:rPr lang="zh-TW" altLang="zh-TW" sz="1000" dirty="0"/>
                <a:t>能進行</a:t>
              </a:r>
              <a:r>
                <a:rPr lang="en-US" altLang="zh-TW" sz="1000" dirty="0"/>
                <a:t>2</a:t>
              </a:r>
              <a:r>
                <a:rPr lang="zh-TW" altLang="zh-TW" sz="1000" dirty="0"/>
                <a:t>個一數、</a:t>
              </a:r>
              <a:r>
                <a:rPr lang="en-US" altLang="zh-TW" sz="1000" dirty="0"/>
                <a:t>5</a:t>
              </a:r>
              <a:r>
                <a:rPr lang="zh-TW" altLang="zh-TW" sz="1000" dirty="0"/>
                <a:t>個一數、</a:t>
              </a:r>
              <a:r>
                <a:rPr lang="en-US" altLang="zh-TW" sz="1000" dirty="0"/>
                <a:t>10</a:t>
              </a:r>
              <a:r>
                <a:rPr lang="zh-TW" altLang="zh-TW" sz="1000" dirty="0"/>
                <a:t>個一數等活動</a:t>
              </a:r>
              <a:r>
                <a:rPr lang="zh-TW" altLang="en-US" sz="1000" dirty="0"/>
                <a:t>。</a:t>
              </a:r>
            </a:p>
          </p:txBody>
        </p:sp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E4734B3C-D52D-4BB2-A565-AFAAE75CFA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32552" y="3080459"/>
              <a:ext cx="679482" cy="92718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圓角矩形圖說文字 25"/>
            <p:cNvSpPr/>
            <p:nvPr/>
          </p:nvSpPr>
          <p:spPr>
            <a:xfrm>
              <a:off x="7543120" y="4158482"/>
              <a:ext cx="660305" cy="200007"/>
            </a:xfrm>
            <a:prstGeom prst="wedgeRoundRectCallout">
              <a:avLst>
                <a:gd name="adj1" fmla="val -44912"/>
                <a:gd name="adj2" fmla="val 89461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00" dirty="0">
                  <a:solidFill>
                    <a:schemeClr val="tx1"/>
                  </a:solidFill>
                </a:rPr>
                <a:t>3-n-04</a:t>
              </a:r>
              <a:endParaRPr lang="zh-TW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7" name="圓角矩形圖說文字 26"/>
            <p:cNvSpPr/>
            <p:nvPr/>
          </p:nvSpPr>
          <p:spPr>
            <a:xfrm>
              <a:off x="7305397" y="5218419"/>
              <a:ext cx="548142" cy="181147"/>
            </a:xfrm>
            <a:prstGeom prst="wedgeRoundRectCallout">
              <a:avLst>
                <a:gd name="adj1" fmla="val -59796"/>
                <a:gd name="adj2" fmla="val 38448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00" dirty="0">
                  <a:solidFill>
                    <a:schemeClr val="tx1"/>
                  </a:solidFill>
                </a:rPr>
                <a:t>2-n-08</a:t>
              </a:r>
              <a:endParaRPr lang="zh-TW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8" name="圓角矩形圖說文字 27"/>
            <p:cNvSpPr/>
            <p:nvPr/>
          </p:nvSpPr>
          <p:spPr>
            <a:xfrm>
              <a:off x="7210036" y="5824616"/>
              <a:ext cx="621444" cy="170107"/>
            </a:xfrm>
            <a:prstGeom prst="wedgeRoundRectCallout">
              <a:avLst>
                <a:gd name="adj1" fmla="val -61713"/>
                <a:gd name="adj2" fmla="val 31204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00" dirty="0">
                  <a:solidFill>
                    <a:schemeClr val="tx1"/>
                  </a:solidFill>
                </a:rPr>
                <a:t>2-n-06</a:t>
              </a:r>
              <a:endParaRPr lang="zh-TW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1" name="圓角矩形圖說文字 30"/>
            <p:cNvSpPr/>
            <p:nvPr/>
          </p:nvSpPr>
          <p:spPr>
            <a:xfrm>
              <a:off x="6423156" y="1822103"/>
              <a:ext cx="618220" cy="193699"/>
            </a:xfrm>
            <a:prstGeom prst="wedgeRoundRectCallout">
              <a:avLst>
                <a:gd name="adj1" fmla="val -42401"/>
                <a:gd name="adj2" fmla="val 104586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00" dirty="0">
                  <a:solidFill>
                    <a:schemeClr val="tx1"/>
                  </a:solidFill>
                </a:rPr>
                <a:t>5-n-01</a:t>
              </a:r>
              <a:endParaRPr lang="zh-TW" alt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625FF918-4136-4072-88D5-D3A64DF28A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90967" y="5739564"/>
              <a:ext cx="552274" cy="170106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7EA0F002-1137-4F8B-A2BF-9E2B1A047E1C}"/>
                </a:ext>
              </a:extLst>
            </p:cNvPr>
            <p:cNvSpPr txBox="1"/>
            <p:nvPr/>
          </p:nvSpPr>
          <p:spPr>
            <a:xfrm>
              <a:off x="4296295" y="5446358"/>
              <a:ext cx="1951280" cy="55399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 sz="1600"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en-US" altLang="zh-TW" sz="1000" dirty="0"/>
                <a:t>2-n-06 </a:t>
              </a:r>
              <a:r>
                <a:rPr lang="zh-TW" altLang="zh-TW" sz="1000" dirty="0"/>
                <a:t>能理解乘法的意義，使用×、＝做橫式紀錄與直式紀錄，並解決生活中的問題。</a:t>
              </a:r>
              <a:endParaRPr lang="zh-TW" altLang="en-US" sz="1000" dirty="0"/>
            </a:p>
          </p:txBody>
        </p:sp>
        <p:sp>
          <p:nvSpPr>
            <p:cNvPr id="20" name="圓角矩形圖說文字 30">
              <a:extLst>
                <a:ext uri="{FF2B5EF4-FFF2-40B4-BE49-F238E27FC236}">
                  <a16:creationId xmlns:a16="http://schemas.microsoft.com/office/drawing/2014/main" id="{1646688A-B937-4520-B938-F9675E99368F}"/>
                </a:ext>
              </a:extLst>
            </p:cNvPr>
            <p:cNvSpPr/>
            <p:nvPr/>
          </p:nvSpPr>
          <p:spPr>
            <a:xfrm>
              <a:off x="7209889" y="2796429"/>
              <a:ext cx="618220" cy="193699"/>
            </a:xfrm>
            <a:prstGeom prst="wedgeRoundRectCallout">
              <a:avLst>
                <a:gd name="adj1" fmla="val -30449"/>
                <a:gd name="adj2" fmla="val 118891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00" dirty="0">
                  <a:solidFill>
                    <a:schemeClr val="tx1"/>
                  </a:solidFill>
                </a:rPr>
                <a:t>4-n-03</a:t>
              </a:r>
              <a:endParaRPr lang="zh-TW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1" name="圓角矩形圖說文字 30">
              <a:extLst>
                <a:ext uri="{FF2B5EF4-FFF2-40B4-BE49-F238E27FC236}">
                  <a16:creationId xmlns:a16="http://schemas.microsoft.com/office/drawing/2014/main" id="{4816ED53-8744-40C9-BC91-DDA033EDCEC6}"/>
                </a:ext>
              </a:extLst>
            </p:cNvPr>
            <p:cNvSpPr/>
            <p:nvPr/>
          </p:nvSpPr>
          <p:spPr>
            <a:xfrm>
              <a:off x="2889152" y="1241132"/>
              <a:ext cx="618220" cy="193699"/>
            </a:xfrm>
            <a:prstGeom prst="wedgeRoundRectCallout">
              <a:avLst>
                <a:gd name="adj1" fmla="val 65169"/>
                <a:gd name="adj2" fmla="val 37829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00" dirty="0">
                  <a:solidFill>
                    <a:schemeClr val="tx1"/>
                  </a:solidFill>
                </a:rPr>
                <a:t>5-n-12</a:t>
              </a:r>
              <a:endParaRPr lang="zh-TW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" name="圓角矩形圖說文字 27">
              <a:extLst>
                <a:ext uri="{FF2B5EF4-FFF2-40B4-BE49-F238E27FC236}">
                  <a16:creationId xmlns:a16="http://schemas.microsoft.com/office/drawing/2014/main" id="{CA60F130-58BE-4BB1-B386-FE020F25C40D}"/>
                </a:ext>
              </a:extLst>
            </p:cNvPr>
            <p:cNvSpPr/>
            <p:nvPr/>
          </p:nvSpPr>
          <p:spPr>
            <a:xfrm>
              <a:off x="7215457" y="6329037"/>
              <a:ext cx="621444" cy="170107"/>
            </a:xfrm>
            <a:prstGeom prst="wedgeRoundRectCallout">
              <a:avLst>
                <a:gd name="adj1" fmla="val -61713"/>
                <a:gd name="adj2" fmla="val 31204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000" dirty="0">
                  <a:solidFill>
                    <a:schemeClr val="tx1"/>
                  </a:solidFill>
                </a:rPr>
                <a:t>1-n-07</a:t>
              </a:r>
              <a:endParaRPr lang="zh-TW" alt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1CAA98-C5E5-43B6-87EC-A9AC2B3E8F1B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3067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1586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>
                <a:solidFill>
                  <a:schemeClr val="tx1"/>
                </a:solidFill>
              </a:rPr>
              <a:t>診斷後系統自動建議學習路徑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1CAA98-C5E5-43B6-87EC-A9AC2B3E8F1B}" type="slidenum">
              <a:rPr lang="zh-TW" altLang="en-US" smtClean="0"/>
              <a:pPr/>
              <a:t>35</a:t>
            </a:fld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7" y="3886201"/>
            <a:ext cx="4496988" cy="252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6" y="1016895"/>
            <a:ext cx="4365635" cy="252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260" y="1016895"/>
            <a:ext cx="4467273" cy="252000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1339319" y="3543117"/>
            <a:ext cx="196528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400" b="1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dirty="0"/>
              <a:t>建議的學習路徑</a:t>
            </a:r>
            <a:r>
              <a:rPr lang="en-US" altLang="zh-TW" dirty="0"/>
              <a:t>-</a:t>
            </a:r>
            <a:r>
              <a:rPr lang="zh-TW" altLang="en-US" dirty="0"/>
              <a:t>甲生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5875376" y="3543117"/>
            <a:ext cx="215300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400" b="1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dirty="0"/>
              <a:t>建議的學習路徑</a:t>
            </a:r>
            <a:r>
              <a:rPr lang="en-US" altLang="zh-TW" dirty="0"/>
              <a:t>-</a:t>
            </a:r>
            <a:r>
              <a:rPr lang="zh-TW" altLang="en-US" dirty="0"/>
              <a:t>乙生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274260" y="6448066"/>
            <a:ext cx="230585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400" b="1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dirty="0"/>
              <a:t>建議的學習路徑</a:t>
            </a:r>
            <a:r>
              <a:rPr lang="en-US" altLang="zh-TW" dirty="0"/>
              <a:t>-</a:t>
            </a:r>
            <a:r>
              <a:rPr lang="zh-TW" altLang="en-US" dirty="0"/>
              <a:t>丙生</a:t>
            </a:r>
          </a:p>
        </p:txBody>
      </p:sp>
    </p:spTree>
    <p:extLst>
      <p:ext uri="{BB962C8B-B14F-4D97-AF65-F5344CB8AC3E}">
        <p14:creationId xmlns:p14="http://schemas.microsoft.com/office/powerpoint/2010/main" val="2896283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87516" y="5390550"/>
            <a:ext cx="65847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>
                <a:solidFill>
                  <a:srgbClr val="265B78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Thanks for Your Attention</a:t>
            </a:r>
            <a:endParaRPr lang="zh-TW" altLang="en-US" sz="4000" b="1" dirty="0">
              <a:solidFill>
                <a:srgbClr val="265B78"/>
              </a:solidFill>
            </a:endParaRPr>
          </a:p>
        </p:txBody>
      </p:sp>
      <p:pic>
        <p:nvPicPr>
          <p:cNvPr id="6" name="圖片 5" descr="DSC_48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73"/>
          <a:stretch>
            <a:fillRect/>
          </a:stretch>
        </p:blipFill>
        <p:spPr>
          <a:xfrm>
            <a:off x="0" y="1828800"/>
            <a:ext cx="9260378" cy="32004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F491732-678C-42C5-BC61-305AB19A6CC8}"/>
              </a:ext>
            </a:extLst>
          </p:cNvPr>
          <p:cNvSpPr/>
          <p:nvPr/>
        </p:nvSpPr>
        <p:spPr>
          <a:xfrm>
            <a:off x="1545501" y="712242"/>
            <a:ext cx="6052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為了孩子，用就對了！</a:t>
            </a:r>
          </a:p>
        </p:txBody>
      </p:sp>
    </p:spTree>
    <p:extLst>
      <p:ext uri="{BB962C8B-B14F-4D97-AF65-F5344CB8AC3E}">
        <p14:creationId xmlns:p14="http://schemas.microsoft.com/office/powerpoint/2010/main" val="175355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4" name="Rectangle 21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4159374" cy="92058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b="1" dirty="0"/>
              <a:t>乙生作答情形</a:t>
            </a:r>
          </a:p>
        </p:txBody>
      </p:sp>
      <p:sp>
        <p:nvSpPr>
          <p:cNvPr id="133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4000" y="6492875"/>
            <a:ext cx="540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ABAA4F18-5BEF-4F24-8F19-B1D691FF695B}" type="slidenum">
              <a:rPr lang="en-US" altLang="zh-TW" baseline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標楷體" panose="03000509000000000000" pitchFamily="65" charset="-120"/>
              </a:rPr>
              <a:pPr eaLnBrk="1" hangingPunct="1"/>
              <a:t>4</a:t>
            </a:fld>
            <a:endParaRPr lang="en-US" altLang="zh-TW" baseline="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標楷體" panose="03000509000000000000" pitchFamily="65" charset="-120"/>
            </a:endParaRPr>
          </a:p>
        </p:txBody>
      </p:sp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5470932" y="3884612"/>
            <a:ext cx="720000" cy="5400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辨別直角</a:t>
            </a: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7162966" y="3884612"/>
            <a:ext cx="720000" cy="5400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三角形內角和等於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180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度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6033896" y="2176462"/>
            <a:ext cx="972000" cy="5400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利用等腰三角形的特性求出未知的角度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6033896" y="3004321"/>
            <a:ext cx="972000" cy="5400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認識等腰直角三角形</a:t>
            </a:r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6316949" y="3884612"/>
            <a:ext cx="720000" cy="5400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認識直角三角形</a:t>
            </a:r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7216582" y="3024959"/>
            <a:ext cx="972000" cy="5400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辨別等腰三角形</a:t>
            </a:r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8008982" y="3884612"/>
            <a:ext cx="720000" cy="5400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知道等腰三角形</a:t>
            </a:r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7216582" y="2176462"/>
            <a:ext cx="972000" cy="5400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找出等腰三角形</a:t>
            </a:r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 flipV="1">
            <a:off x="5865560" y="3564959"/>
            <a:ext cx="525013" cy="30969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3324" name="Line 11"/>
          <p:cNvSpPr>
            <a:spLocks noChangeShapeType="1"/>
          </p:cNvSpPr>
          <p:nvPr/>
        </p:nvSpPr>
        <p:spPr bwMode="auto">
          <a:xfrm flipH="1" flipV="1">
            <a:off x="6596793" y="3582236"/>
            <a:ext cx="813463" cy="296026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3325" name="Line 12"/>
          <p:cNvSpPr>
            <a:spLocks noChangeShapeType="1"/>
          </p:cNvSpPr>
          <p:nvPr/>
        </p:nvSpPr>
        <p:spPr bwMode="auto">
          <a:xfrm flipH="1" flipV="1">
            <a:off x="6453149" y="3563098"/>
            <a:ext cx="206221" cy="318339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3326" name="Line 13"/>
          <p:cNvSpPr>
            <a:spLocks noChangeShapeType="1"/>
          </p:cNvSpPr>
          <p:nvPr/>
        </p:nvSpPr>
        <p:spPr bwMode="auto">
          <a:xfrm flipV="1">
            <a:off x="5928137" y="3594099"/>
            <a:ext cx="1482122" cy="26987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3327" name="Line 14"/>
          <p:cNvSpPr>
            <a:spLocks noChangeShapeType="1"/>
          </p:cNvSpPr>
          <p:nvPr/>
        </p:nvSpPr>
        <p:spPr bwMode="auto">
          <a:xfrm flipH="1" flipV="1">
            <a:off x="7984238" y="3597273"/>
            <a:ext cx="419985" cy="27618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3328" name="Line 15"/>
          <p:cNvSpPr>
            <a:spLocks noChangeShapeType="1"/>
          </p:cNvSpPr>
          <p:nvPr/>
        </p:nvSpPr>
        <p:spPr bwMode="auto">
          <a:xfrm flipV="1">
            <a:off x="7544209" y="3578495"/>
            <a:ext cx="334456" cy="31779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3329" name="Line 16"/>
          <p:cNvSpPr>
            <a:spLocks noChangeShapeType="1"/>
          </p:cNvSpPr>
          <p:nvPr/>
        </p:nvSpPr>
        <p:spPr bwMode="auto">
          <a:xfrm flipH="1" flipV="1">
            <a:off x="6795570" y="3574920"/>
            <a:ext cx="1503080" cy="28905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3330" name="Line 17"/>
          <p:cNvSpPr>
            <a:spLocks noChangeShapeType="1"/>
          </p:cNvSpPr>
          <p:nvPr/>
        </p:nvSpPr>
        <p:spPr bwMode="auto">
          <a:xfrm flipV="1">
            <a:off x="6659370" y="3597272"/>
            <a:ext cx="1024446" cy="2873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3331" name="Line 18"/>
          <p:cNvSpPr>
            <a:spLocks noChangeAspect="1" noChangeShapeType="1"/>
          </p:cNvSpPr>
          <p:nvPr/>
        </p:nvSpPr>
        <p:spPr bwMode="auto">
          <a:xfrm flipV="1">
            <a:off x="7702582" y="2723423"/>
            <a:ext cx="0" cy="288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3332" name="Line 19"/>
          <p:cNvSpPr>
            <a:spLocks noChangeAspect="1" noChangeShapeType="1"/>
          </p:cNvSpPr>
          <p:nvPr/>
        </p:nvSpPr>
        <p:spPr bwMode="auto">
          <a:xfrm flipV="1">
            <a:off x="6519896" y="2723423"/>
            <a:ext cx="0" cy="288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3333" name="Text Box 20"/>
          <p:cNvSpPr txBox="1">
            <a:spLocks noChangeArrowheads="1"/>
          </p:cNvSpPr>
          <p:nvPr/>
        </p:nvSpPr>
        <p:spPr bwMode="auto">
          <a:xfrm>
            <a:off x="6378136" y="5178981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aseline="-25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aseline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學生試題結構</a:t>
            </a:r>
          </a:p>
        </p:txBody>
      </p:sp>
      <p:pic>
        <p:nvPicPr>
          <p:cNvPr id="192544" name="Picture 32" descr="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3" y="1847055"/>
            <a:ext cx="49053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45" name="Picture 33" descr="1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3" y="1840705"/>
            <a:ext cx="4905375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46" name="Picture 34" descr="1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3" y="1774030"/>
            <a:ext cx="4916487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47" name="Picture 35" descr="1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3" y="1818480"/>
            <a:ext cx="4905375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53" name="Picture 41" descr="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3" y="1850230"/>
            <a:ext cx="4905375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54" name="Picture 42" descr="1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3" y="1753393"/>
            <a:ext cx="490537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55" name="Picture 43" descr="1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0" y="1772443"/>
            <a:ext cx="49053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56" name="Picture 44" descr="1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05" y="1824830"/>
            <a:ext cx="4905375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57" name="Rectangle 45"/>
          <p:cNvSpPr>
            <a:spLocks noChangeArrowheads="1"/>
          </p:cNvSpPr>
          <p:nvPr/>
        </p:nvSpPr>
        <p:spPr bwMode="auto">
          <a:xfrm>
            <a:off x="305132" y="3813421"/>
            <a:ext cx="972000" cy="6480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1-1-1-1-1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，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2-1-1-1-1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，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3-1-1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辨別直角</a:t>
            </a:r>
          </a:p>
        </p:txBody>
      </p:sp>
      <p:sp>
        <p:nvSpPr>
          <p:cNvPr id="192558" name="Rectangle 46"/>
          <p:cNvSpPr>
            <a:spLocks noChangeArrowheads="1"/>
          </p:cNvSpPr>
          <p:nvPr/>
        </p:nvSpPr>
        <p:spPr bwMode="auto">
          <a:xfrm>
            <a:off x="2401590" y="3813421"/>
            <a:ext cx="972000" cy="6480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5-2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三角形內角和等於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180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度</a:t>
            </a:r>
          </a:p>
        </p:txBody>
      </p:sp>
      <p:sp>
        <p:nvSpPr>
          <p:cNvPr id="192559" name="Rectangle 47"/>
          <p:cNvSpPr>
            <a:spLocks noChangeArrowheads="1"/>
          </p:cNvSpPr>
          <p:nvPr/>
        </p:nvSpPr>
        <p:spPr bwMode="auto">
          <a:xfrm>
            <a:off x="1696423" y="1985168"/>
            <a:ext cx="972000" cy="6480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5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利用等腰三角形的特性求出未知的角度</a:t>
            </a:r>
          </a:p>
        </p:txBody>
      </p:sp>
      <p:sp>
        <p:nvSpPr>
          <p:cNvPr id="192560" name="Rectangle 48"/>
          <p:cNvSpPr>
            <a:spLocks noChangeArrowheads="1"/>
          </p:cNvSpPr>
          <p:nvPr/>
        </p:nvSpPr>
        <p:spPr bwMode="auto">
          <a:xfrm>
            <a:off x="1696423" y="2890042"/>
            <a:ext cx="972000" cy="6480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3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認識等腰直角三角形</a:t>
            </a:r>
          </a:p>
        </p:txBody>
      </p:sp>
      <p:sp>
        <p:nvSpPr>
          <p:cNvPr id="192561" name="Rectangle 49"/>
          <p:cNvSpPr>
            <a:spLocks noChangeArrowheads="1"/>
          </p:cNvSpPr>
          <p:nvPr/>
        </p:nvSpPr>
        <p:spPr bwMode="auto">
          <a:xfrm>
            <a:off x="1353361" y="3813421"/>
            <a:ext cx="972000" cy="6480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3-1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認識直角三角形</a:t>
            </a:r>
          </a:p>
        </p:txBody>
      </p:sp>
      <p:sp>
        <p:nvSpPr>
          <p:cNvPr id="192562" name="Rectangle 50"/>
          <p:cNvSpPr>
            <a:spLocks noChangeArrowheads="1"/>
          </p:cNvSpPr>
          <p:nvPr/>
        </p:nvSpPr>
        <p:spPr bwMode="auto">
          <a:xfrm>
            <a:off x="3449818" y="3813421"/>
            <a:ext cx="972000" cy="6480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3-2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，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4-1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，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5-1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辨別等腰三角形</a:t>
            </a:r>
          </a:p>
        </p:txBody>
      </p:sp>
      <p:sp>
        <p:nvSpPr>
          <p:cNvPr id="192563" name="Rectangle 51"/>
          <p:cNvSpPr>
            <a:spLocks noChangeArrowheads="1"/>
          </p:cNvSpPr>
          <p:nvPr/>
        </p:nvSpPr>
        <p:spPr bwMode="auto">
          <a:xfrm>
            <a:off x="3449818" y="4740424"/>
            <a:ext cx="972000" cy="6480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3-2-1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，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4-1-1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，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5-1-1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知道等腰三角形</a:t>
            </a:r>
          </a:p>
        </p:txBody>
      </p:sp>
      <p:sp>
        <p:nvSpPr>
          <p:cNvPr id="192564" name="Rectangle 52"/>
          <p:cNvSpPr>
            <a:spLocks noChangeArrowheads="1"/>
          </p:cNvSpPr>
          <p:nvPr/>
        </p:nvSpPr>
        <p:spPr bwMode="auto">
          <a:xfrm>
            <a:off x="3449818" y="2890042"/>
            <a:ext cx="972000" cy="6480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4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找出等腰三角形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751712" y="3511982"/>
            <a:ext cx="3201549" cy="301267"/>
            <a:chOff x="2492" y="9900"/>
            <a:chExt cx="5876" cy="794"/>
          </a:xfrm>
        </p:grpSpPr>
        <p:sp>
          <p:nvSpPr>
            <p:cNvPr id="13370" name="Line 54"/>
            <p:cNvSpPr>
              <a:spLocks noChangeShapeType="1"/>
            </p:cNvSpPr>
            <p:nvPr/>
          </p:nvSpPr>
          <p:spPr bwMode="auto">
            <a:xfrm flipV="1">
              <a:off x="2492" y="10066"/>
              <a:ext cx="2043" cy="625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  <p:sp>
          <p:nvSpPr>
            <p:cNvPr id="13371" name="Line 55"/>
            <p:cNvSpPr>
              <a:spLocks noChangeShapeType="1"/>
            </p:cNvSpPr>
            <p:nvPr/>
          </p:nvSpPr>
          <p:spPr bwMode="auto">
            <a:xfrm flipH="1" flipV="1">
              <a:off x="5350" y="10103"/>
              <a:ext cx="1071" cy="59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  <p:sp>
          <p:nvSpPr>
            <p:cNvPr id="13372" name="Line 56"/>
            <p:cNvSpPr>
              <a:spLocks noChangeShapeType="1"/>
            </p:cNvSpPr>
            <p:nvPr/>
          </p:nvSpPr>
          <p:spPr bwMode="auto">
            <a:xfrm flipV="1">
              <a:off x="4464" y="10063"/>
              <a:ext cx="508" cy="61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  <p:sp>
          <p:nvSpPr>
            <p:cNvPr id="13373" name="Line 57"/>
            <p:cNvSpPr>
              <a:spLocks noChangeAspect="1" noChangeShapeType="1"/>
            </p:cNvSpPr>
            <p:nvPr/>
          </p:nvSpPr>
          <p:spPr bwMode="auto">
            <a:xfrm flipV="1">
              <a:off x="8368" y="9900"/>
              <a:ext cx="0" cy="794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  <p:sp>
          <p:nvSpPr>
            <p:cNvPr id="13374" name="Line 58"/>
            <p:cNvSpPr>
              <a:spLocks noChangeShapeType="1"/>
            </p:cNvSpPr>
            <p:nvPr/>
          </p:nvSpPr>
          <p:spPr bwMode="auto">
            <a:xfrm flipH="1" flipV="1">
              <a:off x="5743" y="10084"/>
              <a:ext cx="2625" cy="51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sp>
        <p:nvSpPr>
          <p:cNvPr id="192571" name="Line 59"/>
          <p:cNvSpPr>
            <a:spLocks noChangeAspect="1" noChangeShapeType="1"/>
          </p:cNvSpPr>
          <p:nvPr/>
        </p:nvSpPr>
        <p:spPr bwMode="auto">
          <a:xfrm flipV="1">
            <a:off x="2181629" y="2639262"/>
            <a:ext cx="1588" cy="23018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92572" name="Line 60"/>
          <p:cNvSpPr>
            <a:spLocks noChangeShapeType="1"/>
          </p:cNvSpPr>
          <p:nvPr/>
        </p:nvSpPr>
        <p:spPr bwMode="auto">
          <a:xfrm flipV="1">
            <a:off x="3953261" y="4461420"/>
            <a:ext cx="6187" cy="257123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92573" name="Rectangle 61"/>
          <p:cNvSpPr>
            <a:spLocks noChangeArrowheads="1"/>
          </p:cNvSpPr>
          <p:nvPr/>
        </p:nvSpPr>
        <p:spPr bwMode="auto">
          <a:xfrm>
            <a:off x="1663880" y="5178981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補救教學結構</a:t>
            </a:r>
          </a:p>
        </p:txBody>
      </p:sp>
      <p:sp>
        <p:nvSpPr>
          <p:cNvPr id="89" name="Rectangle 26"/>
          <p:cNvSpPr>
            <a:spLocks noChangeArrowheads="1"/>
          </p:cNvSpPr>
          <p:nvPr/>
        </p:nvSpPr>
        <p:spPr bwMode="auto">
          <a:xfrm>
            <a:off x="6143466" y="355181"/>
            <a:ext cx="93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答對</a:t>
            </a:r>
          </a:p>
        </p:txBody>
      </p:sp>
      <p:sp>
        <p:nvSpPr>
          <p:cNvPr id="90" name="Rectangle 27"/>
          <p:cNvSpPr>
            <a:spLocks noChangeArrowheads="1"/>
          </p:cNvSpPr>
          <p:nvPr/>
        </p:nvSpPr>
        <p:spPr bwMode="auto">
          <a:xfrm>
            <a:off x="6143466" y="846017"/>
            <a:ext cx="93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答錯</a:t>
            </a:r>
          </a:p>
        </p:txBody>
      </p:sp>
      <p:sp>
        <p:nvSpPr>
          <p:cNvPr id="91" name="Rectangle 28"/>
          <p:cNvSpPr>
            <a:spLocks noChangeArrowheads="1"/>
          </p:cNvSpPr>
          <p:nvPr/>
        </p:nvSpPr>
        <p:spPr bwMode="auto">
          <a:xfrm>
            <a:off x="7787670" y="355181"/>
            <a:ext cx="93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dobe Arabic" panose="02040503050201020203" pitchFamily="18" charset="-78"/>
              </a:rPr>
              <a:t>預測答對</a:t>
            </a:r>
          </a:p>
        </p:txBody>
      </p:sp>
      <p:sp>
        <p:nvSpPr>
          <p:cNvPr id="92" name="橢圓 91"/>
          <p:cNvSpPr/>
          <p:nvPr/>
        </p:nvSpPr>
        <p:spPr>
          <a:xfrm>
            <a:off x="5647155" y="332010"/>
            <a:ext cx="351142" cy="351142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文字方塊 92"/>
          <p:cNvSpPr txBox="1"/>
          <p:nvPr/>
        </p:nvSpPr>
        <p:spPr>
          <a:xfrm>
            <a:off x="5534694" y="710186"/>
            <a:ext cx="5760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32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endParaRPr lang="zh-TW" altLang="en-US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4" name="橢圓 93"/>
          <p:cNvSpPr/>
          <p:nvPr/>
        </p:nvSpPr>
        <p:spPr>
          <a:xfrm>
            <a:off x="7366380" y="332010"/>
            <a:ext cx="351142" cy="351142"/>
          </a:xfrm>
          <a:prstGeom prst="ellipse">
            <a:avLst/>
          </a:prstGeom>
          <a:noFill/>
          <a:ln w="57150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文字方塊 96"/>
          <p:cNvSpPr txBox="1"/>
          <p:nvPr/>
        </p:nvSpPr>
        <p:spPr>
          <a:xfrm>
            <a:off x="5365657" y="2139496"/>
            <a:ext cx="5760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32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endParaRPr lang="zh-TW" altLang="en-US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8" name="文字方塊 97"/>
          <p:cNvSpPr txBox="1"/>
          <p:nvPr/>
        </p:nvSpPr>
        <p:spPr>
          <a:xfrm>
            <a:off x="5365657" y="2996952"/>
            <a:ext cx="5760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32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endParaRPr lang="zh-TW" altLang="en-US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9" name="文字方塊 98"/>
          <p:cNvSpPr txBox="1"/>
          <p:nvPr/>
        </p:nvSpPr>
        <p:spPr>
          <a:xfrm>
            <a:off x="8244408" y="2139496"/>
            <a:ext cx="5760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32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endParaRPr lang="zh-TW" altLang="en-US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0" name="文字方塊 99"/>
          <p:cNvSpPr txBox="1"/>
          <p:nvPr/>
        </p:nvSpPr>
        <p:spPr>
          <a:xfrm>
            <a:off x="8244408" y="2996952"/>
            <a:ext cx="5760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32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endParaRPr lang="zh-TW" altLang="en-US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1" name="橢圓 100"/>
          <p:cNvSpPr/>
          <p:nvPr/>
        </p:nvSpPr>
        <p:spPr>
          <a:xfrm>
            <a:off x="5660776" y="4634847"/>
            <a:ext cx="351142" cy="351142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" name="文字方塊 101"/>
          <p:cNvSpPr txBox="1"/>
          <p:nvPr/>
        </p:nvSpPr>
        <p:spPr>
          <a:xfrm>
            <a:off x="6381166" y="4518031"/>
            <a:ext cx="5760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32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endParaRPr lang="zh-TW" altLang="en-US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3" name="橢圓 102"/>
          <p:cNvSpPr/>
          <p:nvPr/>
        </p:nvSpPr>
        <p:spPr>
          <a:xfrm>
            <a:off x="7366380" y="4634847"/>
            <a:ext cx="351142" cy="351142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" name="橢圓 103"/>
          <p:cNvSpPr/>
          <p:nvPr/>
        </p:nvSpPr>
        <p:spPr>
          <a:xfrm>
            <a:off x="8228652" y="4634847"/>
            <a:ext cx="351142" cy="351142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543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9251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9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9252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19251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autoRev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19251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19251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9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000" fill="hold"/>
                                        <p:tgtEl>
                                          <p:spTgt spid="19251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0" fill="hold"/>
                                        <p:tgtEl>
                                          <p:spTgt spid="19251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9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19252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9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92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9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92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9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9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92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9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9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92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9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9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92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9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9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92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9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9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92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92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92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92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9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9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19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19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19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19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19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19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19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19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9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19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19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192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92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1925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192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92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1925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1925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1925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1925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000" fill="hold"/>
                                        <p:tgtEl>
                                          <p:spTgt spid="1925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1925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1925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1925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1925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925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5" dur="indefinite"/>
                                        <p:tgtEl>
                                          <p:spTgt spid="1925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6" dur="indefinite"/>
                                        <p:tgtEl>
                                          <p:spTgt spid="19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8" dur="indefinite"/>
                                        <p:tgtEl>
                                          <p:spTgt spid="1925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9" dur="indefinite"/>
                                        <p:tgtEl>
                                          <p:spTgt spid="19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1" dur="indefinite"/>
                                        <p:tgtEl>
                                          <p:spTgt spid="1925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2" dur="indefinite"/>
                                        <p:tgtEl>
                                          <p:spTgt spid="19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5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7" dur="indefinite"/>
                                        <p:tgtEl>
                                          <p:spTgt spid="1925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8" dur="indefinite"/>
                                        <p:tgtEl>
                                          <p:spTgt spid="19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0" dur="indefinite"/>
                                        <p:tgtEl>
                                          <p:spTgt spid="1925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1" dur="indefinite"/>
                                        <p:tgtEl>
                                          <p:spTgt spid="19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 animBg="1"/>
      <p:bldP spid="192515" grpId="0" animBg="1"/>
      <p:bldP spid="192516" grpId="0" animBg="1"/>
      <p:bldP spid="192517" grpId="0" animBg="1"/>
      <p:bldP spid="192518" grpId="0" animBg="1"/>
      <p:bldP spid="192519" grpId="0" animBg="1"/>
      <p:bldP spid="192520" grpId="0" animBg="1"/>
      <p:bldP spid="192521" grpId="0" animBg="1"/>
      <p:bldP spid="192557" grpId="0" animBg="1"/>
      <p:bldP spid="192557" grpId="1" animBg="1"/>
      <p:bldP spid="192558" grpId="0" animBg="1"/>
      <p:bldP spid="192558" grpId="1" animBg="1"/>
      <p:bldP spid="192559" grpId="0" animBg="1"/>
      <p:bldP spid="192560" grpId="0" animBg="1"/>
      <p:bldP spid="192561" grpId="0" animBg="1"/>
      <p:bldP spid="192562" grpId="0" animBg="1"/>
      <p:bldP spid="192563" grpId="0" animBg="1"/>
      <p:bldP spid="192563" grpId="1" animBg="1"/>
      <p:bldP spid="192564" grpId="0" animBg="1"/>
      <p:bldP spid="192571" grpId="0" animBg="1"/>
      <p:bldP spid="192571" grpId="1" animBg="1"/>
      <p:bldP spid="192572" grpId="0" animBg="1"/>
      <p:bldP spid="192572" grpId="1" animBg="1"/>
      <p:bldP spid="192573" grpId="0"/>
      <p:bldP spid="97" grpId="0"/>
      <p:bldP spid="98" grpId="0"/>
      <p:bldP spid="99" grpId="0"/>
      <p:bldP spid="100" grpId="0"/>
      <p:bldP spid="101" grpId="0" animBg="1"/>
      <p:bldP spid="102" grpId="0"/>
      <p:bldP spid="103" grpId="0" animBg="1"/>
      <p:bldP spid="1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18703" y="216705"/>
            <a:ext cx="5462284" cy="1163709"/>
          </a:xfrm>
        </p:spPr>
        <p:txBody>
          <a:bodyPr>
            <a:noAutofit/>
          </a:bodyPr>
          <a:lstStyle/>
          <a:p>
            <a:pPr algn="r"/>
            <a:r>
              <a:rPr lang="zh-TW" altLang="en-US" sz="3200" b="1" dirty="0"/>
              <a:t>跨年級搜尋弱點</a:t>
            </a:r>
            <a:r>
              <a:rPr lang="en-US" altLang="zh-TW" sz="3200" b="1" dirty="0"/>
              <a:t/>
            </a:r>
            <a:br>
              <a:rPr lang="en-US" altLang="zh-TW" sz="3200" b="1" dirty="0"/>
            </a:br>
            <a:r>
              <a:rPr lang="zh-TW" altLang="en-US" sz="3200" b="1" dirty="0"/>
              <a:t>智慧型適性診斷系統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8604000" y="6492875"/>
            <a:ext cx="540000" cy="365125"/>
          </a:xfrm>
        </p:spPr>
        <p:txBody>
          <a:bodyPr/>
          <a:lstStyle/>
          <a:p>
            <a:fld id="{5FDCE14D-C0F4-40F0-A0DA-ECDE06B4D2BF}" type="slidenum">
              <a:rPr lang="zh-TW" altLang="en-US" smtClean="0"/>
              <a:t>5</a:t>
            </a:fld>
            <a:endParaRPr lang="zh-TW" altLang="en-US" dirty="0"/>
          </a:p>
        </p:txBody>
      </p:sp>
      <p:pic>
        <p:nvPicPr>
          <p:cNvPr id="4" name="圖片 3" descr="F:\研究計畫資料夾\2015\2015.1022 教與學輔助系統建置計畫\新增資料夾\KSAT-102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6" y="118093"/>
            <a:ext cx="4822332" cy="640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662" y="5380786"/>
            <a:ext cx="1580201" cy="877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952" y="4238322"/>
            <a:ext cx="1608110" cy="972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6574" y="2169113"/>
            <a:ext cx="1539088" cy="922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8089" y="3208791"/>
            <a:ext cx="1578842" cy="91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0062" y="1519402"/>
            <a:ext cx="1877434" cy="896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4" name="直線單箭頭接點 13"/>
          <p:cNvCxnSpPr/>
          <p:nvPr/>
        </p:nvCxnSpPr>
        <p:spPr>
          <a:xfrm flipH="1">
            <a:off x="6548490" y="1817351"/>
            <a:ext cx="287677" cy="212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6827848" y="2876674"/>
            <a:ext cx="299662" cy="247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H="1">
            <a:off x="5962168" y="3961952"/>
            <a:ext cx="287677" cy="212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6977679" y="5017545"/>
            <a:ext cx="299295" cy="280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690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361139"/>
            <a:ext cx="7772400" cy="23154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663300"/>
                </a:solidFill>
              </a:rPr>
              <a:t>單元診斷測驗</a:t>
            </a:r>
          </a:p>
        </p:txBody>
      </p:sp>
    </p:spTree>
    <p:extLst>
      <p:ext uri="{BB962C8B-B14F-4D97-AF65-F5344CB8AC3E}">
        <p14:creationId xmlns:p14="http://schemas.microsoft.com/office/powerpoint/2010/main" val="285624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7210" y="890389"/>
            <a:ext cx="4767287" cy="56024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604000" y="6492875"/>
            <a:ext cx="540000" cy="365125"/>
          </a:xfrm>
        </p:spPr>
        <p:txBody>
          <a:bodyPr/>
          <a:lstStyle/>
          <a:p>
            <a:fld id="{5FDCE14D-C0F4-40F0-A0DA-ECDE06B4D2BF}" type="slidenum">
              <a:rPr lang="zh-TW" altLang="en-US" smtClean="0"/>
              <a:t>7</a:t>
            </a:fld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4884522" y="1055702"/>
            <a:ext cx="933424" cy="3045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1" name="直線單箭頭接點 60"/>
          <p:cNvCxnSpPr>
            <a:cxnSpLocks/>
            <a:stCxn id="58" idx="1"/>
          </p:cNvCxnSpPr>
          <p:nvPr/>
        </p:nvCxnSpPr>
        <p:spPr>
          <a:xfrm flipH="1">
            <a:off x="2928953" y="3684135"/>
            <a:ext cx="349842" cy="2342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圖片 33">
            <a:extLst>
              <a:ext uri="{FF2B5EF4-FFF2-40B4-BE49-F238E27FC236}">
                <a16:creationId xmlns:a16="http://schemas.microsoft.com/office/drawing/2014/main" id="{B64784CC-BEC0-4A6D-A610-45E8643870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085" y="1045802"/>
            <a:ext cx="1368385" cy="104804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DD5C4622-EAFB-465C-BAB1-94182EECEE4B}"/>
              </a:ext>
            </a:extLst>
          </p:cNvPr>
          <p:cNvCxnSpPr>
            <a:cxnSpLocks/>
          </p:cNvCxnSpPr>
          <p:nvPr/>
        </p:nvCxnSpPr>
        <p:spPr>
          <a:xfrm flipV="1">
            <a:off x="6738321" y="1701441"/>
            <a:ext cx="538276" cy="2374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76C96A9A-C219-4ECA-8A49-99ED1CD0F3F6}"/>
              </a:ext>
            </a:extLst>
          </p:cNvPr>
          <p:cNvSpPr txBox="1"/>
          <p:nvPr/>
        </p:nvSpPr>
        <p:spPr>
          <a:xfrm>
            <a:off x="7232832" y="2110842"/>
            <a:ext cx="1867564" cy="6662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60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sz="1200" b="1" dirty="0"/>
              <a:t>可選擇測驗對象。</a:t>
            </a:r>
            <a:endParaRPr lang="en-US" altLang="zh-TW" sz="1200" b="1" dirty="0"/>
          </a:p>
          <a:p>
            <a:r>
              <a:rPr lang="en-US" altLang="zh-TW" sz="1200" b="1" dirty="0"/>
              <a:t>[</a:t>
            </a:r>
            <a:r>
              <a:rPr lang="zh-TW" altLang="en-US" sz="1200" b="1" dirty="0"/>
              <a:t>全班、多個班級、個別學生</a:t>
            </a:r>
            <a:r>
              <a:rPr lang="en-US" altLang="zh-TW" sz="1200" b="1" dirty="0"/>
              <a:t>(</a:t>
            </a:r>
            <a:r>
              <a:rPr lang="zh-TW" altLang="en-US" sz="1200" b="1" dirty="0"/>
              <a:t>小組</a:t>
            </a:r>
            <a:r>
              <a:rPr lang="en-US" altLang="zh-TW" sz="1200" b="1" dirty="0"/>
              <a:t>)]</a:t>
            </a:r>
            <a:endParaRPr lang="zh-TW" altLang="en-US" sz="1200" b="1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D0258BF1-5BEA-42B4-A79F-E6793E7EDD93}"/>
              </a:ext>
            </a:extLst>
          </p:cNvPr>
          <p:cNvSpPr/>
          <p:nvPr/>
        </p:nvSpPr>
        <p:spPr>
          <a:xfrm>
            <a:off x="5184804" y="1949896"/>
            <a:ext cx="1870725" cy="3988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7C0CD839-768D-41CA-8E62-94D82A3F102A}"/>
              </a:ext>
            </a:extLst>
          </p:cNvPr>
          <p:cNvSpPr/>
          <p:nvPr/>
        </p:nvSpPr>
        <p:spPr>
          <a:xfrm>
            <a:off x="3278795" y="3532125"/>
            <a:ext cx="3776734" cy="3040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圖說文字 52">
            <a:extLst>
              <a:ext uri="{FF2B5EF4-FFF2-40B4-BE49-F238E27FC236}">
                <a16:creationId xmlns:a16="http://schemas.microsoft.com/office/drawing/2014/main" id="{645231B2-B028-4F78-821E-BC90279BB671}"/>
              </a:ext>
            </a:extLst>
          </p:cNvPr>
          <p:cNvSpPr/>
          <p:nvPr/>
        </p:nvSpPr>
        <p:spPr>
          <a:xfrm>
            <a:off x="1045466" y="3573563"/>
            <a:ext cx="1883486" cy="4924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TW" sz="13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4.</a:t>
            </a:r>
            <a:r>
              <a:rPr lang="zh-TW" altLang="en-US" sz="13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選擇卷別，點選</a:t>
            </a:r>
            <a:r>
              <a:rPr lang="en-US" altLang="zh-TW" sz="13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[</a:t>
            </a:r>
            <a:r>
              <a:rPr lang="zh-TW" altLang="en-US" sz="13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加入</a:t>
            </a:r>
            <a:r>
              <a:rPr lang="en-US" altLang="zh-TW" sz="13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]</a:t>
            </a:r>
            <a:r>
              <a:rPr lang="zh-TW" altLang="en-US" sz="13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。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2ED33A62-E1D0-4C26-B66B-2C0018475C99}"/>
              </a:ext>
            </a:extLst>
          </p:cNvPr>
          <p:cNvSpPr/>
          <p:nvPr/>
        </p:nvSpPr>
        <p:spPr>
          <a:xfrm>
            <a:off x="6303348" y="4710072"/>
            <a:ext cx="821041" cy="2632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9C2144BB-6447-458E-BCD6-F0C2A73003EE}"/>
              </a:ext>
            </a:extLst>
          </p:cNvPr>
          <p:cNvCxnSpPr>
            <a:cxnSpLocks/>
          </p:cNvCxnSpPr>
          <p:nvPr/>
        </p:nvCxnSpPr>
        <p:spPr>
          <a:xfrm flipV="1">
            <a:off x="7128029" y="4737943"/>
            <a:ext cx="147056" cy="933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DBBA1FF7-6A4A-4C4F-A2C4-4C19AF19DBD7}"/>
              </a:ext>
            </a:extLst>
          </p:cNvPr>
          <p:cNvSpPr txBox="1"/>
          <p:nvPr/>
        </p:nvSpPr>
        <p:spPr>
          <a:xfrm>
            <a:off x="7231201" y="4410198"/>
            <a:ext cx="191493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60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b="1" dirty="0"/>
              <a:t>若為不需要的測驗，</a:t>
            </a:r>
            <a:endParaRPr lang="en-US" altLang="zh-TW" b="1" dirty="0"/>
          </a:p>
          <a:p>
            <a:r>
              <a:rPr lang="zh-TW" altLang="en-US" b="1" dirty="0"/>
              <a:t>可點擊</a:t>
            </a:r>
            <a:r>
              <a:rPr lang="en-US" altLang="zh-TW" b="1" dirty="0"/>
              <a:t>[</a:t>
            </a:r>
            <a:r>
              <a:rPr lang="zh-TW" altLang="en-US" b="1" dirty="0"/>
              <a:t>移除</a:t>
            </a:r>
            <a:r>
              <a:rPr lang="en-US" altLang="zh-TW" b="1" dirty="0"/>
              <a:t>]</a:t>
            </a:r>
            <a:r>
              <a:rPr lang="zh-TW" altLang="en-US" b="1" dirty="0"/>
              <a:t>，</a:t>
            </a:r>
            <a:endParaRPr lang="en-US" altLang="zh-TW" b="1" dirty="0"/>
          </a:p>
          <a:p>
            <a:r>
              <a:rPr lang="zh-TW" altLang="en-US" b="1" dirty="0"/>
              <a:t>便會取消此測驗。</a:t>
            </a:r>
          </a:p>
        </p:txBody>
      </p:sp>
      <p:sp>
        <p:nvSpPr>
          <p:cNvPr id="40" name="矩形 39"/>
          <p:cNvSpPr/>
          <p:nvPr/>
        </p:nvSpPr>
        <p:spPr>
          <a:xfrm>
            <a:off x="5184804" y="3020149"/>
            <a:ext cx="672411" cy="2795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9C2144BB-6447-458E-BCD6-F0C2A73003EE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5857215" y="3159935"/>
            <a:ext cx="1417870" cy="3721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DBBA1FF7-6A4A-4C4F-A2C4-4C19AF19DBD7}"/>
              </a:ext>
            </a:extLst>
          </p:cNvPr>
          <p:cNvSpPr txBox="1"/>
          <p:nvPr/>
        </p:nvSpPr>
        <p:spPr>
          <a:xfrm>
            <a:off x="7173185" y="3550515"/>
            <a:ext cx="191493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60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02E04"/>
                </a:solidFill>
                <a:effectLst/>
                <a:uLnTx/>
                <a:uFillTx/>
                <a:ea typeface="Adobe 繁黑體 Std B" panose="020B0700000000000000" pitchFamily="34" charset="-120"/>
                <a:cs typeface="+mn-cs"/>
              </a:rPr>
              <a:t>可勾選</a:t>
            </a: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602E04"/>
                </a:solidFill>
                <a:effectLst/>
                <a:uLnTx/>
                <a:uFillTx/>
                <a:ea typeface="Adobe 繁黑體 Std B" panose="020B0700000000000000" pitchFamily="34" charset="-120"/>
                <a:cs typeface="+mn-cs"/>
              </a:rPr>
              <a:t>[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02E04"/>
                </a:solidFill>
                <a:effectLst/>
                <a:uLnTx/>
                <a:uFillTx/>
                <a:ea typeface="Adobe 繁黑體 Std B" panose="020B0700000000000000" pitchFamily="34" charset="-120"/>
                <a:cs typeface="+mn-cs"/>
              </a:rPr>
              <a:t>隨機出題</a:t>
            </a: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602E04"/>
                </a:solidFill>
                <a:effectLst/>
                <a:uLnTx/>
                <a:uFillTx/>
                <a:ea typeface="Adobe 繁黑體 Std B" panose="020B0700000000000000" pitchFamily="34" charset="-120"/>
                <a:cs typeface="+mn-cs"/>
              </a:rPr>
              <a:t>]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02E04"/>
                </a:solidFill>
                <a:effectLst/>
                <a:uLnTx/>
                <a:uFillTx/>
                <a:ea typeface="Adobe 繁黑體 Std B" panose="020B0700000000000000" pitchFamily="34" charset="-120"/>
                <a:cs typeface="+mn-cs"/>
              </a:rPr>
              <a:t>。</a:t>
            </a: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602E04"/>
                </a:solidFill>
                <a:effectLst/>
                <a:uLnTx/>
                <a:uFillTx/>
                <a:ea typeface="Adobe 繁黑體 Std B" panose="020B0700000000000000" pitchFamily="34" charset="-120"/>
                <a:cs typeface="+mn-cs"/>
              </a:rPr>
              <a:t/>
            </a:r>
            <a:b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602E04"/>
                </a:solidFill>
                <a:effectLst/>
                <a:uLnTx/>
                <a:uFillTx/>
                <a:ea typeface="Adobe 繁黑體 Std B" panose="020B0700000000000000" pitchFamily="34" charset="-120"/>
                <a:cs typeface="+mn-cs"/>
              </a:rPr>
            </a:b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02E04"/>
                </a:solidFill>
                <a:effectLst/>
                <a:uLnTx/>
                <a:uFillTx/>
                <a:ea typeface="Adobe 繁黑體 Std B" panose="020B0700000000000000" pitchFamily="34" charset="-120"/>
                <a:cs typeface="+mn-cs"/>
              </a:rPr>
              <a:t>題目順序隨機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D0258BF1-5BEA-42B4-A79F-E6793E7EDD93}"/>
              </a:ext>
            </a:extLst>
          </p:cNvPr>
          <p:cNvSpPr/>
          <p:nvPr/>
        </p:nvSpPr>
        <p:spPr>
          <a:xfrm>
            <a:off x="4080976" y="2454137"/>
            <a:ext cx="2016224" cy="1918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DD5C4622-EAFB-465C-BAB1-94182EECEE4B}"/>
              </a:ext>
            </a:extLst>
          </p:cNvPr>
          <p:cNvCxnSpPr>
            <a:cxnSpLocks/>
          </p:cNvCxnSpPr>
          <p:nvPr/>
        </p:nvCxnSpPr>
        <p:spPr>
          <a:xfrm>
            <a:off x="6097200" y="2568210"/>
            <a:ext cx="1177885" cy="2925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DBBA1FF7-6A4A-4C4F-A2C4-4C19AF19DBD7}"/>
              </a:ext>
            </a:extLst>
          </p:cNvPr>
          <p:cNvSpPr txBox="1"/>
          <p:nvPr/>
        </p:nvSpPr>
        <p:spPr>
          <a:xfrm>
            <a:off x="7210273" y="2664662"/>
            <a:ext cx="193585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60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02E04"/>
                </a:solidFill>
                <a:effectLst/>
                <a:uLnTx/>
                <a:uFillTx/>
                <a:ea typeface="Adobe 繁黑體 Std B" panose="020B0700000000000000" pitchFamily="34" charset="-120"/>
                <a:cs typeface="+mn-cs"/>
              </a:rPr>
              <a:t>可選擇是否共享任務。</a:t>
            </a:r>
            <a:r>
              <a:rPr lang="en-US" altLang="zh-TW" b="1" dirty="0"/>
              <a:t>(</a:t>
            </a:r>
            <a:r>
              <a:rPr lang="zh-TW" altLang="en-US" b="1" dirty="0"/>
              <a:t>不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02E04"/>
                </a:solidFill>
                <a:effectLst/>
                <a:uLnTx/>
                <a:uFillTx/>
                <a:ea typeface="Adobe 繁黑體 Std B" panose="020B0700000000000000" pitchFamily="34" charset="-120"/>
                <a:cs typeface="+mn-cs"/>
              </a:rPr>
              <a:t>分享、校內分享、私人分享</a:t>
            </a: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602E04"/>
                </a:solidFill>
                <a:effectLst/>
                <a:uLnTx/>
                <a:uFillTx/>
                <a:ea typeface="Adobe 繁黑體 Std B" panose="020B0700000000000000" pitchFamily="34" charset="-120"/>
                <a:cs typeface="+mn-cs"/>
              </a:rPr>
              <a:t>)</a:t>
            </a:r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602E04"/>
              </a:solidFill>
              <a:effectLst/>
              <a:uLnTx/>
              <a:uFillTx/>
              <a:ea typeface="Adobe 繁黑體 Std B" panose="020B0700000000000000" pitchFamily="34" charset="-120"/>
              <a:cs typeface="+mn-cs"/>
            </a:endParaRPr>
          </a:p>
        </p:txBody>
      </p:sp>
      <p:sp>
        <p:nvSpPr>
          <p:cNvPr id="37" name="標題 1"/>
          <p:cNvSpPr>
            <a:spLocks noGrp="1"/>
          </p:cNvSpPr>
          <p:nvPr>
            <p:ph type="title"/>
          </p:nvPr>
        </p:nvSpPr>
        <p:spPr>
          <a:xfrm>
            <a:off x="179512" y="158477"/>
            <a:ext cx="2491200" cy="1352594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</a:rPr>
              <a:t>教師</a:t>
            </a:r>
            <a:r>
              <a:rPr lang="en-US" altLang="zh-TW" sz="3600" b="1" dirty="0">
                <a:latin typeface="微軟正黑體" panose="020B0604030504040204" pitchFamily="34" charset="-120"/>
              </a:rPr>
              <a:t/>
            </a:r>
            <a:br>
              <a:rPr lang="en-US" altLang="zh-TW" sz="3600" b="1" dirty="0">
                <a:latin typeface="微軟正黑體" panose="020B0604030504040204" pitchFamily="34" charset="-120"/>
              </a:rPr>
            </a:br>
            <a:r>
              <a:rPr lang="en-US" altLang="zh-TW" sz="3600" b="1" dirty="0">
                <a:latin typeface="微軟正黑體" panose="020B0604030504040204" pitchFamily="34" charset="-120"/>
              </a:rPr>
              <a:t>-</a:t>
            </a:r>
            <a:r>
              <a:rPr lang="zh-TW" altLang="en-US" sz="3600" b="1" dirty="0">
                <a:latin typeface="微軟正黑體" panose="020B0604030504040204" pitchFamily="34" charset="-120"/>
              </a:rPr>
              <a:t>指派任務</a:t>
            </a:r>
          </a:p>
        </p:txBody>
      </p:sp>
      <p:sp>
        <p:nvSpPr>
          <p:cNvPr id="38" name="矩形圖說文字 52">
            <a:extLst>
              <a:ext uri="{FF2B5EF4-FFF2-40B4-BE49-F238E27FC236}">
                <a16:creationId xmlns:a16="http://schemas.microsoft.com/office/drawing/2014/main" id="{6FD09CE0-0DA2-44B0-BCE8-F46F2509A5BA}"/>
              </a:ext>
            </a:extLst>
          </p:cNvPr>
          <p:cNvSpPr/>
          <p:nvPr/>
        </p:nvSpPr>
        <p:spPr>
          <a:xfrm>
            <a:off x="2436250" y="1044239"/>
            <a:ext cx="2216916" cy="292388"/>
          </a:xfrm>
          <a:prstGeom prst="wedgeRectCallout">
            <a:avLst>
              <a:gd name="adj1" fmla="val 60131"/>
              <a:gd name="adj2" fmla="val -9559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TW" sz="13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1.</a:t>
            </a:r>
            <a:r>
              <a:rPr lang="zh-TW" altLang="en-US" sz="13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選擇任務：單元診斷測驗</a:t>
            </a:r>
          </a:p>
        </p:txBody>
      </p:sp>
      <p:sp>
        <p:nvSpPr>
          <p:cNvPr id="42" name="矩形圖說文字 52">
            <a:extLst>
              <a:ext uri="{FF2B5EF4-FFF2-40B4-BE49-F238E27FC236}">
                <a16:creationId xmlns:a16="http://schemas.microsoft.com/office/drawing/2014/main" id="{589B408E-0EE6-48E6-9CBD-F97B40E1C8C6}"/>
              </a:ext>
            </a:extLst>
          </p:cNvPr>
          <p:cNvSpPr/>
          <p:nvPr/>
        </p:nvSpPr>
        <p:spPr>
          <a:xfrm>
            <a:off x="1051746" y="2272799"/>
            <a:ext cx="1870725" cy="492443"/>
          </a:xfrm>
          <a:prstGeom prst="wedgeRectCallout">
            <a:avLst>
              <a:gd name="adj1" fmla="val 66603"/>
              <a:gd name="adj2" fmla="val -31386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TW" sz="13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2.</a:t>
            </a:r>
            <a:r>
              <a:rPr lang="zh-TW" altLang="en-US" sz="13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建立任務：設定任務的名稱及時間。</a:t>
            </a:r>
          </a:p>
        </p:txBody>
      </p:sp>
      <p:sp>
        <p:nvSpPr>
          <p:cNvPr id="60" name="矩形圖說文字 59"/>
          <p:cNvSpPr/>
          <p:nvPr/>
        </p:nvSpPr>
        <p:spPr>
          <a:xfrm>
            <a:off x="1051746" y="2850246"/>
            <a:ext cx="1870725" cy="692497"/>
          </a:xfrm>
          <a:prstGeom prst="wedgeRectCallout">
            <a:avLst>
              <a:gd name="adj1" fmla="val 70080"/>
              <a:gd name="adj2" fmla="val 7694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TW" sz="13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3.</a:t>
            </a:r>
            <a:r>
              <a:rPr lang="zh-TW" altLang="en-US" sz="13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挑選任務：選擇學年度、科目、版本、年級、單元。</a:t>
            </a:r>
          </a:p>
        </p:txBody>
      </p:sp>
      <p:sp>
        <p:nvSpPr>
          <p:cNvPr id="62" name="矩形圖說文字 61"/>
          <p:cNvSpPr/>
          <p:nvPr/>
        </p:nvSpPr>
        <p:spPr>
          <a:xfrm>
            <a:off x="1045466" y="4391695"/>
            <a:ext cx="1870725" cy="692497"/>
          </a:xfrm>
          <a:prstGeom prst="wedgeRectCallout">
            <a:avLst>
              <a:gd name="adj1" fmla="val 64196"/>
              <a:gd name="adj2" fmla="val 5698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TW" sz="13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5.</a:t>
            </a:r>
            <a:r>
              <a:rPr lang="zh-TW" altLang="en-US" sz="13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任務內容選擇後，會出現在建立任務內容表格。</a:t>
            </a:r>
          </a:p>
        </p:txBody>
      </p:sp>
      <p:sp>
        <p:nvSpPr>
          <p:cNvPr id="69" name="矩形圖說文字 52">
            <a:extLst>
              <a:ext uri="{FF2B5EF4-FFF2-40B4-BE49-F238E27FC236}">
                <a16:creationId xmlns:a16="http://schemas.microsoft.com/office/drawing/2014/main" id="{589B408E-0EE6-48E6-9CBD-F97B40E1C8C6}"/>
              </a:ext>
            </a:extLst>
          </p:cNvPr>
          <p:cNvSpPr/>
          <p:nvPr/>
        </p:nvSpPr>
        <p:spPr>
          <a:xfrm>
            <a:off x="1051846" y="5433430"/>
            <a:ext cx="1870725" cy="692497"/>
          </a:xfrm>
          <a:prstGeom prst="wedgeRectCallout">
            <a:avLst>
              <a:gd name="adj1" fmla="val 66603"/>
              <a:gd name="adj2" fmla="val -31386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TW" sz="13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6.</a:t>
            </a:r>
            <a:r>
              <a:rPr lang="zh-TW" altLang="en-US" sz="13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Adobe Arabic" panose="02040503050201020203" pitchFamily="18" charset="-78"/>
              </a:rPr>
              <a:t>指派小組長：選擇是否讓該組小組長可查看任務進度。</a:t>
            </a:r>
            <a:endParaRPr lang="en-US" altLang="zh-TW" sz="1300" dirty="0">
              <a:latin typeface="Adobe 繁黑體 Std B" panose="020B0700000000000000" pitchFamily="34" charset="-120"/>
              <a:ea typeface="Adobe 繁黑體 Std B" panose="020B0700000000000000" pitchFamily="34" charset="-120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0895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1" grpId="0" animBg="1"/>
      <p:bldP spid="58" grpId="0" animBg="1"/>
      <p:bldP spid="66" grpId="0" animBg="1"/>
      <p:bldP spid="40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1434265"/>
            <a:ext cx="8564152" cy="133256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796" y="4653136"/>
            <a:ext cx="4984532" cy="213415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3757198"/>
            <a:ext cx="7560000" cy="72997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604000" y="6492875"/>
            <a:ext cx="540000" cy="365125"/>
          </a:xfrm>
        </p:spPr>
        <p:txBody>
          <a:bodyPr/>
          <a:lstStyle/>
          <a:p>
            <a:fld id="{5FDCE14D-C0F4-40F0-A0DA-ECDE06B4D2BF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627784" y="2190988"/>
            <a:ext cx="1224136" cy="5179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2000" y="1070563"/>
            <a:ext cx="82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zh-TW" altLang="en-US" sz="1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任務名稱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或是點選</a:t>
            </a:r>
            <a:r>
              <a:rPr lang="zh-TW" altLang="en-US" sz="1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</a:t>
            </a:r>
            <a:r>
              <a:rPr lang="zh-TW" altLang="en-US" sz="16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en-US" altLang="zh-TW" sz="16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16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1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作答教師指派的測驗。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32000" y="3019188"/>
            <a:ext cx="82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zh-TW" altLang="en-US" sz="1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測驗名稱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，進入試題作答。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125052" y="4094584"/>
            <a:ext cx="1796582" cy="3547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標題 1"/>
          <p:cNvSpPr txBox="1">
            <a:spLocks/>
          </p:cNvSpPr>
          <p:nvPr/>
        </p:nvSpPr>
        <p:spPr>
          <a:xfrm>
            <a:off x="432000" y="301306"/>
            <a:ext cx="82800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/>
            <a:r>
              <a:rPr lang="zh-TW" altLang="en-US" sz="3600" b="1" dirty="0">
                <a:solidFill>
                  <a:srgbClr val="7030A0"/>
                </a:solidFill>
              </a:rPr>
              <a:t>學生</a:t>
            </a:r>
            <a:r>
              <a:rPr lang="en-US" altLang="zh-TW" sz="3600" b="1" dirty="0"/>
              <a:t>-</a:t>
            </a:r>
            <a:r>
              <a:rPr lang="zh-TW" altLang="en-US" sz="3600" b="1" dirty="0"/>
              <a:t>執行</a:t>
            </a:r>
            <a:r>
              <a:rPr lang="en-US" altLang="zh-TW" sz="3600" b="1" dirty="0"/>
              <a:t>[</a:t>
            </a:r>
            <a:r>
              <a:rPr lang="zh-TW" altLang="en-US" sz="3600" b="1" dirty="0"/>
              <a:t>我的任務</a:t>
            </a:r>
            <a:r>
              <a:rPr lang="en-US" altLang="zh-TW" sz="3600" b="1" dirty="0"/>
              <a:t>]1</a:t>
            </a:r>
            <a:endParaRPr lang="zh-TW" altLang="en-US" sz="3600" b="1" dirty="0"/>
          </a:p>
        </p:txBody>
      </p:sp>
      <p:pic>
        <p:nvPicPr>
          <p:cNvPr id="25" name="圖片 24" descr="一張含有 物件 的圖片&#10;&#10;自動產生的描述">
            <a:extLst>
              <a:ext uri="{FF2B5EF4-FFF2-40B4-BE49-F238E27FC236}">
                <a16:creationId xmlns:a16="http://schemas.microsoft.com/office/drawing/2014/main" id="{FC8A6FEF-9CEC-4B9F-B62E-31E5EC65C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10" y="1041251"/>
            <a:ext cx="352425" cy="371475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8244408" y="2227052"/>
            <a:ext cx="415060" cy="3926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228184" y="4653136"/>
            <a:ext cx="247356" cy="2334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6748302" y="4712632"/>
            <a:ext cx="106405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60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可隨時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中斷測驗。</a:t>
            </a:r>
          </a:p>
        </p:txBody>
      </p:sp>
      <p:cxnSp>
        <p:nvCxnSpPr>
          <p:cNvPr id="36" name="直線單箭頭接點 35"/>
          <p:cNvCxnSpPr>
            <a:cxnSpLocks/>
          </p:cNvCxnSpPr>
          <p:nvPr/>
        </p:nvCxnSpPr>
        <p:spPr>
          <a:xfrm>
            <a:off x="6475539" y="4805752"/>
            <a:ext cx="326724" cy="1430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>
            <a:cxnSpLocks/>
          </p:cNvCxnSpPr>
          <p:nvPr/>
        </p:nvCxnSpPr>
        <p:spPr>
          <a:xfrm flipV="1">
            <a:off x="7004862" y="3703705"/>
            <a:ext cx="115990" cy="3994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6603176" y="4103161"/>
            <a:ext cx="468483" cy="3547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5619486" y="3375733"/>
            <a:ext cx="119056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60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項目完成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7024654" y="3375733"/>
            <a:ext cx="135899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60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項目未完成</a:t>
            </a:r>
          </a:p>
        </p:txBody>
      </p:sp>
      <p:pic>
        <p:nvPicPr>
          <p:cNvPr id="42" name="圖片 41">
            <a:extLst>
              <a:ext uri="{FF2B5EF4-FFF2-40B4-BE49-F238E27FC236}">
                <a16:creationId xmlns:a16="http://schemas.microsoft.com/office/drawing/2014/main" id="{07B63E6A-E0E6-48BC-A8F3-B97E448FFB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35" y="3368798"/>
            <a:ext cx="352425" cy="352425"/>
          </a:xfrm>
          <a:prstGeom prst="rect">
            <a:avLst/>
          </a:prstGeom>
        </p:spPr>
      </p:pic>
      <p:pic>
        <p:nvPicPr>
          <p:cNvPr id="43" name="圖片 42">
            <a:extLst>
              <a:ext uri="{FF2B5EF4-FFF2-40B4-BE49-F238E27FC236}">
                <a16:creationId xmlns:a16="http://schemas.microsoft.com/office/drawing/2014/main" id="{3EA3003F-E31E-4573-A415-BA97562A95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02" y="3364035"/>
            <a:ext cx="400050" cy="361950"/>
          </a:xfrm>
          <a:prstGeom prst="rect">
            <a:avLst/>
          </a:prstGeom>
        </p:spPr>
      </p:pic>
      <p:cxnSp>
        <p:nvCxnSpPr>
          <p:cNvPr id="45" name="直線單箭頭接點 44"/>
          <p:cNvCxnSpPr>
            <a:cxnSpLocks/>
          </p:cNvCxnSpPr>
          <p:nvPr/>
        </p:nvCxnSpPr>
        <p:spPr>
          <a:xfrm>
            <a:off x="3594910" y="4446875"/>
            <a:ext cx="478795" cy="1227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787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8604000" y="6492875"/>
            <a:ext cx="540000" cy="365125"/>
          </a:xfrm>
        </p:spPr>
        <p:txBody>
          <a:bodyPr/>
          <a:lstStyle/>
          <a:p>
            <a:fld id="{3C1CAA98-C5E5-43B6-87EC-A9AC2B3E8F1B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575" y="1673547"/>
            <a:ext cx="4916851" cy="38305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矩形 5"/>
          <p:cNvSpPr/>
          <p:nvPr/>
        </p:nvSpPr>
        <p:spPr>
          <a:xfrm>
            <a:off x="3160419" y="5111302"/>
            <a:ext cx="396607" cy="3745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Adobe 繁黑體 Std B" panose="020B0700000000000000" pitchFamily="34" charset="-120"/>
            </a:endParaRPr>
          </a:p>
        </p:txBody>
      </p:sp>
      <p:cxnSp>
        <p:nvCxnSpPr>
          <p:cNvPr id="7" name="直線單箭頭接點 6"/>
          <p:cNvCxnSpPr>
            <a:cxnSpLocks/>
          </p:cNvCxnSpPr>
          <p:nvPr/>
        </p:nvCxnSpPr>
        <p:spPr>
          <a:xfrm flipH="1">
            <a:off x="2834409" y="5482781"/>
            <a:ext cx="438602" cy="2867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45" y="3428388"/>
            <a:ext cx="447737" cy="43821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337" y="5548837"/>
            <a:ext cx="371527" cy="419158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448332" y="3483082"/>
            <a:ext cx="93278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60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b="1" dirty="0">
                <a:solidFill>
                  <a:srgbClr val="7030A0"/>
                </a:solidFill>
              </a:rPr>
              <a:t>未精熟</a:t>
            </a:r>
            <a:endParaRPr lang="en-US" altLang="zh-TW" b="1" dirty="0">
              <a:solidFill>
                <a:srgbClr val="7030A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071416" y="5617035"/>
            <a:ext cx="83744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60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b="1" dirty="0">
                <a:solidFill>
                  <a:srgbClr val="7030A0"/>
                </a:solidFill>
              </a:rPr>
              <a:t>已精熟</a:t>
            </a:r>
            <a:endParaRPr lang="en-US" altLang="zh-TW" b="1" dirty="0">
              <a:solidFill>
                <a:srgbClr val="7030A0"/>
              </a:solidFill>
            </a:endParaRPr>
          </a:p>
        </p:txBody>
      </p:sp>
      <p:cxnSp>
        <p:nvCxnSpPr>
          <p:cNvPr id="15" name="直線單箭頭接點 14"/>
          <p:cNvCxnSpPr>
            <a:cxnSpLocks/>
            <a:stCxn id="22" idx="1"/>
          </p:cNvCxnSpPr>
          <p:nvPr/>
        </p:nvCxnSpPr>
        <p:spPr>
          <a:xfrm flipH="1">
            <a:off x="1666321" y="2070234"/>
            <a:ext cx="717722" cy="881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196279" y="2677841"/>
            <a:ext cx="178997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600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sz="1400" b="1" dirty="0"/>
              <a:t>點選連結可至知識結構星空圖</a:t>
            </a:r>
            <a:r>
              <a:rPr lang="en-US" altLang="zh-TW" sz="1400" b="1" dirty="0"/>
              <a:t>(</a:t>
            </a:r>
            <a:r>
              <a:rPr lang="zh-TW" altLang="en-US" sz="1400" b="1" dirty="0"/>
              <a:t>學習路徑</a:t>
            </a:r>
            <a:r>
              <a:rPr lang="en-US" altLang="zh-TW" sz="1400" b="1" dirty="0"/>
              <a:t>)</a:t>
            </a:r>
          </a:p>
        </p:txBody>
      </p:sp>
      <p:cxnSp>
        <p:nvCxnSpPr>
          <p:cNvPr id="17" name="直線單箭頭接點 16"/>
          <p:cNvCxnSpPr>
            <a:cxnSpLocks/>
          </p:cNvCxnSpPr>
          <p:nvPr/>
        </p:nvCxnSpPr>
        <p:spPr>
          <a:xfrm flipV="1">
            <a:off x="4456894" y="1477877"/>
            <a:ext cx="2876587" cy="5530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3767517" y="1945133"/>
            <a:ext cx="689377" cy="25559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Adobe 繁黑體 Std B" panose="020B0700000000000000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384043" y="1939739"/>
            <a:ext cx="689377" cy="26098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Adobe 繁黑體 Std B" panose="020B0700000000000000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6070661" y="5757817"/>
            <a:ext cx="105307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400" b="1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sz="1200" dirty="0"/>
              <a:t>灰底顯示的圖案，表示此節點無此線上教材。</a:t>
            </a:r>
            <a:endParaRPr lang="en-US" altLang="zh-TW" sz="12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5051782" y="6415860"/>
            <a:ext cx="87636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400" b="1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dirty="0"/>
              <a:t>練習題</a:t>
            </a:r>
            <a:endParaRPr lang="en-US" altLang="zh-TW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2F2BF49D-B7FA-472D-8C4F-C6068494BF76}"/>
              </a:ext>
            </a:extLst>
          </p:cNvPr>
          <p:cNvSpPr/>
          <p:nvPr/>
        </p:nvSpPr>
        <p:spPr>
          <a:xfrm>
            <a:off x="3160419" y="4492551"/>
            <a:ext cx="396607" cy="37457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Adobe 繁黑體 Std B" panose="020B0700000000000000" pitchFamily="34" charset="-120"/>
            </a:endParaRPr>
          </a:p>
        </p:txBody>
      </p: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64383B26-7155-4B6E-8DF8-75647FA532E0}"/>
              </a:ext>
            </a:extLst>
          </p:cNvPr>
          <p:cNvCxnSpPr>
            <a:cxnSpLocks/>
            <a:stCxn id="35" idx="1"/>
            <a:endCxn id="30" idx="3"/>
          </p:cNvCxnSpPr>
          <p:nvPr/>
        </p:nvCxnSpPr>
        <p:spPr>
          <a:xfrm flipH="1" flipV="1">
            <a:off x="2003281" y="4306336"/>
            <a:ext cx="1157138" cy="3735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圓角矩形圖說文字 15">
            <a:extLst>
              <a:ext uri="{FF2B5EF4-FFF2-40B4-BE49-F238E27FC236}">
                <a16:creationId xmlns:a16="http://schemas.microsoft.com/office/drawing/2014/main" id="{3B491B54-E229-4DAE-A978-6F98547D8796}"/>
              </a:ext>
            </a:extLst>
          </p:cNvPr>
          <p:cNvSpPr/>
          <p:nvPr/>
        </p:nvSpPr>
        <p:spPr>
          <a:xfrm>
            <a:off x="506859" y="4696599"/>
            <a:ext cx="1420092" cy="340519"/>
          </a:xfrm>
          <a:prstGeom prst="wedgeRoundRectCallout">
            <a:avLst>
              <a:gd name="adj1" fmla="val -25035"/>
              <a:gd name="adj2" fmla="val -90797"/>
              <a:gd name="adj3" fmla="val 16667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602E04"/>
                </a:solidFill>
                <a:ea typeface="Adobe 繁黑體 Std B" panose="020B0700000000000000" pitchFamily="34" charset="-120"/>
              </a:rPr>
              <a:t>錯誤題目解說</a:t>
            </a:r>
            <a:endParaRPr lang="zh-TW" altLang="zh-TW" sz="1400" b="1" dirty="0">
              <a:solidFill>
                <a:srgbClr val="602E04"/>
              </a:solidFill>
              <a:ea typeface="Adobe 繁黑體 Std B" panose="020B0700000000000000" pitchFamily="34" charset="-120"/>
            </a:endParaRPr>
          </a:p>
        </p:txBody>
      </p:sp>
      <p:sp>
        <p:nvSpPr>
          <p:cNvPr id="47" name="圓角矩形圖說文字 15">
            <a:extLst>
              <a:ext uri="{FF2B5EF4-FFF2-40B4-BE49-F238E27FC236}">
                <a16:creationId xmlns:a16="http://schemas.microsoft.com/office/drawing/2014/main" id="{2B0669A9-FD58-4619-B272-F69470549E4F}"/>
              </a:ext>
            </a:extLst>
          </p:cNvPr>
          <p:cNvSpPr/>
          <p:nvPr/>
        </p:nvSpPr>
        <p:spPr>
          <a:xfrm>
            <a:off x="7718542" y="2507581"/>
            <a:ext cx="1132166" cy="340519"/>
          </a:xfrm>
          <a:prstGeom prst="wedgeRoundRectCallout">
            <a:avLst>
              <a:gd name="adj1" fmla="val -62869"/>
              <a:gd name="adj2" fmla="val 11501"/>
              <a:gd name="adj3" fmla="val 16667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602E04"/>
                </a:solidFill>
                <a:ea typeface="Adobe 繁黑體 Std B" panose="020B0700000000000000" pitchFamily="34" charset="-120"/>
              </a:rPr>
              <a:t>教學影片</a:t>
            </a:r>
            <a:endParaRPr lang="zh-TW" altLang="zh-TW" sz="1400" b="1" dirty="0">
              <a:solidFill>
                <a:srgbClr val="602E04"/>
              </a:solidFill>
              <a:ea typeface="Adobe 繁黑體 Std B" panose="020B0700000000000000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7C46D64-4252-4EBA-8CA2-8AC2E29284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7" y="1683693"/>
            <a:ext cx="989521" cy="928081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90140319-45D1-4488-82EB-FE6AA09ECB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7" y="3918421"/>
            <a:ext cx="1731614" cy="77583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25" name="直線單箭頭接點 24"/>
          <p:cNvCxnSpPr>
            <a:cxnSpLocks/>
          </p:cNvCxnSpPr>
          <p:nvPr/>
        </p:nvCxnSpPr>
        <p:spPr>
          <a:xfrm>
            <a:off x="6588224" y="5392718"/>
            <a:ext cx="0" cy="3768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矩形 48">
            <a:extLst>
              <a:ext uri="{FF2B5EF4-FFF2-40B4-BE49-F238E27FC236}">
                <a16:creationId xmlns:a16="http://schemas.microsoft.com/office/drawing/2014/main" id="{61B31CAA-DEB7-4571-8EEE-B067BA038F1D}"/>
              </a:ext>
            </a:extLst>
          </p:cNvPr>
          <p:cNvSpPr/>
          <p:nvPr/>
        </p:nvSpPr>
        <p:spPr>
          <a:xfrm>
            <a:off x="4596594" y="4491435"/>
            <a:ext cx="694588" cy="37457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Adobe 繁黑體 Std B" panose="020B0700000000000000" pitchFamily="34" charset="-120"/>
            </a:endParaRPr>
          </a:p>
        </p:txBody>
      </p:sp>
      <p:pic>
        <p:nvPicPr>
          <p:cNvPr id="51" name="圖片 50">
            <a:extLst>
              <a:ext uri="{FF2B5EF4-FFF2-40B4-BE49-F238E27FC236}">
                <a16:creationId xmlns:a16="http://schemas.microsoft.com/office/drawing/2014/main" id="{118861FE-459D-4963-AD41-1E724E1736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027" y="5668342"/>
            <a:ext cx="1527714" cy="105529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23" name="直線單箭頭接點 22"/>
          <p:cNvCxnSpPr>
            <a:cxnSpLocks/>
            <a:endCxn id="13" idx="1"/>
          </p:cNvCxnSpPr>
          <p:nvPr/>
        </p:nvCxnSpPr>
        <p:spPr>
          <a:xfrm flipV="1">
            <a:off x="6153230" y="3504177"/>
            <a:ext cx="1204895" cy="5008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25" y="2884010"/>
            <a:ext cx="1655568" cy="124033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2" name="文字方塊 41"/>
          <p:cNvSpPr txBox="1"/>
          <p:nvPr/>
        </p:nvSpPr>
        <p:spPr>
          <a:xfrm>
            <a:off x="7752192" y="4125782"/>
            <a:ext cx="10985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400" b="1">
                <a:solidFill>
                  <a:srgbClr val="602E04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dirty="0"/>
              <a:t>動態評量</a:t>
            </a:r>
            <a:endParaRPr lang="en-US" altLang="zh-TW" dirty="0"/>
          </a:p>
        </p:txBody>
      </p:sp>
      <p:cxnSp>
        <p:nvCxnSpPr>
          <p:cNvPr id="43" name="直線單箭頭接點 42"/>
          <p:cNvCxnSpPr>
            <a:cxnSpLocks/>
          </p:cNvCxnSpPr>
          <p:nvPr/>
        </p:nvCxnSpPr>
        <p:spPr>
          <a:xfrm flipH="1">
            <a:off x="4343195" y="4866009"/>
            <a:ext cx="576994" cy="8084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61B31CAA-DEB7-4571-8EEE-B067BA038F1D}"/>
              </a:ext>
            </a:extLst>
          </p:cNvPr>
          <p:cNvSpPr/>
          <p:nvPr/>
        </p:nvSpPr>
        <p:spPr>
          <a:xfrm>
            <a:off x="5436096" y="3821636"/>
            <a:ext cx="717134" cy="35767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a typeface="Adobe 繁黑體 Std B" panose="020B0700000000000000" pitchFamily="34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94506" y="1081740"/>
            <a:ext cx="6337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3.</a:t>
            </a:r>
            <a:r>
              <a:rPr lang="zh-TW" altLang="en-US" sz="16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測驗完畢，出現</a:t>
            </a:r>
            <a:r>
              <a:rPr lang="zh-TW" altLang="en-US" sz="1600" b="1" dirty="0">
                <a:solidFill>
                  <a:srgbClr val="7030A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診斷報告</a:t>
            </a:r>
            <a:r>
              <a:rPr lang="zh-TW" altLang="en-US" sz="16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，依據診斷報告，針對學習弱點進行學習。</a:t>
            </a:r>
            <a:endParaRPr lang="en-US" altLang="zh-TW" sz="16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4" name="標題 1"/>
          <p:cNvSpPr txBox="1">
            <a:spLocks/>
          </p:cNvSpPr>
          <p:nvPr/>
        </p:nvSpPr>
        <p:spPr>
          <a:xfrm>
            <a:off x="432000" y="301306"/>
            <a:ext cx="82800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/>
            <a:r>
              <a:rPr lang="zh-TW" altLang="en-US" sz="3600" b="1" dirty="0">
                <a:solidFill>
                  <a:srgbClr val="7030A0"/>
                </a:solidFill>
              </a:rPr>
              <a:t>學生</a:t>
            </a:r>
            <a:r>
              <a:rPr lang="en-US" altLang="zh-TW" sz="3600" b="1" dirty="0"/>
              <a:t>-</a:t>
            </a:r>
            <a:r>
              <a:rPr lang="zh-TW" altLang="en-US" sz="3600" b="1" dirty="0"/>
              <a:t>執行</a:t>
            </a:r>
            <a:r>
              <a:rPr lang="en-US" altLang="zh-TW" sz="3600" b="1" dirty="0"/>
              <a:t>[</a:t>
            </a:r>
            <a:r>
              <a:rPr lang="zh-TW" altLang="en-US" sz="3600" b="1" dirty="0"/>
              <a:t>我的任務</a:t>
            </a:r>
            <a:r>
              <a:rPr lang="en-US" altLang="zh-TW" sz="3600" b="1" dirty="0"/>
              <a:t>]2</a:t>
            </a:r>
            <a:endParaRPr lang="zh-TW" altLang="en-US" sz="3600" b="1" dirty="0"/>
          </a:p>
        </p:txBody>
      </p:sp>
      <p:pic>
        <p:nvPicPr>
          <p:cNvPr id="52" name="圖片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050" y="4559684"/>
            <a:ext cx="1793589" cy="15183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4699" y="980728"/>
            <a:ext cx="1675940" cy="13834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57230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7" grpId="0" animBg="1"/>
    </p:bldLst>
  </p:timing>
</p:sld>
</file>

<file path=ppt/theme/theme1.xml><?xml version="1.0" encoding="utf-8"?>
<a:theme xmlns:a="http://schemas.openxmlformats.org/drawingml/2006/main" name="adaptive learning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aptive learning" id="{92EE16C6-AD93-4719-A940-8E916DB2A7D9}" vid="{3A07A4A5-AAF1-4D3D-A2D1-0E31A19627B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9583</TotalTime>
  <Words>3045</Words>
  <Application>Microsoft Office PowerPoint</Application>
  <PresentationFormat>如螢幕大小 (4:3)</PresentationFormat>
  <Paragraphs>393</Paragraphs>
  <Slides>36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8" baseType="lpstr">
      <vt:lpstr>Adobe Arabic</vt:lpstr>
      <vt:lpstr>Adobe 繁黑體 Std B</vt:lpstr>
      <vt:lpstr>微軟正黑體</vt:lpstr>
      <vt:lpstr>新細明體</vt:lpstr>
      <vt:lpstr>標楷體</vt:lpstr>
      <vt:lpstr>Arial</vt:lpstr>
      <vt:lpstr>Arial Black</vt:lpstr>
      <vt:lpstr>Arial Narrow</vt:lpstr>
      <vt:lpstr>Calibri</vt:lpstr>
      <vt:lpstr>Candara</vt:lpstr>
      <vt:lpstr>Verdana</vt:lpstr>
      <vt:lpstr>adaptive learning</vt:lpstr>
      <vt:lpstr>因材網簡介</vt:lpstr>
      <vt:lpstr>PowerPoint 簡報</vt:lpstr>
      <vt:lpstr>甲生作答情形</vt:lpstr>
      <vt:lpstr>乙生作答情形</vt:lpstr>
      <vt:lpstr>跨年級搜尋弱點 智慧型適性診斷系統</vt:lpstr>
      <vt:lpstr>單元診斷測驗</vt:lpstr>
      <vt:lpstr>教師 -指派任務</vt:lpstr>
      <vt:lpstr>PowerPoint 簡報</vt:lpstr>
      <vt:lpstr>PowerPoint 簡報</vt:lpstr>
      <vt:lpstr>PowerPoint 簡報</vt:lpstr>
      <vt:lpstr>任務管理&gt;任務進度</vt:lpstr>
      <vt:lpstr>任務管理&gt;任務進度&gt;班級學習狀態</vt:lpstr>
      <vt:lpstr>任務管理&gt;任務進度&gt;影片瀏覽報告</vt:lpstr>
      <vt:lpstr>任務管理&gt;任務進度&gt;個人進度</vt:lpstr>
      <vt:lpstr>組卷模組功能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縱貫診斷測驗</vt:lpstr>
      <vt:lpstr>教師 -指派任務</vt:lpstr>
      <vt:lpstr>PowerPoint 簡報</vt:lpstr>
      <vt:lpstr>PowerPoint 簡報</vt:lpstr>
      <vt:lpstr>PowerPoint 簡報</vt:lpstr>
      <vt:lpstr>PowerPoint 簡報</vt:lpstr>
      <vt:lpstr>任務管理&gt;任務進度</vt:lpstr>
      <vt:lpstr>任務管理&gt;任務進度&gt;班級學習狀態</vt:lpstr>
      <vt:lpstr>任務管理&gt;任務進度&gt;影片瀏覽報告</vt:lpstr>
      <vt:lpstr>PowerPoint 簡報</vt:lpstr>
      <vt:lpstr>PowerPoint 簡報</vt:lpstr>
      <vt:lpstr>診斷後系統自動建議學習路徑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Bor-Chen Kuo</dc:creator>
  <cp:lastModifiedBy>dada-off</cp:lastModifiedBy>
  <cp:revision>1371</cp:revision>
  <dcterms:created xsi:type="dcterms:W3CDTF">2011-11-24T01:48:40Z</dcterms:created>
  <dcterms:modified xsi:type="dcterms:W3CDTF">2020-09-02T01:09:57Z</dcterms:modified>
</cp:coreProperties>
</file>