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7" r:id="rId1"/>
  </p:sldMasterIdLst>
  <p:sldIdLst>
    <p:sldId id="262" r:id="rId2"/>
    <p:sldId id="264" r:id="rId3"/>
    <p:sldId id="256" r:id="rId4"/>
    <p:sldId id="266" r:id="rId5"/>
    <p:sldId id="263" r:id="rId6"/>
    <p:sldId id="279" r:id="rId7"/>
    <p:sldId id="257" r:id="rId8"/>
    <p:sldId id="294" r:id="rId9"/>
    <p:sldId id="268" r:id="rId10"/>
    <p:sldId id="276" r:id="rId11"/>
    <p:sldId id="274" r:id="rId12"/>
    <p:sldId id="273" r:id="rId13"/>
    <p:sldId id="278" r:id="rId14"/>
    <p:sldId id="271" r:id="rId15"/>
    <p:sldId id="269" r:id="rId16"/>
    <p:sldId id="272" r:id="rId17"/>
    <p:sldId id="275" r:id="rId18"/>
    <p:sldId id="267" r:id="rId19"/>
    <p:sldId id="305" r:id="rId20"/>
    <p:sldId id="304" r:id="rId21"/>
    <p:sldId id="306" r:id="rId22"/>
    <p:sldId id="277" r:id="rId23"/>
    <p:sldId id="307" r:id="rId24"/>
    <p:sldId id="287" r:id="rId25"/>
    <p:sldId id="303" r:id="rId26"/>
    <p:sldId id="295" r:id="rId27"/>
    <p:sldId id="289" r:id="rId28"/>
    <p:sldId id="309" r:id="rId29"/>
    <p:sldId id="293" r:id="rId30"/>
    <p:sldId id="310" r:id="rId31"/>
    <p:sldId id="291" r:id="rId32"/>
    <p:sldId id="29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63F"/>
    <a:srgbClr val="516B82"/>
    <a:srgbClr val="628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Autofit/>
          </a:bodyPr>
          <a:lstStyle>
            <a:lvl1pPr algn="ctr">
              <a:defRPr sz="4800">
                <a:solidFill>
                  <a:srgbClr val="262626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46CB39B-5F4C-4A7E-9BE3-AAFD45576D16}" type="datetime2">
              <a:rPr lang="en-US" smtClean="0"/>
              <a:t>Monday, November 9, 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90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46CB39B-5F4C-4A7E-9BE3-AAFD45576D16}" type="datetime2">
              <a:rPr lang="en-US" smtClean="0"/>
              <a:t>Monday, November 9,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6823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46CB39B-5F4C-4A7E-9BE3-AAFD45576D16}" type="datetime2">
              <a:rPr lang="en-US" smtClean="0"/>
              <a:t>Monday, November 9,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5174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455" y="555968"/>
            <a:ext cx="9475089" cy="11240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010" y="2037969"/>
            <a:ext cx="10846689" cy="41799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0484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Autofit/>
          </a:bodyPr>
          <a:lstStyle>
            <a:lvl1pPr>
              <a:defRPr sz="4800">
                <a:solidFill>
                  <a:srgbClr val="262626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46CB39B-5F4C-4A7E-9BE3-AAFD45576D16}" type="datetime2">
              <a:rPr lang="en-US" smtClean="0"/>
              <a:t>Monday, November 9, 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27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964692"/>
            <a:ext cx="9701647" cy="1188720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46CB39B-5F4C-4A7E-9BE3-AAFD45576D16}" type="datetime2">
              <a:rPr lang="en-US" smtClean="0"/>
              <a:t>Monday, November 9, 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9645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46CB39B-5F4C-4A7E-9BE3-AAFD45576D16}" type="datetime2">
              <a:rPr lang="en-US" smtClean="0"/>
              <a:t>Monday, November 9, 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67285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46CB39B-5F4C-4A7E-9BE3-AAFD45576D16}" type="datetime2">
              <a:rPr lang="en-US" smtClean="0"/>
              <a:t>Monday, November 9,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5407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46CB39B-5F4C-4A7E-9BE3-AAFD45576D16}" type="datetime2">
              <a:rPr lang="en-US" smtClean="0"/>
              <a:t>Monday, November 9, 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0418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46CB39B-5F4C-4A7E-9BE3-AAFD45576D16}" type="datetime2">
              <a:rPr lang="en-US" smtClean="0"/>
              <a:t>Monday, November 9, 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8304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46CB39B-5F4C-4A7E-9BE3-AAFD45576D16}" type="datetime2">
              <a:rPr lang="en-US" smtClean="0"/>
              <a:t>Monday, November 9, 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8917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815530" y="609599"/>
            <a:ext cx="10560939" cy="141922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5530" y="2282952"/>
            <a:ext cx="10560939" cy="3703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874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4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3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3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3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3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4.jpeg"/><Relationship Id="rId5" Type="http://schemas.openxmlformats.org/officeDocument/2006/relationships/image" Target="../media/image5.svg"/><Relationship Id="rId10" Type="http://schemas.openxmlformats.org/officeDocument/2006/relationships/image" Target="../media/image13.jpeg"/><Relationship Id="rId4" Type="http://schemas.openxmlformats.org/officeDocument/2006/relationships/image" Target="../media/image4.png"/><Relationship Id="rId9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建築物, 桌, 坐, 填滿 的圖片&#10;&#10;自動產生的描述">
            <a:extLst>
              <a:ext uri="{FF2B5EF4-FFF2-40B4-BE49-F238E27FC236}">
                <a16:creationId xmlns:a16="http://schemas.microsoft.com/office/drawing/2014/main" id="{A5E23E6E-5B99-41F4-9A1D-A8763375E2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橢圓 8">
            <a:extLst>
              <a:ext uri="{FF2B5EF4-FFF2-40B4-BE49-F238E27FC236}">
                <a16:creationId xmlns:a16="http://schemas.microsoft.com/office/drawing/2014/main" id="{69A7D9FB-6B5A-4FAE-9475-6C2109E6E97F}"/>
              </a:ext>
            </a:extLst>
          </p:cNvPr>
          <p:cNvSpPr/>
          <p:nvPr/>
        </p:nvSpPr>
        <p:spPr>
          <a:xfrm>
            <a:off x="911088" y="1649897"/>
            <a:ext cx="10369826" cy="3279912"/>
          </a:xfrm>
          <a:custGeom>
            <a:avLst/>
            <a:gdLst>
              <a:gd name="connsiteX0" fmla="*/ 0 w 10369826"/>
              <a:gd name="connsiteY0" fmla="*/ 1639956 h 3279912"/>
              <a:gd name="connsiteX1" fmla="*/ 5184913 w 10369826"/>
              <a:gd name="connsiteY1" fmla="*/ 0 h 3279912"/>
              <a:gd name="connsiteX2" fmla="*/ 10369826 w 10369826"/>
              <a:gd name="connsiteY2" fmla="*/ 1639956 h 3279912"/>
              <a:gd name="connsiteX3" fmla="*/ 5184913 w 10369826"/>
              <a:gd name="connsiteY3" fmla="*/ 3279912 h 3279912"/>
              <a:gd name="connsiteX4" fmla="*/ 0 w 10369826"/>
              <a:gd name="connsiteY4" fmla="*/ 1639956 h 327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9826" h="3279912" fill="none" extrusionOk="0">
                <a:moveTo>
                  <a:pt x="0" y="1639956"/>
                </a:moveTo>
                <a:cubicBezTo>
                  <a:pt x="-56673" y="654136"/>
                  <a:pt x="2616003" y="67473"/>
                  <a:pt x="5184913" y="0"/>
                </a:cubicBezTo>
                <a:cubicBezTo>
                  <a:pt x="7854607" y="146842"/>
                  <a:pt x="10447989" y="649359"/>
                  <a:pt x="10369826" y="1639956"/>
                </a:cubicBezTo>
                <a:cubicBezTo>
                  <a:pt x="9854778" y="2328248"/>
                  <a:pt x="8583102" y="3604070"/>
                  <a:pt x="5184913" y="3279912"/>
                </a:cubicBezTo>
                <a:cubicBezTo>
                  <a:pt x="2378714" y="3439397"/>
                  <a:pt x="106185" y="2527165"/>
                  <a:pt x="0" y="1639956"/>
                </a:cubicBezTo>
                <a:close/>
              </a:path>
              <a:path w="10369826" h="3279912" stroke="0" extrusionOk="0">
                <a:moveTo>
                  <a:pt x="0" y="1639956"/>
                </a:moveTo>
                <a:cubicBezTo>
                  <a:pt x="199105" y="866790"/>
                  <a:pt x="2872117" y="-408562"/>
                  <a:pt x="5184913" y="0"/>
                </a:cubicBezTo>
                <a:cubicBezTo>
                  <a:pt x="8163845" y="-100139"/>
                  <a:pt x="10420549" y="902865"/>
                  <a:pt x="10369826" y="1639956"/>
                </a:cubicBezTo>
                <a:cubicBezTo>
                  <a:pt x="10243113" y="2761484"/>
                  <a:pt x="8046943" y="3505275"/>
                  <a:pt x="5184913" y="3279912"/>
                </a:cubicBezTo>
                <a:cubicBezTo>
                  <a:pt x="2229601" y="3296574"/>
                  <a:pt x="110965" y="2547546"/>
                  <a:pt x="0" y="1639956"/>
                </a:cubicBezTo>
                <a:close/>
              </a:path>
            </a:pathLst>
          </a:custGeom>
          <a:solidFill>
            <a:schemeClr val="tx1"/>
          </a:solidFill>
          <a:ln>
            <a:extLst>
              <a:ext uri="{C807C97D-BFC1-408E-A445-0C87EB9F89A2}">
                <ask:lineSketchStyleProps xmlns:ask="http://schemas.microsoft.com/office/drawing/2018/sketchyshapes" sd="334576469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E75463B-2B75-4521-88AC-D5E127F32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 fontScale="90000"/>
          </a:bodyPr>
          <a:lstStyle/>
          <a:p>
            <a:r>
              <a:rPr lang="zh-TW" altLang="en-US" sz="9600" b="1" dirty="0">
                <a:solidFill>
                  <a:schemeClr val="tx1"/>
                </a:solidFill>
                <a:latin typeface="+mn-ea"/>
                <a:ea typeface="+mn-ea"/>
              </a:rPr>
              <a:t>社會規範</a:t>
            </a:r>
          </a:p>
        </p:txBody>
      </p:sp>
    </p:spTree>
    <p:extLst>
      <p:ext uri="{BB962C8B-B14F-4D97-AF65-F5344CB8AC3E}">
        <p14:creationId xmlns:p14="http://schemas.microsoft.com/office/powerpoint/2010/main" val="2090057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D40465-BDF9-429E-A776-637F0C22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BBC493-41E6-4525-9747-11C9A3097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35D9CBD-4690-4DB6-9932-DBEB54987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54" y="190500"/>
            <a:ext cx="12192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E4517E9-A907-45B2-9EC6-48EDA7F8E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10" y="283029"/>
            <a:ext cx="12192000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C3CDCFE-7316-4992-808D-B15E3A3AC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46" y="555968"/>
            <a:ext cx="12192000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CA99BCA-1DFE-43B6-8439-1858D01F8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3048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8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FA56B8-FE25-4F57-B1AC-0DE4EF74D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問題一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A9DE6A7-A8A1-4E85-BE0B-0447B21C54E5}"/>
              </a:ext>
            </a:extLst>
          </p:cNvPr>
          <p:cNvSpPr txBox="1"/>
          <p:nvPr/>
        </p:nvSpPr>
        <p:spPr>
          <a:xfrm>
            <a:off x="1358455" y="2274838"/>
            <a:ext cx="98467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/>
              <a:t>如果車上毫無空位，只剩博愛座</a:t>
            </a:r>
            <a:endParaRPr lang="en-US" altLang="zh-TW" sz="4800" dirty="0"/>
          </a:p>
          <a:p>
            <a:r>
              <a:rPr lang="zh-TW" altLang="en-US" sz="4800" dirty="0"/>
              <a:t>你身體不舒服，又沒有明顯表現，你要怎麼辦？</a:t>
            </a:r>
          </a:p>
        </p:txBody>
      </p:sp>
    </p:spTree>
    <p:extLst>
      <p:ext uri="{BB962C8B-B14F-4D97-AF65-F5344CB8AC3E}">
        <p14:creationId xmlns:p14="http://schemas.microsoft.com/office/powerpoint/2010/main" val="1005993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FA56B8-FE25-4F57-B1AC-0DE4EF74D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問題二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A9DE6A7-A8A1-4E85-BE0B-0447B21C54E5}"/>
              </a:ext>
            </a:extLst>
          </p:cNvPr>
          <p:cNvSpPr txBox="1"/>
          <p:nvPr/>
        </p:nvSpPr>
        <p:spPr>
          <a:xfrm>
            <a:off x="946594" y="2198638"/>
            <a:ext cx="106739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/>
              <a:t>如果車上毫無空位，連博愛座都沒有，你身體不舒服，你身體又沒有明顯表現，你要怎麼辦？</a:t>
            </a:r>
          </a:p>
        </p:txBody>
      </p:sp>
    </p:spTree>
    <p:extLst>
      <p:ext uri="{BB962C8B-B14F-4D97-AF65-F5344CB8AC3E}">
        <p14:creationId xmlns:p14="http://schemas.microsoft.com/office/powerpoint/2010/main" val="1992878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0052986-1128-4A76-8A25-4E7CB221D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31" b="9421"/>
          <a:stretch/>
        </p:blipFill>
        <p:spPr>
          <a:xfrm>
            <a:off x="95771" y="729698"/>
            <a:ext cx="12192000" cy="55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7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95BD95-C4A0-4285-9CAC-5DEF178E0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812CDA6-872C-4553-90FB-D88FC4AE4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014DCC6-7A5E-4B44-A7D9-1F7466050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33" b="12609"/>
          <a:stretch/>
        </p:blipFill>
        <p:spPr>
          <a:xfrm>
            <a:off x="11099" y="348405"/>
            <a:ext cx="12192000" cy="535321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FEFC625-2CC9-4D12-A112-F7CDF443AE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07" b="19420"/>
          <a:stretch/>
        </p:blipFill>
        <p:spPr>
          <a:xfrm>
            <a:off x="177354" y="988859"/>
            <a:ext cx="12192000" cy="497018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001022D-333F-4939-AFDF-B76DFD34E8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87" b="12541"/>
          <a:stretch/>
        </p:blipFill>
        <p:spPr>
          <a:xfrm>
            <a:off x="177354" y="860145"/>
            <a:ext cx="12192000" cy="497018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F9B9DB4-6EB5-40AA-AA10-30CBBF26E2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986" b="13188"/>
          <a:stretch/>
        </p:blipFill>
        <p:spPr>
          <a:xfrm>
            <a:off x="-155156" y="1131147"/>
            <a:ext cx="12192000" cy="492583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122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9825170-2781-45C9-8455-415A57A78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85" r="1522" b="11450"/>
          <a:stretch/>
        </p:blipFill>
        <p:spPr>
          <a:xfrm>
            <a:off x="92765" y="586409"/>
            <a:ext cx="12006470" cy="545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35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977C1B9-AE68-4A14-B999-083CBB283232}"/>
              </a:ext>
            </a:extLst>
          </p:cNvPr>
          <p:cNvSpPr txBox="1"/>
          <p:nvPr/>
        </p:nvSpPr>
        <p:spPr>
          <a:xfrm>
            <a:off x="961390" y="3641320"/>
            <a:ext cx="11658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/>
              <a:t>自己的身體，自己照顧</a:t>
            </a:r>
            <a:endParaRPr lang="en-US" altLang="zh-TW" sz="6600" dirty="0"/>
          </a:p>
          <a:p>
            <a:r>
              <a:rPr lang="zh-TW" altLang="en-US" sz="6600" dirty="0"/>
              <a:t>有需求時，要懂得尋求幫助</a:t>
            </a:r>
          </a:p>
        </p:txBody>
      </p:sp>
      <p:pic>
        <p:nvPicPr>
          <p:cNvPr id="3" name="圖形 2" descr="氣球">
            <a:extLst>
              <a:ext uri="{FF2B5EF4-FFF2-40B4-BE49-F238E27FC236}">
                <a16:creationId xmlns:a16="http://schemas.microsoft.com/office/drawing/2014/main" id="{3ACAEB63-640B-4A00-A140-F712A68EF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715" y="424536"/>
            <a:ext cx="914400" cy="914400"/>
          </a:xfrm>
          <a:prstGeom prst="rect">
            <a:avLst/>
          </a:prstGeom>
        </p:spPr>
      </p:pic>
      <p:pic>
        <p:nvPicPr>
          <p:cNvPr id="6" name="圖形 5" descr="包子">
            <a:extLst>
              <a:ext uri="{FF2B5EF4-FFF2-40B4-BE49-F238E27FC236}">
                <a16:creationId xmlns:a16="http://schemas.microsoft.com/office/drawing/2014/main" id="{6CCDEB21-4AE4-45F1-883A-4B10D9D73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673228"/>
            <a:ext cx="914400" cy="9144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8E6A2EA-4920-4C42-BF24-748A6D50344E}"/>
              </a:ext>
            </a:extLst>
          </p:cNvPr>
          <p:cNvSpPr txBox="1"/>
          <p:nvPr/>
        </p:nvSpPr>
        <p:spPr>
          <a:xfrm>
            <a:off x="1047115" y="424536"/>
            <a:ext cx="1165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/>
              <a:t>幫忙前，先評估自己有無能力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1DE3703-EB72-458D-AA16-656F530AD678}"/>
              </a:ext>
            </a:extLst>
          </p:cNvPr>
          <p:cNvSpPr txBox="1"/>
          <p:nvPr/>
        </p:nvSpPr>
        <p:spPr>
          <a:xfrm>
            <a:off x="1047115" y="1716375"/>
            <a:ext cx="1165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/>
              <a:t>幫忙前，問問對方的需求</a:t>
            </a:r>
          </a:p>
        </p:txBody>
      </p:sp>
      <p:pic>
        <p:nvPicPr>
          <p:cNvPr id="10" name="圖形 9" descr="氣球">
            <a:extLst>
              <a:ext uri="{FF2B5EF4-FFF2-40B4-BE49-F238E27FC236}">
                <a16:creationId xmlns:a16="http://schemas.microsoft.com/office/drawing/2014/main" id="{E1F5D214-4630-4342-981D-B3AEC399F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715" y="18131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FA56B8-FE25-4F57-B1AC-0DE4EF74D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問題四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A9DE6A7-A8A1-4E85-BE0B-0447B21C54E5}"/>
              </a:ext>
            </a:extLst>
          </p:cNvPr>
          <p:cNvSpPr txBox="1"/>
          <p:nvPr/>
        </p:nvSpPr>
        <p:spPr>
          <a:xfrm>
            <a:off x="991061" y="1907722"/>
            <a:ext cx="100334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/>
              <a:t>當搭上對號車，要到自己位置時，看到懷孕九個月的孕婦坐在</a:t>
            </a:r>
            <a:r>
              <a:rPr lang="zh-TW" altLang="en-US" sz="4800" b="1" u="sng" dirty="0"/>
              <a:t>你買的位置</a:t>
            </a:r>
            <a:endParaRPr lang="en-US" altLang="zh-TW" sz="4800" dirty="0"/>
          </a:p>
          <a:p>
            <a:endParaRPr lang="en-US" altLang="zh-TW" sz="4800" dirty="0"/>
          </a:p>
          <a:p>
            <a:r>
              <a:rPr lang="zh-TW" altLang="en-US" sz="4800" dirty="0"/>
              <a:t>要讓座？    要請他起來？</a:t>
            </a:r>
            <a:endParaRPr lang="en-US" altLang="zh-TW" sz="4800" dirty="0"/>
          </a:p>
          <a:p>
            <a:endParaRPr lang="en-US" altLang="zh-TW" sz="4800" dirty="0"/>
          </a:p>
          <a:p>
            <a:r>
              <a:rPr lang="zh-TW" altLang="en-US" sz="4800" dirty="0"/>
              <a:t>為什麼？</a:t>
            </a:r>
          </a:p>
        </p:txBody>
      </p:sp>
    </p:spTree>
    <p:extLst>
      <p:ext uri="{BB962C8B-B14F-4D97-AF65-F5344CB8AC3E}">
        <p14:creationId xmlns:p14="http://schemas.microsoft.com/office/powerpoint/2010/main" val="853310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A1E5096-5BD3-406A-AC24-FFBB5DD11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93" b="17583"/>
          <a:stretch/>
        </p:blipFill>
        <p:spPr>
          <a:xfrm>
            <a:off x="218661" y="602918"/>
            <a:ext cx="11973339" cy="565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5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B0D6E5A5-DA4B-4686-BA0C-FA4F6DAC2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286" y="1776912"/>
            <a:ext cx="10285913" cy="2976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5400" dirty="0">
                <a:solidFill>
                  <a:srgbClr val="404040"/>
                </a:solidFill>
              </a:rPr>
              <a:t>為什麼大家都說要讓座給孕婦</a:t>
            </a:r>
            <a:endParaRPr lang="en-US" altLang="zh-TW" sz="5400" dirty="0">
              <a:solidFill>
                <a:srgbClr val="404040"/>
              </a:solidFill>
            </a:endParaRPr>
          </a:p>
          <a:p>
            <a:pPr marL="0" indent="0">
              <a:buNone/>
            </a:pPr>
            <a:r>
              <a:rPr lang="zh-TW" altLang="en-US" sz="5400" dirty="0">
                <a:solidFill>
                  <a:srgbClr val="404040"/>
                </a:solidFill>
              </a:rPr>
              <a:t>但看完孕婦的發文後</a:t>
            </a:r>
            <a:r>
              <a:rPr lang="en-US" altLang="zh-TW" sz="5400" dirty="0">
                <a:solidFill>
                  <a:srgbClr val="404040"/>
                </a:solidFill>
              </a:rPr>
              <a:t>……</a:t>
            </a:r>
          </a:p>
          <a:p>
            <a:pPr marL="0" indent="0">
              <a:buNone/>
            </a:pPr>
            <a:r>
              <a:rPr lang="zh-TW" altLang="en-US" sz="5400" dirty="0">
                <a:solidFill>
                  <a:srgbClr val="404040"/>
                </a:solidFill>
              </a:rPr>
              <a:t>有人反對讓座給這名孕婦？</a:t>
            </a:r>
            <a:endParaRPr lang="en-US" altLang="zh-TW" sz="5400" dirty="0">
              <a:solidFill>
                <a:srgbClr val="404040"/>
              </a:solidFill>
            </a:endParaRPr>
          </a:p>
          <a:p>
            <a:pPr marL="0" indent="0">
              <a:buNone/>
            </a:pPr>
            <a:endParaRPr lang="zh-TW" altLang="en-US" sz="138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9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48FA7B-92F9-49AD-8DA3-2B9DF79C5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455" y="555968"/>
            <a:ext cx="3720441" cy="1124009"/>
          </a:xfrm>
        </p:spPr>
        <p:txBody>
          <a:bodyPr/>
          <a:lstStyle/>
          <a:p>
            <a:r>
              <a:rPr lang="zh-TW" altLang="en-US" dirty="0"/>
              <a:t>社會規範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B14E45-D564-49B5-B439-405736964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</a:rPr>
              <a:t>為了使大家融洽相處，於是形成一套共同遵守的規則。</a:t>
            </a:r>
            <a:endParaRPr lang="en-US" altLang="zh-TW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chemeClr val="tx1"/>
                </a:solidFill>
              </a:rPr>
              <a:t>    </a:t>
            </a:r>
            <a:r>
              <a:rPr lang="zh-TW" altLang="en-US" dirty="0">
                <a:solidFill>
                  <a:schemeClr val="tx1"/>
                </a:solidFill>
              </a:rPr>
              <a:t>約束個人行為</a:t>
            </a:r>
            <a:endParaRPr lang="en-US" altLang="zh-TW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chemeClr val="tx1"/>
                </a:solidFill>
              </a:rPr>
              <a:t>    </a:t>
            </a:r>
            <a:r>
              <a:rPr lang="zh-TW" altLang="en-US" dirty="0">
                <a:solidFill>
                  <a:schemeClr val="tx1"/>
                </a:solidFill>
              </a:rPr>
              <a:t>讓人際關係更和諧</a:t>
            </a:r>
            <a:endParaRPr lang="en-US" altLang="zh-TW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chemeClr val="tx1"/>
                </a:solidFill>
              </a:rPr>
              <a:t>    </a:t>
            </a:r>
            <a:r>
              <a:rPr lang="zh-TW" altLang="en-US" dirty="0">
                <a:solidFill>
                  <a:schemeClr val="tx1"/>
                </a:solidFill>
              </a:rPr>
              <a:t>維持社會秩序</a:t>
            </a:r>
          </a:p>
        </p:txBody>
      </p:sp>
      <p:pic>
        <p:nvPicPr>
          <p:cNvPr id="11" name="圖形 10" descr="徽章 1">
            <a:extLst>
              <a:ext uri="{FF2B5EF4-FFF2-40B4-BE49-F238E27FC236}">
                <a16:creationId xmlns:a16="http://schemas.microsoft.com/office/drawing/2014/main" id="{11587505-B2EA-49C6-B221-09472ED1ED9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010" y="3390552"/>
            <a:ext cx="700760" cy="700760"/>
          </a:xfrm>
          <a:prstGeom prst="rect">
            <a:avLst/>
          </a:prstGeom>
        </p:spPr>
      </p:pic>
      <p:pic>
        <p:nvPicPr>
          <p:cNvPr id="13" name="圖形 12" descr="識別證">
            <a:extLst>
              <a:ext uri="{FF2B5EF4-FFF2-40B4-BE49-F238E27FC236}">
                <a16:creationId xmlns:a16="http://schemas.microsoft.com/office/drawing/2014/main" id="{6320E449-E29D-4A4C-9120-5997E8740A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0010" y="4168708"/>
            <a:ext cx="700760" cy="700760"/>
          </a:xfrm>
          <a:prstGeom prst="rect">
            <a:avLst/>
          </a:prstGeom>
        </p:spPr>
      </p:pic>
      <p:pic>
        <p:nvPicPr>
          <p:cNvPr id="15" name="圖形 14" descr="徽章 3">
            <a:extLst>
              <a:ext uri="{FF2B5EF4-FFF2-40B4-BE49-F238E27FC236}">
                <a16:creationId xmlns:a16="http://schemas.microsoft.com/office/drawing/2014/main" id="{CCCAA282-BA25-4C7C-81C7-4ADB797825F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0010" y="4877080"/>
            <a:ext cx="700760" cy="700760"/>
          </a:xfrm>
          <a:prstGeom prst="rect">
            <a:avLst/>
          </a:prstGeom>
        </p:spPr>
      </p:pic>
      <p:pic>
        <p:nvPicPr>
          <p:cNvPr id="4" name="圖形 3" descr="鉛筆">
            <a:extLst>
              <a:ext uri="{FF2B5EF4-FFF2-40B4-BE49-F238E27FC236}">
                <a16:creationId xmlns:a16="http://schemas.microsoft.com/office/drawing/2014/main" id="{85745EDF-006D-4FCA-A733-A037745333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57950" y="3561825"/>
            <a:ext cx="191452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0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形 8" descr="女性形象">
            <a:extLst>
              <a:ext uri="{FF2B5EF4-FFF2-40B4-BE49-F238E27FC236}">
                <a16:creationId xmlns:a16="http://schemas.microsoft.com/office/drawing/2014/main" id="{8F39CCA1-23FC-4B75-B54C-7E1D59149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700" y="2667000"/>
            <a:ext cx="4795800" cy="4795800"/>
          </a:xfrm>
          <a:prstGeom prst="rect">
            <a:avLst/>
          </a:prstGeom>
        </p:spPr>
      </p:pic>
      <p:pic>
        <p:nvPicPr>
          <p:cNvPr id="13" name="圖形 12" descr="女性形象">
            <a:extLst>
              <a:ext uri="{FF2B5EF4-FFF2-40B4-BE49-F238E27FC236}">
                <a16:creationId xmlns:a16="http://schemas.microsoft.com/office/drawing/2014/main" id="{967F29BD-3ADC-43F7-9349-32FC61094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1831" y="2755452"/>
            <a:ext cx="4795800" cy="479580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14BC00A7-9348-4F2A-A584-CBB6DF2C1718}"/>
              </a:ext>
            </a:extLst>
          </p:cNvPr>
          <p:cNvSpPr txBox="1"/>
          <p:nvPr/>
        </p:nvSpPr>
        <p:spPr>
          <a:xfrm>
            <a:off x="1876425" y="5953125"/>
            <a:ext cx="233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位置主人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36E836C-95DC-484D-873A-940428C2CE91}"/>
              </a:ext>
            </a:extLst>
          </p:cNvPr>
          <p:cNvSpPr txBox="1"/>
          <p:nvPr/>
        </p:nvSpPr>
        <p:spPr>
          <a:xfrm>
            <a:off x="8627287" y="5953125"/>
            <a:ext cx="233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孕婦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000F83F-F292-4265-9A45-0A00439FEFDC}"/>
              </a:ext>
            </a:extLst>
          </p:cNvPr>
          <p:cNvSpPr txBox="1"/>
          <p:nvPr/>
        </p:nvSpPr>
        <p:spPr>
          <a:xfrm>
            <a:off x="497700" y="914079"/>
            <a:ext cx="115965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7200" dirty="0"/>
              <a:t>讓</a:t>
            </a: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9D39B69-D564-4145-BCDC-BD1982E1DA8A}"/>
              </a:ext>
            </a:extLst>
          </p:cNvPr>
          <p:cNvCxnSpPr/>
          <p:nvPr/>
        </p:nvCxnSpPr>
        <p:spPr>
          <a:xfrm>
            <a:off x="873881" y="2114408"/>
            <a:ext cx="885825" cy="8667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8983933-8D50-4193-AE3F-108DAB6BFBA0}"/>
              </a:ext>
            </a:extLst>
          </p:cNvPr>
          <p:cNvSpPr txBox="1"/>
          <p:nvPr/>
        </p:nvSpPr>
        <p:spPr>
          <a:xfrm>
            <a:off x="1657350" y="1190375"/>
            <a:ext cx="4305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位置主人</a:t>
            </a:r>
            <a:r>
              <a:rPr lang="zh-TW" altLang="en-US" sz="4000" dirty="0"/>
              <a:t>擁有</a:t>
            </a:r>
            <a:br>
              <a:rPr lang="en-US" altLang="zh-TW" sz="4000" dirty="0"/>
            </a:br>
            <a:r>
              <a:rPr lang="zh-TW" altLang="en-US" sz="4400" dirty="0"/>
              <a:t>讓或不讓的權益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88BEC42-406B-41E9-AED7-C9B5D714C625}"/>
              </a:ext>
            </a:extLst>
          </p:cNvPr>
          <p:cNvSpPr txBox="1"/>
          <p:nvPr/>
        </p:nvSpPr>
        <p:spPr>
          <a:xfrm>
            <a:off x="7229475" y="720245"/>
            <a:ext cx="4305299" cy="212365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孕婦如果強求位置，那有搶取的疑慮</a:t>
            </a:r>
          </a:p>
        </p:txBody>
      </p:sp>
      <p:sp>
        <p:nvSpPr>
          <p:cNvPr id="27" name="圖形 25" descr="水">
            <a:extLst>
              <a:ext uri="{FF2B5EF4-FFF2-40B4-BE49-F238E27FC236}">
                <a16:creationId xmlns:a16="http://schemas.microsoft.com/office/drawing/2014/main" id="{49C01E38-8635-4EC3-8115-99CCB888DAEC}"/>
              </a:ext>
            </a:extLst>
          </p:cNvPr>
          <p:cNvSpPr/>
          <p:nvPr/>
        </p:nvSpPr>
        <p:spPr>
          <a:xfrm>
            <a:off x="10344150" y="3122164"/>
            <a:ext cx="476250" cy="723900"/>
          </a:xfrm>
          <a:custGeom>
            <a:avLst/>
            <a:gdLst>
              <a:gd name="connsiteX0" fmla="*/ 0 w 476250"/>
              <a:gd name="connsiteY0" fmla="*/ 485775 h 723900"/>
              <a:gd name="connsiteX1" fmla="*/ 238125 w 476250"/>
              <a:gd name="connsiteY1" fmla="*/ 723900 h 723900"/>
              <a:gd name="connsiteX2" fmla="*/ 476250 w 476250"/>
              <a:gd name="connsiteY2" fmla="*/ 485775 h 723900"/>
              <a:gd name="connsiteX3" fmla="*/ 238125 w 476250"/>
              <a:gd name="connsiteY3" fmla="*/ 0 h 723900"/>
              <a:gd name="connsiteX4" fmla="*/ 0 w 476250"/>
              <a:gd name="connsiteY4" fmla="*/ 485775 h 723900"/>
              <a:gd name="connsiteX5" fmla="*/ 457200 w 476250"/>
              <a:gd name="connsiteY5" fmla="*/ 485775 h 723900"/>
              <a:gd name="connsiteX6" fmla="*/ 238125 w 476250"/>
              <a:gd name="connsiteY6" fmla="*/ 704850 h 723900"/>
              <a:gd name="connsiteX7" fmla="*/ 19050 w 476250"/>
              <a:gd name="connsiteY7" fmla="*/ 485775 h 723900"/>
              <a:gd name="connsiteX8" fmla="*/ 238146 w 476250"/>
              <a:gd name="connsiteY8" fmla="*/ 33486 h 723900"/>
              <a:gd name="connsiteX9" fmla="*/ 457200 w 476250"/>
              <a:gd name="connsiteY9" fmla="*/ 485775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6250" h="723900">
                <a:moveTo>
                  <a:pt x="0" y="485775"/>
                </a:moveTo>
                <a:cubicBezTo>
                  <a:pt x="0" y="617288"/>
                  <a:pt x="106612" y="723900"/>
                  <a:pt x="238125" y="723900"/>
                </a:cubicBezTo>
                <a:cubicBezTo>
                  <a:pt x="369638" y="723900"/>
                  <a:pt x="476250" y="617288"/>
                  <a:pt x="476250" y="485775"/>
                </a:cubicBezTo>
                <a:cubicBezTo>
                  <a:pt x="476250" y="334328"/>
                  <a:pt x="238125" y="0"/>
                  <a:pt x="238125" y="0"/>
                </a:cubicBezTo>
                <a:cubicBezTo>
                  <a:pt x="238125" y="0"/>
                  <a:pt x="0" y="335280"/>
                  <a:pt x="0" y="485775"/>
                </a:cubicBezTo>
                <a:close/>
                <a:moveTo>
                  <a:pt x="457200" y="485775"/>
                </a:moveTo>
                <a:cubicBezTo>
                  <a:pt x="457200" y="606767"/>
                  <a:pt x="359116" y="704850"/>
                  <a:pt x="238125" y="704850"/>
                </a:cubicBezTo>
                <a:cubicBezTo>
                  <a:pt x="117134" y="704850"/>
                  <a:pt x="19050" y="606767"/>
                  <a:pt x="19050" y="485775"/>
                </a:cubicBezTo>
                <a:cubicBezTo>
                  <a:pt x="19050" y="364862"/>
                  <a:pt x="185794" y="110395"/>
                  <a:pt x="238146" y="33486"/>
                </a:cubicBezTo>
                <a:cubicBezTo>
                  <a:pt x="290521" y="110226"/>
                  <a:pt x="457200" y="364046"/>
                  <a:pt x="457200" y="485775"/>
                </a:cubicBezTo>
                <a:close/>
              </a:path>
            </a:pathLst>
          </a:custGeom>
          <a:solidFill>
            <a:srgbClr val="00B0F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48FA9A42-6AD5-4F28-BA77-5BB4830DFB5E}"/>
              </a:ext>
            </a:extLst>
          </p:cNvPr>
          <p:cNvSpPr txBox="1"/>
          <p:nvPr/>
        </p:nvSpPr>
        <p:spPr>
          <a:xfrm>
            <a:off x="153600" y="113509"/>
            <a:ext cx="184785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</a:rPr>
              <a:t>法律上</a:t>
            </a:r>
          </a:p>
        </p:txBody>
      </p:sp>
    </p:spTree>
    <p:extLst>
      <p:ext uri="{BB962C8B-B14F-4D97-AF65-F5344CB8AC3E}">
        <p14:creationId xmlns:p14="http://schemas.microsoft.com/office/powerpoint/2010/main" val="250493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  <p:bldP spid="23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形 8" descr="女性形象">
            <a:extLst>
              <a:ext uri="{FF2B5EF4-FFF2-40B4-BE49-F238E27FC236}">
                <a16:creationId xmlns:a16="http://schemas.microsoft.com/office/drawing/2014/main" id="{8F39CCA1-23FC-4B75-B54C-7E1D59149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6675" y="2667000"/>
            <a:ext cx="4795800" cy="4795800"/>
          </a:xfrm>
          <a:prstGeom prst="rect">
            <a:avLst/>
          </a:prstGeom>
        </p:spPr>
      </p:pic>
      <p:pic>
        <p:nvPicPr>
          <p:cNvPr id="13" name="圖形 12" descr="女性形象">
            <a:extLst>
              <a:ext uri="{FF2B5EF4-FFF2-40B4-BE49-F238E27FC236}">
                <a16:creationId xmlns:a16="http://schemas.microsoft.com/office/drawing/2014/main" id="{967F29BD-3ADC-43F7-9349-32FC61094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1831" y="2755452"/>
            <a:ext cx="4795800" cy="479580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14BC00A7-9348-4F2A-A584-CBB6DF2C1718}"/>
              </a:ext>
            </a:extLst>
          </p:cNvPr>
          <p:cNvSpPr txBox="1"/>
          <p:nvPr/>
        </p:nvSpPr>
        <p:spPr>
          <a:xfrm>
            <a:off x="1162050" y="5953125"/>
            <a:ext cx="233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位置主人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36E836C-95DC-484D-873A-940428C2CE91}"/>
              </a:ext>
            </a:extLst>
          </p:cNvPr>
          <p:cNvSpPr txBox="1"/>
          <p:nvPr/>
        </p:nvSpPr>
        <p:spPr>
          <a:xfrm>
            <a:off x="8627287" y="5953125"/>
            <a:ext cx="233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孕婦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8983933-8D50-4193-AE3F-108DAB6BFBA0}"/>
              </a:ext>
            </a:extLst>
          </p:cNvPr>
          <p:cNvSpPr txBox="1"/>
          <p:nvPr/>
        </p:nvSpPr>
        <p:spPr>
          <a:xfrm>
            <a:off x="3444497" y="2262117"/>
            <a:ext cx="55233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位置主人讓座不讓座都是自己判斷，</a:t>
            </a:r>
            <a:br>
              <a:rPr lang="en-US" altLang="zh-TW" sz="4400" dirty="0"/>
            </a:br>
            <a:r>
              <a:rPr lang="zh-TW" altLang="en-US" sz="4400" dirty="0"/>
              <a:t>會不會遭受道德譴責</a:t>
            </a:r>
            <a:endParaRPr lang="en-US" altLang="zh-TW" sz="4400" dirty="0"/>
          </a:p>
          <a:p>
            <a:r>
              <a:rPr lang="zh-TW" altLang="en-US" sz="4400" dirty="0"/>
              <a:t>而不是他人判斷</a:t>
            </a:r>
          </a:p>
        </p:txBody>
      </p:sp>
      <p:sp>
        <p:nvSpPr>
          <p:cNvPr id="27" name="圖形 25" descr="水">
            <a:extLst>
              <a:ext uri="{FF2B5EF4-FFF2-40B4-BE49-F238E27FC236}">
                <a16:creationId xmlns:a16="http://schemas.microsoft.com/office/drawing/2014/main" id="{49C01E38-8635-4EC3-8115-99CCB888DAEC}"/>
              </a:ext>
            </a:extLst>
          </p:cNvPr>
          <p:cNvSpPr/>
          <p:nvPr/>
        </p:nvSpPr>
        <p:spPr>
          <a:xfrm>
            <a:off x="10344150" y="3122164"/>
            <a:ext cx="476250" cy="723900"/>
          </a:xfrm>
          <a:custGeom>
            <a:avLst/>
            <a:gdLst>
              <a:gd name="connsiteX0" fmla="*/ 0 w 476250"/>
              <a:gd name="connsiteY0" fmla="*/ 485775 h 723900"/>
              <a:gd name="connsiteX1" fmla="*/ 238125 w 476250"/>
              <a:gd name="connsiteY1" fmla="*/ 723900 h 723900"/>
              <a:gd name="connsiteX2" fmla="*/ 476250 w 476250"/>
              <a:gd name="connsiteY2" fmla="*/ 485775 h 723900"/>
              <a:gd name="connsiteX3" fmla="*/ 238125 w 476250"/>
              <a:gd name="connsiteY3" fmla="*/ 0 h 723900"/>
              <a:gd name="connsiteX4" fmla="*/ 0 w 476250"/>
              <a:gd name="connsiteY4" fmla="*/ 485775 h 723900"/>
              <a:gd name="connsiteX5" fmla="*/ 457200 w 476250"/>
              <a:gd name="connsiteY5" fmla="*/ 485775 h 723900"/>
              <a:gd name="connsiteX6" fmla="*/ 238125 w 476250"/>
              <a:gd name="connsiteY6" fmla="*/ 704850 h 723900"/>
              <a:gd name="connsiteX7" fmla="*/ 19050 w 476250"/>
              <a:gd name="connsiteY7" fmla="*/ 485775 h 723900"/>
              <a:gd name="connsiteX8" fmla="*/ 238146 w 476250"/>
              <a:gd name="connsiteY8" fmla="*/ 33486 h 723900"/>
              <a:gd name="connsiteX9" fmla="*/ 457200 w 476250"/>
              <a:gd name="connsiteY9" fmla="*/ 485775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6250" h="723900">
                <a:moveTo>
                  <a:pt x="0" y="485775"/>
                </a:moveTo>
                <a:cubicBezTo>
                  <a:pt x="0" y="617288"/>
                  <a:pt x="106612" y="723900"/>
                  <a:pt x="238125" y="723900"/>
                </a:cubicBezTo>
                <a:cubicBezTo>
                  <a:pt x="369638" y="723900"/>
                  <a:pt x="476250" y="617288"/>
                  <a:pt x="476250" y="485775"/>
                </a:cubicBezTo>
                <a:cubicBezTo>
                  <a:pt x="476250" y="334328"/>
                  <a:pt x="238125" y="0"/>
                  <a:pt x="238125" y="0"/>
                </a:cubicBezTo>
                <a:cubicBezTo>
                  <a:pt x="238125" y="0"/>
                  <a:pt x="0" y="335280"/>
                  <a:pt x="0" y="485775"/>
                </a:cubicBezTo>
                <a:close/>
                <a:moveTo>
                  <a:pt x="457200" y="485775"/>
                </a:moveTo>
                <a:cubicBezTo>
                  <a:pt x="457200" y="606767"/>
                  <a:pt x="359116" y="704850"/>
                  <a:pt x="238125" y="704850"/>
                </a:cubicBezTo>
                <a:cubicBezTo>
                  <a:pt x="117134" y="704850"/>
                  <a:pt x="19050" y="606767"/>
                  <a:pt x="19050" y="485775"/>
                </a:cubicBezTo>
                <a:cubicBezTo>
                  <a:pt x="19050" y="364862"/>
                  <a:pt x="185794" y="110395"/>
                  <a:pt x="238146" y="33486"/>
                </a:cubicBezTo>
                <a:cubicBezTo>
                  <a:pt x="290521" y="110226"/>
                  <a:pt x="457200" y="364046"/>
                  <a:pt x="457200" y="485775"/>
                </a:cubicBezTo>
                <a:close/>
              </a:path>
            </a:pathLst>
          </a:custGeom>
          <a:solidFill>
            <a:srgbClr val="00B0F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48FA9A42-6AD5-4F28-BA77-5BB4830DFB5E}"/>
              </a:ext>
            </a:extLst>
          </p:cNvPr>
          <p:cNvSpPr txBox="1"/>
          <p:nvPr/>
        </p:nvSpPr>
        <p:spPr>
          <a:xfrm>
            <a:off x="153600" y="113509"/>
            <a:ext cx="184785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</a:rPr>
              <a:t>道德上</a:t>
            </a:r>
          </a:p>
        </p:txBody>
      </p:sp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A741DBDF-9764-4EC7-886B-5123E33A6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892" y="427928"/>
            <a:ext cx="11552739" cy="17720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sz="1800" b="0" i="0" dirty="0">
              <a:solidFill>
                <a:srgbClr val="11111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zh-TW" altLang="en-US" sz="7200" dirty="0">
                <a:solidFill>
                  <a:srgbClr val="C00000"/>
                </a:solidFill>
              </a:rPr>
              <a:t>道德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主要用以</a:t>
            </a:r>
            <a:r>
              <a:rPr lang="zh-TW" altLang="en-US" sz="6000" dirty="0">
                <a:solidFill>
                  <a:srgbClr val="C00000"/>
                </a:solidFill>
              </a:rPr>
              <a:t>自律，</a:t>
            </a:r>
            <a:r>
              <a:rPr lang="zh-TW" altLang="en-US" sz="4800" dirty="0">
                <a:solidFill>
                  <a:schemeClr val="accent1">
                    <a:lumMod val="50000"/>
                  </a:schemeClr>
                </a:solidFill>
              </a:rPr>
              <a:t>而不是打壓他人</a:t>
            </a:r>
            <a:endParaRPr lang="en-US" altLang="zh-TW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54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  <p:bldP spid="1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2C62C4-BDA4-4969-9D35-2122A5DE1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8BCD9B2-FCA3-4246-B441-D1856FF7A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48B4E67-63CA-4799-BDFC-F6509262D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5" t="5777" r="4062" b="11805"/>
          <a:stretch/>
        </p:blipFill>
        <p:spPr>
          <a:xfrm>
            <a:off x="636960" y="555968"/>
            <a:ext cx="11059739" cy="565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7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977C1B9-AE68-4A14-B999-083CBB283232}"/>
              </a:ext>
            </a:extLst>
          </p:cNvPr>
          <p:cNvSpPr txBox="1"/>
          <p:nvPr/>
        </p:nvSpPr>
        <p:spPr>
          <a:xfrm>
            <a:off x="961390" y="3641320"/>
            <a:ext cx="11658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/>
              <a:t>自己的身體，自己照顧</a:t>
            </a:r>
            <a:endParaRPr lang="en-US" altLang="zh-TW" sz="6600" dirty="0"/>
          </a:p>
          <a:p>
            <a:r>
              <a:rPr lang="zh-TW" altLang="en-US" sz="6600" dirty="0"/>
              <a:t>有需求時，要懂得尋求幫助</a:t>
            </a:r>
          </a:p>
        </p:txBody>
      </p:sp>
      <p:pic>
        <p:nvPicPr>
          <p:cNvPr id="3" name="圖形 2" descr="氣球">
            <a:extLst>
              <a:ext uri="{FF2B5EF4-FFF2-40B4-BE49-F238E27FC236}">
                <a16:creationId xmlns:a16="http://schemas.microsoft.com/office/drawing/2014/main" id="{3ACAEB63-640B-4A00-A140-F712A68EF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715" y="424536"/>
            <a:ext cx="914400" cy="914400"/>
          </a:xfrm>
          <a:prstGeom prst="rect">
            <a:avLst/>
          </a:prstGeom>
        </p:spPr>
      </p:pic>
      <p:pic>
        <p:nvPicPr>
          <p:cNvPr id="6" name="圖形 5" descr="包子">
            <a:extLst>
              <a:ext uri="{FF2B5EF4-FFF2-40B4-BE49-F238E27FC236}">
                <a16:creationId xmlns:a16="http://schemas.microsoft.com/office/drawing/2014/main" id="{6CCDEB21-4AE4-45F1-883A-4B10D9D73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673228"/>
            <a:ext cx="914400" cy="9144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8E6A2EA-4920-4C42-BF24-748A6D50344E}"/>
              </a:ext>
            </a:extLst>
          </p:cNvPr>
          <p:cNvSpPr txBox="1"/>
          <p:nvPr/>
        </p:nvSpPr>
        <p:spPr>
          <a:xfrm>
            <a:off x="1047115" y="424536"/>
            <a:ext cx="1165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/>
              <a:t>幫忙前，先評估自己有無能力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1DE3703-EB72-458D-AA16-656F530AD678}"/>
              </a:ext>
            </a:extLst>
          </p:cNvPr>
          <p:cNvSpPr txBox="1"/>
          <p:nvPr/>
        </p:nvSpPr>
        <p:spPr>
          <a:xfrm>
            <a:off x="1047115" y="1716375"/>
            <a:ext cx="1165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/>
              <a:t>幫忙前，問問對方的需求</a:t>
            </a:r>
          </a:p>
        </p:txBody>
      </p:sp>
      <p:pic>
        <p:nvPicPr>
          <p:cNvPr id="10" name="圖形 9" descr="氣球">
            <a:extLst>
              <a:ext uri="{FF2B5EF4-FFF2-40B4-BE49-F238E27FC236}">
                <a16:creationId xmlns:a16="http://schemas.microsoft.com/office/drawing/2014/main" id="{E1F5D214-4630-4342-981D-B3AEC399F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715" y="18131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0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B0D6E5A5-DA4B-4686-BA0C-FA4F6DAC2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136" y="452937"/>
            <a:ext cx="10285913" cy="5938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>
                <a:solidFill>
                  <a:srgbClr val="404040"/>
                </a:solidFill>
              </a:rPr>
              <a:t>談談課本的輿論：</a:t>
            </a:r>
            <a:endParaRPr lang="en-US" altLang="zh-TW" sz="2400" dirty="0">
              <a:solidFill>
                <a:srgbClr val="404040"/>
              </a:solidFill>
            </a:endParaRPr>
          </a:p>
          <a:p>
            <a:pPr marL="0" indent="0">
              <a:buNone/>
            </a:pPr>
            <a:r>
              <a:rPr lang="zh-TW" altLang="en-US" sz="6000" dirty="0">
                <a:solidFill>
                  <a:schemeClr val="accent1">
                    <a:lumMod val="50000"/>
                  </a:schemeClr>
                </a:solidFill>
              </a:rPr>
              <a:t>輿論：公眾意見   </a:t>
            </a:r>
            <a:endParaRPr lang="en-US" altLang="zh-TW" sz="6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altLang="zh-TW" sz="6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6000" dirty="0">
                <a:solidFill>
                  <a:schemeClr val="accent1">
                    <a:lumMod val="50000"/>
                  </a:schemeClr>
                </a:solidFill>
              </a:rPr>
              <a:t>但許多社會問題是輿論造成的</a:t>
            </a:r>
            <a:endParaRPr lang="en-US" altLang="zh-TW" sz="6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altLang="zh-TW" sz="6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altLang="zh-TW" sz="6000" dirty="0">
                <a:solidFill>
                  <a:schemeClr val="accent1">
                    <a:lumMod val="50000"/>
                  </a:schemeClr>
                </a:solidFill>
              </a:rPr>
              <a:t>why</a:t>
            </a:r>
            <a:r>
              <a:rPr lang="zh-TW" altLang="en-US" sz="6000" dirty="0">
                <a:solidFill>
                  <a:schemeClr val="accent1">
                    <a:lumMod val="50000"/>
                  </a:schemeClr>
                </a:solidFill>
              </a:rPr>
              <a:t>？？？？？？</a:t>
            </a:r>
            <a:endParaRPr lang="en-US" altLang="zh-TW" sz="6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zh-TW" altLang="en-US" sz="6000" dirty="0">
              <a:solidFill>
                <a:srgbClr val="404040"/>
              </a:solidFill>
            </a:endParaRPr>
          </a:p>
        </p:txBody>
      </p:sp>
      <p:pic>
        <p:nvPicPr>
          <p:cNvPr id="2" name="圖形 1" descr="鉛筆">
            <a:extLst>
              <a:ext uri="{FF2B5EF4-FFF2-40B4-BE49-F238E27FC236}">
                <a16:creationId xmlns:a16="http://schemas.microsoft.com/office/drawing/2014/main" id="{306D6F00-1253-4BAC-95F7-0024F958D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05925" y="1373241"/>
            <a:ext cx="191452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9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8EF0D4AC-23DF-4CC4-922D-FC19FFBA6756}"/>
              </a:ext>
            </a:extLst>
          </p:cNvPr>
          <p:cNvSpPr txBox="1"/>
          <p:nvPr/>
        </p:nvSpPr>
        <p:spPr>
          <a:xfrm>
            <a:off x="433388" y="1220703"/>
            <a:ext cx="11325224" cy="4416594"/>
          </a:xfrm>
          <a:custGeom>
            <a:avLst/>
            <a:gdLst>
              <a:gd name="connsiteX0" fmla="*/ 0 w 11325224"/>
              <a:gd name="connsiteY0" fmla="*/ 0 h 4416594"/>
              <a:gd name="connsiteX1" fmla="*/ 439685 w 11325224"/>
              <a:gd name="connsiteY1" fmla="*/ 0 h 4416594"/>
              <a:gd name="connsiteX2" fmla="*/ 1332379 w 11325224"/>
              <a:gd name="connsiteY2" fmla="*/ 0 h 4416594"/>
              <a:gd name="connsiteX3" fmla="*/ 1658812 w 11325224"/>
              <a:gd name="connsiteY3" fmla="*/ 0 h 4416594"/>
              <a:gd name="connsiteX4" fmla="*/ 2325002 w 11325224"/>
              <a:gd name="connsiteY4" fmla="*/ 0 h 4416594"/>
              <a:gd name="connsiteX5" fmla="*/ 3217696 w 11325224"/>
              <a:gd name="connsiteY5" fmla="*/ 0 h 4416594"/>
              <a:gd name="connsiteX6" fmla="*/ 3997138 w 11325224"/>
              <a:gd name="connsiteY6" fmla="*/ 0 h 4416594"/>
              <a:gd name="connsiteX7" fmla="*/ 4776580 w 11325224"/>
              <a:gd name="connsiteY7" fmla="*/ 0 h 4416594"/>
              <a:gd name="connsiteX8" fmla="*/ 5669274 w 11325224"/>
              <a:gd name="connsiteY8" fmla="*/ 0 h 4416594"/>
              <a:gd name="connsiteX9" fmla="*/ 6108959 w 11325224"/>
              <a:gd name="connsiteY9" fmla="*/ 0 h 4416594"/>
              <a:gd name="connsiteX10" fmla="*/ 7001653 w 11325224"/>
              <a:gd name="connsiteY10" fmla="*/ 0 h 4416594"/>
              <a:gd name="connsiteX11" fmla="*/ 7781095 w 11325224"/>
              <a:gd name="connsiteY11" fmla="*/ 0 h 4416594"/>
              <a:gd name="connsiteX12" fmla="*/ 8560537 w 11325224"/>
              <a:gd name="connsiteY12" fmla="*/ 0 h 4416594"/>
              <a:gd name="connsiteX13" fmla="*/ 8886970 w 11325224"/>
              <a:gd name="connsiteY13" fmla="*/ 0 h 4416594"/>
              <a:gd name="connsiteX14" fmla="*/ 9213403 w 11325224"/>
              <a:gd name="connsiteY14" fmla="*/ 0 h 4416594"/>
              <a:gd name="connsiteX15" fmla="*/ 9539836 w 11325224"/>
              <a:gd name="connsiteY15" fmla="*/ 0 h 4416594"/>
              <a:gd name="connsiteX16" fmla="*/ 10319278 w 11325224"/>
              <a:gd name="connsiteY16" fmla="*/ 0 h 4416594"/>
              <a:gd name="connsiteX17" fmla="*/ 11325224 w 11325224"/>
              <a:gd name="connsiteY17" fmla="*/ 0 h 4416594"/>
              <a:gd name="connsiteX18" fmla="*/ 11325224 w 11325224"/>
              <a:gd name="connsiteY18" fmla="*/ 586776 h 4416594"/>
              <a:gd name="connsiteX19" fmla="*/ 11325224 w 11325224"/>
              <a:gd name="connsiteY19" fmla="*/ 1217718 h 4416594"/>
              <a:gd name="connsiteX20" fmla="*/ 11325224 w 11325224"/>
              <a:gd name="connsiteY20" fmla="*/ 1936992 h 4416594"/>
              <a:gd name="connsiteX21" fmla="*/ 11325224 w 11325224"/>
              <a:gd name="connsiteY21" fmla="*/ 2523768 h 4416594"/>
              <a:gd name="connsiteX22" fmla="*/ 11325224 w 11325224"/>
              <a:gd name="connsiteY22" fmla="*/ 3066378 h 4416594"/>
              <a:gd name="connsiteX23" fmla="*/ 11325224 w 11325224"/>
              <a:gd name="connsiteY23" fmla="*/ 3653154 h 4416594"/>
              <a:gd name="connsiteX24" fmla="*/ 11325224 w 11325224"/>
              <a:gd name="connsiteY24" fmla="*/ 4416594 h 4416594"/>
              <a:gd name="connsiteX25" fmla="*/ 10998791 w 11325224"/>
              <a:gd name="connsiteY25" fmla="*/ 4416594 h 4416594"/>
              <a:gd name="connsiteX26" fmla="*/ 10559106 w 11325224"/>
              <a:gd name="connsiteY26" fmla="*/ 4416594 h 4416594"/>
              <a:gd name="connsiteX27" fmla="*/ 10232673 w 11325224"/>
              <a:gd name="connsiteY27" fmla="*/ 4416594 h 4416594"/>
              <a:gd name="connsiteX28" fmla="*/ 9792988 w 11325224"/>
              <a:gd name="connsiteY28" fmla="*/ 4416594 h 4416594"/>
              <a:gd name="connsiteX29" fmla="*/ 8900294 w 11325224"/>
              <a:gd name="connsiteY29" fmla="*/ 4416594 h 4416594"/>
              <a:gd name="connsiteX30" fmla="*/ 8007600 w 11325224"/>
              <a:gd name="connsiteY30" fmla="*/ 4416594 h 4416594"/>
              <a:gd name="connsiteX31" fmla="*/ 7454662 w 11325224"/>
              <a:gd name="connsiteY31" fmla="*/ 4416594 h 4416594"/>
              <a:gd name="connsiteX32" fmla="*/ 6675220 w 11325224"/>
              <a:gd name="connsiteY32" fmla="*/ 4416594 h 4416594"/>
              <a:gd name="connsiteX33" fmla="*/ 6009031 w 11325224"/>
              <a:gd name="connsiteY33" fmla="*/ 4416594 h 4416594"/>
              <a:gd name="connsiteX34" fmla="*/ 5569345 w 11325224"/>
              <a:gd name="connsiteY34" fmla="*/ 4416594 h 4416594"/>
              <a:gd name="connsiteX35" fmla="*/ 4676651 w 11325224"/>
              <a:gd name="connsiteY35" fmla="*/ 4416594 h 4416594"/>
              <a:gd name="connsiteX36" fmla="*/ 3897209 w 11325224"/>
              <a:gd name="connsiteY36" fmla="*/ 4416594 h 4416594"/>
              <a:gd name="connsiteX37" fmla="*/ 3117768 w 11325224"/>
              <a:gd name="connsiteY37" fmla="*/ 4416594 h 4416594"/>
              <a:gd name="connsiteX38" fmla="*/ 2678082 w 11325224"/>
              <a:gd name="connsiteY38" fmla="*/ 4416594 h 4416594"/>
              <a:gd name="connsiteX39" fmla="*/ 2351649 w 11325224"/>
              <a:gd name="connsiteY39" fmla="*/ 4416594 h 4416594"/>
              <a:gd name="connsiteX40" fmla="*/ 1911964 w 11325224"/>
              <a:gd name="connsiteY40" fmla="*/ 4416594 h 4416594"/>
              <a:gd name="connsiteX41" fmla="*/ 1585531 w 11325224"/>
              <a:gd name="connsiteY41" fmla="*/ 4416594 h 4416594"/>
              <a:gd name="connsiteX42" fmla="*/ 1259098 w 11325224"/>
              <a:gd name="connsiteY42" fmla="*/ 4416594 h 4416594"/>
              <a:gd name="connsiteX43" fmla="*/ 819413 w 11325224"/>
              <a:gd name="connsiteY43" fmla="*/ 4416594 h 4416594"/>
              <a:gd name="connsiteX44" fmla="*/ 0 w 11325224"/>
              <a:gd name="connsiteY44" fmla="*/ 4416594 h 4416594"/>
              <a:gd name="connsiteX45" fmla="*/ 0 w 11325224"/>
              <a:gd name="connsiteY45" fmla="*/ 3741486 h 4416594"/>
              <a:gd name="connsiteX46" fmla="*/ 0 w 11325224"/>
              <a:gd name="connsiteY46" fmla="*/ 3198876 h 4416594"/>
              <a:gd name="connsiteX47" fmla="*/ 0 w 11325224"/>
              <a:gd name="connsiteY47" fmla="*/ 2523768 h 4416594"/>
              <a:gd name="connsiteX48" fmla="*/ 0 w 11325224"/>
              <a:gd name="connsiteY48" fmla="*/ 2025324 h 4416594"/>
              <a:gd name="connsiteX49" fmla="*/ 0 w 11325224"/>
              <a:gd name="connsiteY49" fmla="*/ 1526880 h 4416594"/>
              <a:gd name="connsiteX50" fmla="*/ 0 w 11325224"/>
              <a:gd name="connsiteY50" fmla="*/ 851772 h 4416594"/>
              <a:gd name="connsiteX51" fmla="*/ 0 w 11325224"/>
              <a:gd name="connsiteY51" fmla="*/ 0 h 4416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325224" h="4416594" fill="none" extrusionOk="0">
                <a:moveTo>
                  <a:pt x="0" y="0"/>
                </a:moveTo>
                <a:cubicBezTo>
                  <a:pt x="147983" y="16209"/>
                  <a:pt x="292963" y="-15179"/>
                  <a:pt x="439685" y="0"/>
                </a:cubicBezTo>
                <a:cubicBezTo>
                  <a:pt x="586407" y="15179"/>
                  <a:pt x="1089589" y="-30981"/>
                  <a:pt x="1332379" y="0"/>
                </a:cubicBezTo>
                <a:cubicBezTo>
                  <a:pt x="1575169" y="30981"/>
                  <a:pt x="1583025" y="7493"/>
                  <a:pt x="1658812" y="0"/>
                </a:cubicBezTo>
                <a:cubicBezTo>
                  <a:pt x="1734599" y="-7493"/>
                  <a:pt x="2090054" y="31053"/>
                  <a:pt x="2325002" y="0"/>
                </a:cubicBezTo>
                <a:cubicBezTo>
                  <a:pt x="2559950" y="-31053"/>
                  <a:pt x="2947930" y="-10214"/>
                  <a:pt x="3217696" y="0"/>
                </a:cubicBezTo>
                <a:cubicBezTo>
                  <a:pt x="3487462" y="10214"/>
                  <a:pt x="3818146" y="1632"/>
                  <a:pt x="3997138" y="0"/>
                </a:cubicBezTo>
                <a:cubicBezTo>
                  <a:pt x="4176130" y="-1632"/>
                  <a:pt x="4602462" y="-36321"/>
                  <a:pt x="4776580" y="0"/>
                </a:cubicBezTo>
                <a:cubicBezTo>
                  <a:pt x="4950698" y="36321"/>
                  <a:pt x="5335529" y="19356"/>
                  <a:pt x="5669274" y="0"/>
                </a:cubicBezTo>
                <a:cubicBezTo>
                  <a:pt x="6003019" y="-19356"/>
                  <a:pt x="5981238" y="-3875"/>
                  <a:pt x="6108959" y="0"/>
                </a:cubicBezTo>
                <a:cubicBezTo>
                  <a:pt x="6236681" y="3875"/>
                  <a:pt x="6819775" y="-41412"/>
                  <a:pt x="7001653" y="0"/>
                </a:cubicBezTo>
                <a:cubicBezTo>
                  <a:pt x="7183531" y="41412"/>
                  <a:pt x="7532649" y="-22985"/>
                  <a:pt x="7781095" y="0"/>
                </a:cubicBezTo>
                <a:cubicBezTo>
                  <a:pt x="8029541" y="22985"/>
                  <a:pt x="8350949" y="-24153"/>
                  <a:pt x="8560537" y="0"/>
                </a:cubicBezTo>
                <a:cubicBezTo>
                  <a:pt x="8770125" y="24153"/>
                  <a:pt x="8765698" y="5046"/>
                  <a:pt x="8886970" y="0"/>
                </a:cubicBezTo>
                <a:cubicBezTo>
                  <a:pt x="9008242" y="-5046"/>
                  <a:pt x="9108358" y="6215"/>
                  <a:pt x="9213403" y="0"/>
                </a:cubicBezTo>
                <a:cubicBezTo>
                  <a:pt x="9318448" y="-6215"/>
                  <a:pt x="9386347" y="2368"/>
                  <a:pt x="9539836" y="0"/>
                </a:cubicBezTo>
                <a:cubicBezTo>
                  <a:pt x="9693325" y="-2368"/>
                  <a:pt x="10139989" y="14396"/>
                  <a:pt x="10319278" y="0"/>
                </a:cubicBezTo>
                <a:cubicBezTo>
                  <a:pt x="10498567" y="-14396"/>
                  <a:pt x="10842378" y="-31582"/>
                  <a:pt x="11325224" y="0"/>
                </a:cubicBezTo>
                <a:cubicBezTo>
                  <a:pt x="11348850" y="243159"/>
                  <a:pt x="11296302" y="396794"/>
                  <a:pt x="11325224" y="586776"/>
                </a:cubicBezTo>
                <a:cubicBezTo>
                  <a:pt x="11354146" y="776758"/>
                  <a:pt x="11299252" y="999442"/>
                  <a:pt x="11325224" y="1217718"/>
                </a:cubicBezTo>
                <a:cubicBezTo>
                  <a:pt x="11351196" y="1435994"/>
                  <a:pt x="11332824" y="1686305"/>
                  <a:pt x="11325224" y="1936992"/>
                </a:cubicBezTo>
                <a:cubicBezTo>
                  <a:pt x="11317624" y="2187679"/>
                  <a:pt x="11330513" y="2249679"/>
                  <a:pt x="11325224" y="2523768"/>
                </a:cubicBezTo>
                <a:cubicBezTo>
                  <a:pt x="11319935" y="2797857"/>
                  <a:pt x="11352168" y="2832750"/>
                  <a:pt x="11325224" y="3066378"/>
                </a:cubicBezTo>
                <a:cubicBezTo>
                  <a:pt x="11298281" y="3300006"/>
                  <a:pt x="11302834" y="3447405"/>
                  <a:pt x="11325224" y="3653154"/>
                </a:cubicBezTo>
                <a:cubicBezTo>
                  <a:pt x="11347614" y="3858903"/>
                  <a:pt x="11315960" y="4171614"/>
                  <a:pt x="11325224" y="4416594"/>
                </a:cubicBezTo>
                <a:cubicBezTo>
                  <a:pt x="11251559" y="4422701"/>
                  <a:pt x="11138058" y="4419001"/>
                  <a:pt x="10998791" y="4416594"/>
                </a:cubicBezTo>
                <a:cubicBezTo>
                  <a:pt x="10859524" y="4414187"/>
                  <a:pt x="10679233" y="4397987"/>
                  <a:pt x="10559106" y="4416594"/>
                </a:cubicBezTo>
                <a:cubicBezTo>
                  <a:pt x="10438979" y="4435201"/>
                  <a:pt x="10382482" y="4407470"/>
                  <a:pt x="10232673" y="4416594"/>
                </a:cubicBezTo>
                <a:cubicBezTo>
                  <a:pt x="10082864" y="4425718"/>
                  <a:pt x="10007016" y="4432542"/>
                  <a:pt x="9792988" y="4416594"/>
                </a:cubicBezTo>
                <a:cubicBezTo>
                  <a:pt x="9578960" y="4400646"/>
                  <a:pt x="9225729" y="4408112"/>
                  <a:pt x="8900294" y="4416594"/>
                </a:cubicBezTo>
                <a:cubicBezTo>
                  <a:pt x="8574859" y="4425076"/>
                  <a:pt x="8305094" y="4385309"/>
                  <a:pt x="8007600" y="4416594"/>
                </a:cubicBezTo>
                <a:cubicBezTo>
                  <a:pt x="7710106" y="4447879"/>
                  <a:pt x="7674303" y="4430601"/>
                  <a:pt x="7454662" y="4416594"/>
                </a:cubicBezTo>
                <a:cubicBezTo>
                  <a:pt x="7235021" y="4402587"/>
                  <a:pt x="6978468" y="4430500"/>
                  <a:pt x="6675220" y="4416594"/>
                </a:cubicBezTo>
                <a:cubicBezTo>
                  <a:pt x="6371972" y="4402688"/>
                  <a:pt x="6199664" y="4408653"/>
                  <a:pt x="6009031" y="4416594"/>
                </a:cubicBezTo>
                <a:cubicBezTo>
                  <a:pt x="5818398" y="4424535"/>
                  <a:pt x="5689708" y="4430086"/>
                  <a:pt x="5569345" y="4416594"/>
                </a:cubicBezTo>
                <a:cubicBezTo>
                  <a:pt x="5448982" y="4403102"/>
                  <a:pt x="5122274" y="4440747"/>
                  <a:pt x="4676651" y="4416594"/>
                </a:cubicBezTo>
                <a:cubicBezTo>
                  <a:pt x="4231028" y="4392441"/>
                  <a:pt x="4144593" y="4390389"/>
                  <a:pt x="3897209" y="4416594"/>
                </a:cubicBezTo>
                <a:cubicBezTo>
                  <a:pt x="3649825" y="4442799"/>
                  <a:pt x="3333655" y="4407946"/>
                  <a:pt x="3117768" y="4416594"/>
                </a:cubicBezTo>
                <a:cubicBezTo>
                  <a:pt x="2901881" y="4425242"/>
                  <a:pt x="2826577" y="4421378"/>
                  <a:pt x="2678082" y="4416594"/>
                </a:cubicBezTo>
                <a:cubicBezTo>
                  <a:pt x="2529587" y="4411810"/>
                  <a:pt x="2476449" y="4422441"/>
                  <a:pt x="2351649" y="4416594"/>
                </a:cubicBezTo>
                <a:cubicBezTo>
                  <a:pt x="2226849" y="4410747"/>
                  <a:pt x="2085954" y="4402789"/>
                  <a:pt x="1911964" y="4416594"/>
                </a:cubicBezTo>
                <a:cubicBezTo>
                  <a:pt x="1737974" y="4430399"/>
                  <a:pt x="1696228" y="4405909"/>
                  <a:pt x="1585531" y="4416594"/>
                </a:cubicBezTo>
                <a:cubicBezTo>
                  <a:pt x="1474834" y="4427279"/>
                  <a:pt x="1336217" y="4426327"/>
                  <a:pt x="1259098" y="4416594"/>
                </a:cubicBezTo>
                <a:cubicBezTo>
                  <a:pt x="1181979" y="4406861"/>
                  <a:pt x="1013372" y="4412317"/>
                  <a:pt x="819413" y="4416594"/>
                </a:cubicBezTo>
                <a:cubicBezTo>
                  <a:pt x="625454" y="4420871"/>
                  <a:pt x="237000" y="4424543"/>
                  <a:pt x="0" y="4416594"/>
                </a:cubicBezTo>
                <a:cubicBezTo>
                  <a:pt x="-29697" y="4114760"/>
                  <a:pt x="10403" y="3965231"/>
                  <a:pt x="0" y="3741486"/>
                </a:cubicBezTo>
                <a:cubicBezTo>
                  <a:pt x="-10403" y="3517741"/>
                  <a:pt x="1405" y="3420330"/>
                  <a:pt x="0" y="3198876"/>
                </a:cubicBezTo>
                <a:cubicBezTo>
                  <a:pt x="-1405" y="2977422"/>
                  <a:pt x="-23028" y="2746211"/>
                  <a:pt x="0" y="2523768"/>
                </a:cubicBezTo>
                <a:cubicBezTo>
                  <a:pt x="23028" y="2301325"/>
                  <a:pt x="-6232" y="2203858"/>
                  <a:pt x="0" y="2025324"/>
                </a:cubicBezTo>
                <a:cubicBezTo>
                  <a:pt x="6232" y="1846790"/>
                  <a:pt x="-12898" y="1661276"/>
                  <a:pt x="0" y="1526880"/>
                </a:cubicBezTo>
                <a:cubicBezTo>
                  <a:pt x="12898" y="1392484"/>
                  <a:pt x="-11917" y="1007164"/>
                  <a:pt x="0" y="851772"/>
                </a:cubicBezTo>
                <a:cubicBezTo>
                  <a:pt x="11917" y="696380"/>
                  <a:pt x="-34453" y="296213"/>
                  <a:pt x="0" y="0"/>
                </a:cubicBezTo>
                <a:close/>
              </a:path>
              <a:path w="11325224" h="4416594" stroke="0" extrusionOk="0">
                <a:moveTo>
                  <a:pt x="0" y="0"/>
                </a:moveTo>
                <a:cubicBezTo>
                  <a:pt x="93603" y="9813"/>
                  <a:pt x="182391" y="-8500"/>
                  <a:pt x="326433" y="0"/>
                </a:cubicBezTo>
                <a:cubicBezTo>
                  <a:pt x="470475" y="8500"/>
                  <a:pt x="630045" y="23344"/>
                  <a:pt x="879370" y="0"/>
                </a:cubicBezTo>
                <a:cubicBezTo>
                  <a:pt x="1128695" y="-23344"/>
                  <a:pt x="1213799" y="-20197"/>
                  <a:pt x="1432308" y="0"/>
                </a:cubicBezTo>
                <a:cubicBezTo>
                  <a:pt x="1650817" y="20197"/>
                  <a:pt x="1838017" y="-6635"/>
                  <a:pt x="1985245" y="0"/>
                </a:cubicBezTo>
                <a:cubicBezTo>
                  <a:pt x="2132473" y="6635"/>
                  <a:pt x="2517093" y="-2696"/>
                  <a:pt x="2877939" y="0"/>
                </a:cubicBezTo>
                <a:cubicBezTo>
                  <a:pt x="3238785" y="2696"/>
                  <a:pt x="3124976" y="-4433"/>
                  <a:pt x="3204372" y="0"/>
                </a:cubicBezTo>
                <a:cubicBezTo>
                  <a:pt x="3283768" y="4433"/>
                  <a:pt x="3829574" y="24796"/>
                  <a:pt x="4097066" y="0"/>
                </a:cubicBezTo>
                <a:cubicBezTo>
                  <a:pt x="4364558" y="-24796"/>
                  <a:pt x="4458118" y="23722"/>
                  <a:pt x="4650004" y="0"/>
                </a:cubicBezTo>
                <a:cubicBezTo>
                  <a:pt x="4841890" y="-23722"/>
                  <a:pt x="5017056" y="-7847"/>
                  <a:pt x="5316193" y="0"/>
                </a:cubicBezTo>
                <a:cubicBezTo>
                  <a:pt x="5615330" y="7847"/>
                  <a:pt x="5610544" y="16586"/>
                  <a:pt x="5755879" y="0"/>
                </a:cubicBezTo>
                <a:cubicBezTo>
                  <a:pt x="5901214" y="-16586"/>
                  <a:pt x="6063232" y="17082"/>
                  <a:pt x="6308816" y="0"/>
                </a:cubicBezTo>
                <a:cubicBezTo>
                  <a:pt x="6554400" y="-17082"/>
                  <a:pt x="6943855" y="8217"/>
                  <a:pt x="7201510" y="0"/>
                </a:cubicBezTo>
                <a:cubicBezTo>
                  <a:pt x="7459165" y="-8217"/>
                  <a:pt x="7640860" y="348"/>
                  <a:pt x="7754447" y="0"/>
                </a:cubicBezTo>
                <a:cubicBezTo>
                  <a:pt x="7868034" y="-348"/>
                  <a:pt x="7956691" y="-7869"/>
                  <a:pt x="8080880" y="0"/>
                </a:cubicBezTo>
                <a:cubicBezTo>
                  <a:pt x="8205069" y="7869"/>
                  <a:pt x="8298826" y="-5261"/>
                  <a:pt x="8407313" y="0"/>
                </a:cubicBezTo>
                <a:cubicBezTo>
                  <a:pt x="8515800" y="5261"/>
                  <a:pt x="8840318" y="18996"/>
                  <a:pt x="9073503" y="0"/>
                </a:cubicBezTo>
                <a:cubicBezTo>
                  <a:pt x="9306688" y="-18996"/>
                  <a:pt x="9460095" y="-15740"/>
                  <a:pt x="9626440" y="0"/>
                </a:cubicBezTo>
                <a:cubicBezTo>
                  <a:pt x="9792785" y="15740"/>
                  <a:pt x="9855415" y="-20064"/>
                  <a:pt x="10066126" y="0"/>
                </a:cubicBezTo>
                <a:cubicBezTo>
                  <a:pt x="10276837" y="20064"/>
                  <a:pt x="10992736" y="31185"/>
                  <a:pt x="11325224" y="0"/>
                </a:cubicBezTo>
                <a:cubicBezTo>
                  <a:pt x="11334676" y="195311"/>
                  <a:pt x="11324080" y="509069"/>
                  <a:pt x="11325224" y="719274"/>
                </a:cubicBezTo>
                <a:cubicBezTo>
                  <a:pt x="11326368" y="929479"/>
                  <a:pt x="11349462" y="1016134"/>
                  <a:pt x="11325224" y="1261884"/>
                </a:cubicBezTo>
                <a:cubicBezTo>
                  <a:pt x="11300987" y="1507634"/>
                  <a:pt x="11301208" y="1641772"/>
                  <a:pt x="11325224" y="1760328"/>
                </a:cubicBezTo>
                <a:cubicBezTo>
                  <a:pt x="11349240" y="1878884"/>
                  <a:pt x="11324883" y="2164285"/>
                  <a:pt x="11325224" y="2391270"/>
                </a:cubicBezTo>
                <a:cubicBezTo>
                  <a:pt x="11325565" y="2618255"/>
                  <a:pt x="11325486" y="2766942"/>
                  <a:pt x="11325224" y="3022212"/>
                </a:cubicBezTo>
                <a:cubicBezTo>
                  <a:pt x="11324962" y="3277482"/>
                  <a:pt x="11333928" y="3469367"/>
                  <a:pt x="11325224" y="3608988"/>
                </a:cubicBezTo>
                <a:cubicBezTo>
                  <a:pt x="11316520" y="3748609"/>
                  <a:pt x="11334922" y="4079265"/>
                  <a:pt x="11325224" y="4416594"/>
                </a:cubicBezTo>
                <a:cubicBezTo>
                  <a:pt x="11162604" y="4436137"/>
                  <a:pt x="10952151" y="4438455"/>
                  <a:pt x="10659034" y="4416594"/>
                </a:cubicBezTo>
                <a:cubicBezTo>
                  <a:pt x="10365917" y="4394734"/>
                  <a:pt x="10398240" y="4424849"/>
                  <a:pt x="10332601" y="4416594"/>
                </a:cubicBezTo>
                <a:cubicBezTo>
                  <a:pt x="10266962" y="4408339"/>
                  <a:pt x="9895870" y="4450779"/>
                  <a:pt x="9553160" y="4416594"/>
                </a:cubicBezTo>
                <a:cubicBezTo>
                  <a:pt x="9210450" y="4382409"/>
                  <a:pt x="9145209" y="4405784"/>
                  <a:pt x="8886970" y="4416594"/>
                </a:cubicBezTo>
                <a:cubicBezTo>
                  <a:pt x="8628731" y="4427405"/>
                  <a:pt x="8670614" y="4404474"/>
                  <a:pt x="8560537" y="4416594"/>
                </a:cubicBezTo>
                <a:cubicBezTo>
                  <a:pt x="8450460" y="4428714"/>
                  <a:pt x="7995263" y="4379118"/>
                  <a:pt x="7667843" y="4416594"/>
                </a:cubicBezTo>
                <a:cubicBezTo>
                  <a:pt x="7340423" y="4454070"/>
                  <a:pt x="7389086" y="4396276"/>
                  <a:pt x="7228158" y="4416594"/>
                </a:cubicBezTo>
                <a:cubicBezTo>
                  <a:pt x="7067231" y="4436912"/>
                  <a:pt x="6795550" y="4438858"/>
                  <a:pt x="6675220" y="4416594"/>
                </a:cubicBezTo>
                <a:cubicBezTo>
                  <a:pt x="6554890" y="4394330"/>
                  <a:pt x="6341820" y="4388971"/>
                  <a:pt x="6009031" y="4416594"/>
                </a:cubicBezTo>
                <a:cubicBezTo>
                  <a:pt x="5676242" y="4444217"/>
                  <a:pt x="5656337" y="4421435"/>
                  <a:pt x="5456093" y="4416594"/>
                </a:cubicBezTo>
                <a:cubicBezTo>
                  <a:pt x="5255849" y="4411753"/>
                  <a:pt x="5030532" y="4403745"/>
                  <a:pt x="4676651" y="4416594"/>
                </a:cubicBezTo>
                <a:cubicBezTo>
                  <a:pt x="4322770" y="4429443"/>
                  <a:pt x="4505759" y="4413019"/>
                  <a:pt x="4350218" y="4416594"/>
                </a:cubicBezTo>
                <a:cubicBezTo>
                  <a:pt x="4194677" y="4420169"/>
                  <a:pt x="3979075" y="4442680"/>
                  <a:pt x="3684029" y="4416594"/>
                </a:cubicBezTo>
                <a:cubicBezTo>
                  <a:pt x="3388983" y="4390508"/>
                  <a:pt x="3057628" y="4415085"/>
                  <a:pt x="2791335" y="4416594"/>
                </a:cubicBezTo>
                <a:cubicBezTo>
                  <a:pt x="2525042" y="4418103"/>
                  <a:pt x="2406109" y="4441839"/>
                  <a:pt x="2238397" y="4416594"/>
                </a:cubicBezTo>
                <a:cubicBezTo>
                  <a:pt x="2070685" y="4391349"/>
                  <a:pt x="2074301" y="4426963"/>
                  <a:pt x="1911964" y="4416594"/>
                </a:cubicBezTo>
                <a:cubicBezTo>
                  <a:pt x="1749627" y="4406225"/>
                  <a:pt x="1382955" y="4387824"/>
                  <a:pt x="1245775" y="4416594"/>
                </a:cubicBezTo>
                <a:cubicBezTo>
                  <a:pt x="1108595" y="4445364"/>
                  <a:pt x="851245" y="4434379"/>
                  <a:pt x="692837" y="4416594"/>
                </a:cubicBezTo>
                <a:cubicBezTo>
                  <a:pt x="534429" y="4398809"/>
                  <a:pt x="229617" y="4449336"/>
                  <a:pt x="0" y="4416594"/>
                </a:cubicBezTo>
                <a:cubicBezTo>
                  <a:pt x="25453" y="4117513"/>
                  <a:pt x="9434" y="3907065"/>
                  <a:pt x="0" y="3741486"/>
                </a:cubicBezTo>
                <a:cubicBezTo>
                  <a:pt x="-9434" y="3575907"/>
                  <a:pt x="8783" y="3283816"/>
                  <a:pt x="0" y="3066378"/>
                </a:cubicBezTo>
                <a:cubicBezTo>
                  <a:pt x="-8783" y="2848940"/>
                  <a:pt x="11321" y="2713152"/>
                  <a:pt x="0" y="2479602"/>
                </a:cubicBezTo>
                <a:cubicBezTo>
                  <a:pt x="-11321" y="2246052"/>
                  <a:pt x="3822" y="2126247"/>
                  <a:pt x="0" y="1892826"/>
                </a:cubicBezTo>
                <a:cubicBezTo>
                  <a:pt x="-3822" y="1659405"/>
                  <a:pt x="9423" y="1507337"/>
                  <a:pt x="0" y="1394382"/>
                </a:cubicBezTo>
                <a:cubicBezTo>
                  <a:pt x="-9423" y="1281427"/>
                  <a:pt x="16753" y="964437"/>
                  <a:pt x="0" y="851772"/>
                </a:cubicBezTo>
                <a:cubicBezTo>
                  <a:pt x="-16753" y="739107"/>
                  <a:pt x="34113" y="354265"/>
                  <a:pt x="0" y="0"/>
                </a:cubicBezTo>
                <a:close/>
              </a:path>
            </a:pathLst>
          </a:custGeom>
          <a:ln w="1016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6212998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6600" dirty="0">
                <a:solidFill>
                  <a:srgbClr val="C00000"/>
                </a:solidFill>
              </a:rPr>
              <a:t>對錯</a:t>
            </a:r>
            <a:endParaRPr lang="en-US" altLang="zh-TW" sz="16600" dirty="0">
              <a:solidFill>
                <a:srgbClr val="C00000"/>
              </a:solidFill>
            </a:endParaRPr>
          </a:p>
          <a:p>
            <a:pPr algn="ctr"/>
            <a:r>
              <a:rPr lang="zh-TW" altLang="en-US" sz="11500" dirty="0">
                <a:solidFill>
                  <a:srgbClr val="C00000"/>
                </a:solidFill>
              </a:rPr>
              <a:t>不是多數決</a:t>
            </a:r>
            <a:endParaRPr lang="en-US" altLang="zh-TW" sz="11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52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9904F9A-4483-4029-B7D2-4237CB94F3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8000" dirty="0"/>
              <a:t>大家來談談－整理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0B69F0C1-3C64-43DB-9A73-7445699A3D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4357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B0D6E5A5-DA4B-4686-BA0C-FA4F6DAC2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11" y="459831"/>
            <a:ext cx="10285913" cy="5938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sz="3600" b="0" i="0" dirty="0">
              <a:solidFill>
                <a:srgbClr val="11111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zh-TW" altLang="en-US" sz="13800" dirty="0">
                <a:solidFill>
                  <a:srgbClr val="C00000"/>
                </a:solidFill>
              </a:rPr>
              <a:t>道德</a:t>
            </a:r>
            <a:r>
              <a:rPr lang="zh-TW" altLang="en-US" sz="6600" dirty="0">
                <a:solidFill>
                  <a:schemeClr val="accent1">
                    <a:lumMod val="50000"/>
                  </a:schemeClr>
                </a:solidFill>
              </a:rPr>
              <a:t>主要用以</a:t>
            </a:r>
            <a:r>
              <a:rPr lang="zh-TW" altLang="en-US" sz="9600" dirty="0">
                <a:solidFill>
                  <a:srgbClr val="C00000"/>
                </a:solidFill>
              </a:rPr>
              <a:t>自律</a:t>
            </a:r>
            <a:endParaRPr lang="en-US" altLang="zh-TW" sz="6600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r>
              <a:rPr lang="zh-TW" altLang="en-US" sz="8000" dirty="0">
                <a:solidFill>
                  <a:schemeClr val="accent1">
                    <a:lumMod val="50000"/>
                  </a:schemeClr>
                </a:solidFill>
              </a:rPr>
              <a:t>而不是打壓他人</a:t>
            </a:r>
            <a:endParaRPr lang="en-US" altLang="zh-TW" sz="8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942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B0D6E5A5-DA4B-4686-BA0C-FA4F6DAC2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136" y="452937"/>
            <a:ext cx="10285913" cy="5938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zh-TW" sz="3200" b="0" i="0" dirty="0">
              <a:solidFill>
                <a:srgbClr val="11111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zh-TW" altLang="en-US" sz="13800" dirty="0">
                <a:solidFill>
                  <a:srgbClr val="C00000"/>
                </a:solidFill>
              </a:rPr>
              <a:t>用錯道德</a:t>
            </a:r>
            <a:endParaRPr lang="en-US" altLang="zh-TW" sz="13800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r>
              <a:rPr lang="zh-TW" altLang="en-US" sz="9600" dirty="0">
                <a:solidFill>
                  <a:schemeClr val="accent1">
                    <a:lumMod val="50000"/>
                  </a:schemeClr>
                </a:solidFill>
              </a:rPr>
              <a:t>不會改進</a:t>
            </a:r>
            <a:endParaRPr lang="en-US" altLang="zh-TW" sz="9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zh-TW" altLang="en-US" sz="9600" dirty="0">
                <a:solidFill>
                  <a:schemeClr val="accent1">
                    <a:lumMod val="50000"/>
                  </a:schemeClr>
                </a:solidFill>
              </a:rPr>
              <a:t>只會悲劇</a:t>
            </a:r>
            <a:endParaRPr lang="en-US" altLang="zh-TW" sz="9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01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B0D6E5A5-DA4B-4686-BA0C-FA4F6DAC2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136" y="452937"/>
            <a:ext cx="10285913" cy="59383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altLang="zh-TW" sz="2400" b="0" i="0" dirty="0">
              <a:solidFill>
                <a:schemeClr val="accent5">
                  <a:lumMod val="75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zh-TW" altLang="en-US" sz="9600" dirty="0">
                <a:solidFill>
                  <a:schemeClr val="accent5">
                    <a:lumMod val="75000"/>
                  </a:schemeClr>
                </a:solidFill>
              </a:rPr>
              <a:t>如果想要建議他人，可以怎麼做？</a:t>
            </a:r>
            <a:endParaRPr lang="en-US" altLang="zh-TW" sz="8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15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房間 的圖片&#10;&#10;自動產生的描述">
            <a:extLst>
              <a:ext uri="{FF2B5EF4-FFF2-40B4-BE49-F238E27FC236}">
                <a16:creationId xmlns:a16="http://schemas.microsoft.com/office/drawing/2014/main" id="{A02A0B79-25F3-4FA7-A7D1-8F9E8FA83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9"/>
          <a:stretch/>
        </p:blipFill>
        <p:spPr>
          <a:xfrm>
            <a:off x="20" y="2132000"/>
            <a:ext cx="12191980" cy="4774564"/>
          </a:xfrm>
          <a:custGeom>
            <a:avLst/>
            <a:gdLst/>
            <a:ahLst/>
            <a:cxnLst/>
            <a:rect l="l" t="t" r="r" b="b"/>
            <a:pathLst>
              <a:path w="12192000" h="4774564">
                <a:moveTo>
                  <a:pt x="0" y="0"/>
                </a:moveTo>
                <a:lnTo>
                  <a:pt x="12192000" y="0"/>
                </a:lnTo>
                <a:lnTo>
                  <a:pt x="12192000" y="4774564"/>
                </a:lnTo>
                <a:lnTo>
                  <a:pt x="0" y="4774564"/>
                </a:lnTo>
                <a:close/>
              </a:path>
            </a:pathLst>
          </a:custGeom>
        </p:spPr>
      </p:pic>
      <p:grpSp>
        <p:nvGrpSpPr>
          <p:cNvPr id="53" name="群組 52">
            <a:extLst>
              <a:ext uri="{FF2B5EF4-FFF2-40B4-BE49-F238E27FC236}">
                <a16:creationId xmlns:a16="http://schemas.microsoft.com/office/drawing/2014/main" id="{ED4DDDBB-3395-4713-BB87-2D237013D22B}"/>
              </a:ext>
            </a:extLst>
          </p:cNvPr>
          <p:cNvGrpSpPr/>
          <p:nvPr/>
        </p:nvGrpSpPr>
        <p:grpSpPr>
          <a:xfrm>
            <a:off x="-2600552" y="46025"/>
            <a:ext cx="15750669" cy="5522655"/>
            <a:chOff x="-2675097" y="-58807"/>
            <a:chExt cx="15750669" cy="5522655"/>
          </a:xfrm>
        </p:grpSpPr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45869075-5255-4F33-8914-49471CB8B21F}"/>
                </a:ext>
              </a:extLst>
            </p:cNvPr>
            <p:cNvSpPr/>
            <p:nvPr/>
          </p:nvSpPr>
          <p:spPr>
            <a:xfrm>
              <a:off x="4135920" y="-58807"/>
              <a:ext cx="2085975" cy="2085975"/>
            </a:xfrm>
            <a:custGeom>
              <a:avLst/>
              <a:gdLst>
                <a:gd name="connsiteX0" fmla="*/ 0 w 2085975"/>
                <a:gd name="connsiteY0" fmla="*/ 1042988 h 2085975"/>
                <a:gd name="connsiteX1" fmla="*/ 1042988 w 2085975"/>
                <a:gd name="connsiteY1" fmla="*/ 0 h 2085975"/>
                <a:gd name="connsiteX2" fmla="*/ 2085976 w 2085975"/>
                <a:gd name="connsiteY2" fmla="*/ 1042988 h 2085975"/>
                <a:gd name="connsiteX3" fmla="*/ 1042988 w 2085975"/>
                <a:gd name="connsiteY3" fmla="*/ 2085976 h 2085975"/>
                <a:gd name="connsiteX4" fmla="*/ 0 w 2085975"/>
                <a:gd name="connsiteY4" fmla="*/ 1042988 h 208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975" h="2085975" fill="none" extrusionOk="0">
                  <a:moveTo>
                    <a:pt x="0" y="1042988"/>
                  </a:moveTo>
                  <a:cubicBezTo>
                    <a:pt x="60375" y="433875"/>
                    <a:pt x="486901" y="-1680"/>
                    <a:pt x="1042988" y="0"/>
                  </a:cubicBezTo>
                  <a:cubicBezTo>
                    <a:pt x="1528631" y="57262"/>
                    <a:pt x="2192872" y="482895"/>
                    <a:pt x="2085976" y="1042988"/>
                  </a:cubicBezTo>
                  <a:cubicBezTo>
                    <a:pt x="2171636" y="1525587"/>
                    <a:pt x="1540090" y="2060273"/>
                    <a:pt x="1042988" y="2085976"/>
                  </a:cubicBezTo>
                  <a:cubicBezTo>
                    <a:pt x="415450" y="2118764"/>
                    <a:pt x="62821" y="1740025"/>
                    <a:pt x="0" y="1042988"/>
                  </a:cubicBezTo>
                  <a:close/>
                </a:path>
                <a:path w="2085975" h="2085975" stroke="0" extrusionOk="0">
                  <a:moveTo>
                    <a:pt x="0" y="1042988"/>
                  </a:moveTo>
                  <a:cubicBezTo>
                    <a:pt x="13147" y="454997"/>
                    <a:pt x="515592" y="123390"/>
                    <a:pt x="1042988" y="0"/>
                  </a:cubicBezTo>
                  <a:cubicBezTo>
                    <a:pt x="1548997" y="-38724"/>
                    <a:pt x="2042021" y="481675"/>
                    <a:pt x="2085976" y="1042988"/>
                  </a:cubicBezTo>
                  <a:cubicBezTo>
                    <a:pt x="2168821" y="1649639"/>
                    <a:pt x="1564511" y="2155030"/>
                    <a:pt x="1042988" y="2085976"/>
                  </a:cubicBezTo>
                  <a:cubicBezTo>
                    <a:pt x="480469" y="2096613"/>
                    <a:pt x="-56335" y="1651597"/>
                    <a:pt x="0" y="1042988"/>
                  </a:cubicBezTo>
                  <a:close/>
                </a:path>
              </a:pathLst>
            </a:custGeom>
            <a:solidFill>
              <a:srgbClr val="62809C"/>
            </a:solidFill>
            <a:ln w="38100">
              <a:solidFill>
                <a:srgbClr val="36363F"/>
              </a:solidFill>
              <a:extLst>
                <a:ext uri="{C807C97D-BFC1-408E-A445-0C87EB9F89A2}">
                  <ask:lineSketchStyleProps xmlns:ask="http://schemas.microsoft.com/office/drawing/2018/sketchyshapes" sd="180876100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4910AD14-2318-4BAB-99E4-049A22A4D6FF}"/>
                </a:ext>
              </a:extLst>
            </p:cNvPr>
            <p:cNvSpPr/>
            <p:nvPr/>
          </p:nvSpPr>
          <p:spPr>
            <a:xfrm>
              <a:off x="6709742" y="3138050"/>
              <a:ext cx="2085975" cy="2085975"/>
            </a:xfrm>
            <a:custGeom>
              <a:avLst/>
              <a:gdLst>
                <a:gd name="connsiteX0" fmla="*/ 0 w 2085975"/>
                <a:gd name="connsiteY0" fmla="*/ 1042988 h 2085975"/>
                <a:gd name="connsiteX1" fmla="*/ 1042988 w 2085975"/>
                <a:gd name="connsiteY1" fmla="*/ 0 h 2085975"/>
                <a:gd name="connsiteX2" fmla="*/ 2085976 w 2085975"/>
                <a:gd name="connsiteY2" fmla="*/ 1042988 h 2085975"/>
                <a:gd name="connsiteX3" fmla="*/ 1042988 w 2085975"/>
                <a:gd name="connsiteY3" fmla="*/ 2085976 h 2085975"/>
                <a:gd name="connsiteX4" fmla="*/ 0 w 2085975"/>
                <a:gd name="connsiteY4" fmla="*/ 1042988 h 208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975" h="2085975" fill="none" extrusionOk="0">
                  <a:moveTo>
                    <a:pt x="0" y="1042988"/>
                  </a:moveTo>
                  <a:cubicBezTo>
                    <a:pt x="59647" y="488731"/>
                    <a:pt x="354471" y="56370"/>
                    <a:pt x="1042988" y="0"/>
                  </a:cubicBezTo>
                  <a:cubicBezTo>
                    <a:pt x="1641835" y="-41926"/>
                    <a:pt x="2108161" y="512192"/>
                    <a:pt x="2085976" y="1042988"/>
                  </a:cubicBezTo>
                  <a:cubicBezTo>
                    <a:pt x="2105840" y="1514917"/>
                    <a:pt x="1592544" y="2019257"/>
                    <a:pt x="1042988" y="2085976"/>
                  </a:cubicBezTo>
                  <a:cubicBezTo>
                    <a:pt x="434839" y="2056848"/>
                    <a:pt x="21977" y="1761325"/>
                    <a:pt x="0" y="1042988"/>
                  </a:cubicBezTo>
                  <a:close/>
                </a:path>
                <a:path w="2085975" h="2085975" stroke="0" extrusionOk="0">
                  <a:moveTo>
                    <a:pt x="0" y="1042988"/>
                  </a:moveTo>
                  <a:cubicBezTo>
                    <a:pt x="-20355" y="490096"/>
                    <a:pt x="455743" y="-27777"/>
                    <a:pt x="1042988" y="0"/>
                  </a:cubicBezTo>
                  <a:cubicBezTo>
                    <a:pt x="1594261" y="-114331"/>
                    <a:pt x="2077085" y="561812"/>
                    <a:pt x="2085976" y="1042988"/>
                  </a:cubicBezTo>
                  <a:cubicBezTo>
                    <a:pt x="2025526" y="1545078"/>
                    <a:pt x="1615989" y="2193054"/>
                    <a:pt x="1042988" y="2085976"/>
                  </a:cubicBezTo>
                  <a:cubicBezTo>
                    <a:pt x="471169" y="1975934"/>
                    <a:pt x="-43073" y="1606219"/>
                    <a:pt x="0" y="1042988"/>
                  </a:cubicBezTo>
                  <a:close/>
                </a:path>
              </a:pathLst>
            </a:custGeom>
            <a:solidFill>
              <a:srgbClr val="62809C"/>
            </a:solidFill>
            <a:ln w="38100">
              <a:solidFill>
                <a:srgbClr val="36363F"/>
              </a:solidFill>
              <a:extLst>
                <a:ext uri="{C807C97D-BFC1-408E-A445-0C87EB9F89A2}">
                  <ask:lineSketchStyleProps xmlns:ask="http://schemas.microsoft.com/office/drawing/2018/sketchyshapes" sd="197443524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標題 1">
              <a:extLst>
                <a:ext uri="{FF2B5EF4-FFF2-40B4-BE49-F238E27FC236}">
                  <a16:creationId xmlns:a16="http://schemas.microsoft.com/office/drawing/2014/main" id="{E729481C-FC47-4FB6-9632-BA3CE743015F}"/>
                </a:ext>
              </a:extLst>
            </p:cNvPr>
            <p:cNvSpPr txBox="1">
              <a:spLocks/>
            </p:cNvSpPr>
            <p:nvPr/>
          </p:nvSpPr>
          <p:spPr>
            <a:xfrm>
              <a:off x="4565031" y="3677800"/>
              <a:ext cx="6373812" cy="1174750"/>
            </a:xfrm>
            <a:prstGeom prst="rect">
              <a:avLst/>
            </a:prstGeom>
            <a:ln w="38100">
              <a:noFill/>
            </a:ln>
          </p:spPr>
          <p:txBody>
            <a:bodyPr vert="horz" wrap="square" lIns="0" tIns="0" rIns="0" bIns="0" rtlCol="0" anchor="ctr" anchorCtr="0">
              <a:normAutofit fontScale="77500" lnSpcReduction="20000"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6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TW" altLang="en-US" sz="6000" b="1" dirty="0">
                  <a:latin typeface="Microsoft JhengHei Light" panose="020B0604030504040204" pitchFamily="34" charset="-120"/>
                  <a:ea typeface="Microsoft JhengHei Light" panose="020B0604030504040204" pitchFamily="34" charset="-120"/>
                </a:rPr>
                <a:t>宗教</a:t>
              </a:r>
              <a:endParaRPr lang="en-US" altLang="zh-TW" sz="6000" b="1" dirty="0">
                <a:latin typeface="Microsoft JhengHei Light" panose="020B0604030504040204" pitchFamily="34" charset="-120"/>
                <a:ea typeface="Microsoft JhengHei Light" panose="020B0604030504040204" pitchFamily="34" charset="-120"/>
              </a:endParaRPr>
            </a:p>
            <a:p>
              <a:pPr algn="ctr"/>
              <a:r>
                <a:rPr lang="zh-TW" altLang="en-US" sz="6000" b="1" dirty="0">
                  <a:latin typeface="Microsoft JhengHei Light" panose="020B0604030504040204" pitchFamily="34" charset="-120"/>
                  <a:ea typeface="Microsoft JhengHei Light" panose="020B0604030504040204" pitchFamily="34" charset="-120"/>
                </a:rPr>
                <a:t>信仰</a:t>
              </a:r>
            </a:p>
          </p:txBody>
        </p:sp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0C78A0DB-68D3-4712-A89D-C59133BFFA91}"/>
                </a:ext>
              </a:extLst>
            </p:cNvPr>
            <p:cNvSpPr/>
            <p:nvPr/>
          </p:nvSpPr>
          <p:spPr>
            <a:xfrm>
              <a:off x="8846471" y="3377873"/>
              <a:ext cx="2085975" cy="2085975"/>
            </a:xfrm>
            <a:custGeom>
              <a:avLst/>
              <a:gdLst>
                <a:gd name="connsiteX0" fmla="*/ 0 w 2085975"/>
                <a:gd name="connsiteY0" fmla="*/ 1042988 h 2085975"/>
                <a:gd name="connsiteX1" fmla="*/ 1042988 w 2085975"/>
                <a:gd name="connsiteY1" fmla="*/ 0 h 2085975"/>
                <a:gd name="connsiteX2" fmla="*/ 2085976 w 2085975"/>
                <a:gd name="connsiteY2" fmla="*/ 1042988 h 2085975"/>
                <a:gd name="connsiteX3" fmla="*/ 1042988 w 2085975"/>
                <a:gd name="connsiteY3" fmla="*/ 2085976 h 2085975"/>
                <a:gd name="connsiteX4" fmla="*/ 0 w 2085975"/>
                <a:gd name="connsiteY4" fmla="*/ 1042988 h 208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975" h="2085975" fill="none" extrusionOk="0">
                  <a:moveTo>
                    <a:pt x="0" y="1042988"/>
                  </a:moveTo>
                  <a:cubicBezTo>
                    <a:pt x="83919" y="562585"/>
                    <a:pt x="379977" y="-29721"/>
                    <a:pt x="1042988" y="0"/>
                  </a:cubicBezTo>
                  <a:cubicBezTo>
                    <a:pt x="1653543" y="-18336"/>
                    <a:pt x="1983885" y="531477"/>
                    <a:pt x="2085976" y="1042988"/>
                  </a:cubicBezTo>
                  <a:cubicBezTo>
                    <a:pt x="2081353" y="1557418"/>
                    <a:pt x="1732877" y="2215643"/>
                    <a:pt x="1042988" y="2085976"/>
                  </a:cubicBezTo>
                  <a:cubicBezTo>
                    <a:pt x="372311" y="1993182"/>
                    <a:pt x="-7510" y="1569138"/>
                    <a:pt x="0" y="1042988"/>
                  </a:cubicBezTo>
                  <a:close/>
                </a:path>
                <a:path w="2085975" h="2085975" stroke="0" extrusionOk="0">
                  <a:moveTo>
                    <a:pt x="0" y="1042988"/>
                  </a:moveTo>
                  <a:cubicBezTo>
                    <a:pt x="-31857" y="570646"/>
                    <a:pt x="492821" y="141294"/>
                    <a:pt x="1042988" y="0"/>
                  </a:cubicBezTo>
                  <a:cubicBezTo>
                    <a:pt x="1519209" y="-47288"/>
                    <a:pt x="2127446" y="430710"/>
                    <a:pt x="2085976" y="1042988"/>
                  </a:cubicBezTo>
                  <a:cubicBezTo>
                    <a:pt x="2035882" y="1482297"/>
                    <a:pt x="1628868" y="2060299"/>
                    <a:pt x="1042988" y="2085976"/>
                  </a:cubicBezTo>
                  <a:cubicBezTo>
                    <a:pt x="484721" y="2166928"/>
                    <a:pt x="-40671" y="1542306"/>
                    <a:pt x="0" y="1042988"/>
                  </a:cubicBezTo>
                  <a:close/>
                </a:path>
              </a:pathLst>
            </a:custGeom>
            <a:solidFill>
              <a:srgbClr val="62809C"/>
            </a:solidFill>
            <a:ln w="38100">
              <a:solidFill>
                <a:srgbClr val="36363F"/>
              </a:solidFill>
              <a:extLst>
                <a:ext uri="{C807C97D-BFC1-408E-A445-0C87EB9F89A2}">
                  <ask:lineSketchStyleProps xmlns:ask="http://schemas.microsoft.com/office/drawing/2018/sketchyshapes" sd="917493384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標題 1">
              <a:extLst>
                <a:ext uri="{FF2B5EF4-FFF2-40B4-BE49-F238E27FC236}">
                  <a16:creationId xmlns:a16="http://schemas.microsoft.com/office/drawing/2014/main" id="{86E908C6-9D3C-4237-BE01-C2E5D76DD0A3}"/>
                </a:ext>
              </a:extLst>
            </p:cNvPr>
            <p:cNvSpPr txBox="1">
              <a:spLocks/>
            </p:cNvSpPr>
            <p:nvPr/>
          </p:nvSpPr>
          <p:spPr>
            <a:xfrm>
              <a:off x="6701760" y="3917623"/>
              <a:ext cx="6373812" cy="1174750"/>
            </a:xfrm>
            <a:prstGeom prst="rect">
              <a:avLst/>
            </a:prstGeom>
            <a:ln w="38100">
              <a:noFill/>
            </a:ln>
          </p:spPr>
          <p:txBody>
            <a:bodyPr vert="horz" wrap="square" lIns="0" tIns="0" rIns="0" bIns="0" rtlCol="0" anchor="ctr" anchorCtr="0">
              <a:normAutofit fontScale="77500" lnSpcReduction="20000"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6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TW" altLang="en-US" sz="6000" b="1" dirty="0">
                  <a:latin typeface="Microsoft JhengHei Light" panose="020B0604030504040204" pitchFamily="34" charset="-120"/>
                  <a:ea typeface="Microsoft JhengHei Light" panose="020B0604030504040204" pitchFamily="34" charset="-120"/>
                </a:rPr>
                <a:t>倫理</a:t>
              </a:r>
              <a:endParaRPr lang="en-US" altLang="zh-TW" sz="6000" b="1" dirty="0">
                <a:latin typeface="Microsoft JhengHei Light" panose="020B0604030504040204" pitchFamily="34" charset="-120"/>
                <a:ea typeface="Microsoft JhengHei Light" panose="020B0604030504040204" pitchFamily="34" charset="-120"/>
              </a:endParaRPr>
            </a:p>
            <a:p>
              <a:pPr algn="ctr"/>
              <a:r>
                <a:rPr lang="zh-TW" altLang="en-US" sz="6000" b="1" dirty="0">
                  <a:latin typeface="Microsoft JhengHei Light" panose="020B0604030504040204" pitchFamily="34" charset="-120"/>
                  <a:ea typeface="Microsoft JhengHei Light" panose="020B0604030504040204" pitchFamily="34" charset="-120"/>
                </a:rPr>
                <a:t>道德</a:t>
              </a:r>
            </a:p>
          </p:txBody>
        </p:sp>
        <p:sp>
          <p:nvSpPr>
            <p:cNvPr id="48" name="標題 1">
              <a:extLst>
                <a:ext uri="{FF2B5EF4-FFF2-40B4-BE49-F238E27FC236}">
                  <a16:creationId xmlns:a16="http://schemas.microsoft.com/office/drawing/2014/main" id="{95A7B317-BF5C-4D03-B116-4A5399ABA020}"/>
                </a:ext>
              </a:extLst>
            </p:cNvPr>
            <p:cNvSpPr txBox="1">
              <a:spLocks/>
            </p:cNvSpPr>
            <p:nvPr/>
          </p:nvSpPr>
          <p:spPr>
            <a:xfrm>
              <a:off x="1941514" y="490883"/>
              <a:ext cx="6373812" cy="1174750"/>
            </a:xfrm>
            <a:prstGeom prst="rect">
              <a:avLst/>
            </a:prstGeom>
            <a:ln w="38100">
              <a:noFill/>
            </a:ln>
          </p:spPr>
          <p:txBody>
            <a:bodyPr vert="horz" wrap="square" lIns="0" tIns="0" rIns="0" bIns="0" rtlCol="0" anchor="ctr" anchorCtr="0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6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TW" altLang="en-US" sz="6000" b="1" dirty="0">
                  <a:latin typeface="Microsoft JhengHei Light" panose="020B0604030504040204" pitchFamily="34" charset="-120"/>
                  <a:ea typeface="Microsoft JhengHei Light" panose="020B0604030504040204" pitchFamily="34" charset="-120"/>
                </a:rPr>
                <a:t>法律</a:t>
              </a:r>
            </a:p>
          </p:txBody>
        </p:sp>
        <p:sp>
          <p:nvSpPr>
            <p:cNvPr id="49" name="橢圓 48">
              <a:extLst>
                <a:ext uri="{FF2B5EF4-FFF2-40B4-BE49-F238E27FC236}">
                  <a16:creationId xmlns:a16="http://schemas.microsoft.com/office/drawing/2014/main" id="{09E4184A-E27B-440B-8FC4-784C600F670B}"/>
                </a:ext>
              </a:extLst>
            </p:cNvPr>
            <p:cNvSpPr/>
            <p:nvPr/>
          </p:nvSpPr>
          <p:spPr>
            <a:xfrm>
              <a:off x="1605815" y="3037799"/>
              <a:ext cx="2085975" cy="2085975"/>
            </a:xfrm>
            <a:custGeom>
              <a:avLst/>
              <a:gdLst>
                <a:gd name="connsiteX0" fmla="*/ 0 w 2085975"/>
                <a:gd name="connsiteY0" fmla="*/ 1042988 h 2085975"/>
                <a:gd name="connsiteX1" fmla="*/ 1042988 w 2085975"/>
                <a:gd name="connsiteY1" fmla="*/ 0 h 2085975"/>
                <a:gd name="connsiteX2" fmla="*/ 2085976 w 2085975"/>
                <a:gd name="connsiteY2" fmla="*/ 1042988 h 2085975"/>
                <a:gd name="connsiteX3" fmla="*/ 1042988 w 2085975"/>
                <a:gd name="connsiteY3" fmla="*/ 2085976 h 2085975"/>
                <a:gd name="connsiteX4" fmla="*/ 0 w 2085975"/>
                <a:gd name="connsiteY4" fmla="*/ 1042988 h 208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975" h="2085975" fill="none" extrusionOk="0">
                  <a:moveTo>
                    <a:pt x="0" y="1042988"/>
                  </a:moveTo>
                  <a:cubicBezTo>
                    <a:pt x="-997" y="450216"/>
                    <a:pt x="542861" y="-35355"/>
                    <a:pt x="1042988" y="0"/>
                  </a:cubicBezTo>
                  <a:cubicBezTo>
                    <a:pt x="1584733" y="-11151"/>
                    <a:pt x="1999812" y="447108"/>
                    <a:pt x="2085976" y="1042988"/>
                  </a:cubicBezTo>
                  <a:cubicBezTo>
                    <a:pt x="2049965" y="1603162"/>
                    <a:pt x="1464763" y="2039470"/>
                    <a:pt x="1042988" y="2085976"/>
                  </a:cubicBezTo>
                  <a:cubicBezTo>
                    <a:pt x="343261" y="2177051"/>
                    <a:pt x="-75053" y="1751660"/>
                    <a:pt x="0" y="1042988"/>
                  </a:cubicBezTo>
                  <a:close/>
                </a:path>
                <a:path w="2085975" h="2085975" stroke="0" extrusionOk="0">
                  <a:moveTo>
                    <a:pt x="0" y="1042988"/>
                  </a:moveTo>
                  <a:cubicBezTo>
                    <a:pt x="-97609" y="532897"/>
                    <a:pt x="551699" y="45426"/>
                    <a:pt x="1042988" y="0"/>
                  </a:cubicBezTo>
                  <a:cubicBezTo>
                    <a:pt x="1638123" y="162731"/>
                    <a:pt x="2064709" y="477936"/>
                    <a:pt x="2085976" y="1042988"/>
                  </a:cubicBezTo>
                  <a:cubicBezTo>
                    <a:pt x="2131968" y="1595227"/>
                    <a:pt x="1594407" y="1967198"/>
                    <a:pt x="1042988" y="2085976"/>
                  </a:cubicBezTo>
                  <a:cubicBezTo>
                    <a:pt x="358434" y="2092566"/>
                    <a:pt x="-82168" y="1522072"/>
                    <a:pt x="0" y="1042988"/>
                  </a:cubicBezTo>
                  <a:close/>
                </a:path>
              </a:pathLst>
            </a:custGeom>
            <a:solidFill>
              <a:srgbClr val="62809C"/>
            </a:solidFill>
            <a:ln w="38100">
              <a:solidFill>
                <a:srgbClr val="36363F"/>
              </a:solidFill>
              <a:extLst>
                <a:ext uri="{C807C97D-BFC1-408E-A445-0C87EB9F89A2}">
                  <ask:lineSketchStyleProps xmlns:ask="http://schemas.microsoft.com/office/drawing/2018/sketchyshapes" sd="2558881134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50" name="標題 1">
              <a:extLst>
                <a:ext uri="{FF2B5EF4-FFF2-40B4-BE49-F238E27FC236}">
                  <a16:creationId xmlns:a16="http://schemas.microsoft.com/office/drawing/2014/main" id="{AB6CCB48-DBC6-4507-9328-D61E08BC0347}"/>
                </a:ext>
              </a:extLst>
            </p:cNvPr>
            <p:cNvSpPr txBox="1">
              <a:spLocks/>
            </p:cNvSpPr>
            <p:nvPr/>
          </p:nvSpPr>
          <p:spPr>
            <a:xfrm>
              <a:off x="-578652" y="3617305"/>
              <a:ext cx="6373812" cy="1174750"/>
            </a:xfrm>
            <a:prstGeom prst="rect">
              <a:avLst/>
            </a:prstGeom>
            <a:ln w="38100">
              <a:noFill/>
            </a:ln>
          </p:spPr>
          <p:txBody>
            <a:bodyPr vert="horz" wrap="square" lIns="0" tIns="0" rIns="0" bIns="0" rtlCol="0" anchor="ctr" anchorCtr="0">
              <a:normAutofit fontScale="77500" lnSpcReduction="20000"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6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TW" altLang="en-US" sz="6000" b="1" dirty="0">
                  <a:latin typeface="Microsoft JhengHei Light" panose="020B0604030504040204" pitchFamily="34" charset="-120"/>
                  <a:ea typeface="Microsoft JhengHei Light" panose="020B0604030504040204" pitchFamily="34" charset="-120"/>
                </a:rPr>
                <a:t>風俗</a:t>
              </a:r>
              <a:endParaRPr lang="en-US" altLang="zh-TW" sz="6000" b="1" dirty="0">
                <a:latin typeface="Microsoft JhengHei Light" panose="020B0604030504040204" pitchFamily="34" charset="-120"/>
                <a:ea typeface="Microsoft JhengHei Light" panose="020B0604030504040204" pitchFamily="34" charset="-120"/>
              </a:endParaRPr>
            </a:p>
            <a:p>
              <a:pPr algn="ctr"/>
              <a:r>
                <a:rPr lang="zh-TW" altLang="en-US" sz="6000" b="1" dirty="0">
                  <a:latin typeface="Microsoft JhengHei Light" panose="020B0604030504040204" pitchFamily="34" charset="-120"/>
                  <a:ea typeface="Microsoft JhengHei Light" panose="020B0604030504040204" pitchFamily="34" charset="-120"/>
                </a:rPr>
                <a:t>習慣</a:t>
              </a:r>
            </a:p>
          </p:txBody>
        </p:sp>
        <p:sp>
          <p:nvSpPr>
            <p:cNvPr id="52" name="標題 1">
              <a:extLst>
                <a:ext uri="{FF2B5EF4-FFF2-40B4-BE49-F238E27FC236}">
                  <a16:creationId xmlns:a16="http://schemas.microsoft.com/office/drawing/2014/main" id="{086F35A7-E26D-4C38-B039-0A4311672CD1}"/>
                </a:ext>
              </a:extLst>
            </p:cNvPr>
            <p:cNvSpPr txBox="1">
              <a:spLocks/>
            </p:cNvSpPr>
            <p:nvPr/>
          </p:nvSpPr>
          <p:spPr>
            <a:xfrm>
              <a:off x="-2675097" y="3617304"/>
              <a:ext cx="6373812" cy="1174750"/>
            </a:xfrm>
            <a:prstGeom prst="rect">
              <a:avLst/>
            </a:prstGeom>
            <a:ln w="38100">
              <a:noFill/>
            </a:ln>
          </p:spPr>
          <p:txBody>
            <a:bodyPr vert="horz" wrap="square" lIns="0" tIns="0" rIns="0" bIns="0" rtlCol="0" anchor="ctr" anchorCtr="0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6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zh-TW" altLang="en-US" sz="6000" b="1" dirty="0">
                <a:latin typeface="Microsoft JhengHei Light" panose="020B0604030504040204" pitchFamily="34" charset="-120"/>
                <a:ea typeface="Microsoft JhengHei Light" panose="020B0604030504040204" pitchFamily="34" charset="-120"/>
              </a:endParaRPr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430F5589-BDF3-4811-B1F6-EF1553EEE97B}"/>
              </a:ext>
            </a:extLst>
          </p:cNvPr>
          <p:cNvSpPr txBox="1"/>
          <p:nvPr/>
        </p:nvSpPr>
        <p:spPr>
          <a:xfrm>
            <a:off x="6639339" y="595715"/>
            <a:ext cx="4452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/>
              <a:t>最低標準</a:t>
            </a:r>
          </a:p>
        </p:txBody>
      </p:sp>
    </p:spTree>
    <p:extLst>
      <p:ext uri="{BB962C8B-B14F-4D97-AF65-F5344CB8AC3E}">
        <p14:creationId xmlns:p14="http://schemas.microsoft.com/office/powerpoint/2010/main" val="11037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B0D6E5A5-DA4B-4686-BA0C-FA4F6DAC2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136" y="452937"/>
            <a:ext cx="10285913" cy="59383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altLang="zh-TW" sz="2000" b="0" i="0" dirty="0">
              <a:solidFill>
                <a:schemeClr val="accent5">
                  <a:lumMod val="75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zh-TW" altLang="en-US" sz="7200" dirty="0">
                <a:solidFill>
                  <a:schemeClr val="accent5">
                    <a:lumMod val="75000"/>
                  </a:schemeClr>
                </a:solidFill>
              </a:rPr>
              <a:t>批評無法達成任何事</a:t>
            </a:r>
            <a:endParaRPr lang="en-US" altLang="zh-TW" sz="72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7200" dirty="0">
                <a:solidFill>
                  <a:schemeClr val="accent5">
                    <a:lumMod val="75000"/>
                  </a:schemeClr>
                </a:solidFill>
              </a:rPr>
              <a:t>但可採取</a:t>
            </a:r>
            <a:r>
              <a:rPr lang="zh-TW" altLang="en-US" sz="9600" dirty="0">
                <a:solidFill>
                  <a:srgbClr val="C00000"/>
                </a:solidFill>
              </a:rPr>
              <a:t>有效的建議</a:t>
            </a:r>
            <a:r>
              <a:rPr lang="zh-TW" altLang="en-US" sz="7200" dirty="0">
                <a:solidFill>
                  <a:schemeClr val="accent5">
                    <a:lumMod val="75000"/>
                  </a:schemeClr>
                </a:solidFill>
              </a:rPr>
              <a:t>「你可以怎麼做</a:t>
            </a:r>
            <a:r>
              <a:rPr lang="en-US" altLang="zh-TW" sz="7200" dirty="0">
                <a:solidFill>
                  <a:schemeClr val="accent5">
                    <a:lumMod val="75000"/>
                  </a:schemeClr>
                </a:solidFill>
              </a:rPr>
              <a:t>….</a:t>
            </a:r>
            <a:r>
              <a:rPr lang="zh-TW" altLang="en-US" sz="7200" dirty="0">
                <a:solidFill>
                  <a:schemeClr val="accent5">
                    <a:lumMod val="75000"/>
                  </a:schemeClr>
                </a:solidFill>
              </a:rPr>
              <a:t>」</a:t>
            </a:r>
            <a:endParaRPr lang="en-US" altLang="zh-TW" sz="72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altLang="zh-TW" sz="7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15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B0D6E5A5-DA4B-4686-BA0C-FA4F6DAC2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136" y="452937"/>
            <a:ext cx="10285913" cy="5938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sz="3200" b="0" i="0" dirty="0">
              <a:solidFill>
                <a:srgbClr val="11111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zh-TW" altLang="en-US" sz="13800" dirty="0">
                <a:solidFill>
                  <a:schemeClr val="accent1">
                    <a:lumMod val="50000"/>
                  </a:schemeClr>
                </a:solidFill>
              </a:rPr>
              <a:t>面對輿論</a:t>
            </a:r>
            <a:endParaRPr lang="en-US" altLang="zh-TW" sz="13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8800" dirty="0">
                <a:solidFill>
                  <a:srgbClr val="002060"/>
                </a:solidFill>
              </a:rPr>
              <a:t>善</a:t>
            </a:r>
            <a:r>
              <a:rPr lang="en-US" altLang="zh-TW" sz="8800" dirty="0">
                <a:solidFill>
                  <a:srgbClr val="002060"/>
                </a:solidFill>
              </a:rPr>
              <a:t>(</a:t>
            </a:r>
            <a:r>
              <a:rPr lang="zh-TW" altLang="en-US" sz="8800" dirty="0">
                <a:solidFill>
                  <a:srgbClr val="002060"/>
                </a:solidFill>
              </a:rPr>
              <a:t>建議</a:t>
            </a:r>
            <a:r>
              <a:rPr lang="en-US" altLang="zh-TW" sz="8800" dirty="0">
                <a:solidFill>
                  <a:srgbClr val="002060"/>
                </a:solidFill>
              </a:rPr>
              <a:t>)</a:t>
            </a:r>
          </a:p>
          <a:p>
            <a:pPr marL="0" indent="0">
              <a:buNone/>
            </a:pPr>
            <a:r>
              <a:rPr lang="zh-TW" altLang="en-US" sz="8800" dirty="0">
                <a:solidFill>
                  <a:srgbClr val="002060"/>
                </a:solidFill>
              </a:rPr>
              <a:t>不善</a:t>
            </a:r>
            <a:r>
              <a:rPr lang="en-US" altLang="zh-TW" sz="8800" dirty="0">
                <a:solidFill>
                  <a:srgbClr val="002060"/>
                </a:solidFill>
              </a:rPr>
              <a:t>(</a:t>
            </a:r>
            <a:r>
              <a:rPr lang="zh-TW" altLang="en-US" sz="8800" dirty="0">
                <a:solidFill>
                  <a:srgbClr val="002060"/>
                </a:solidFill>
              </a:rPr>
              <a:t>批評</a:t>
            </a:r>
            <a:r>
              <a:rPr lang="en-US" altLang="zh-TW" sz="8800" dirty="0">
                <a:solidFill>
                  <a:srgbClr val="002060"/>
                </a:solidFill>
              </a:rPr>
              <a:t>)</a:t>
            </a:r>
            <a:endParaRPr lang="en-US" altLang="zh-TW" sz="9600" dirty="0">
              <a:solidFill>
                <a:srgbClr val="002060"/>
              </a:solidFill>
            </a:endParaRPr>
          </a:p>
        </p:txBody>
      </p:sp>
      <p:sp>
        <p:nvSpPr>
          <p:cNvPr id="2" name="右大括弧 1">
            <a:extLst>
              <a:ext uri="{FF2B5EF4-FFF2-40B4-BE49-F238E27FC236}">
                <a16:creationId xmlns:a16="http://schemas.microsoft.com/office/drawing/2014/main" id="{432221E3-EB1C-4382-9916-29B06723EC15}"/>
              </a:ext>
            </a:extLst>
          </p:cNvPr>
          <p:cNvSpPr/>
          <p:nvPr/>
        </p:nvSpPr>
        <p:spPr>
          <a:xfrm>
            <a:off x="6638925" y="3429000"/>
            <a:ext cx="676275" cy="2828925"/>
          </a:xfrm>
          <a:custGeom>
            <a:avLst/>
            <a:gdLst>
              <a:gd name="connsiteX0" fmla="*/ 0 w 676275"/>
              <a:gd name="connsiteY0" fmla="*/ 0 h 2828925"/>
              <a:gd name="connsiteX1" fmla="*/ 338138 w 676275"/>
              <a:gd name="connsiteY1" fmla="*/ 56354 h 2828925"/>
              <a:gd name="connsiteX2" fmla="*/ 338138 w 676275"/>
              <a:gd name="connsiteY2" fmla="*/ 516307 h 2828925"/>
              <a:gd name="connsiteX3" fmla="*/ 338138 w 676275"/>
              <a:gd name="connsiteY3" fmla="*/ 976261 h 2828925"/>
              <a:gd name="connsiteX4" fmla="*/ 338138 w 676275"/>
              <a:gd name="connsiteY4" fmla="*/ 1358109 h 2828925"/>
              <a:gd name="connsiteX5" fmla="*/ 676276 w 676275"/>
              <a:gd name="connsiteY5" fmla="*/ 1414463 h 2828925"/>
              <a:gd name="connsiteX6" fmla="*/ 338138 w 676275"/>
              <a:gd name="connsiteY6" fmla="*/ 1470817 h 2828925"/>
              <a:gd name="connsiteX7" fmla="*/ 338138 w 676275"/>
              <a:gd name="connsiteY7" fmla="*/ 1878700 h 2828925"/>
              <a:gd name="connsiteX8" fmla="*/ 338138 w 676275"/>
              <a:gd name="connsiteY8" fmla="*/ 2325635 h 2828925"/>
              <a:gd name="connsiteX9" fmla="*/ 338138 w 676275"/>
              <a:gd name="connsiteY9" fmla="*/ 2772571 h 2828925"/>
              <a:gd name="connsiteX10" fmla="*/ 0 w 676275"/>
              <a:gd name="connsiteY10" fmla="*/ 2828925 h 2828925"/>
              <a:gd name="connsiteX11" fmla="*/ 0 w 676275"/>
              <a:gd name="connsiteY11" fmla="*/ 2206562 h 2828925"/>
              <a:gd name="connsiteX12" fmla="*/ 0 w 676275"/>
              <a:gd name="connsiteY12" fmla="*/ 1584198 h 2828925"/>
              <a:gd name="connsiteX13" fmla="*/ 0 w 676275"/>
              <a:gd name="connsiteY13" fmla="*/ 1103281 h 2828925"/>
              <a:gd name="connsiteX14" fmla="*/ 0 w 676275"/>
              <a:gd name="connsiteY14" fmla="*/ 509206 h 2828925"/>
              <a:gd name="connsiteX15" fmla="*/ 0 w 676275"/>
              <a:gd name="connsiteY15" fmla="*/ 0 h 2828925"/>
              <a:gd name="connsiteX0" fmla="*/ 0 w 676275"/>
              <a:gd name="connsiteY0" fmla="*/ 0 h 2828925"/>
              <a:gd name="connsiteX1" fmla="*/ 338138 w 676275"/>
              <a:gd name="connsiteY1" fmla="*/ 56354 h 2828925"/>
              <a:gd name="connsiteX2" fmla="*/ 338138 w 676275"/>
              <a:gd name="connsiteY2" fmla="*/ 464237 h 2828925"/>
              <a:gd name="connsiteX3" fmla="*/ 338138 w 676275"/>
              <a:gd name="connsiteY3" fmla="*/ 859103 h 2828925"/>
              <a:gd name="connsiteX4" fmla="*/ 338138 w 676275"/>
              <a:gd name="connsiteY4" fmla="*/ 1358109 h 2828925"/>
              <a:gd name="connsiteX5" fmla="*/ 676276 w 676275"/>
              <a:gd name="connsiteY5" fmla="*/ 1414463 h 2828925"/>
              <a:gd name="connsiteX6" fmla="*/ 338138 w 676275"/>
              <a:gd name="connsiteY6" fmla="*/ 1470817 h 2828925"/>
              <a:gd name="connsiteX7" fmla="*/ 338138 w 676275"/>
              <a:gd name="connsiteY7" fmla="*/ 1878700 h 2828925"/>
              <a:gd name="connsiteX8" fmla="*/ 338138 w 676275"/>
              <a:gd name="connsiteY8" fmla="*/ 2286583 h 2828925"/>
              <a:gd name="connsiteX9" fmla="*/ 338138 w 676275"/>
              <a:gd name="connsiteY9" fmla="*/ 2772571 h 2828925"/>
              <a:gd name="connsiteX10" fmla="*/ 0 w 676275"/>
              <a:gd name="connsiteY10" fmla="*/ 2828925 h 282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6275" h="2828925" stroke="0" extrusionOk="0">
                <a:moveTo>
                  <a:pt x="0" y="0"/>
                </a:moveTo>
                <a:cubicBezTo>
                  <a:pt x="184881" y="-1528"/>
                  <a:pt x="338481" y="23768"/>
                  <a:pt x="338138" y="56354"/>
                </a:cubicBezTo>
                <a:cubicBezTo>
                  <a:pt x="386091" y="181546"/>
                  <a:pt x="330940" y="347417"/>
                  <a:pt x="338138" y="516307"/>
                </a:cubicBezTo>
                <a:cubicBezTo>
                  <a:pt x="345336" y="685197"/>
                  <a:pt x="297547" y="776810"/>
                  <a:pt x="338138" y="976261"/>
                </a:cubicBezTo>
                <a:cubicBezTo>
                  <a:pt x="378729" y="1175712"/>
                  <a:pt x="293676" y="1234553"/>
                  <a:pt x="338138" y="1358109"/>
                </a:cubicBezTo>
                <a:cubicBezTo>
                  <a:pt x="305954" y="1378581"/>
                  <a:pt x="473187" y="1436093"/>
                  <a:pt x="676276" y="1414463"/>
                </a:cubicBezTo>
                <a:cubicBezTo>
                  <a:pt x="482143" y="1415517"/>
                  <a:pt x="337363" y="1440010"/>
                  <a:pt x="338138" y="1470817"/>
                </a:cubicBezTo>
                <a:cubicBezTo>
                  <a:pt x="362094" y="1566245"/>
                  <a:pt x="335082" y="1781240"/>
                  <a:pt x="338138" y="1878700"/>
                </a:cubicBezTo>
                <a:cubicBezTo>
                  <a:pt x="341194" y="1976160"/>
                  <a:pt x="331116" y="2190314"/>
                  <a:pt x="338138" y="2325635"/>
                </a:cubicBezTo>
                <a:cubicBezTo>
                  <a:pt x="345160" y="2460957"/>
                  <a:pt x="331801" y="2654332"/>
                  <a:pt x="338138" y="2772571"/>
                </a:cubicBezTo>
                <a:cubicBezTo>
                  <a:pt x="368038" y="2815032"/>
                  <a:pt x="187360" y="2817611"/>
                  <a:pt x="0" y="2828925"/>
                </a:cubicBezTo>
                <a:cubicBezTo>
                  <a:pt x="-28493" y="2527224"/>
                  <a:pt x="39109" y="2441264"/>
                  <a:pt x="0" y="2206562"/>
                </a:cubicBezTo>
                <a:cubicBezTo>
                  <a:pt x="-39109" y="1971860"/>
                  <a:pt x="13892" y="1833484"/>
                  <a:pt x="0" y="1584198"/>
                </a:cubicBezTo>
                <a:cubicBezTo>
                  <a:pt x="-13892" y="1334912"/>
                  <a:pt x="33312" y="1320035"/>
                  <a:pt x="0" y="1103281"/>
                </a:cubicBezTo>
                <a:cubicBezTo>
                  <a:pt x="-33312" y="886527"/>
                  <a:pt x="68751" y="727493"/>
                  <a:pt x="0" y="509206"/>
                </a:cubicBezTo>
                <a:cubicBezTo>
                  <a:pt x="-68751" y="290919"/>
                  <a:pt x="54480" y="119445"/>
                  <a:pt x="0" y="0"/>
                </a:cubicBezTo>
                <a:close/>
              </a:path>
              <a:path w="676275" h="2828925" fill="none" extrusionOk="0">
                <a:moveTo>
                  <a:pt x="0" y="0"/>
                </a:moveTo>
                <a:cubicBezTo>
                  <a:pt x="189327" y="839"/>
                  <a:pt x="331050" y="20133"/>
                  <a:pt x="338138" y="56354"/>
                </a:cubicBezTo>
                <a:cubicBezTo>
                  <a:pt x="364896" y="156991"/>
                  <a:pt x="325719" y="262551"/>
                  <a:pt x="338138" y="464237"/>
                </a:cubicBezTo>
                <a:cubicBezTo>
                  <a:pt x="350557" y="665923"/>
                  <a:pt x="291962" y="737148"/>
                  <a:pt x="338138" y="859103"/>
                </a:cubicBezTo>
                <a:cubicBezTo>
                  <a:pt x="384314" y="981058"/>
                  <a:pt x="336921" y="1158670"/>
                  <a:pt x="338138" y="1358109"/>
                </a:cubicBezTo>
                <a:cubicBezTo>
                  <a:pt x="339790" y="1380842"/>
                  <a:pt x="475387" y="1394744"/>
                  <a:pt x="676276" y="1414463"/>
                </a:cubicBezTo>
                <a:cubicBezTo>
                  <a:pt x="485802" y="1419043"/>
                  <a:pt x="337182" y="1438807"/>
                  <a:pt x="338138" y="1470817"/>
                </a:cubicBezTo>
                <a:cubicBezTo>
                  <a:pt x="384710" y="1626695"/>
                  <a:pt x="293383" y="1783769"/>
                  <a:pt x="338138" y="1878700"/>
                </a:cubicBezTo>
                <a:cubicBezTo>
                  <a:pt x="382893" y="1973631"/>
                  <a:pt x="290872" y="2148618"/>
                  <a:pt x="338138" y="2286583"/>
                </a:cubicBezTo>
                <a:cubicBezTo>
                  <a:pt x="385404" y="2424548"/>
                  <a:pt x="281840" y="2554778"/>
                  <a:pt x="338138" y="2772571"/>
                </a:cubicBezTo>
                <a:cubicBezTo>
                  <a:pt x="332017" y="2786502"/>
                  <a:pt x="188575" y="2857582"/>
                  <a:pt x="0" y="2828925"/>
                </a:cubicBezTo>
              </a:path>
            </a:pathLst>
          </a:custGeom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762485774">
                  <a:prstGeom prst="rightBrac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D4B9548-D17E-4327-9229-E14572FBCF7E}"/>
              </a:ext>
            </a:extLst>
          </p:cNvPr>
          <p:cNvSpPr txBox="1"/>
          <p:nvPr/>
        </p:nvSpPr>
        <p:spPr>
          <a:xfrm>
            <a:off x="7703344" y="4243297"/>
            <a:ext cx="33647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TW" altLang="en-US" sz="9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分辨</a:t>
            </a:r>
            <a:endParaRPr lang="en-US" altLang="zh-TW" sz="9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45A76D2-5BEB-4497-B2A6-046ABCBF1DBF}"/>
              </a:ext>
            </a:extLst>
          </p:cNvPr>
          <p:cNvSpPr txBox="1"/>
          <p:nvPr/>
        </p:nvSpPr>
        <p:spPr>
          <a:xfrm>
            <a:off x="885825" y="276225"/>
            <a:ext cx="10182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但並非人人都能正確使用道德標準</a:t>
            </a:r>
            <a:endParaRPr lang="en-US" altLang="zh-TW" dirty="0"/>
          </a:p>
          <a:p>
            <a:r>
              <a:rPr lang="zh-TW" altLang="en-US" dirty="0"/>
              <a:t>當我們</a:t>
            </a:r>
          </a:p>
        </p:txBody>
      </p:sp>
    </p:spTree>
    <p:extLst>
      <p:ext uri="{BB962C8B-B14F-4D97-AF65-F5344CB8AC3E}">
        <p14:creationId xmlns:p14="http://schemas.microsoft.com/office/powerpoint/2010/main" val="2319282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房間 的圖片&#10;&#10;自動產生的描述">
            <a:extLst>
              <a:ext uri="{FF2B5EF4-FFF2-40B4-BE49-F238E27FC236}">
                <a16:creationId xmlns:a16="http://schemas.microsoft.com/office/drawing/2014/main" id="{A02A0B79-25F3-4FA7-A7D1-8F9E8FA83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9"/>
          <a:stretch/>
        </p:blipFill>
        <p:spPr>
          <a:xfrm>
            <a:off x="20" y="2132000"/>
            <a:ext cx="12191980" cy="4774564"/>
          </a:xfrm>
          <a:custGeom>
            <a:avLst/>
            <a:gdLst/>
            <a:ahLst/>
            <a:cxnLst/>
            <a:rect l="l" t="t" r="r" b="b"/>
            <a:pathLst>
              <a:path w="12192000" h="4774564">
                <a:moveTo>
                  <a:pt x="0" y="0"/>
                </a:moveTo>
                <a:lnTo>
                  <a:pt x="12192000" y="0"/>
                </a:lnTo>
                <a:lnTo>
                  <a:pt x="12192000" y="4774564"/>
                </a:lnTo>
                <a:lnTo>
                  <a:pt x="0" y="4774564"/>
                </a:lnTo>
                <a:close/>
              </a:path>
            </a:pathLst>
          </a:custGeom>
        </p:spPr>
      </p:pic>
      <p:grpSp>
        <p:nvGrpSpPr>
          <p:cNvPr id="53" name="群組 52">
            <a:extLst>
              <a:ext uri="{FF2B5EF4-FFF2-40B4-BE49-F238E27FC236}">
                <a16:creationId xmlns:a16="http://schemas.microsoft.com/office/drawing/2014/main" id="{ED4DDDBB-3395-4713-BB87-2D237013D22B}"/>
              </a:ext>
            </a:extLst>
          </p:cNvPr>
          <p:cNvGrpSpPr/>
          <p:nvPr/>
        </p:nvGrpSpPr>
        <p:grpSpPr>
          <a:xfrm>
            <a:off x="-2600552" y="46025"/>
            <a:ext cx="15750669" cy="5522655"/>
            <a:chOff x="-2675097" y="-58807"/>
            <a:chExt cx="15750669" cy="5522655"/>
          </a:xfrm>
        </p:grpSpPr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45869075-5255-4F33-8914-49471CB8B21F}"/>
                </a:ext>
              </a:extLst>
            </p:cNvPr>
            <p:cNvSpPr/>
            <p:nvPr/>
          </p:nvSpPr>
          <p:spPr>
            <a:xfrm>
              <a:off x="4135920" y="-58807"/>
              <a:ext cx="2085975" cy="2085975"/>
            </a:xfrm>
            <a:custGeom>
              <a:avLst/>
              <a:gdLst>
                <a:gd name="connsiteX0" fmla="*/ 0 w 2085975"/>
                <a:gd name="connsiteY0" fmla="*/ 1042988 h 2085975"/>
                <a:gd name="connsiteX1" fmla="*/ 1042988 w 2085975"/>
                <a:gd name="connsiteY1" fmla="*/ 0 h 2085975"/>
                <a:gd name="connsiteX2" fmla="*/ 2085976 w 2085975"/>
                <a:gd name="connsiteY2" fmla="*/ 1042988 h 2085975"/>
                <a:gd name="connsiteX3" fmla="*/ 1042988 w 2085975"/>
                <a:gd name="connsiteY3" fmla="*/ 2085976 h 2085975"/>
                <a:gd name="connsiteX4" fmla="*/ 0 w 2085975"/>
                <a:gd name="connsiteY4" fmla="*/ 1042988 h 208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975" h="2085975" fill="none" extrusionOk="0">
                  <a:moveTo>
                    <a:pt x="0" y="1042988"/>
                  </a:moveTo>
                  <a:cubicBezTo>
                    <a:pt x="60375" y="433875"/>
                    <a:pt x="486901" y="-1680"/>
                    <a:pt x="1042988" y="0"/>
                  </a:cubicBezTo>
                  <a:cubicBezTo>
                    <a:pt x="1528631" y="57262"/>
                    <a:pt x="2192872" y="482895"/>
                    <a:pt x="2085976" y="1042988"/>
                  </a:cubicBezTo>
                  <a:cubicBezTo>
                    <a:pt x="2171636" y="1525587"/>
                    <a:pt x="1540090" y="2060273"/>
                    <a:pt x="1042988" y="2085976"/>
                  </a:cubicBezTo>
                  <a:cubicBezTo>
                    <a:pt x="415450" y="2118764"/>
                    <a:pt x="62821" y="1740025"/>
                    <a:pt x="0" y="1042988"/>
                  </a:cubicBezTo>
                  <a:close/>
                </a:path>
                <a:path w="2085975" h="2085975" stroke="0" extrusionOk="0">
                  <a:moveTo>
                    <a:pt x="0" y="1042988"/>
                  </a:moveTo>
                  <a:cubicBezTo>
                    <a:pt x="13147" y="454997"/>
                    <a:pt x="515592" y="123390"/>
                    <a:pt x="1042988" y="0"/>
                  </a:cubicBezTo>
                  <a:cubicBezTo>
                    <a:pt x="1548997" y="-38724"/>
                    <a:pt x="2042021" y="481675"/>
                    <a:pt x="2085976" y="1042988"/>
                  </a:cubicBezTo>
                  <a:cubicBezTo>
                    <a:pt x="2168821" y="1649639"/>
                    <a:pt x="1564511" y="2155030"/>
                    <a:pt x="1042988" y="2085976"/>
                  </a:cubicBezTo>
                  <a:cubicBezTo>
                    <a:pt x="480469" y="2096613"/>
                    <a:pt x="-56335" y="1651597"/>
                    <a:pt x="0" y="1042988"/>
                  </a:cubicBezTo>
                  <a:close/>
                </a:path>
              </a:pathLst>
            </a:custGeom>
            <a:solidFill>
              <a:srgbClr val="62809C"/>
            </a:solidFill>
            <a:ln w="38100">
              <a:solidFill>
                <a:srgbClr val="36363F"/>
              </a:solidFill>
              <a:extLst>
                <a:ext uri="{C807C97D-BFC1-408E-A445-0C87EB9F89A2}">
                  <ask:lineSketchStyleProps xmlns:ask="http://schemas.microsoft.com/office/drawing/2018/sketchyshapes" sd="180876100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4910AD14-2318-4BAB-99E4-049A22A4D6FF}"/>
                </a:ext>
              </a:extLst>
            </p:cNvPr>
            <p:cNvSpPr/>
            <p:nvPr/>
          </p:nvSpPr>
          <p:spPr>
            <a:xfrm>
              <a:off x="6709742" y="3138050"/>
              <a:ext cx="2085975" cy="2085975"/>
            </a:xfrm>
            <a:custGeom>
              <a:avLst/>
              <a:gdLst>
                <a:gd name="connsiteX0" fmla="*/ 0 w 2085975"/>
                <a:gd name="connsiteY0" fmla="*/ 1042988 h 2085975"/>
                <a:gd name="connsiteX1" fmla="*/ 1042988 w 2085975"/>
                <a:gd name="connsiteY1" fmla="*/ 0 h 2085975"/>
                <a:gd name="connsiteX2" fmla="*/ 2085976 w 2085975"/>
                <a:gd name="connsiteY2" fmla="*/ 1042988 h 2085975"/>
                <a:gd name="connsiteX3" fmla="*/ 1042988 w 2085975"/>
                <a:gd name="connsiteY3" fmla="*/ 2085976 h 2085975"/>
                <a:gd name="connsiteX4" fmla="*/ 0 w 2085975"/>
                <a:gd name="connsiteY4" fmla="*/ 1042988 h 208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975" h="2085975" fill="none" extrusionOk="0">
                  <a:moveTo>
                    <a:pt x="0" y="1042988"/>
                  </a:moveTo>
                  <a:cubicBezTo>
                    <a:pt x="59647" y="488731"/>
                    <a:pt x="354471" y="56370"/>
                    <a:pt x="1042988" y="0"/>
                  </a:cubicBezTo>
                  <a:cubicBezTo>
                    <a:pt x="1641835" y="-41926"/>
                    <a:pt x="2108161" y="512192"/>
                    <a:pt x="2085976" y="1042988"/>
                  </a:cubicBezTo>
                  <a:cubicBezTo>
                    <a:pt x="2105840" y="1514917"/>
                    <a:pt x="1592544" y="2019257"/>
                    <a:pt x="1042988" y="2085976"/>
                  </a:cubicBezTo>
                  <a:cubicBezTo>
                    <a:pt x="434839" y="2056848"/>
                    <a:pt x="21977" y="1761325"/>
                    <a:pt x="0" y="1042988"/>
                  </a:cubicBezTo>
                  <a:close/>
                </a:path>
                <a:path w="2085975" h="2085975" stroke="0" extrusionOk="0">
                  <a:moveTo>
                    <a:pt x="0" y="1042988"/>
                  </a:moveTo>
                  <a:cubicBezTo>
                    <a:pt x="-20355" y="490096"/>
                    <a:pt x="455743" y="-27777"/>
                    <a:pt x="1042988" y="0"/>
                  </a:cubicBezTo>
                  <a:cubicBezTo>
                    <a:pt x="1594261" y="-114331"/>
                    <a:pt x="2077085" y="561812"/>
                    <a:pt x="2085976" y="1042988"/>
                  </a:cubicBezTo>
                  <a:cubicBezTo>
                    <a:pt x="2025526" y="1545078"/>
                    <a:pt x="1615989" y="2193054"/>
                    <a:pt x="1042988" y="2085976"/>
                  </a:cubicBezTo>
                  <a:cubicBezTo>
                    <a:pt x="471169" y="1975934"/>
                    <a:pt x="-43073" y="1606219"/>
                    <a:pt x="0" y="1042988"/>
                  </a:cubicBezTo>
                  <a:close/>
                </a:path>
              </a:pathLst>
            </a:custGeom>
            <a:solidFill>
              <a:srgbClr val="62809C"/>
            </a:solidFill>
            <a:ln w="38100">
              <a:solidFill>
                <a:srgbClr val="36363F"/>
              </a:solidFill>
              <a:extLst>
                <a:ext uri="{C807C97D-BFC1-408E-A445-0C87EB9F89A2}">
                  <ask:lineSketchStyleProps xmlns:ask="http://schemas.microsoft.com/office/drawing/2018/sketchyshapes" sd="197443524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標題 1">
              <a:extLst>
                <a:ext uri="{FF2B5EF4-FFF2-40B4-BE49-F238E27FC236}">
                  <a16:creationId xmlns:a16="http://schemas.microsoft.com/office/drawing/2014/main" id="{E729481C-FC47-4FB6-9632-BA3CE743015F}"/>
                </a:ext>
              </a:extLst>
            </p:cNvPr>
            <p:cNvSpPr txBox="1">
              <a:spLocks/>
            </p:cNvSpPr>
            <p:nvPr/>
          </p:nvSpPr>
          <p:spPr>
            <a:xfrm>
              <a:off x="4565031" y="3677800"/>
              <a:ext cx="6373812" cy="1174750"/>
            </a:xfrm>
            <a:prstGeom prst="rect">
              <a:avLst/>
            </a:prstGeom>
            <a:ln w="38100">
              <a:noFill/>
            </a:ln>
          </p:spPr>
          <p:txBody>
            <a:bodyPr vert="horz" wrap="square" lIns="0" tIns="0" rIns="0" bIns="0" rtlCol="0" anchor="ctr" anchorCtr="0">
              <a:normAutofit fontScale="77500" lnSpcReduction="20000"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6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TW" altLang="en-US" sz="6000" b="1" dirty="0">
                  <a:latin typeface="Microsoft JhengHei Light" panose="020B0604030504040204" pitchFamily="34" charset="-120"/>
                  <a:ea typeface="Microsoft JhengHei Light" panose="020B0604030504040204" pitchFamily="34" charset="-120"/>
                </a:rPr>
                <a:t>宗教</a:t>
              </a:r>
              <a:endParaRPr lang="en-US" altLang="zh-TW" sz="6000" b="1" dirty="0">
                <a:latin typeface="Microsoft JhengHei Light" panose="020B0604030504040204" pitchFamily="34" charset="-120"/>
                <a:ea typeface="Microsoft JhengHei Light" panose="020B0604030504040204" pitchFamily="34" charset="-120"/>
              </a:endParaRPr>
            </a:p>
            <a:p>
              <a:pPr algn="ctr"/>
              <a:r>
                <a:rPr lang="zh-TW" altLang="en-US" sz="6000" b="1" dirty="0">
                  <a:latin typeface="Microsoft JhengHei Light" panose="020B0604030504040204" pitchFamily="34" charset="-120"/>
                  <a:ea typeface="Microsoft JhengHei Light" panose="020B0604030504040204" pitchFamily="34" charset="-120"/>
                </a:rPr>
                <a:t>信仰</a:t>
              </a:r>
            </a:p>
          </p:txBody>
        </p:sp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0C78A0DB-68D3-4712-A89D-C59133BFFA91}"/>
                </a:ext>
              </a:extLst>
            </p:cNvPr>
            <p:cNvSpPr/>
            <p:nvPr/>
          </p:nvSpPr>
          <p:spPr>
            <a:xfrm>
              <a:off x="8846471" y="3377873"/>
              <a:ext cx="2085975" cy="2085975"/>
            </a:xfrm>
            <a:custGeom>
              <a:avLst/>
              <a:gdLst>
                <a:gd name="connsiteX0" fmla="*/ 0 w 2085975"/>
                <a:gd name="connsiteY0" fmla="*/ 1042988 h 2085975"/>
                <a:gd name="connsiteX1" fmla="*/ 1042988 w 2085975"/>
                <a:gd name="connsiteY1" fmla="*/ 0 h 2085975"/>
                <a:gd name="connsiteX2" fmla="*/ 2085976 w 2085975"/>
                <a:gd name="connsiteY2" fmla="*/ 1042988 h 2085975"/>
                <a:gd name="connsiteX3" fmla="*/ 1042988 w 2085975"/>
                <a:gd name="connsiteY3" fmla="*/ 2085976 h 2085975"/>
                <a:gd name="connsiteX4" fmla="*/ 0 w 2085975"/>
                <a:gd name="connsiteY4" fmla="*/ 1042988 h 208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975" h="2085975" fill="none" extrusionOk="0">
                  <a:moveTo>
                    <a:pt x="0" y="1042988"/>
                  </a:moveTo>
                  <a:cubicBezTo>
                    <a:pt x="83919" y="562585"/>
                    <a:pt x="379977" y="-29721"/>
                    <a:pt x="1042988" y="0"/>
                  </a:cubicBezTo>
                  <a:cubicBezTo>
                    <a:pt x="1653543" y="-18336"/>
                    <a:pt x="1983885" y="531477"/>
                    <a:pt x="2085976" y="1042988"/>
                  </a:cubicBezTo>
                  <a:cubicBezTo>
                    <a:pt x="2081353" y="1557418"/>
                    <a:pt x="1732877" y="2215643"/>
                    <a:pt x="1042988" y="2085976"/>
                  </a:cubicBezTo>
                  <a:cubicBezTo>
                    <a:pt x="372311" y="1993182"/>
                    <a:pt x="-7510" y="1569138"/>
                    <a:pt x="0" y="1042988"/>
                  </a:cubicBezTo>
                  <a:close/>
                </a:path>
                <a:path w="2085975" h="2085975" stroke="0" extrusionOk="0">
                  <a:moveTo>
                    <a:pt x="0" y="1042988"/>
                  </a:moveTo>
                  <a:cubicBezTo>
                    <a:pt x="-31857" y="570646"/>
                    <a:pt x="492821" y="141294"/>
                    <a:pt x="1042988" y="0"/>
                  </a:cubicBezTo>
                  <a:cubicBezTo>
                    <a:pt x="1519209" y="-47288"/>
                    <a:pt x="2127446" y="430710"/>
                    <a:pt x="2085976" y="1042988"/>
                  </a:cubicBezTo>
                  <a:cubicBezTo>
                    <a:pt x="2035882" y="1482297"/>
                    <a:pt x="1628868" y="2060299"/>
                    <a:pt x="1042988" y="2085976"/>
                  </a:cubicBezTo>
                  <a:cubicBezTo>
                    <a:pt x="484721" y="2166928"/>
                    <a:pt x="-40671" y="1542306"/>
                    <a:pt x="0" y="1042988"/>
                  </a:cubicBezTo>
                  <a:close/>
                </a:path>
              </a:pathLst>
            </a:custGeom>
            <a:solidFill>
              <a:srgbClr val="62809C"/>
            </a:solidFill>
            <a:ln w="38100">
              <a:solidFill>
                <a:srgbClr val="36363F"/>
              </a:solidFill>
              <a:extLst>
                <a:ext uri="{C807C97D-BFC1-408E-A445-0C87EB9F89A2}">
                  <ask:lineSketchStyleProps xmlns:ask="http://schemas.microsoft.com/office/drawing/2018/sketchyshapes" sd="917493384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標題 1">
              <a:extLst>
                <a:ext uri="{FF2B5EF4-FFF2-40B4-BE49-F238E27FC236}">
                  <a16:creationId xmlns:a16="http://schemas.microsoft.com/office/drawing/2014/main" id="{86E908C6-9D3C-4237-BE01-C2E5D76DD0A3}"/>
                </a:ext>
              </a:extLst>
            </p:cNvPr>
            <p:cNvSpPr txBox="1">
              <a:spLocks/>
            </p:cNvSpPr>
            <p:nvPr/>
          </p:nvSpPr>
          <p:spPr>
            <a:xfrm>
              <a:off x="6701760" y="3917623"/>
              <a:ext cx="6373812" cy="1174750"/>
            </a:xfrm>
            <a:prstGeom prst="rect">
              <a:avLst/>
            </a:prstGeom>
            <a:ln w="38100">
              <a:noFill/>
            </a:ln>
          </p:spPr>
          <p:txBody>
            <a:bodyPr vert="horz" wrap="square" lIns="0" tIns="0" rIns="0" bIns="0" rtlCol="0" anchor="ctr" anchorCtr="0">
              <a:normAutofit fontScale="77500" lnSpcReduction="20000"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6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TW" altLang="en-US" sz="6000" b="1" dirty="0">
                  <a:latin typeface="Microsoft JhengHei Light" panose="020B0604030504040204" pitchFamily="34" charset="-120"/>
                  <a:ea typeface="Microsoft JhengHei Light" panose="020B0604030504040204" pitchFamily="34" charset="-120"/>
                </a:rPr>
                <a:t>倫理</a:t>
              </a:r>
              <a:endParaRPr lang="en-US" altLang="zh-TW" sz="6000" b="1" dirty="0">
                <a:latin typeface="Microsoft JhengHei Light" panose="020B0604030504040204" pitchFamily="34" charset="-120"/>
                <a:ea typeface="Microsoft JhengHei Light" panose="020B0604030504040204" pitchFamily="34" charset="-120"/>
              </a:endParaRPr>
            </a:p>
            <a:p>
              <a:pPr algn="ctr"/>
              <a:r>
                <a:rPr lang="zh-TW" altLang="en-US" sz="6000" b="1" dirty="0">
                  <a:latin typeface="Microsoft JhengHei Light" panose="020B0604030504040204" pitchFamily="34" charset="-120"/>
                  <a:ea typeface="Microsoft JhengHei Light" panose="020B0604030504040204" pitchFamily="34" charset="-120"/>
                </a:rPr>
                <a:t>道德</a:t>
              </a:r>
            </a:p>
          </p:txBody>
        </p:sp>
        <p:sp>
          <p:nvSpPr>
            <p:cNvPr id="48" name="標題 1">
              <a:extLst>
                <a:ext uri="{FF2B5EF4-FFF2-40B4-BE49-F238E27FC236}">
                  <a16:creationId xmlns:a16="http://schemas.microsoft.com/office/drawing/2014/main" id="{95A7B317-BF5C-4D03-B116-4A5399ABA020}"/>
                </a:ext>
              </a:extLst>
            </p:cNvPr>
            <p:cNvSpPr txBox="1">
              <a:spLocks/>
            </p:cNvSpPr>
            <p:nvPr/>
          </p:nvSpPr>
          <p:spPr>
            <a:xfrm>
              <a:off x="1941514" y="490883"/>
              <a:ext cx="6373812" cy="1174750"/>
            </a:xfrm>
            <a:prstGeom prst="rect">
              <a:avLst/>
            </a:prstGeom>
            <a:ln w="38100">
              <a:noFill/>
            </a:ln>
          </p:spPr>
          <p:txBody>
            <a:bodyPr vert="horz" wrap="square" lIns="0" tIns="0" rIns="0" bIns="0" rtlCol="0" anchor="ctr" anchorCtr="0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6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TW" altLang="en-US" sz="6000" b="1" dirty="0">
                  <a:latin typeface="Microsoft JhengHei Light" panose="020B0604030504040204" pitchFamily="34" charset="-120"/>
                  <a:ea typeface="Microsoft JhengHei Light" panose="020B0604030504040204" pitchFamily="34" charset="-120"/>
                </a:rPr>
                <a:t>法律</a:t>
              </a:r>
            </a:p>
          </p:txBody>
        </p:sp>
        <p:sp>
          <p:nvSpPr>
            <p:cNvPr id="49" name="橢圓 48">
              <a:extLst>
                <a:ext uri="{FF2B5EF4-FFF2-40B4-BE49-F238E27FC236}">
                  <a16:creationId xmlns:a16="http://schemas.microsoft.com/office/drawing/2014/main" id="{09E4184A-E27B-440B-8FC4-784C600F670B}"/>
                </a:ext>
              </a:extLst>
            </p:cNvPr>
            <p:cNvSpPr/>
            <p:nvPr/>
          </p:nvSpPr>
          <p:spPr>
            <a:xfrm>
              <a:off x="1605815" y="3037799"/>
              <a:ext cx="2085975" cy="2085975"/>
            </a:xfrm>
            <a:custGeom>
              <a:avLst/>
              <a:gdLst>
                <a:gd name="connsiteX0" fmla="*/ 0 w 2085975"/>
                <a:gd name="connsiteY0" fmla="*/ 1042988 h 2085975"/>
                <a:gd name="connsiteX1" fmla="*/ 1042988 w 2085975"/>
                <a:gd name="connsiteY1" fmla="*/ 0 h 2085975"/>
                <a:gd name="connsiteX2" fmla="*/ 2085976 w 2085975"/>
                <a:gd name="connsiteY2" fmla="*/ 1042988 h 2085975"/>
                <a:gd name="connsiteX3" fmla="*/ 1042988 w 2085975"/>
                <a:gd name="connsiteY3" fmla="*/ 2085976 h 2085975"/>
                <a:gd name="connsiteX4" fmla="*/ 0 w 2085975"/>
                <a:gd name="connsiteY4" fmla="*/ 1042988 h 208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975" h="2085975" fill="none" extrusionOk="0">
                  <a:moveTo>
                    <a:pt x="0" y="1042988"/>
                  </a:moveTo>
                  <a:cubicBezTo>
                    <a:pt x="-997" y="450216"/>
                    <a:pt x="542861" y="-35355"/>
                    <a:pt x="1042988" y="0"/>
                  </a:cubicBezTo>
                  <a:cubicBezTo>
                    <a:pt x="1584733" y="-11151"/>
                    <a:pt x="1999812" y="447108"/>
                    <a:pt x="2085976" y="1042988"/>
                  </a:cubicBezTo>
                  <a:cubicBezTo>
                    <a:pt x="2049965" y="1603162"/>
                    <a:pt x="1464763" y="2039470"/>
                    <a:pt x="1042988" y="2085976"/>
                  </a:cubicBezTo>
                  <a:cubicBezTo>
                    <a:pt x="343261" y="2177051"/>
                    <a:pt x="-75053" y="1751660"/>
                    <a:pt x="0" y="1042988"/>
                  </a:cubicBezTo>
                  <a:close/>
                </a:path>
                <a:path w="2085975" h="2085975" stroke="0" extrusionOk="0">
                  <a:moveTo>
                    <a:pt x="0" y="1042988"/>
                  </a:moveTo>
                  <a:cubicBezTo>
                    <a:pt x="-97609" y="532897"/>
                    <a:pt x="551699" y="45426"/>
                    <a:pt x="1042988" y="0"/>
                  </a:cubicBezTo>
                  <a:cubicBezTo>
                    <a:pt x="1638123" y="162731"/>
                    <a:pt x="2064709" y="477936"/>
                    <a:pt x="2085976" y="1042988"/>
                  </a:cubicBezTo>
                  <a:cubicBezTo>
                    <a:pt x="2131968" y="1595227"/>
                    <a:pt x="1594407" y="1967198"/>
                    <a:pt x="1042988" y="2085976"/>
                  </a:cubicBezTo>
                  <a:cubicBezTo>
                    <a:pt x="358434" y="2092566"/>
                    <a:pt x="-82168" y="1522072"/>
                    <a:pt x="0" y="1042988"/>
                  </a:cubicBezTo>
                  <a:close/>
                </a:path>
              </a:pathLst>
            </a:custGeom>
            <a:solidFill>
              <a:srgbClr val="62809C"/>
            </a:solidFill>
            <a:ln w="38100">
              <a:solidFill>
                <a:srgbClr val="36363F"/>
              </a:solidFill>
              <a:extLst>
                <a:ext uri="{C807C97D-BFC1-408E-A445-0C87EB9F89A2}">
                  <ask:lineSketchStyleProps xmlns:ask="http://schemas.microsoft.com/office/drawing/2018/sketchyshapes" sd="2558881134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50" name="標題 1">
              <a:extLst>
                <a:ext uri="{FF2B5EF4-FFF2-40B4-BE49-F238E27FC236}">
                  <a16:creationId xmlns:a16="http://schemas.microsoft.com/office/drawing/2014/main" id="{AB6CCB48-DBC6-4507-9328-D61E08BC0347}"/>
                </a:ext>
              </a:extLst>
            </p:cNvPr>
            <p:cNvSpPr txBox="1">
              <a:spLocks/>
            </p:cNvSpPr>
            <p:nvPr/>
          </p:nvSpPr>
          <p:spPr>
            <a:xfrm>
              <a:off x="-578652" y="3617305"/>
              <a:ext cx="6373812" cy="1174750"/>
            </a:xfrm>
            <a:prstGeom prst="rect">
              <a:avLst/>
            </a:prstGeom>
            <a:ln w="38100">
              <a:noFill/>
            </a:ln>
          </p:spPr>
          <p:txBody>
            <a:bodyPr vert="horz" wrap="square" lIns="0" tIns="0" rIns="0" bIns="0" rtlCol="0" anchor="ctr" anchorCtr="0">
              <a:normAutofit fontScale="77500" lnSpcReduction="20000"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6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TW" altLang="en-US" sz="6000" b="1" dirty="0">
                  <a:latin typeface="Microsoft JhengHei Light" panose="020B0604030504040204" pitchFamily="34" charset="-120"/>
                  <a:ea typeface="Microsoft JhengHei Light" panose="020B0604030504040204" pitchFamily="34" charset="-120"/>
                </a:rPr>
                <a:t>風俗</a:t>
              </a:r>
              <a:endParaRPr lang="en-US" altLang="zh-TW" sz="6000" b="1" dirty="0">
                <a:latin typeface="Microsoft JhengHei Light" panose="020B0604030504040204" pitchFamily="34" charset="-120"/>
                <a:ea typeface="Microsoft JhengHei Light" panose="020B0604030504040204" pitchFamily="34" charset="-120"/>
              </a:endParaRPr>
            </a:p>
            <a:p>
              <a:pPr algn="ctr"/>
              <a:r>
                <a:rPr lang="zh-TW" altLang="en-US" sz="6000" b="1" dirty="0">
                  <a:latin typeface="Microsoft JhengHei Light" panose="020B0604030504040204" pitchFamily="34" charset="-120"/>
                  <a:ea typeface="Microsoft JhengHei Light" panose="020B0604030504040204" pitchFamily="34" charset="-120"/>
                </a:rPr>
                <a:t>習慣</a:t>
              </a:r>
            </a:p>
          </p:txBody>
        </p:sp>
        <p:sp>
          <p:nvSpPr>
            <p:cNvPr id="52" name="標題 1">
              <a:extLst>
                <a:ext uri="{FF2B5EF4-FFF2-40B4-BE49-F238E27FC236}">
                  <a16:creationId xmlns:a16="http://schemas.microsoft.com/office/drawing/2014/main" id="{086F35A7-E26D-4C38-B039-0A4311672CD1}"/>
                </a:ext>
              </a:extLst>
            </p:cNvPr>
            <p:cNvSpPr txBox="1">
              <a:spLocks/>
            </p:cNvSpPr>
            <p:nvPr/>
          </p:nvSpPr>
          <p:spPr>
            <a:xfrm>
              <a:off x="-2675097" y="3617304"/>
              <a:ext cx="6373812" cy="1174750"/>
            </a:xfrm>
            <a:prstGeom prst="rect">
              <a:avLst/>
            </a:prstGeom>
            <a:ln w="38100">
              <a:noFill/>
            </a:ln>
          </p:spPr>
          <p:txBody>
            <a:bodyPr vert="horz" wrap="square" lIns="0" tIns="0" rIns="0" bIns="0" rtlCol="0" anchor="ctr" anchorCtr="0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6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zh-TW" altLang="en-US" sz="6000" b="1" dirty="0">
                <a:latin typeface="Microsoft JhengHei Light" panose="020B0604030504040204" pitchFamily="34" charset="-120"/>
                <a:ea typeface="Microsoft JhengHei Light" panose="020B0604030504040204" pitchFamily="34" charset="-120"/>
              </a:endParaRPr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430F5589-BDF3-4811-B1F6-EF1553EEE97B}"/>
              </a:ext>
            </a:extLst>
          </p:cNvPr>
          <p:cNvSpPr txBox="1"/>
          <p:nvPr/>
        </p:nvSpPr>
        <p:spPr>
          <a:xfrm>
            <a:off x="6639339" y="595715"/>
            <a:ext cx="5039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/>
              <a:t>最低標準，自保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6536CAE-31BF-4E86-B211-10C82289C8FC}"/>
              </a:ext>
            </a:extLst>
          </p:cNvPr>
          <p:cNvSpPr/>
          <p:nvPr/>
        </p:nvSpPr>
        <p:spPr>
          <a:xfrm>
            <a:off x="996762" y="3024080"/>
            <a:ext cx="10754139" cy="2641224"/>
          </a:xfrm>
          <a:prstGeom prst="rect">
            <a:avLst/>
          </a:prstGeom>
          <a:noFill/>
          <a:ln w="2476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3DE5FAE-E907-47D0-BE17-FF42C4D9647C}"/>
              </a:ext>
            </a:extLst>
          </p:cNvPr>
          <p:cNvSpPr txBox="1"/>
          <p:nvPr/>
        </p:nvSpPr>
        <p:spPr>
          <a:xfrm>
            <a:off x="243164" y="2320155"/>
            <a:ext cx="1569660" cy="92333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5400" dirty="0">
                <a:solidFill>
                  <a:srgbClr val="C00000"/>
                </a:solidFill>
              </a:rPr>
              <a:t>自律</a:t>
            </a:r>
          </a:p>
        </p:txBody>
      </p:sp>
    </p:spTree>
    <p:extLst>
      <p:ext uri="{BB962C8B-B14F-4D97-AF65-F5344CB8AC3E}">
        <p14:creationId xmlns:p14="http://schemas.microsoft.com/office/powerpoint/2010/main" val="203996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48FA7B-92F9-49AD-8DA3-2B9DF79C5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455" y="555968"/>
            <a:ext cx="3720441" cy="1124009"/>
          </a:xfrm>
        </p:spPr>
        <p:txBody>
          <a:bodyPr>
            <a:normAutofit/>
          </a:bodyPr>
          <a:lstStyle/>
          <a:p>
            <a:r>
              <a:rPr lang="zh-TW" altLang="en-US" dirty="0"/>
              <a:t>風俗習慣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B14E45-D564-49B5-B439-405736964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5400" dirty="0">
                <a:solidFill>
                  <a:schemeClr val="tx1"/>
                </a:solidFill>
                <a:highlight>
                  <a:srgbClr val="FFFF00"/>
                </a:highlight>
              </a:rPr>
              <a:t>長時間生活經驗累積</a:t>
            </a:r>
            <a:r>
              <a:rPr lang="zh-TW" altLang="en-US" sz="5400" dirty="0">
                <a:solidFill>
                  <a:schemeClr val="tx1"/>
                </a:solidFill>
              </a:rPr>
              <a:t>，</a:t>
            </a:r>
            <a:br>
              <a:rPr lang="en-US" altLang="zh-TW" sz="5400" dirty="0">
                <a:solidFill>
                  <a:schemeClr val="tx1"/>
                </a:solidFill>
              </a:rPr>
            </a:br>
            <a:r>
              <a:rPr lang="zh-TW" altLang="en-US" sz="5400" dirty="0">
                <a:solidFill>
                  <a:schemeClr val="tx1"/>
                </a:solidFill>
              </a:rPr>
              <a:t>具有約定俗成</a:t>
            </a:r>
            <a:r>
              <a:rPr lang="zh-TW" altLang="en-US" sz="5400" dirty="0">
                <a:solidFill>
                  <a:schemeClr val="tx1"/>
                </a:solidFill>
                <a:highlight>
                  <a:srgbClr val="FFFF00"/>
                </a:highlight>
              </a:rPr>
              <a:t>的慣例</a:t>
            </a:r>
            <a:r>
              <a:rPr lang="zh-TW" altLang="en-US" sz="5400" dirty="0">
                <a:solidFill>
                  <a:schemeClr val="tx1"/>
                </a:solidFill>
              </a:rPr>
              <a:t>。</a:t>
            </a:r>
            <a:endParaRPr lang="en-US" altLang="zh-TW" sz="5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5400" dirty="0">
                <a:solidFill>
                  <a:schemeClr val="tx1"/>
                </a:solidFill>
              </a:rPr>
              <a:t>世界各地的風俗習慣往往並不相同。</a:t>
            </a:r>
            <a:endParaRPr lang="en-US" altLang="zh-TW" sz="5400" dirty="0">
              <a:solidFill>
                <a:schemeClr val="tx1"/>
              </a:solidFill>
            </a:endParaRPr>
          </a:p>
        </p:txBody>
      </p:sp>
      <p:pic>
        <p:nvPicPr>
          <p:cNvPr id="11" name="圖形 10" descr="徽章 1">
            <a:extLst>
              <a:ext uri="{FF2B5EF4-FFF2-40B4-BE49-F238E27FC236}">
                <a16:creationId xmlns:a16="http://schemas.microsoft.com/office/drawing/2014/main" id="{11587505-B2EA-49C6-B221-09472ED1ED9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580" y="2037969"/>
            <a:ext cx="700760" cy="700760"/>
          </a:xfrm>
          <a:prstGeom prst="rect">
            <a:avLst/>
          </a:prstGeom>
        </p:spPr>
      </p:pic>
      <p:pic>
        <p:nvPicPr>
          <p:cNvPr id="13" name="圖形 12" descr="識別證">
            <a:extLst>
              <a:ext uri="{FF2B5EF4-FFF2-40B4-BE49-F238E27FC236}">
                <a16:creationId xmlns:a16="http://schemas.microsoft.com/office/drawing/2014/main" id="{6320E449-E29D-4A4C-9120-5997E8740A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580" y="3856660"/>
            <a:ext cx="700760" cy="70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2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48FA7B-92F9-49AD-8DA3-2B9DF79C5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585" y="4084359"/>
            <a:ext cx="3312935" cy="1124009"/>
          </a:xfrm>
        </p:spPr>
        <p:txBody>
          <a:bodyPr/>
          <a:lstStyle/>
          <a:p>
            <a:r>
              <a:rPr lang="zh-TW" altLang="en-US" dirty="0"/>
              <a:t>入境隨俗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B14E45-D564-49B5-B439-405736964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010" y="5406887"/>
            <a:ext cx="10846689" cy="811033"/>
          </a:xfrm>
        </p:spPr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</a:rPr>
              <a:t>不同文化背景所形成的規範也有所差異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ECCF2D91-07AC-4602-B0C1-5AC9053290CE}"/>
              </a:ext>
            </a:extLst>
          </p:cNvPr>
          <p:cNvSpPr txBox="1">
            <a:spLocks/>
          </p:cNvSpPr>
          <p:nvPr/>
        </p:nvSpPr>
        <p:spPr bwMode="black">
          <a:xfrm>
            <a:off x="1358455" y="555968"/>
            <a:ext cx="3720441" cy="1124009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社會規範</a:t>
            </a:r>
            <a:endParaRPr lang="zh-TW" altLang="en-US" dirty="0"/>
          </a:p>
        </p:txBody>
      </p:sp>
      <p:pic>
        <p:nvPicPr>
          <p:cNvPr id="17" name="圖形 16" descr="徽章 1">
            <a:extLst>
              <a:ext uri="{FF2B5EF4-FFF2-40B4-BE49-F238E27FC236}">
                <a16:creationId xmlns:a16="http://schemas.microsoft.com/office/drawing/2014/main" id="{8AEF73E6-6C50-4351-82F5-E2A5E01BFA8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6410" y="1727165"/>
            <a:ext cx="917853" cy="917853"/>
          </a:xfrm>
          <a:prstGeom prst="rect">
            <a:avLst/>
          </a:prstGeom>
        </p:spPr>
      </p:pic>
      <p:pic>
        <p:nvPicPr>
          <p:cNvPr id="18" name="圖形 17" descr="識別證">
            <a:extLst>
              <a:ext uri="{FF2B5EF4-FFF2-40B4-BE49-F238E27FC236}">
                <a16:creationId xmlns:a16="http://schemas.microsoft.com/office/drawing/2014/main" id="{04F1B05E-5A57-4505-9B8B-69549751BD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6410" y="2527184"/>
            <a:ext cx="917853" cy="917853"/>
          </a:xfrm>
          <a:prstGeom prst="rect">
            <a:avLst/>
          </a:prstGeom>
        </p:spPr>
      </p:pic>
      <p:pic>
        <p:nvPicPr>
          <p:cNvPr id="19" name="圖形 18" descr="徽章 3">
            <a:extLst>
              <a:ext uri="{FF2B5EF4-FFF2-40B4-BE49-F238E27FC236}">
                <a16:creationId xmlns:a16="http://schemas.microsoft.com/office/drawing/2014/main" id="{9BC9E253-8D4B-4014-B8AE-E06FFA9D1E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22974" y="1749550"/>
            <a:ext cx="917853" cy="917853"/>
          </a:xfrm>
          <a:prstGeom prst="rect">
            <a:avLst/>
          </a:prstGeom>
        </p:spPr>
      </p:pic>
      <p:pic>
        <p:nvPicPr>
          <p:cNvPr id="21" name="圖形 20" descr="徽章 4">
            <a:extLst>
              <a:ext uri="{FF2B5EF4-FFF2-40B4-BE49-F238E27FC236}">
                <a16:creationId xmlns:a16="http://schemas.microsoft.com/office/drawing/2014/main" id="{7B5640EC-5819-40C0-8FEF-1866FF3AD1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22974" y="2511147"/>
            <a:ext cx="917853" cy="917853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AFA9FD16-EDA4-4739-9B06-93B3A96E7037}"/>
              </a:ext>
            </a:extLst>
          </p:cNvPr>
          <p:cNvSpPr txBox="1"/>
          <p:nvPr/>
        </p:nvSpPr>
        <p:spPr>
          <a:xfrm>
            <a:off x="1957167" y="1837366"/>
            <a:ext cx="26293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atin typeface="Microsoft JhengHei Light" panose="020B0604030504040204" pitchFamily="34" charset="-120"/>
                <a:ea typeface="Microsoft JhengHei Light" panose="020B0604030504040204" pitchFamily="34" charset="-120"/>
              </a:rPr>
              <a:t>風俗習慣</a:t>
            </a:r>
            <a:endParaRPr lang="zh-TW" altLang="en-US" sz="4400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BC3941F-F8D4-420D-B665-D938B6E2D47C}"/>
              </a:ext>
            </a:extLst>
          </p:cNvPr>
          <p:cNvSpPr txBox="1"/>
          <p:nvPr/>
        </p:nvSpPr>
        <p:spPr>
          <a:xfrm>
            <a:off x="1947228" y="2625269"/>
            <a:ext cx="26293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atin typeface="Microsoft JhengHei Light" panose="020B0604030504040204" pitchFamily="34" charset="-120"/>
                <a:ea typeface="Microsoft JhengHei Light" panose="020B0604030504040204" pitchFamily="34" charset="-120"/>
              </a:rPr>
              <a:t>倫理道德</a:t>
            </a:r>
            <a:endParaRPr lang="zh-TW" altLang="en-US" sz="4400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8F26CA3C-6A98-4876-96F8-537BA5045D88}"/>
              </a:ext>
            </a:extLst>
          </p:cNvPr>
          <p:cNvSpPr txBox="1"/>
          <p:nvPr/>
        </p:nvSpPr>
        <p:spPr>
          <a:xfrm>
            <a:off x="6586024" y="1837366"/>
            <a:ext cx="26293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atin typeface="Microsoft JhengHei Light" panose="020B0604030504040204" pitchFamily="34" charset="-120"/>
                <a:ea typeface="Microsoft JhengHei Light" panose="020B0604030504040204" pitchFamily="34" charset="-120"/>
              </a:rPr>
              <a:t>宗教信仰</a:t>
            </a:r>
            <a:endParaRPr lang="zh-TW" altLang="en-US" sz="4400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105DD7D3-158C-41A2-874B-51C484D360A7}"/>
              </a:ext>
            </a:extLst>
          </p:cNvPr>
          <p:cNvSpPr txBox="1"/>
          <p:nvPr/>
        </p:nvSpPr>
        <p:spPr>
          <a:xfrm>
            <a:off x="6840827" y="2586723"/>
            <a:ext cx="18248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atin typeface="Microsoft JhengHei Light" panose="020B0604030504040204" pitchFamily="34" charset="-120"/>
                <a:ea typeface="Microsoft JhengHei Light" panose="020B0604030504040204" pitchFamily="34" charset="-120"/>
              </a:rPr>
              <a:t>法律</a:t>
            </a:r>
            <a:endParaRPr lang="zh-TW" altLang="en-US" sz="4400" dirty="0"/>
          </a:p>
        </p:txBody>
      </p:sp>
      <p:pic>
        <p:nvPicPr>
          <p:cNvPr id="1028" name="Picture 4" descr="台日大不同] 超複雜的日本紅包，你包對了嗎？ @ 仿妝夭后Yui :: 痞客邦::">
            <a:extLst>
              <a:ext uri="{FF2B5EF4-FFF2-40B4-BE49-F238E27FC236}">
                <a16:creationId xmlns:a16="http://schemas.microsoft.com/office/drawing/2014/main" id="{3905C65A-9825-48E6-B9A5-E5F203793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1" y="378017"/>
            <a:ext cx="10667895" cy="6134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折錯變白包！日本紅包必附「3袋2條繩」連綁法都好講究| 妮妮小宅女| 鍵盤大檸檬| ETtoday新聞雲">
            <a:extLst>
              <a:ext uri="{FF2B5EF4-FFF2-40B4-BE49-F238E27FC236}">
                <a16:creationId xmlns:a16="http://schemas.microsoft.com/office/drawing/2014/main" id="{BEF755C5-D5CE-4B94-BB4A-3FE74561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60" y="1117972"/>
            <a:ext cx="9448282" cy="472414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82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CDBA2A-B8D3-4CDB-AEA6-53E01521A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455" y="555968"/>
            <a:ext cx="2813495" cy="1124009"/>
          </a:xfrm>
        </p:spPr>
        <p:txBody>
          <a:bodyPr/>
          <a:lstStyle/>
          <a:p>
            <a:r>
              <a:rPr lang="zh-TW" altLang="en-US" dirty="0"/>
              <a:t>宗教信仰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C17471-0E29-4252-AF5D-3C20F2646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5400" dirty="0"/>
              <a:t>修身養性，行善助人</a:t>
            </a:r>
            <a:endParaRPr lang="en-US" altLang="zh-TW" sz="5400" dirty="0"/>
          </a:p>
          <a:p>
            <a:r>
              <a:rPr lang="zh-TW" altLang="en-US" sz="5400" dirty="0"/>
              <a:t>鼓勵人們面對困難</a:t>
            </a:r>
            <a:endParaRPr lang="en-US" altLang="zh-TW" sz="5400" dirty="0"/>
          </a:p>
          <a:p>
            <a:r>
              <a:rPr lang="zh-TW" altLang="en-US" sz="5400" dirty="0"/>
              <a:t>正面教育意義</a:t>
            </a:r>
            <a:endParaRPr lang="en-US" altLang="zh-TW" sz="5400" dirty="0"/>
          </a:p>
          <a:p>
            <a:r>
              <a:rPr lang="zh-TW" altLang="en-US" sz="5400" dirty="0"/>
              <a:t>安定人心</a:t>
            </a:r>
            <a:endParaRPr lang="en-US" altLang="zh-TW" sz="5400" dirty="0"/>
          </a:p>
          <a:p>
            <a:endParaRPr lang="en-US" altLang="zh-TW" sz="5400" dirty="0"/>
          </a:p>
        </p:txBody>
      </p:sp>
    </p:spTree>
    <p:extLst>
      <p:ext uri="{BB962C8B-B14F-4D97-AF65-F5344CB8AC3E}">
        <p14:creationId xmlns:p14="http://schemas.microsoft.com/office/powerpoint/2010/main" val="173133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135FE5-92CB-4F2E-862B-162AD2C3C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455" y="555968"/>
            <a:ext cx="3233423" cy="1124009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倫理道德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135FCC-3D87-4A06-8C6A-6138E2D9A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010" y="2037969"/>
            <a:ext cx="10846689" cy="2240117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6000" dirty="0">
                <a:highlight>
                  <a:srgbClr val="FFFF00"/>
                </a:highlight>
              </a:rPr>
              <a:t>人與人</a:t>
            </a:r>
            <a:r>
              <a:rPr lang="zh-TW" altLang="en-US" sz="6000" dirty="0"/>
              <a:t>之間合宜</a:t>
            </a:r>
            <a:r>
              <a:rPr lang="zh-TW" altLang="en-US" sz="6000" dirty="0">
                <a:highlight>
                  <a:srgbClr val="FFFF00"/>
                </a:highlight>
              </a:rPr>
              <a:t>的相處</a:t>
            </a:r>
            <a:r>
              <a:rPr lang="zh-TW" altLang="en-US" sz="6000" dirty="0"/>
              <a:t>方式</a:t>
            </a:r>
            <a:endParaRPr lang="en-US" altLang="zh-TW" sz="6000" dirty="0"/>
          </a:p>
          <a:p>
            <a:pPr marL="0" indent="0">
              <a:buNone/>
            </a:pPr>
            <a:r>
              <a:rPr lang="zh-TW" altLang="en-US" sz="6000" dirty="0"/>
              <a:t>判斷是非的標準。</a:t>
            </a:r>
            <a:endParaRPr lang="en-US" altLang="zh-TW" sz="6000" dirty="0"/>
          </a:p>
          <a:p>
            <a:pPr marL="0" indent="0">
              <a:buNone/>
            </a:pPr>
            <a:endParaRPr lang="zh-TW" altLang="en-US" sz="6000" dirty="0"/>
          </a:p>
        </p:txBody>
      </p:sp>
      <p:pic>
        <p:nvPicPr>
          <p:cNvPr id="5" name="圖形 4" descr="徽章 1">
            <a:extLst>
              <a:ext uri="{FF2B5EF4-FFF2-40B4-BE49-F238E27FC236}">
                <a16:creationId xmlns:a16="http://schemas.microsoft.com/office/drawing/2014/main" id="{65429C5E-3148-48B0-8910-9C17CFC1A8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580" y="2037969"/>
            <a:ext cx="700760" cy="700760"/>
          </a:xfrm>
          <a:prstGeom prst="rect">
            <a:avLst/>
          </a:prstGeom>
        </p:spPr>
      </p:pic>
      <p:pic>
        <p:nvPicPr>
          <p:cNvPr id="7" name="圖形 6" descr="識別證">
            <a:extLst>
              <a:ext uri="{FF2B5EF4-FFF2-40B4-BE49-F238E27FC236}">
                <a16:creationId xmlns:a16="http://schemas.microsoft.com/office/drawing/2014/main" id="{BD30A2FB-D8DC-4284-9BC2-3713520B00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580" y="3171274"/>
            <a:ext cx="700760" cy="70076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B877702-F6EE-4B9C-83B7-7517EDD4F25A}"/>
              </a:ext>
            </a:extLst>
          </p:cNvPr>
          <p:cNvSpPr/>
          <p:nvPr/>
        </p:nvSpPr>
        <p:spPr>
          <a:xfrm>
            <a:off x="958765" y="3096721"/>
            <a:ext cx="3041735" cy="9133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形 5" descr="鉛筆">
            <a:extLst>
              <a:ext uri="{FF2B5EF4-FFF2-40B4-BE49-F238E27FC236}">
                <a16:creationId xmlns:a16="http://schemas.microsoft.com/office/drawing/2014/main" id="{830FAD4F-266C-4CA6-B87F-8797E41DA4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91600" y="192141"/>
            <a:ext cx="191452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2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9904F9A-4483-4029-B7D2-4237CB94F3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8000" dirty="0"/>
              <a:t>大家來談談－討論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0B69F0C1-3C64-43DB-9A73-7445699A3D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4185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135FE5-92CB-4F2E-862B-162AD2C3C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455" y="555968"/>
            <a:ext cx="3233423" cy="1124009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博愛座</a:t>
            </a:r>
          </a:p>
        </p:txBody>
      </p:sp>
      <p:pic>
        <p:nvPicPr>
          <p:cNvPr id="4098" name="Picture 2" descr="雀週記】誰能坐上捷運博愛座？ - 雀雀看電影">
            <a:extLst>
              <a:ext uri="{FF2B5EF4-FFF2-40B4-BE49-F238E27FC236}">
                <a16:creationId xmlns:a16="http://schemas.microsoft.com/office/drawing/2014/main" id="{82F7AD35-8990-4BFB-9E75-30845006D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124" y="1781175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DED9229-E9A1-4A4F-B5FA-A067E86DBB07}"/>
              </a:ext>
            </a:extLst>
          </p:cNvPr>
          <p:cNvSpPr txBox="1"/>
          <p:nvPr/>
        </p:nvSpPr>
        <p:spPr>
          <a:xfrm>
            <a:off x="781876" y="1962150"/>
            <a:ext cx="42187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/>
              <a:t>博愛座只能右圖的人坐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FE359621-1248-4D4E-A255-A12E0C93F1FA}"/>
              </a:ext>
            </a:extLst>
          </p:cNvPr>
          <p:cNvCxnSpPr/>
          <p:nvPr/>
        </p:nvCxnSpPr>
        <p:spPr>
          <a:xfrm>
            <a:off x="495300" y="1428750"/>
            <a:ext cx="4657725" cy="3914775"/>
          </a:xfrm>
          <a:prstGeom prst="line">
            <a:avLst/>
          </a:prstGeom>
          <a:ln w="254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C437D335-A8D7-4413-9E07-4CD8BD7F03A7}"/>
              </a:ext>
            </a:extLst>
          </p:cNvPr>
          <p:cNvCxnSpPr>
            <a:cxnSpLocks/>
          </p:cNvCxnSpPr>
          <p:nvPr/>
        </p:nvCxnSpPr>
        <p:spPr>
          <a:xfrm flipH="1">
            <a:off x="495300" y="1276350"/>
            <a:ext cx="4657725" cy="3914775"/>
          </a:xfrm>
          <a:prstGeom prst="line">
            <a:avLst/>
          </a:prstGeom>
          <a:ln w="254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05AB342-F891-4D19-8D65-8BFF53DBE388}"/>
              </a:ext>
            </a:extLst>
          </p:cNvPr>
          <p:cNvSpPr txBox="1"/>
          <p:nvPr/>
        </p:nvSpPr>
        <p:spPr>
          <a:xfrm>
            <a:off x="1583880" y="1580952"/>
            <a:ext cx="8559800" cy="3631763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1500" dirty="0"/>
              <a:t>只要有需要</a:t>
            </a:r>
            <a:endParaRPr lang="en-US" altLang="zh-TW" sz="11500" dirty="0"/>
          </a:p>
          <a:p>
            <a:pPr algn="ctr"/>
            <a:r>
              <a:rPr lang="zh-TW" altLang="en-US" sz="11500" dirty="0"/>
              <a:t>就可以坐</a:t>
            </a:r>
          </a:p>
        </p:txBody>
      </p:sp>
    </p:spTree>
    <p:extLst>
      <p:ext uri="{BB962C8B-B14F-4D97-AF65-F5344CB8AC3E}">
        <p14:creationId xmlns:p14="http://schemas.microsoft.com/office/powerpoint/2010/main" val="345655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包裹">
  <a:themeElements>
    <a:clrScheme name="包裹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包裹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包裹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485</Words>
  <Application>Microsoft Office PowerPoint</Application>
  <PresentationFormat>寬螢幕</PresentationFormat>
  <Paragraphs>109</Paragraphs>
  <Slides>32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8" baseType="lpstr">
      <vt:lpstr>Microsoft JhengHei Light</vt:lpstr>
      <vt:lpstr>microsoft yahei</vt:lpstr>
      <vt:lpstr>微軟正黑體</vt:lpstr>
      <vt:lpstr>Arial</vt:lpstr>
      <vt:lpstr>Gill Sans MT</vt:lpstr>
      <vt:lpstr>包裹</vt:lpstr>
      <vt:lpstr>社會規範</vt:lpstr>
      <vt:lpstr>社會規範</vt:lpstr>
      <vt:lpstr>PowerPoint 簡報</vt:lpstr>
      <vt:lpstr>風俗習慣</vt:lpstr>
      <vt:lpstr>入境隨俗</vt:lpstr>
      <vt:lpstr>宗教信仰</vt:lpstr>
      <vt:lpstr>倫理道德</vt:lpstr>
      <vt:lpstr>大家來談談－討論</vt:lpstr>
      <vt:lpstr>博愛座</vt:lpstr>
      <vt:lpstr>PowerPoint 簡報</vt:lpstr>
      <vt:lpstr>問題一</vt:lpstr>
      <vt:lpstr>問題二</vt:lpstr>
      <vt:lpstr>PowerPoint 簡報</vt:lpstr>
      <vt:lpstr>PowerPoint 簡報</vt:lpstr>
      <vt:lpstr>PowerPoint 簡報</vt:lpstr>
      <vt:lpstr>PowerPoint 簡報</vt:lpstr>
      <vt:lpstr>問題四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大家來談談－整理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社會規範</dc:title>
  <dc:creator>hsinhcheng27@gmail.com</dc:creator>
  <cp:lastModifiedBy>hsinhcheng27@gmail.com</cp:lastModifiedBy>
  <cp:revision>29</cp:revision>
  <dcterms:created xsi:type="dcterms:W3CDTF">2020-11-09T01:18:32Z</dcterms:created>
  <dcterms:modified xsi:type="dcterms:W3CDTF">2020-11-09T13:29:38Z</dcterms:modified>
</cp:coreProperties>
</file>