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13"/>
  </p:notesMasterIdLst>
  <p:sldIdLst>
    <p:sldId id="489" r:id="rId2"/>
    <p:sldId id="490" r:id="rId3"/>
    <p:sldId id="507" r:id="rId4"/>
    <p:sldId id="508" r:id="rId5"/>
    <p:sldId id="509" r:id="rId6"/>
    <p:sldId id="510" r:id="rId7"/>
    <p:sldId id="498" r:id="rId8"/>
    <p:sldId id="504" r:id="rId9"/>
    <p:sldId id="502" r:id="rId10"/>
    <p:sldId id="511" r:id="rId11"/>
    <p:sldId id="512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Times New Roman" pitchFamily="18" charset="0"/>
        <a:ea typeface="新細明體" pitchFamily="18" charset="-120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FF0066"/>
    <a:srgbClr val="FF9933"/>
    <a:srgbClr val="F1FA3A"/>
    <a:srgbClr val="CCCC00"/>
    <a:srgbClr val="FF99CC"/>
    <a:srgbClr val="FFFF99"/>
    <a:srgbClr val="66FF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672" autoAdjust="0"/>
    <p:restoredTop sz="94516" autoAdjust="0"/>
  </p:normalViewPr>
  <p:slideViewPr>
    <p:cSldViewPr>
      <p:cViewPr varScale="1">
        <p:scale>
          <a:sx n="74" d="100"/>
          <a:sy n="74" d="100"/>
        </p:scale>
        <p:origin x="509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8" d="100"/>
          <a:sy n="58" d="100"/>
        </p:scale>
        <p:origin x="-181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2F25641-BE3C-46CC-B724-F8AC9360464F}" type="datetimeFigureOut">
              <a:rPr lang="zh-TW" altLang="en-US" smtClean="0"/>
              <a:pPr/>
              <a:t>2016/11/29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985C76-6DA7-448E-B8D8-E519146278B7}" type="slidenum">
              <a:rPr lang="zh-TW" altLang="en-US" smtClean="0"/>
              <a:pPr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741969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C3D158-BCB5-4B8F-B5BF-1518055FF833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2697402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6992747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487336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75AC64B-954C-4C4E-8508-EB3B4480D0BC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0255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8556232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852170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28398414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39095270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152695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290090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985C76-6DA7-448E-B8D8-E519146278B7}" type="slidenum">
              <a:rPr lang="zh-TW" altLang="en-US" smtClean="0"/>
              <a:pPr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8833984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5970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 sz="4600"/>
            </a:lvl1pPr>
          </a:lstStyle>
          <a:p>
            <a:pPr lvl="0"/>
            <a:r>
              <a:rPr lang="zh-TW" altLang="en-US" noProof="0" smtClean="0"/>
              <a:t>按一下以編輯母片標題樣式</a:t>
            </a:r>
          </a:p>
        </p:txBody>
      </p:sp>
      <p:sp>
        <p:nvSpPr>
          <p:cNvPr id="595971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 sz="3400"/>
            </a:lvl1pPr>
          </a:lstStyle>
          <a:p>
            <a:pPr lvl="0"/>
            <a:r>
              <a:rPr lang="zh-TW" altLang="en-US" noProof="0" smtClean="0"/>
              <a:t>按一下以編輯母片副標題樣式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quarter" idx="10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4E53ED-9016-455F-AB71-65C5C83E1B8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4362B5D-1892-4452-85E5-8D015F7239C4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516563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516563"/>
          </a:xfrm>
        </p:spPr>
        <p:txBody>
          <a:bodyPr vert="eaVert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20DEC52-9DBC-4E34-877E-A73871EE04A2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6242D39-DA49-4806-9CC4-90F59046AD3C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A55B8E0-CBE8-4750-9ADD-17DD1B73C3E5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4038600" cy="4144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48EA9C-4EDA-40E9-8501-1A78C562D57D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FEE1B41-938F-4B35-BA9C-D9C4AE13211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FF7012-C3B9-4F45-90A4-39893E60D093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B93160-4E24-4DBD-BF3F-A6392CA06706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2008FE7-F7A5-4B77-95AF-DD8E26611F51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TW" altLang="en-US" smtClean="0"/>
              <a:t>按一下以編輯母片標題樣式</a:t>
            </a:r>
            <a:endParaRPr lang="zh-TW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TW" altLang="en-US" noProof="0" smtClean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TW" altLang="en-US" smtClean="0"/>
              <a:t>按一下以編輯母片文字樣式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3CDDA7-BF5B-4825-9DE4-3C2D28AFEDCE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49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609600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按一下以編輯母片標題樣式</a:t>
            </a:r>
          </a:p>
        </p:txBody>
      </p:sp>
      <p:sp>
        <p:nvSpPr>
          <p:cNvPr id="5949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81200"/>
            <a:ext cx="8229600" cy="414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TW" altLang="en-US" smtClean="0"/>
              <a:t>按一下以編輯母片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</a:p>
        </p:txBody>
      </p:sp>
      <p:sp>
        <p:nvSpPr>
          <p:cNvPr id="59494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4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 altLang="zh-TW"/>
          </a:p>
        </p:txBody>
      </p:sp>
      <p:sp>
        <p:nvSpPr>
          <p:cNvPr id="59495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FA6E8C-9AC0-4DAC-9803-4578BE688C98}" type="slidenum">
              <a:rPr lang="en-US" altLang="zh-TW"/>
              <a:pPr>
                <a:defRPr/>
              </a:pPr>
              <a:t>‹#›</a:t>
            </a:fld>
            <a:endParaRPr lang="en-US" altLang="zh-TW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331" r:id="rId1"/>
    <p:sldLayoutId id="2147484321" r:id="rId2"/>
    <p:sldLayoutId id="2147484322" r:id="rId3"/>
    <p:sldLayoutId id="2147484323" r:id="rId4"/>
    <p:sldLayoutId id="2147484324" r:id="rId5"/>
    <p:sldLayoutId id="2147484325" r:id="rId6"/>
    <p:sldLayoutId id="2147484326" r:id="rId7"/>
    <p:sldLayoutId id="2147484327" r:id="rId8"/>
    <p:sldLayoutId id="2147484328" r:id="rId9"/>
    <p:sldLayoutId id="2147484329" r:id="rId10"/>
    <p:sldLayoutId id="214748433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 b="1">
          <a:solidFill>
            <a:schemeClr val="tx2"/>
          </a:solidFill>
          <a:effectLst>
            <a:outerShdw blurRad="38100" dist="38100" dir="2700000" algn="tl">
              <a:srgbClr val="C0C0C0"/>
            </a:outerShdw>
          </a:effectLst>
          <a:latin typeface="Times New Roman" pitchFamily="18" charset="0"/>
          <a:ea typeface="新細明體" pitchFamily="18" charset="-12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32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8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4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996633"/>
        </a:buClr>
        <a:buSzPct val="70000"/>
        <a:buFont typeface="Wingdings" pitchFamily="2" charset="2"/>
        <a:buChar char="z"/>
        <a:defRPr kumimoji="1" sz="2000">
          <a:solidFill>
            <a:schemeClr val="tx1"/>
          </a:solidFill>
          <a:effectLst>
            <a:outerShdw blurRad="38100" dist="38100" dir="2700000" algn="tl">
              <a:srgbClr val="C0C0C0"/>
            </a:outerShdw>
          </a:effectLst>
          <a:latin typeface="+mn-lt"/>
          <a:ea typeface="+mn-ea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5250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3132138" y="692695"/>
            <a:ext cx="2028825" cy="5616625"/>
          </a:xfrm>
        </p:spPr>
        <p:txBody>
          <a:bodyPr/>
          <a:lstStyle/>
          <a:p>
            <a:pPr eaLnBrk="1" hangingPunct="1">
              <a:defRPr/>
            </a:pPr>
            <a:r>
              <a:rPr lang="zh-TW" altLang="en-US" sz="4800" smtClean="0">
                <a:solidFill>
                  <a:srgbClr val="0000FF"/>
                </a:solidFill>
              </a:rPr>
              <a:t>十二、衝破逆境</a:t>
            </a:r>
            <a:endParaRPr lang="zh-TW" altLang="en-US" sz="4800" dirty="0" smtClean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80655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擬人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411760" y="692696"/>
            <a:ext cx="439248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母鷹知道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唯有最艱難的環境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，最嚴格的訓練，才能使牠的孩子在物競天擇的自然界保持一個永遠不敗的地位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01812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擬人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2843808" y="692696"/>
            <a:ext cx="396044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小蜘蛛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一點兒也不介意呢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！織了又破，破了又織，整天就看見牠在我的燈架上上下下的忙碌著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331759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8738" name="Rectangle 2"/>
          <p:cNvSpPr>
            <a:spLocks noGrp="1" noChangeArrowheads="1"/>
          </p:cNvSpPr>
          <p:nvPr>
            <p:ph type="title" orient="vert"/>
          </p:nvPr>
        </p:nvSpPr>
        <p:spPr>
          <a:xfrm>
            <a:off x="7812088" y="981075"/>
            <a:ext cx="1152525" cy="4968875"/>
          </a:xfrm>
        </p:spPr>
        <p:txBody>
          <a:bodyPr/>
          <a:lstStyle/>
          <a:p>
            <a:pPr eaLnBrk="1" hangingPunct="1"/>
            <a:r>
              <a:rPr lang="zh-TW" altLang="en-US" smtClean="0">
                <a:solidFill>
                  <a:srgbClr val="0000FF"/>
                </a:solidFill>
                <a:effectLst/>
              </a:rPr>
              <a:t>句型練習</a:t>
            </a: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5364088" y="981075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堅強不屈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意志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2987824" y="908720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驚險萬分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遭遇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9" name="Rectangle 3"/>
          <p:cNvSpPr>
            <a:spLocks noChangeArrowheads="1"/>
          </p:cNvSpPr>
          <p:nvPr/>
        </p:nvSpPr>
        <p:spPr bwMode="auto">
          <a:xfrm>
            <a:off x="611560" y="908720"/>
            <a:ext cx="2159769" cy="4968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懶散敷衍</a:t>
            </a:r>
            <a:r>
              <a:rPr lang="zh-TW" altLang="en-US" sz="6000" b="1" dirty="0" smtClean="0">
                <a:solidFill>
                  <a:srgbClr val="0000FF"/>
                </a:solidFill>
              </a:rPr>
              <a:t>的</a:t>
            </a:r>
            <a:r>
              <a:rPr lang="zh-TW" altLang="en-US" sz="6000" b="1" dirty="0" smtClean="0">
                <a:solidFill>
                  <a:srgbClr val="FF0000"/>
                </a:solidFill>
              </a:rPr>
              <a:t>個性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5677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87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8738" grpId="0" autoUpdateAnimBg="0"/>
      <p:bldP spid="7" grpId="0"/>
      <p:bldP spid="6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4211960" y="638703"/>
            <a:ext cx="331152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為了祝福即將到美國留學的姐姐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一路順風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，我特地親手製作一個祈福天燈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68344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一路順風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79512" y="653951"/>
            <a:ext cx="331152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這次的航程託大家的福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，算是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一路順風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，沒有遭遇到太大的不穩定氣流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521557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23928" y="638703"/>
            <a:ext cx="3960440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他從小養成這種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好逸惡勞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的個性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，讓他找工作時吃盡了苦頭，真該好好下定決心徹底改變才行。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10946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好逸惡勞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1" y="638703"/>
            <a:ext cx="3923928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主動積極的人是同學喜愛的合作夥伴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，而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好逸惡勞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的人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，則是大家爭相逃避的隊友。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829952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923928" y="632493"/>
            <a:ext cx="403160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老師一發下考卷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，大家就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聚精會神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的開始作答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，教室裡安靜的連一張紙片掉到地上都聽得見。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893151" y="1628800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聚精會神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281516" y="632493"/>
            <a:ext cx="331152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那些人正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聚精會神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盯著窗外看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，完全沒注意到老師正站在他們的後面。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180394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2596" name="Rectangle 4"/>
          <p:cNvSpPr>
            <a:spLocks noChangeArrowheads="1"/>
          </p:cNvSpPr>
          <p:nvPr/>
        </p:nvSpPr>
        <p:spPr bwMode="auto">
          <a:xfrm>
            <a:off x="3347864" y="638703"/>
            <a:ext cx="4464496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為了爭取個人與班級的榮譽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，參加耐力跑的同學比完賽後都已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精疲力盡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，連走路都需要別人攙扶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  <p:sp>
        <p:nvSpPr>
          <p:cNvPr id="8" name="Rectangle 4"/>
          <p:cNvSpPr>
            <a:spLocks noChangeArrowheads="1"/>
          </p:cNvSpPr>
          <p:nvPr/>
        </p:nvSpPr>
        <p:spPr bwMode="auto">
          <a:xfrm>
            <a:off x="7668344" y="1556792"/>
            <a:ext cx="1225550" cy="3168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6000" b="1" dirty="0" smtClean="0">
                <a:solidFill>
                  <a:srgbClr val="FF0000"/>
                </a:solidFill>
              </a:rPr>
              <a:t>精疲力盡</a:t>
            </a:r>
            <a:endParaRPr lang="zh-TW" altLang="en-US" sz="6000" b="1" dirty="0">
              <a:solidFill>
                <a:srgbClr val="FF0000"/>
              </a:solidFill>
            </a:endParaRPr>
          </a:p>
        </p:txBody>
      </p:sp>
      <p:sp>
        <p:nvSpPr>
          <p:cNvPr id="6" name="Rectangle 4"/>
          <p:cNvSpPr>
            <a:spLocks noChangeArrowheads="1"/>
          </p:cNvSpPr>
          <p:nvPr/>
        </p:nvSpPr>
        <p:spPr bwMode="auto">
          <a:xfrm>
            <a:off x="36339" y="638703"/>
            <a:ext cx="3311525" cy="56880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800" b="1" dirty="0" smtClean="0">
                <a:solidFill>
                  <a:srgbClr val="0000FF"/>
                </a:solidFill>
              </a:rPr>
              <a:t>忙完了這次的園遊會後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，大家都已</a:t>
            </a:r>
            <a:r>
              <a:rPr lang="zh-TW" altLang="en-US" sz="4800" b="1" dirty="0" smtClean="0">
                <a:solidFill>
                  <a:srgbClr val="FF0000"/>
                </a:solidFill>
              </a:rPr>
              <a:t>精疲力盡</a:t>
            </a:r>
            <a:r>
              <a:rPr lang="zh-TW" altLang="en-US" sz="4800" b="1" dirty="0" smtClean="0">
                <a:solidFill>
                  <a:srgbClr val="0000FF"/>
                </a:solidFill>
              </a:rPr>
              <a:t>，只想回家好好休息</a:t>
            </a:r>
            <a:r>
              <a:rPr lang="zh-TW" altLang="en-US" sz="48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。</a:t>
            </a:r>
            <a:endParaRPr lang="zh-TW" altLang="en-US" sz="4800" b="1" dirty="0">
              <a:solidFill>
                <a:srgbClr val="0000FF"/>
              </a:solidFill>
              <a:latin typeface="新細明體" panose="02020500000000000000" pitchFamily="18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623467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225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2596" grpId="0"/>
      <p:bldP spid="8" grpId="0"/>
      <p:bldP spid="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2837" name="Rectangle 5"/>
          <p:cNvSpPr>
            <a:spLocks noChangeArrowheads="1"/>
          </p:cNvSpPr>
          <p:nvPr/>
        </p:nvSpPr>
        <p:spPr bwMode="auto">
          <a:xfrm>
            <a:off x="539552" y="692696"/>
            <a:ext cx="900112" cy="54721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條件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複句</a:t>
            </a:r>
            <a:endParaRPr lang="zh-TW" altLang="en-US" sz="2800" b="1" dirty="0">
              <a:solidFill>
                <a:srgbClr val="0000FF"/>
              </a:solidFill>
            </a:endParaRPr>
          </a:p>
        </p:txBody>
      </p:sp>
      <p:sp>
        <p:nvSpPr>
          <p:cNvPr id="633858" name="Rectangle 2"/>
          <p:cNvSpPr>
            <a:spLocks noChangeArrowheads="1"/>
          </p:cNvSpPr>
          <p:nvPr/>
        </p:nvSpPr>
        <p:spPr bwMode="auto">
          <a:xfrm>
            <a:off x="4499992" y="692696"/>
            <a:ext cx="4392488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母鷹知道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唯有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最艱難的環境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，最嚴格的訓練，才能使牠的孩子在物競天擇的自然界保持一個永遠不敗的地位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1907704" y="744069"/>
            <a:ext cx="2736304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唯有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在逆境中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，才能磨練出我們堅忍不屈的意志，奮勇向上的力量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552859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328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2837" grpId="0"/>
      <p:bldP spid="633858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5220072" y="692696"/>
            <a:ext cx="3240360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唯有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在任何情境下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，都能專心一致做好自己的本分，才能持續與穩定的進步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2123728" y="692696"/>
            <a:ext cx="2448272" cy="5832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要破除自己的壞習慣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唯有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時時刻刻提醒自己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，才能免於犯錯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。 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98418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3860" name="Rectangle 4"/>
          <p:cNvSpPr>
            <a:spLocks noChangeArrowheads="1"/>
          </p:cNvSpPr>
          <p:nvPr/>
        </p:nvSpPr>
        <p:spPr bwMode="auto">
          <a:xfrm>
            <a:off x="323528" y="836712"/>
            <a:ext cx="6624736" cy="53292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0000FF"/>
                </a:solidFill>
              </a:rPr>
              <a:t>牠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像</a:t>
            </a:r>
            <a:r>
              <a:rPr lang="zh-TW" altLang="en-US" sz="4400" b="1" dirty="0" smtClean="0">
                <a:solidFill>
                  <a:srgbClr val="0000FF"/>
                </a:solidFill>
              </a:rPr>
              <a:t>是個藝高膽大的</a:t>
            </a:r>
            <a:r>
              <a:rPr lang="zh-TW" altLang="en-US" sz="4400" b="1" dirty="0" smtClean="0">
                <a:solidFill>
                  <a:srgbClr val="FF0000"/>
                </a:solidFill>
              </a:rPr>
              <a:t>高空飛人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，用絲索把自己從燈架的上端一次次盪下來，固定好四周的經度線；接著，又變成</a:t>
            </a:r>
            <a:r>
              <a:rPr lang="zh-TW" altLang="en-US" sz="4400" b="1" dirty="0" smtClean="0">
                <a:solidFill>
                  <a:srgbClr val="FF0000"/>
                </a:solidFill>
                <a:latin typeface="新細明體" panose="02020500000000000000" pitchFamily="18" charset="-120"/>
              </a:rPr>
              <a:t>長跑健將</a:t>
            </a:r>
            <a:r>
              <a:rPr lang="zh-TW" altLang="en-US" sz="4400" b="1" dirty="0" smtClean="0">
                <a:solidFill>
                  <a:srgbClr val="0000FF"/>
                </a:solidFill>
                <a:latin typeface="新細明體" panose="02020500000000000000" pitchFamily="18" charset="-120"/>
              </a:rPr>
              <a:t>，繞著架好的經度線一圈圈向內跑。</a:t>
            </a:r>
            <a:endParaRPr lang="zh-TW" altLang="en-US" sz="4400" b="1" dirty="0">
              <a:solidFill>
                <a:srgbClr val="0000FF"/>
              </a:solidFill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7451725" y="1782763"/>
            <a:ext cx="865188" cy="129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/>
          <a:lstStyle>
            <a:lvl1pPr marL="342900" indent="-3429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Times New Roman" panose="02020603050405020304" pitchFamily="18" charset="0"/>
                <a:ea typeface="新細明體" panose="02020500000000000000" pitchFamily="18" charset="-120"/>
              </a:defRPr>
            </a:lvl9pPr>
          </a:lstStyle>
          <a:p>
            <a:pPr eaLnBrk="1" hangingPunct="1">
              <a:spcBef>
                <a:spcPct val="20000"/>
              </a:spcBef>
              <a:buClr>
                <a:srgbClr val="996633"/>
              </a:buClr>
              <a:buSzPct val="70000"/>
              <a:buFont typeface="Wingdings" panose="05000000000000000000" pitchFamily="2" charset="2"/>
              <a:buNone/>
            </a:pPr>
            <a:r>
              <a:rPr lang="zh-TW" altLang="en-US" sz="4400" b="1" dirty="0" smtClean="0">
                <a:solidFill>
                  <a:srgbClr val="FF0000"/>
                </a:solidFill>
              </a:rPr>
              <a:t>譬喻</a:t>
            </a:r>
            <a:endParaRPr lang="zh-TW" altLang="en-US" sz="28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260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338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33860" grpId="0"/>
      <p:bldP spid="5" grpId="0"/>
    </p:bldLst>
  </p:timing>
</p:sld>
</file>

<file path=ppt/theme/theme1.xml><?xml version="1.0" encoding="utf-8"?>
<a:theme xmlns:a="http://schemas.openxmlformats.org/drawingml/2006/main" name="gwall">
  <a:themeElements>
    <a:clrScheme name="gwall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wall">
      <a:majorFont>
        <a:latin typeface="Times New Roman"/>
        <a:ea typeface="新細明體"/>
        <a:cs typeface=""/>
      </a:majorFont>
      <a:minorFont>
        <a:latin typeface="Times New Roman"/>
        <a:ea typeface="新細明體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  <a:ea typeface="新細明體" pitchFamily="18" charset="-120"/>
          </a:defRPr>
        </a:defPPr>
      </a:lstStyle>
    </a:lnDef>
  </a:objectDefaults>
  <a:extraClrSchemeLst>
    <a:extraClrScheme>
      <a:clrScheme name="gwall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wall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wall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GWALL</Template>
  <TotalTime>3968</TotalTime>
  <Words>433</Words>
  <Application>Microsoft Office PowerPoint</Application>
  <PresentationFormat>如螢幕大小 (4:3)</PresentationFormat>
  <Paragraphs>39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6" baseType="lpstr">
      <vt:lpstr>新細明體</vt:lpstr>
      <vt:lpstr>Calibri</vt:lpstr>
      <vt:lpstr>Times New Roman</vt:lpstr>
      <vt:lpstr>Wingdings</vt:lpstr>
      <vt:lpstr>gwall</vt:lpstr>
      <vt:lpstr>十二、衝破逆境</vt:lpstr>
      <vt:lpstr>句型練習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  <vt:lpstr>PowerPoint 簡報</vt:lpstr>
    </vt:vector>
  </TitlesOfParts>
  <Company>mychat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三、智救養馬人</dc:title>
  <dc:creator>SuperXP</dc:creator>
  <cp:lastModifiedBy>Teacher</cp:lastModifiedBy>
  <cp:revision>868</cp:revision>
  <cp:lastPrinted>1601-01-01T00:00:00Z</cp:lastPrinted>
  <dcterms:created xsi:type="dcterms:W3CDTF">2005-09-11T13:17:35Z</dcterms:created>
  <dcterms:modified xsi:type="dcterms:W3CDTF">2016-11-29T09:34:08Z</dcterms:modified>
</cp:coreProperties>
</file>