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90" r:id="rId2"/>
    <p:sldId id="291" r:id="rId3"/>
    <p:sldId id="295" r:id="rId4"/>
    <p:sldId id="296" r:id="rId5"/>
    <p:sldId id="297" r:id="rId6"/>
    <p:sldId id="298" r:id="rId7"/>
    <p:sldId id="307" r:id="rId8"/>
    <p:sldId id="299" r:id="rId9"/>
    <p:sldId id="300" r:id="rId10"/>
    <p:sldId id="301" r:id="rId11"/>
    <p:sldId id="308" r:id="rId12"/>
    <p:sldId id="302" r:id="rId13"/>
    <p:sldId id="304" r:id="rId14"/>
    <p:sldId id="305" r:id="rId15"/>
    <p:sldId id="306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53"/>
  </p:normalViewPr>
  <p:slideViewPr>
    <p:cSldViewPr snapToGrid="0">
      <p:cViewPr varScale="1">
        <p:scale>
          <a:sx n="41" d="100"/>
          <a:sy n="41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大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>
            <a:spLocks noGrp="1"/>
          </p:cNvSpPr>
          <p:nvPr>
            <p:ph type="title"/>
          </p:nvPr>
        </p:nvSpPr>
        <p:spPr>
          <a:xfrm>
            <a:off x="2387600" y="2298700"/>
            <a:ext cx="19621500" cy="4648200"/>
          </a:xfrm>
          <a:prstGeom prst="rect">
            <a:avLst/>
          </a:prstGeom>
        </p:spPr>
        <p:txBody>
          <a:bodyPr anchor="b"/>
          <a:lstStyle/>
          <a:p>
            <a:r>
              <a:t>大標題文字</a:t>
            </a:r>
          </a:p>
        </p:txBody>
      </p:sp>
      <p:sp>
        <p:nvSpPr>
          <p:cNvPr id="12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2387600" y="7073900"/>
            <a:ext cx="196215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王大明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774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–王大明</a:t>
            </a:r>
          </a:p>
        </p:txBody>
      </p:sp>
      <p:sp>
        <p:nvSpPr>
          <p:cNvPr id="112" name="「在此輸入名言語錄。」"/>
          <p:cNvSpPr txBox="1">
            <a:spLocks noGrp="1"/>
          </p:cNvSpPr>
          <p:nvPr>
            <p:ph type="body" sz="quarter" idx="22"/>
          </p:nvPr>
        </p:nvSpPr>
        <p:spPr>
          <a:xfrm>
            <a:off x="2387600" y="5937250"/>
            <a:ext cx="19621500" cy="1092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  <a:defRPr sz="5600"/>
            </a:lvl1pPr>
          </a:lstStyle>
          <a:p>
            <a:r>
              <a:t>「在此輸入名言語錄。」</a:t>
            </a:r>
          </a:p>
        </p:txBody>
      </p:sp>
      <p:sp>
        <p:nvSpPr>
          <p:cNvPr id="11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以雪山為背景，寬闊河流上兩名獨木舟手的全景照片"/>
          <p:cNvSpPr>
            <a:spLocks noGrp="1"/>
          </p:cNvSpPr>
          <p:nvPr>
            <p:ph type="pic" idx="21"/>
          </p:nvPr>
        </p:nvSpPr>
        <p:spPr>
          <a:xfrm>
            <a:off x="-47625" y="-2540000"/>
            <a:ext cx="24479250" cy="16319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大標題文字"/>
          <p:cNvSpPr txBox="1">
            <a:spLocks noGrp="1"/>
          </p:cNvSpPr>
          <p:nvPr>
            <p:ph type="title"/>
          </p:nvPr>
        </p:nvSpPr>
        <p:spPr>
          <a:xfrm>
            <a:off x="2387600" y="4533900"/>
            <a:ext cx="19621500" cy="4648200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直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紅色的船停泊在河邊碼頭旁，岸邊有樹木而背景是多雲的藍天"/>
          <p:cNvSpPr>
            <a:spLocks noGrp="1"/>
          </p:cNvSpPr>
          <p:nvPr>
            <p:ph type="pic" idx="21"/>
          </p:nvPr>
        </p:nvSpPr>
        <p:spPr>
          <a:xfrm>
            <a:off x="12407900" y="-2159000"/>
            <a:ext cx="10337800" cy="155067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大標題文字"/>
          <p:cNvSpPr txBox="1">
            <a:spLocks noGrp="1"/>
          </p:cNvSpPr>
          <p:nvPr>
            <p:ph type="title"/>
          </p:nvPr>
        </p:nvSpPr>
        <p:spPr>
          <a:xfrm>
            <a:off x="1790700" y="1066800"/>
            <a:ext cx="10007600" cy="56261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大標題文字</a:t>
            </a:r>
          </a:p>
        </p:txBody>
      </p:sp>
      <p:sp>
        <p:nvSpPr>
          <p:cNvPr id="40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790700" y="7035800"/>
            <a:ext cx="10007600" cy="562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9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7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、項目符號與小型即時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76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1790700" y="3644900"/>
            <a:ext cx="10007600" cy="8839200"/>
          </a:xfrm>
          <a:prstGeom prst="rect">
            <a:avLst/>
          </a:prstGeom>
        </p:spPr>
        <p:txBody>
          <a:bodyPr/>
          <a:lstStyle>
            <a:lvl1pPr marL="431800" indent="-431800">
              <a:spcBef>
                <a:spcPts val="5300"/>
              </a:spcBef>
              <a:defRPr sz="3800"/>
            </a:lvl1pPr>
            <a:lvl2pPr marL="863600" indent="-431800">
              <a:spcBef>
                <a:spcPts val="5300"/>
              </a:spcBef>
              <a:defRPr sz="3800"/>
            </a:lvl2pPr>
            <a:lvl3pPr marL="1295400" indent="-431800">
              <a:spcBef>
                <a:spcPts val="5300"/>
              </a:spcBef>
              <a:defRPr sz="3800"/>
            </a:lvl3pPr>
            <a:lvl4pPr marL="1727200" indent="-431800">
              <a:spcBef>
                <a:spcPts val="5300"/>
              </a:spcBef>
              <a:defRPr sz="3800"/>
            </a:lvl4pPr>
            <a:lvl5pPr marL="2159000" indent="-431800">
              <a:spcBef>
                <a:spcPts val="5300"/>
              </a:spcBef>
              <a:defRPr sz="38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7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、項目符號與大型即時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85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1790700" y="3644900"/>
            <a:ext cx="10007600" cy="8839200"/>
          </a:xfrm>
          <a:prstGeom prst="rect">
            <a:avLst/>
          </a:prstGeom>
        </p:spPr>
        <p:txBody>
          <a:bodyPr/>
          <a:lstStyle>
            <a:lvl1pPr marL="431800" indent="-431800">
              <a:spcBef>
                <a:spcPts val="5300"/>
              </a:spcBef>
              <a:defRPr sz="3800"/>
            </a:lvl1pPr>
            <a:lvl2pPr marL="863600" indent="-431800">
              <a:spcBef>
                <a:spcPts val="5300"/>
              </a:spcBef>
              <a:defRPr sz="3800"/>
            </a:lvl2pPr>
            <a:lvl3pPr marL="1295400" indent="-431800">
              <a:spcBef>
                <a:spcPts val="5300"/>
              </a:spcBef>
              <a:defRPr sz="3800"/>
            </a:lvl3pPr>
            <a:lvl4pPr marL="1727200" indent="-431800">
              <a:spcBef>
                <a:spcPts val="5300"/>
              </a:spcBef>
              <a:defRPr sz="3800"/>
            </a:lvl4pPr>
            <a:lvl5pPr marL="2159000" indent="-431800">
              <a:spcBef>
                <a:spcPts val="5300"/>
              </a:spcBef>
              <a:defRPr sz="38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內文層級一…"/>
          <p:cNvSpPr txBox="1">
            <a:spLocks noGrp="1"/>
          </p:cNvSpPr>
          <p:nvPr>
            <p:ph type="body" idx="1"/>
          </p:nvPr>
        </p:nvSpPr>
        <p:spPr>
          <a:xfrm>
            <a:off x="1790700" y="1790700"/>
            <a:ext cx="20815300" cy="10147300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9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用望遠鏡看雪山景觀的孩子"/>
          <p:cNvSpPr>
            <a:spLocks noGrp="1"/>
          </p:cNvSpPr>
          <p:nvPr>
            <p:ph type="pic" sz="half" idx="21"/>
          </p:nvPr>
        </p:nvSpPr>
        <p:spPr>
          <a:xfrm>
            <a:off x="12344400" y="7112000"/>
            <a:ext cx="10439400" cy="695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2" name="以藍天和被海洋環繞為背景，覆蓋著草皮的岩石小島"/>
          <p:cNvSpPr>
            <a:spLocks noGrp="1"/>
          </p:cNvSpPr>
          <p:nvPr>
            <p:ph type="pic" sz="half" idx="22"/>
          </p:nvPr>
        </p:nvSpPr>
        <p:spPr>
          <a:xfrm>
            <a:off x="12407900" y="190500"/>
            <a:ext cx="10363200" cy="690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紅色的船停泊在河邊碼頭旁，岸邊有樹木而背景是多雲的藍天"/>
          <p:cNvSpPr>
            <a:spLocks noGrp="1"/>
          </p:cNvSpPr>
          <p:nvPr>
            <p:ph type="pic" idx="23"/>
          </p:nvPr>
        </p:nvSpPr>
        <p:spPr>
          <a:xfrm>
            <a:off x="1583266" y="-1879600"/>
            <a:ext cx="10414001" cy="1562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1.jpe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>
            <a:spLocks noGrp="1"/>
          </p:cNvSpPr>
          <p:nvPr>
            <p:ph type="title"/>
          </p:nvPr>
        </p:nvSpPr>
        <p:spPr>
          <a:xfrm>
            <a:off x="1790700" y="571500"/>
            <a:ext cx="20815300" cy="298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/>
          </p:nvPr>
        </p:nvSpPr>
        <p:spPr>
          <a:xfrm>
            <a:off x="1790700" y="3644900"/>
            <a:ext cx="20815300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>
              <a:spcBef>
                <a:spcPts val="0"/>
              </a:spcBef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19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828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438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0480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657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267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4876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486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33Jn2yTcpk" TargetMode="Externa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歷史人物的功與過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歷史人物的功與過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發現問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發現問題</a:t>
            </a:r>
          </a:p>
        </p:txBody>
      </p:sp>
      <p:sp>
        <p:nvSpPr>
          <p:cNvPr id="324" name="我想研究的歷史人物是："/>
          <p:cNvSpPr txBox="1">
            <a:spLocks noGrp="1"/>
          </p:cNvSpPr>
          <p:nvPr>
            <p:ph type="body" sz="quarter" idx="1"/>
          </p:nvPr>
        </p:nvSpPr>
        <p:spPr>
          <a:xfrm>
            <a:off x="1784350" y="3674262"/>
            <a:ext cx="20815300" cy="1516984"/>
          </a:xfrm>
          <a:prstGeom prst="rect">
            <a:avLst/>
          </a:prstGeom>
        </p:spPr>
        <p:txBody>
          <a:bodyPr/>
          <a:lstStyle>
            <a:lvl1pPr marL="609599" indent="-609599">
              <a:defRPr sz="7400"/>
            </a:lvl1pPr>
          </a:lstStyle>
          <a:p>
            <a:r>
              <a:t>我想研究的歷史人物是：</a:t>
            </a:r>
          </a:p>
        </p:txBody>
      </p:sp>
      <p:sp>
        <p:nvSpPr>
          <p:cNvPr id="325" name="我挑選這個人物的原因是："/>
          <p:cNvSpPr txBox="1"/>
          <p:nvPr/>
        </p:nvSpPr>
        <p:spPr>
          <a:xfrm>
            <a:off x="1790700" y="7306008"/>
            <a:ext cx="20815300" cy="151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609599" indent="-609599">
              <a:buSzPct val="75000"/>
              <a:buChar char="•"/>
              <a:defRPr sz="7400"/>
            </a:lvl1pPr>
          </a:lstStyle>
          <a:p>
            <a:r>
              <a:t>我挑選這個人物的原因是：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搜集資料（正面）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搜集資料（正面</a:t>
            </a:r>
            <a:r>
              <a:rPr dirty="0"/>
              <a:t>）</a:t>
            </a:r>
          </a:p>
        </p:txBody>
      </p:sp>
      <p:sp>
        <p:nvSpPr>
          <p:cNvPr id="328" name="資料一："/>
          <p:cNvSpPr txBox="1">
            <a:spLocks noGrp="1"/>
          </p:cNvSpPr>
          <p:nvPr>
            <p:ph type="body" sz="quarter" idx="1"/>
          </p:nvPr>
        </p:nvSpPr>
        <p:spPr>
          <a:xfrm>
            <a:off x="1784350" y="3674262"/>
            <a:ext cx="20815300" cy="9761820"/>
          </a:xfrm>
          <a:prstGeom prst="rect">
            <a:avLst/>
          </a:prstGeom>
        </p:spPr>
        <p:txBody>
          <a:bodyPr>
            <a:normAutofit/>
          </a:bodyPr>
          <a:lstStyle>
            <a:lvl1pPr marL="609599" indent="-609599">
              <a:defRPr sz="7400"/>
            </a:lvl1pPr>
          </a:lstStyle>
          <a:p>
            <a:r>
              <a:rPr dirty="0" err="1"/>
              <a:t>資料一</a:t>
            </a:r>
            <a:r>
              <a:rPr dirty="0"/>
              <a:t>：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資料來源：網站</a:t>
            </a:r>
            <a:r>
              <a:rPr lang="en-US" altLang="zh-TW" dirty="0"/>
              <a:t>(</a:t>
            </a:r>
            <a:r>
              <a:rPr lang="zh-TW" altLang="en-US" dirty="0"/>
              <a:t>書籍</a:t>
            </a:r>
            <a:r>
              <a:rPr lang="en-US" altLang="zh-TW" dirty="0"/>
              <a:t>)</a:t>
            </a:r>
            <a:r>
              <a:rPr lang="zh-TW" altLang="en-US" dirty="0"/>
              <a:t>名稱及網址</a:t>
            </a:r>
            <a:r>
              <a:rPr lang="en-US" altLang="zh-TW" dirty="0"/>
              <a:t>(</a:t>
            </a:r>
            <a:r>
              <a:rPr lang="zh-TW" altLang="en-US" dirty="0"/>
              <a:t>作者</a:t>
            </a:r>
            <a:r>
              <a:rPr lang="en-US" altLang="zh-TW" dirty="0"/>
              <a:t>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548263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搜集資料（正面）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搜集資料（正面</a:t>
            </a:r>
            <a:r>
              <a:rPr dirty="0"/>
              <a:t>）</a:t>
            </a:r>
          </a:p>
        </p:txBody>
      </p:sp>
      <p:sp>
        <p:nvSpPr>
          <p:cNvPr id="328" name="資料一："/>
          <p:cNvSpPr txBox="1">
            <a:spLocks noGrp="1"/>
          </p:cNvSpPr>
          <p:nvPr>
            <p:ph type="body" sz="quarter" idx="1"/>
          </p:nvPr>
        </p:nvSpPr>
        <p:spPr>
          <a:xfrm>
            <a:off x="1784350" y="3674262"/>
            <a:ext cx="20815300" cy="9761820"/>
          </a:xfrm>
          <a:prstGeom prst="rect">
            <a:avLst/>
          </a:prstGeom>
        </p:spPr>
        <p:txBody>
          <a:bodyPr>
            <a:normAutofit/>
          </a:bodyPr>
          <a:lstStyle>
            <a:lvl1pPr marL="609599" indent="-609599">
              <a:defRPr sz="7400"/>
            </a:lvl1pPr>
          </a:lstStyle>
          <a:p>
            <a:r>
              <a:rPr dirty="0" err="1"/>
              <a:t>資料</a:t>
            </a:r>
            <a:r>
              <a:rPr lang="zh-TW" altLang="en-US" dirty="0"/>
              <a:t>二</a:t>
            </a:r>
            <a:r>
              <a:rPr dirty="0"/>
              <a:t>：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資料來源：網站</a:t>
            </a:r>
            <a:r>
              <a:rPr lang="en-US" altLang="zh-TW" dirty="0"/>
              <a:t>(</a:t>
            </a:r>
            <a:r>
              <a:rPr lang="zh-TW" altLang="en-US" dirty="0"/>
              <a:t>書籍</a:t>
            </a:r>
            <a:r>
              <a:rPr lang="en-US" altLang="zh-TW" dirty="0"/>
              <a:t>)</a:t>
            </a:r>
            <a:r>
              <a:rPr lang="zh-TW" altLang="en-US" dirty="0"/>
              <a:t>名稱及網址</a:t>
            </a:r>
            <a:r>
              <a:rPr lang="en-US" altLang="zh-TW" dirty="0"/>
              <a:t>(</a:t>
            </a:r>
            <a:r>
              <a:rPr lang="zh-TW" altLang="en-US" dirty="0"/>
              <a:t>作者</a:t>
            </a:r>
            <a:r>
              <a:rPr lang="en-US" altLang="zh-TW" dirty="0"/>
              <a:t>)</a:t>
            </a:r>
            <a:endParaRPr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搜集資料（負面）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搜集資料（負面）</a:t>
            </a:r>
          </a:p>
        </p:txBody>
      </p:sp>
      <p:sp>
        <p:nvSpPr>
          <p:cNvPr id="4" name="資料一：">
            <a:extLst>
              <a:ext uri="{FF2B5EF4-FFF2-40B4-BE49-F238E27FC236}">
                <a16:creationId xmlns:a16="http://schemas.microsoft.com/office/drawing/2014/main" id="{1C1E6D56-86C1-4E80-8FF4-941B9EEE3DE6}"/>
              </a:ext>
            </a:extLst>
          </p:cNvPr>
          <p:cNvSpPr txBox="1">
            <a:spLocks/>
          </p:cNvSpPr>
          <p:nvPr/>
        </p:nvSpPr>
        <p:spPr>
          <a:xfrm>
            <a:off x="1784350" y="3674262"/>
            <a:ext cx="20815300" cy="9761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609599" marR="0" indent="-609599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1219200" marR="0" indent="-609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828800" marR="0" indent="-609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2438400" marR="0" indent="-609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3048000" marR="0" indent="-609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657600" marR="0" indent="-609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267200" marR="0" indent="-609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4876800" marR="0" indent="-609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486400" marR="0" indent="-609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zh-TW" altLang="en-US" dirty="0"/>
              <a:t>資料一：</a:t>
            </a:r>
          </a:p>
          <a:p>
            <a:pPr hangingPunct="1"/>
            <a:endParaRPr lang="zh-TW" altLang="en-US" dirty="0"/>
          </a:p>
          <a:p>
            <a:pPr hangingPunct="1"/>
            <a:endParaRPr lang="zh-TW" altLang="en-US" dirty="0"/>
          </a:p>
          <a:p>
            <a:pPr hangingPunct="1"/>
            <a:endParaRPr lang="zh-TW" altLang="en-US" dirty="0"/>
          </a:p>
          <a:p>
            <a:pPr hangingPunct="1"/>
            <a:r>
              <a:rPr lang="zh-TW" altLang="en-US" dirty="0"/>
              <a:t>資料來源：網站</a:t>
            </a:r>
            <a:r>
              <a:rPr lang="en-US" altLang="zh-TW" dirty="0"/>
              <a:t>(</a:t>
            </a:r>
            <a:r>
              <a:rPr lang="zh-TW" altLang="en-US" dirty="0"/>
              <a:t>書籍</a:t>
            </a:r>
            <a:r>
              <a:rPr lang="en-US" altLang="zh-TW" dirty="0"/>
              <a:t>)</a:t>
            </a:r>
            <a:r>
              <a:rPr lang="zh-TW" altLang="en-US" dirty="0"/>
              <a:t>名稱及網址</a:t>
            </a:r>
            <a:r>
              <a:rPr lang="en-US" altLang="zh-TW" dirty="0"/>
              <a:t>(</a:t>
            </a:r>
            <a:r>
              <a:rPr lang="zh-TW" altLang="en-US" dirty="0"/>
              <a:t>作者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搜集資料（負面）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搜集資料（負面）</a:t>
            </a:r>
          </a:p>
        </p:txBody>
      </p:sp>
      <p:sp>
        <p:nvSpPr>
          <p:cNvPr id="6" name="資料一：">
            <a:extLst>
              <a:ext uri="{FF2B5EF4-FFF2-40B4-BE49-F238E27FC236}">
                <a16:creationId xmlns:a16="http://schemas.microsoft.com/office/drawing/2014/main" id="{7326AFBE-C3BE-497B-AB87-6538D7A37A71}"/>
              </a:ext>
            </a:extLst>
          </p:cNvPr>
          <p:cNvSpPr txBox="1">
            <a:spLocks/>
          </p:cNvSpPr>
          <p:nvPr/>
        </p:nvSpPr>
        <p:spPr>
          <a:xfrm>
            <a:off x="1778000" y="3002457"/>
            <a:ext cx="20815300" cy="9761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609599" marR="0" indent="-609599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7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1219200" marR="0" indent="-609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828800" marR="0" indent="-609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2438400" marR="0" indent="-609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3048000" marR="0" indent="-609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657600" marR="0" indent="-609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267200" marR="0" indent="-609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4876800" marR="0" indent="-609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486400" marR="0" indent="-609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zh-TW" altLang="en-US" dirty="0"/>
              <a:t>資料二：</a:t>
            </a:r>
          </a:p>
          <a:p>
            <a:pPr hangingPunct="1"/>
            <a:endParaRPr lang="zh-TW" altLang="en-US" dirty="0"/>
          </a:p>
          <a:p>
            <a:pPr hangingPunct="1"/>
            <a:endParaRPr lang="zh-TW" altLang="en-US" dirty="0"/>
          </a:p>
          <a:p>
            <a:pPr hangingPunct="1"/>
            <a:endParaRPr lang="zh-TW" altLang="en-US" dirty="0"/>
          </a:p>
          <a:p>
            <a:pPr hangingPunct="1"/>
            <a:r>
              <a:rPr lang="zh-TW" altLang="en-US" dirty="0"/>
              <a:t>資料來源：網站</a:t>
            </a:r>
            <a:r>
              <a:rPr lang="en-US" altLang="zh-TW" dirty="0"/>
              <a:t>(</a:t>
            </a:r>
            <a:r>
              <a:rPr lang="zh-TW" altLang="en-US" dirty="0"/>
              <a:t>書籍</a:t>
            </a:r>
            <a:r>
              <a:rPr lang="en-US" altLang="zh-TW" dirty="0"/>
              <a:t>)</a:t>
            </a:r>
            <a:r>
              <a:rPr lang="zh-TW" altLang="en-US" dirty="0"/>
              <a:t>名稱及網址</a:t>
            </a:r>
            <a:r>
              <a:rPr lang="en-US" altLang="zh-TW" dirty="0"/>
              <a:t>(</a:t>
            </a:r>
            <a:r>
              <a:rPr lang="zh-TW" altLang="en-US" dirty="0"/>
              <a:t>作者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整理分析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整理分析</a:t>
            </a:r>
          </a:p>
        </p:txBody>
      </p:sp>
      <p:graphicFrame>
        <p:nvGraphicFramePr>
          <p:cNvPr id="340" name="表格 1"/>
          <p:cNvGraphicFramePr/>
          <p:nvPr/>
        </p:nvGraphicFramePr>
        <p:xfrm>
          <a:off x="2972430" y="3119155"/>
          <a:ext cx="18451840" cy="9890688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5246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5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4844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6000" dirty="0" err="1">
                          <a:solidFill>
                            <a:srgbClr val="FFFFFF"/>
                          </a:solidFill>
                        </a:rPr>
                        <a:t>歷史人物</a:t>
                      </a:r>
                      <a:endParaRPr sz="6000" dirty="0">
                        <a:solidFill>
                          <a:srgbClr val="FFFFFF"/>
                        </a:solidFill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5000"/>
                      </a:pPr>
                      <a:endParaRPr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844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6000" dirty="0" err="1">
                          <a:solidFill>
                            <a:srgbClr val="FFFFFF"/>
                          </a:solidFill>
                        </a:rPr>
                        <a:t>研究動機</a:t>
                      </a:r>
                      <a:endParaRPr sz="6000" dirty="0">
                        <a:solidFill>
                          <a:srgbClr val="FFFFFF"/>
                        </a:solidFill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5000"/>
                      </a:pPr>
                      <a:endParaRPr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844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6000" dirty="0" err="1">
                          <a:solidFill>
                            <a:srgbClr val="FFFFFF"/>
                          </a:solidFill>
                        </a:rPr>
                        <a:t>正面影響</a:t>
                      </a:r>
                      <a:endParaRPr sz="6000" dirty="0">
                        <a:solidFill>
                          <a:srgbClr val="FFFFFF"/>
                        </a:solidFill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5000"/>
                      </a:pPr>
                      <a:endParaRPr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844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6000" dirty="0" err="1">
                          <a:solidFill>
                            <a:srgbClr val="FFFFFF"/>
                          </a:solidFill>
                        </a:rPr>
                        <a:t>負面影響</a:t>
                      </a:r>
                      <a:endParaRPr sz="6000" dirty="0">
                        <a:solidFill>
                          <a:srgbClr val="FFFFFF"/>
                        </a:solidFill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5000"/>
                      </a:pPr>
                      <a:endParaRPr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844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6000" dirty="0" err="1">
                          <a:solidFill>
                            <a:srgbClr val="FFFFFF"/>
                          </a:solidFill>
                        </a:rPr>
                        <a:t>我的評價</a:t>
                      </a:r>
                      <a:endParaRPr sz="6000" dirty="0">
                        <a:solidFill>
                          <a:srgbClr val="FFFFFF"/>
                        </a:solidFill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5000"/>
                      </a:pPr>
                      <a:endParaRPr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844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6000" dirty="0" err="1">
                          <a:solidFill>
                            <a:srgbClr val="FFFFFF"/>
                          </a:solidFill>
                        </a:rPr>
                        <a:t>行動省思</a:t>
                      </a:r>
                      <a:endParaRPr sz="6000" dirty="0">
                        <a:solidFill>
                          <a:srgbClr val="FFFFFF"/>
                        </a:solidFill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5000"/>
                      </a:pPr>
                      <a:endParaRPr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截圖 2024-01-16 下午11.35.46.png" descr="截圖 2024-01-16 下午11.35.4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496" y="881797"/>
            <a:ext cx="16639008" cy="119524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然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然而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截圖 2024-01-16 下午11.42.57.png" descr="截圖 2024-01-16 下午11.42.5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018" y="943589"/>
            <a:ext cx="21725964" cy="118288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截圖 2024-01-16 下午11.42.03.png" descr="截圖 2024-01-16 下午11.42.0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29018" y="1879973"/>
            <a:ext cx="21725963" cy="99560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截圖 2024-01-16 下午11.44.48.png" descr="截圖 2024-01-16 下午11.44.4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364" y="763906"/>
            <a:ext cx="22267272" cy="12188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82A838-1DFC-4D6F-BE01-A9334BEEF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從台灣原住民的角度來看鄭氏政權 </a:t>
            </a:r>
            <a:r>
              <a:rPr lang="en-US" altLang="zh-TW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Zheng Dynasty in the eyes of Taiwan Indigenous People (</a:t>
            </a:r>
            <a:r>
              <a:rPr lang="en-US" altLang="zh-TW" dirty="0" err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youtube.com</a:t>
            </a:r>
            <a:r>
              <a:rPr lang="en-US" altLang="zh-TW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56105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歷史，是勝者所寫…"/>
          <p:cNvSpPr txBox="1">
            <a:spLocks noGrp="1"/>
          </p:cNvSpPr>
          <p:nvPr>
            <p:ph type="title"/>
          </p:nvPr>
        </p:nvSpPr>
        <p:spPr>
          <a:xfrm>
            <a:off x="2381250" y="4533900"/>
            <a:ext cx="19621500" cy="4648200"/>
          </a:xfrm>
          <a:prstGeom prst="rect">
            <a:avLst/>
          </a:prstGeom>
        </p:spPr>
        <p:txBody>
          <a:bodyPr/>
          <a:lstStyle/>
          <a:p>
            <a:pPr defTabSz="808990">
              <a:defRPr sz="10976"/>
            </a:pPr>
            <a:r>
              <a:t>歷史，是勝者所寫</a:t>
            </a:r>
          </a:p>
          <a:p>
            <a:pPr defTabSz="808990">
              <a:defRPr sz="10976"/>
            </a:pPr>
            <a:r>
              <a:t>不是唯一真理，也未必是事實。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你的任務是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你的任務是</a:t>
            </a:r>
          </a:p>
        </p:txBody>
      </p:sp>
      <p:sp>
        <p:nvSpPr>
          <p:cNvPr id="318" name="找一個這學期所學，或你好奇的歷史人物。"/>
          <p:cNvSpPr txBox="1"/>
          <p:nvPr/>
        </p:nvSpPr>
        <p:spPr>
          <a:xfrm>
            <a:off x="3197441" y="4002956"/>
            <a:ext cx="18580101" cy="140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609599" indent="-609599">
              <a:buSzPct val="75000"/>
              <a:buChar char="•"/>
              <a:defRPr sz="7400"/>
            </a:lvl1pPr>
          </a:lstStyle>
          <a:p>
            <a:r>
              <a:rPr dirty="0" err="1"/>
              <a:t>找一個這學期所學，或你好奇的歷史人物</a:t>
            </a:r>
            <a:r>
              <a:rPr dirty="0"/>
              <a:t>。</a:t>
            </a:r>
          </a:p>
        </p:txBody>
      </p:sp>
      <p:sp>
        <p:nvSpPr>
          <p:cNvPr id="319" name="搜集這個歷史人物的「正面」和「負面」的資料"/>
          <p:cNvSpPr txBox="1"/>
          <p:nvPr/>
        </p:nvSpPr>
        <p:spPr>
          <a:xfrm>
            <a:off x="3197441" y="6520303"/>
            <a:ext cx="20459701" cy="140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609599" indent="-609599">
              <a:buSzPct val="75000"/>
              <a:buChar char="•"/>
              <a:defRPr sz="7400"/>
            </a:lvl1pPr>
          </a:lstStyle>
          <a:p>
            <a:r>
              <a:rPr dirty="0" err="1"/>
              <a:t>搜集這個歷史人物的「正面」和「負面」的資料</a:t>
            </a:r>
            <a:endParaRPr dirty="0"/>
          </a:p>
        </p:txBody>
      </p:sp>
      <p:sp>
        <p:nvSpPr>
          <p:cNvPr id="320" name="整理資料並對這個人物作出自己的評論"/>
          <p:cNvSpPr txBox="1"/>
          <p:nvPr/>
        </p:nvSpPr>
        <p:spPr>
          <a:xfrm>
            <a:off x="3197441" y="9037650"/>
            <a:ext cx="16700501" cy="140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609599" indent="-609599">
              <a:buSzPct val="75000"/>
              <a:buChar char="•"/>
              <a:defRPr sz="7400"/>
            </a:lvl1pPr>
          </a:lstStyle>
          <a:p>
            <a:r>
              <a:rPr dirty="0" err="1"/>
              <a:t>整理資料並對這個人物作出自己的評論</a:t>
            </a:r>
            <a:endParaRPr dirty="0"/>
          </a:p>
        </p:txBody>
      </p:sp>
      <p:sp>
        <p:nvSpPr>
          <p:cNvPr id="321" name="反思整個歷程，為這任務或人物寫出省思"/>
          <p:cNvSpPr txBox="1"/>
          <p:nvPr/>
        </p:nvSpPr>
        <p:spPr>
          <a:xfrm>
            <a:off x="3197441" y="11554997"/>
            <a:ext cx="17640301" cy="140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609599" indent="-609599">
              <a:buSzPct val="75000"/>
              <a:buChar char="•"/>
              <a:defRPr sz="7400"/>
            </a:lvl1pPr>
          </a:lstStyle>
          <a:p>
            <a:r>
              <a:rPr dirty="0" err="1"/>
              <a:t>反思整個歷程，為這任務或人物寫出省思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" grpId="0" animBg="1" advAuto="0"/>
      <p:bldP spid="319" grpId="0" animBg="1" advAuto="0"/>
      <p:bldP spid="320" grpId="0" animBg="1" advAuto="0"/>
      <p:bldP spid="321" grpId="0" animBg="1" advAuto="0"/>
    </p:bldLst>
  </p:timing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143</Words>
  <Application>Microsoft Office PowerPoint</Application>
  <PresentationFormat>自訂</PresentationFormat>
  <Paragraphs>44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Gradient</vt:lpstr>
      <vt:lpstr>歷史人物的功與過</vt:lpstr>
      <vt:lpstr>PowerPoint 簡報</vt:lpstr>
      <vt:lpstr>然而</vt:lpstr>
      <vt:lpstr>PowerPoint 簡報</vt:lpstr>
      <vt:lpstr>PowerPoint 簡報</vt:lpstr>
      <vt:lpstr>PowerPoint 簡報</vt:lpstr>
      <vt:lpstr>從台灣原住民的角度來看鄭氏政權 The Zheng Dynasty in the eyes of Taiwan Indigenous People (youtube.com)</vt:lpstr>
      <vt:lpstr>歷史，是勝者所寫 不是唯一真理，也未必是事實。</vt:lpstr>
      <vt:lpstr>你的任務是</vt:lpstr>
      <vt:lpstr>發現問題</vt:lpstr>
      <vt:lpstr>搜集資料（正面）</vt:lpstr>
      <vt:lpstr>搜集資料（正面）</vt:lpstr>
      <vt:lpstr>搜集資料（負面）</vt:lpstr>
      <vt:lpstr>搜集資料（負面）</vt:lpstr>
      <vt:lpstr>整理分析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社會科主題探究</dc:title>
  <dc:creator>user</dc:creator>
  <cp:lastModifiedBy>劭涵 莊</cp:lastModifiedBy>
  <cp:revision>6</cp:revision>
  <dcterms:modified xsi:type="dcterms:W3CDTF">2024-01-19T10:08:43Z</dcterms:modified>
</cp:coreProperties>
</file>