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4" r:id="rId4"/>
    <p:sldMasterId id="2147483655" r:id="rId5"/>
    <p:sldMasterId id="2147483656" r:id="rId6"/>
    <p:sldMasterId id="2147483657" r:id="rId7"/>
  </p:sldMasterIdLst>
  <p:sldIdLst>
    <p:sldId id="256" r:id="rId8"/>
    <p:sldId id="289" r:id="rId9"/>
    <p:sldId id="290" r:id="rId10"/>
    <p:sldId id="292" r:id="rId11"/>
    <p:sldId id="291" r:id="rId12"/>
    <p:sldId id="293" r:id="rId13"/>
    <p:sldId id="294" r:id="rId14"/>
    <p:sldId id="295" r:id="rId15"/>
    <p:sldId id="296" r:id="rId16"/>
    <p:sldId id="297" r:id="rId17"/>
    <p:sldId id="299" r:id="rId18"/>
    <p:sldId id="282" r:id="rId19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華康粗黑體" panose="020B0709000000000000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E1C"/>
    <a:srgbClr val="333333"/>
    <a:srgbClr val="71E955"/>
    <a:srgbClr val="FF9900"/>
    <a:srgbClr val="FF66CC"/>
    <a:srgbClr val="3399FF"/>
    <a:srgbClr val="CC0000"/>
    <a:srgbClr val="00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1" autoAdjust="0"/>
    <p:restoredTop sz="93939" autoAdjust="0"/>
  </p:normalViewPr>
  <p:slideViewPr>
    <p:cSldViewPr>
      <p:cViewPr varScale="1">
        <p:scale>
          <a:sx n="62" d="100"/>
          <a:sy n="62" d="100"/>
        </p:scale>
        <p:origin x="135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66C7-C6BE-4CAD-A06B-50488545C3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169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C0AF3-4C2B-4307-9E06-6220F96326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4543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FC8C9-DC7B-4303-ACE2-6608A522FD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1806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03816-64B8-4BE7-B2ED-E9D2C22EDA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159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5D63-18A2-4397-9D5C-7AB0711963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7955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4F499-FB91-4230-906F-2090115E67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9823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02486-E973-4CB0-82CF-A85DA6919B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757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97309-3E3B-4D85-B5CD-BAD3FDECE1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2384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66E3-ED02-4496-A34E-403D374C52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707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A3C1C-00F9-4D09-9E7D-6D869FA324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4850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9ADC8-2E7A-489B-8480-C8A35D024C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14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1ED62-A452-4328-9EA4-8C70BB2BC6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5033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A0F73-DD74-4B51-A6BE-34F1AA34A1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2557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51D43-00A1-4E5D-AC9F-495198BBC2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5801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C336-8FA0-4657-BD22-0B71958490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7531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894FA-921A-4B44-8241-0886BED6DA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2677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03072-34AC-4693-BA18-2E35E47DE23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6553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AEAB1-C8E9-4B91-92C6-C7A8365438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3310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0DE4D-2047-4E08-A4D3-8EC9152C46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027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A0B6-A546-4B4B-A99C-E3F73ADE9A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2149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4C9F1-2122-4E6E-B398-972ABE61A3A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3254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A1ED5-395E-4831-A093-3E32326D02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250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A42C-376D-46E8-8276-DB18209E8A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32795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A0DE1-BBE6-482D-8B10-5BE65C191F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9371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0A14-AFDC-4777-BC7D-963AA1B97E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981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645F3-A9D2-4F28-A8CF-3C0407B647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4071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78E69-C5D7-4640-8930-CC2DED1F7F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6674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FB6EF-537A-46B9-9510-B2A2E64BF3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09730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7EF1D-4507-4C91-903D-8A1B126FB3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8979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C2FA6-17C4-4CB3-B4DD-BEF6B0FB890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6888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9ECC-3A9A-4E01-9EE9-4099E5AB5B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5939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07523-4BBD-4316-896B-EFDC8F609C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221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59BBC-A66B-4928-9EDF-31606E64C9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876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9FED-9C96-4F44-BFF7-8FF56C762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9198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B5930-FB61-454F-B9CE-877F899969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3868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4E68F-14EF-414E-8AE3-918BCAC0E1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50248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4B89-A32F-4554-B625-FB8FBE1CBA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34960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B88B0-B0F4-4DD4-97A3-4570404580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85432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B0A18-B77F-4CCC-B0C9-88D9EFB251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4363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A3558-F1F6-427A-B78B-A97B0DB03DB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9479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6714E-9D6F-4EB0-8088-50088586B6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0259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A7959-93BC-4D61-933B-61007AD53D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768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DC7AD-B6CE-4D24-9F0E-FCCD1E8FBAC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028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022C2-ECB3-4E44-A5A6-ECAA2D1B7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889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0F167-AF4C-45FE-99E6-F286EF19E5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706881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A0A6A-6869-44F0-B16E-66E5B58DAA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64037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6A0C4-F62D-4F84-8B12-425F0EA25D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3544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D296C-D69E-4659-BFF4-16A080D930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683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08860-62B1-4B64-91C3-A7FD6466CB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858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7AEB-78BF-415E-B34C-C41A4AA870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94903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71F6-2A5D-47B1-90F6-48A2E32DDD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6490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1FB7E-C0BE-4709-A015-48493FE599B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7188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7AF6-B9E7-4E6B-84DA-8E107FF2A5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11321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FA018-EA74-4D87-96A2-7D06F9D328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0663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DD298-C1AD-4D91-998D-47742A6CCC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1053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9829D-6366-46F1-817C-DF89596837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59154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1D84-B7EE-46E2-A99E-B72F2E8C33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07572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44593-723A-456A-BA83-E73F1869F9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1490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6D3DE-27C5-48FA-9254-0F095970D1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79380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8B036-0F11-473A-BB36-BBDE2F4C8E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9376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AD54-E0BB-44E2-BC8C-F5A44296EA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0709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D1AE-9B01-4663-A2FB-3374404438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88861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DEE45-EA3B-4BA8-BD4F-705DA84040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10312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AE40-27EF-4C8D-ADC1-9921149D01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6541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CA856-67B2-4D3D-B028-F5757D27B0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23316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6E34-D953-4E0E-B542-FD2F8EF2E6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4488-36E5-4081-BA2D-6C5D5A8F81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95873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FA27-55CB-49FF-B310-4045AC1262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0890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0651A-1E16-4851-BAC6-B32E655BF0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31699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D188D-6BCB-41B9-85BF-79F6E5CC53C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09241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0C28-4A5C-45F8-88D1-99E32C5900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66463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C9AC-9704-49B7-8BC9-77BBFE27B67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19403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F03B5-F2B6-4B8F-9F91-1AF467546B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01130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AC3C-16EC-4906-AD58-1B8A699438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650298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1171B-4285-4A53-920C-E2AD46569C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18347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360AC-1091-4AAB-B661-1F51598F00F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0391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2CC2-3D20-4466-B625-FCACEA11D52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902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3F04E-9B23-409B-90E2-4EEE97CFB7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61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46C27"/>
            </a:gs>
            <a:gs pos="50000">
              <a:srgbClr val="71E955"/>
            </a:gs>
            <a:gs pos="100000">
              <a:srgbClr val="346C2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2445CE68-19B8-49D9-97B7-A9CD05B823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1031" name="Picture 12" descr="LUCK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5300663"/>
            <a:ext cx="11287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46C27"/>
            </a:gs>
            <a:gs pos="50000">
              <a:srgbClr val="71E955"/>
            </a:gs>
            <a:gs pos="100000">
              <a:srgbClr val="346C2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58A736D4-7343-4053-BDE4-D9F4160B55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5" name="Picture 8" descr="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46C27"/>
            </a:gs>
            <a:gs pos="50000">
              <a:srgbClr val="71E955"/>
            </a:gs>
            <a:gs pos="100000">
              <a:srgbClr val="346C2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B689D0CC-13DE-42DC-AE4E-35836AA3AE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3079" name="Picture 8" descr="00400072"/>
          <p:cNvPicPr>
            <a:picLocks noChangeAspect="1" noChangeArrowheads="1"/>
          </p:cNvPicPr>
          <p:nvPr userDrawn="1"/>
        </p:nvPicPr>
        <p:blipFill>
          <a:blip r:embed="rId1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149725"/>
            <a:ext cx="192881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184776"/>
            </a:gs>
            <a:gs pos="100000">
              <a:srgbClr val="33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95E0D9D8-20C7-4F89-A9E8-E7745F4934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4103" name="Picture 8" descr="00400074"/>
          <p:cNvPicPr>
            <a:picLocks noChangeAspect="1" noChangeArrowheads="1"/>
          </p:cNvPicPr>
          <p:nvPr userDrawn="1"/>
        </p:nvPicPr>
        <p:blipFill>
          <a:blip r:embed="rId1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4437063"/>
            <a:ext cx="1724025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BCC3E6CE-2A58-48D0-B04D-7208DFDD96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5127" name="Picture 7" descr="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A52884CB-1FE3-4606-ACEC-54355266E9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6151" name="Picture 7" descr="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rgbClr val="71E955"/>
            </a:gs>
            <a:gs pos="100000">
              <a:srgbClr val="346C27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+mn-ea"/>
              </a:defRPr>
            </a:lvl1pPr>
          </a:lstStyle>
          <a:p>
            <a:pPr>
              <a:defRPr/>
            </a:pPr>
            <a:fld id="{398450A1-3ABD-4937-AFEE-E4FEFE9264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7175" name="Picture 7" descr="LUCKY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663" y="5300663"/>
            <a:ext cx="112871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SLgfc93Vk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684" y="420688"/>
            <a:ext cx="9034463" cy="2736850"/>
          </a:xfrm>
        </p:spPr>
        <p:txBody>
          <a:bodyPr anchor="ctr"/>
          <a:lstStyle/>
          <a:p>
            <a:pPr eaLnBrk="1" hangingPunct="1"/>
            <a:r>
              <a:rPr lang="en-US" altLang="zh-TW" sz="7200" b="1" dirty="0" err="1" smtClean="0">
                <a:ea typeface="標楷體" panose="03000509000000000000" pitchFamily="65" charset="-120"/>
              </a:rPr>
              <a:t>Kahoot</a:t>
            </a:r>
            <a:r>
              <a:rPr lang="zh-TW" altLang="en-US" sz="7200" b="1" dirty="0" smtClean="0">
                <a:ea typeface="標楷體" panose="03000509000000000000" pitchFamily="65" charset="-120"/>
              </a:rPr>
              <a:t>互動評量軟體</a:t>
            </a:r>
            <a:r>
              <a:rPr lang="en-US" altLang="zh-TW" sz="7200" b="1" dirty="0" smtClean="0">
                <a:ea typeface="標楷體" panose="03000509000000000000" pitchFamily="65" charset="-120"/>
              </a:rPr>
              <a:t/>
            </a:r>
            <a:br>
              <a:rPr lang="en-US" altLang="zh-TW" sz="7200" b="1" dirty="0" smtClean="0">
                <a:ea typeface="標楷體" panose="03000509000000000000" pitchFamily="65" charset="-120"/>
              </a:rPr>
            </a:br>
            <a:r>
              <a:rPr lang="zh-TW" altLang="en-US" sz="7200" b="1" dirty="0" smtClean="0">
                <a:ea typeface="標楷體" panose="03000509000000000000" pitchFamily="65" charset="-120"/>
              </a:rPr>
              <a:t>操作簡介</a:t>
            </a:r>
            <a:r>
              <a:rPr lang="en-US" altLang="zh-TW" sz="7200" b="1" dirty="0" smtClean="0">
                <a:ea typeface="標楷體" panose="03000509000000000000" pitchFamily="65" charset="-120"/>
              </a:rPr>
              <a:t>-</a:t>
            </a:r>
            <a:r>
              <a:rPr lang="zh-TW" altLang="en-US" sz="7200" b="1" dirty="0" smtClean="0">
                <a:ea typeface="標楷體" panose="03000509000000000000" pitchFamily="65" charset="-120"/>
              </a:rPr>
              <a:t>家長篇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1115616" y="4293096"/>
            <a:ext cx="6696744" cy="864096"/>
          </a:xfrm>
          <a:prstGeom prst="roundRect">
            <a:avLst/>
          </a:prstGeom>
          <a:solidFill>
            <a:srgbClr val="1C7E1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ea typeface="標楷體" panose="03000509000000000000" pitchFamily="65" charset="-120"/>
              </a:rPr>
              <a:t>還有其他更完整的操作教學，請參考下列網址：</a:t>
            </a:r>
            <a:r>
              <a:rPr lang="en-US" altLang="zh-TW" sz="2000" b="1" dirty="0" smtClean="0">
                <a:solidFill>
                  <a:schemeClr val="bg1"/>
                </a:solidFill>
                <a:ea typeface="標楷體" panose="03000509000000000000" pitchFamily="65" charset="-120"/>
                <a:hlinkClick r:id="rId3"/>
              </a:rPr>
              <a:t>https://www.youtube.com/watch?v=mSLgfc93VkA</a:t>
            </a:r>
            <a:endParaRPr lang="zh-TW" altLang="en-US" sz="2000" b="1" dirty="0">
              <a:solidFill>
                <a:schemeClr val="bg1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764704"/>
            <a:ext cx="8672856" cy="44644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圓角矩形圖說文字 4"/>
          <p:cNvSpPr/>
          <p:nvPr/>
        </p:nvSpPr>
        <p:spPr>
          <a:xfrm>
            <a:off x="1115616" y="1412776"/>
            <a:ext cx="1656184" cy="1008112"/>
          </a:xfrm>
          <a:prstGeom prst="wedgeRoundRectCallout">
            <a:avLst>
              <a:gd name="adj1" fmla="val 93429"/>
              <a:gd name="adj2" fmla="val 61788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顯示學生作答分布</a:t>
            </a:r>
            <a:endParaRPr lang="en-US" altLang="zh-TW" sz="28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971600" y="5534791"/>
            <a:ext cx="3312368" cy="486497"/>
          </a:xfrm>
          <a:prstGeom prst="wedgeRoundRectCallout">
            <a:avLst>
              <a:gd name="adj1" fmla="val 44933"/>
              <a:gd name="adj2" fmla="val -145551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電腦顯示正確解答</a:t>
            </a:r>
            <a:endParaRPr lang="en-US" altLang="zh-TW" sz="28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7956376" y="4077072"/>
            <a:ext cx="895992" cy="648072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5868144" y="5418160"/>
            <a:ext cx="3128240" cy="1323208"/>
          </a:xfrm>
          <a:prstGeom prst="wedgeRoundRectCallout">
            <a:avLst>
              <a:gd name="adj1" fmla="val 31642"/>
              <a:gd name="adj2" fmla="val -120760"/>
              <a:gd name="adj3" fmla="val 16667"/>
            </a:avLst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答對時的畫面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紅色圈表示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001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同學的積分！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10148"/>
            <a:ext cx="8672856" cy="41736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圓角矩形圖說文字 4"/>
          <p:cNvSpPr/>
          <p:nvPr/>
        </p:nvSpPr>
        <p:spPr>
          <a:xfrm>
            <a:off x="1115616" y="1412776"/>
            <a:ext cx="1656184" cy="1008112"/>
          </a:xfrm>
          <a:prstGeom prst="wedgeRoundRectCallout">
            <a:avLst>
              <a:gd name="adj1" fmla="val 93429"/>
              <a:gd name="adj2" fmla="val 61788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顯示學生作答分布</a:t>
            </a:r>
            <a:endParaRPr lang="en-US" altLang="zh-TW" sz="28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971600" y="5534791"/>
            <a:ext cx="3312368" cy="774529"/>
          </a:xfrm>
          <a:prstGeom prst="wedgeRoundRectCallout">
            <a:avLst>
              <a:gd name="adj1" fmla="val -6548"/>
              <a:gd name="adj2" fmla="val -230107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電腦顯示正確解答</a:t>
            </a:r>
            <a:endParaRPr lang="en-US" altLang="zh-TW" sz="28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流程圖: 接點 6"/>
          <p:cNvSpPr/>
          <p:nvPr/>
        </p:nvSpPr>
        <p:spPr>
          <a:xfrm>
            <a:off x="7164288" y="3068960"/>
            <a:ext cx="895992" cy="648072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5868144" y="5418160"/>
            <a:ext cx="2952328" cy="1323208"/>
          </a:xfrm>
          <a:prstGeom prst="wedgeRoundRectCallout">
            <a:avLst>
              <a:gd name="adj1" fmla="val 11971"/>
              <a:gd name="adj2" fmla="val -182394"/>
              <a:gd name="adj3" fmla="val 16667"/>
            </a:avLst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eaLnBrk="1" hangingPunct="1">
              <a:defRPr/>
            </a:pP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答錯時的畫面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eaLnBrk="1" hangingPunct="1">
              <a:defRPr/>
            </a:pP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黃色圈表示這一題的正確解答為何。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3" y="1557339"/>
            <a:ext cx="6985149" cy="4175918"/>
          </a:xfrm>
          <a:gradFill rotWithShape="1">
            <a:gsLst>
              <a:gs pos="0">
                <a:srgbClr val="0D3A0D"/>
              </a:gs>
              <a:gs pos="100000">
                <a:srgbClr val="1C7E1C">
                  <a:alpha val="99001"/>
                </a:srgbClr>
              </a:gs>
            </a:gsLst>
            <a:lin ang="2700000" scaled="1"/>
          </a:gra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4200"/>
              </a:spcBef>
              <a:buFontTx/>
              <a:buNone/>
            </a:pPr>
            <a:endParaRPr lang="en-US" altLang="zh-TW" sz="4400" b="1" dirty="0" smtClean="0">
              <a:solidFill>
                <a:schemeClr val="bg1"/>
              </a:solidFill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如此有趣</a:t>
            </a:r>
            <a:r>
              <a:rPr lang="zh-TW" altLang="en-US" sz="6000" b="1" dirty="0">
                <a:solidFill>
                  <a:schemeClr val="bg1"/>
                </a:solidFill>
                <a:ea typeface="標楷體" panose="03000509000000000000" pitchFamily="65" charset="-120"/>
              </a:rPr>
              <a:t>的</a:t>
            </a:r>
            <a:r>
              <a:rPr lang="zh-TW" altLang="en-US" sz="6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測驗</a:t>
            </a:r>
            <a:endParaRPr lang="en-US" altLang="zh-TW" sz="6000" b="1" dirty="0" smtClean="0">
              <a:solidFill>
                <a:schemeClr val="bg1"/>
              </a:solidFill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TW" altLang="en-US" sz="6000" b="1" dirty="0">
                <a:solidFill>
                  <a:schemeClr val="bg1"/>
                </a:solidFill>
                <a:ea typeface="標楷體" panose="03000509000000000000" pitchFamily="65" charset="-120"/>
              </a:rPr>
              <a:t>您還在等什麼呢</a:t>
            </a:r>
            <a:r>
              <a:rPr lang="zh-TW" altLang="en-US" sz="6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？</a:t>
            </a:r>
            <a:endParaRPr lang="en-US" altLang="zh-TW" sz="6000" b="1" dirty="0" smtClean="0">
              <a:solidFill>
                <a:schemeClr val="bg1"/>
              </a:solidFill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zh-TW" altLang="en-US" sz="6000" b="1" dirty="0">
                <a:solidFill>
                  <a:schemeClr val="bg1"/>
                </a:solidFill>
                <a:ea typeface="標楷體" panose="03000509000000000000" pitchFamily="65" charset="-120"/>
              </a:rPr>
              <a:t>快來挑戰吧</a:t>
            </a:r>
            <a:r>
              <a:rPr lang="zh-TW" altLang="en-US" sz="6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！</a:t>
            </a:r>
            <a:endParaRPr lang="en-US" altLang="zh-TW" sz="6000" b="1" dirty="0" smtClean="0">
              <a:solidFill>
                <a:schemeClr val="bg1"/>
              </a:solidFill>
              <a:ea typeface="標楷體" panose="03000509000000000000" pitchFamily="65" charset="-12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zh-TW" sz="6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        </a:t>
            </a:r>
            <a:r>
              <a:rPr lang="en-US" altLang="zh-TW" sz="6000" b="1" dirty="0" smtClean="0">
                <a:solidFill>
                  <a:srgbClr val="FFFF00"/>
                </a:solidFill>
                <a:ea typeface="標楷體" panose="03000509000000000000" pitchFamily="65" charset="-120"/>
              </a:rPr>
              <a:t>THE END</a:t>
            </a:r>
            <a:r>
              <a:rPr lang="zh-TW" altLang="en-US" sz="4000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	</a:t>
            </a:r>
            <a:r>
              <a:rPr lang="zh-TW" altLang="en-US" b="1" dirty="0" smtClean="0">
                <a:solidFill>
                  <a:schemeClr val="bg1"/>
                </a:solidFill>
                <a:ea typeface="標楷體" panose="03000509000000000000" pitchFamily="65" charset="-12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b="1" dirty="0" err="1" smtClean="0">
                <a:ea typeface="標楷體" panose="03000509000000000000" pitchFamily="65" charset="-120"/>
              </a:rPr>
              <a:t>Kahoot</a:t>
            </a:r>
            <a:r>
              <a:rPr lang="zh-TW" altLang="en-US" sz="5400" b="1" dirty="0" smtClean="0">
                <a:ea typeface="標楷體" panose="03000509000000000000" pitchFamily="65" charset="-120"/>
              </a:rPr>
              <a:t>系統可以做什麼？</a:t>
            </a: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b="1" dirty="0" err="1" smtClean="0">
                <a:ea typeface="標楷體" panose="03000509000000000000" pitchFamily="65" charset="-120"/>
              </a:rPr>
              <a:t>Kahoot</a:t>
            </a:r>
            <a:r>
              <a:rPr lang="zh-TW" altLang="en-US" b="1" dirty="0" smtClean="0">
                <a:ea typeface="標楷體" panose="03000509000000000000" pitchFamily="65" charset="-120"/>
              </a:rPr>
              <a:t>是一套即時回應系統，由教師事先建立題庫，再讓學生透過智慧手機或是平板登入後，進行互動，回答問題。</a:t>
            </a:r>
            <a:endParaRPr lang="en-US" altLang="zh-TW" b="1" dirty="0" smtClean="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b="1" dirty="0" smtClean="0">
                <a:ea typeface="標楷體" panose="03000509000000000000" pitchFamily="65" charset="-120"/>
              </a:rPr>
              <a:t>教師可以利用這套系統在教室進行搶答活動。家長也可利用這套系統，讓學生自主進行課程複習。</a:t>
            </a:r>
            <a:endParaRPr lang="en-US" altLang="zh-TW" b="1" dirty="0" smtClean="0">
              <a:ea typeface="標楷體" panose="03000509000000000000" pitchFamily="65" charset="-120"/>
            </a:endParaRPr>
          </a:p>
          <a:p>
            <a:pPr eaLnBrk="1" hangingPunct="1"/>
            <a:r>
              <a:rPr lang="zh-TW" altLang="en-US" b="1" dirty="0" smtClean="0">
                <a:ea typeface="標楷體" panose="03000509000000000000" pitchFamily="65" charset="-120"/>
              </a:rPr>
              <a:t>您只要有一台桌上型電腦，再搭配一台智慧型手機，就能進行有趣的測驗。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登入</a:t>
            </a:r>
            <a:r>
              <a:rPr lang="en-US" altLang="zh-TW" b="1" smtClean="0">
                <a:ea typeface="標楷體" panose="03000509000000000000" pitchFamily="65" charset="-120"/>
              </a:rPr>
              <a:t>Kahoot</a:t>
            </a:r>
            <a:r>
              <a:rPr lang="zh-TW" altLang="en-US" b="1" smtClean="0">
                <a:ea typeface="標楷體" panose="03000509000000000000" pitchFamily="65" charset="-120"/>
              </a:rPr>
              <a:t>系統的方法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966738"/>
            <a:ext cx="7416824" cy="5784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圓角矩形圖說文字 4"/>
          <p:cNvSpPr/>
          <p:nvPr/>
        </p:nvSpPr>
        <p:spPr>
          <a:xfrm>
            <a:off x="4356100" y="3357563"/>
            <a:ext cx="4608513" cy="2592387"/>
          </a:xfrm>
          <a:prstGeom prst="wedgeRoundRectCallout">
            <a:avLst>
              <a:gd name="adj1" fmla="val -100394"/>
              <a:gd name="adj2" fmla="val -4179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、登入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panda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老師的教學網頁後，請點選「常用網站」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、裡面會陸續將老師製作的複習題庫建置好連結。直接點選想複習的主題即可。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5" t="10238" r="10891" b="4558"/>
          <a:stretch/>
        </p:blipFill>
        <p:spPr>
          <a:xfrm>
            <a:off x="179512" y="1076325"/>
            <a:ext cx="8784976" cy="5377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67" name="標題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ea typeface="標楷體" panose="03000509000000000000" pitchFamily="65" charset="-120"/>
              </a:rPr>
              <a:t>登入</a:t>
            </a:r>
            <a:r>
              <a:rPr lang="en-US" altLang="zh-TW" b="1" smtClean="0">
                <a:ea typeface="標楷體" panose="03000509000000000000" pitchFamily="65" charset="-120"/>
              </a:rPr>
              <a:t>Kahoot</a:t>
            </a:r>
            <a:r>
              <a:rPr lang="zh-TW" altLang="en-US" b="1" smtClean="0">
                <a:ea typeface="標楷體" panose="03000509000000000000" pitchFamily="65" charset="-120"/>
              </a:rPr>
              <a:t>系統的方法</a:t>
            </a:r>
          </a:p>
        </p:txBody>
      </p:sp>
      <p:sp>
        <p:nvSpPr>
          <p:cNvPr id="6" name="流程圖: 接點 5"/>
          <p:cNvSpPr/>
          <p:nvPr/>
        </p:nvSpPr>
        <p:spPr>
          <a:xfrm>
            <a:off x="6444208" y="5229200"/>
            <a:ext cx="1296144" cy="72008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5" name="圓角矩形圖說文字 4"/>
          <p:cNvSpPr/>
          <p:nvPr/>
        </p:nvSpPr>
        <p:spPr>
          <a:xfrm>
            <a:off x="457200" y="2492375"/>
            <a:ext cx="4608513" cy="3097213"/>
          </a:xfrm>
          <a:prstGeom prst="wedgeRoundRectCallout">
            <a:avLst>
              <a:gd name="adj1" fmla="val 83543"/>
              <a:gd name="adj2" fmla="val 51116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、首先點選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PLAY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，進入下一畫面後，再選擇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START NOW 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就能進行測驗囉。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、手機有兩種方式參與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     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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下載</a:t>
            </a:r>
            <a:r>
              <a:rPr lang="en-US" altLang="zh-TW" sz="2600" b="1" dirty="0" err="1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Kahoot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的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APP</a:t>
            </a: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    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上網，搜尋</a:t>
            </a:r>
            <a:r>
              <a:rPr lang="en-US" altLang="zh-TW" sz="2600" b="1" dirty="0" err="1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Kahoot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關鍵字，再點選進入網站。</a:t>
            </a:r>
            <a:endParaRPr lang="zh-TW" altLang="en-US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620688"/>
            <a:ext cx="8853079" cy="4536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圓角矩形圖說文字 4"/>
          <p:cNvSpPr/>
          <p:nvPr/>
        </p:nvSpPr>
        <p:spPr>
          <a:xfrm>
            <a:off x="323850" y="5517232"/>
            <a:ext cx="4608513" cy="1079500"/>
          </a:xfrm>
          <a:prstGeom prst="wedgeRoundRectCallout">
            <a:avLst>
              <a:gd name="adj1" fmla="val -8425"/>
              <a:gd name="adj2" fmla="val -72797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、電腦會出現的畫面。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、請點選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Classic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按鍵。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219700" y="5500688"/>
            <a:ext cx="3840163" cy="1096962"/>
          </a:xfrm>
          <a:prstGeom prst="wedgeRoundRectCallout">
            <a:avLst>
              <a:gd name="adj1" fmla="val 21605"/>
              <a:gd name="adj2" fmla="val -64564"/>
              <a:gd name="adj3" fmla="val 16667"/>
            </a:avLst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、此為手機出現的畫面。</a:t>
            </a:r>
          </a:p>
        </p:txBody>
      </p:sp>
      <p:sp>
        <p:nvSpPr>
          <p:cNvPr id="7" name="流程圖: 接點 6"/>
          <p:cNvSpPr/>
          <p:nvPr/>
        </p:nvSpPr>
        <p:spPr>
          <a:xfrm>
            <a:off x="2435656" y="2348880"/>
            <a:ext cx="1296144" cy="72008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35" y="548680"/>
            <a:ext cx="8709955" cy="4460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圓角矩形圖說文字 4"/>
          <p:cNvSpPr/>
          <p:nvPr/>
        </p:nvSpPr>
        <p:spPr>
          <a:xfrm>
            <a:off x="323850" y="5229225"/>
            <a:ext cx="4608513" cy="1439863"/>
          </a:xfrm>
          <a:prstGeom prst="wedgeRoundRectCallout">
            <a:avLst>
              <a:gd name="adj1" fmla="val -18078"/>
              <a:gd name="adj2" fmla="val -72797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、電腦會出現的畫面。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、請在手機輸入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366827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的課程代碼（每次不同唷）。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219700" y="5300663"/>
            <a:ext cx="3840163" cy="1308100"/>
          </a:xfrm>
          <a:prstGeom prst="wedgeRoundRectCallout">
            <a:avLst>
              <a:gd name="adj1" fmla="val 19674"/>
              <a:gd name="adj2" fmla="val -221344"/>
              <a:gd name="adj3" fmla="val 16667"/>
            </a:avLst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、此為手機出現的畫面。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、輸入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366827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代碼後，再按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Enter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，就能進入</a:t>
            </a:r>
          </a:p>
        </p:txBody>
      </p:sp>
      <p:sp>
        <p:nvSpPr>
          <p:cNvPr id="7" name="流程圖: 接點 6"/>
          <p:cNvSpPr/>
          <p:nvPr/>
        </p:nvSpPr>
        <p:spPr>
          <a:xfrm>
            <a:off x="899592" y="1124744"/>
            <a:ext cx="2448272" cy="1008112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流程圖: 接點 7"/>
          <p:cNvSpPr/>
          <p:nvPr/>
        </p:nvSpPr>
        <p:spPr>
          <a:xfrm>
            <a:off x="7020272" y="2348880"/>
            <a:ext cx="1656184" cy="72008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1177"/>
            <a:ext cx="8853079" cy="4235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圓角矩形圖說文字 4"/>
          <p:cNvSpPr/>
          <p:nvPr/>
        </p:nvSpPr>
        <p:spPr>
          <a:xfrm>
            <a:off x="323850" y="5373688"/>
            <a:ext cx="4608513" cy="1295400"/>
          </a:xfrm>
          <a:prstGeom prst="wedgeRoundRectCallout">
            <a:avLst>
              <a:gd name="adj1" fmla="val -33361"/>
              <a:gd name="adj2" fmla="val -237726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eaLnBrk="1" hangingPunct="1">
              <a:defRPr/>
            </a:pP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這個畫面會顯示目前有多少位學生參與。以及加入學生的代碼。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364163" y="5373688"/>
            <a:ext cx="3695700" cy="1390650"/>
          </a:xfrm>
          <a:prstGeom prst="wedgeRoundRectCallout">
            <a:avLst>
              <a:gd name="adj1" fmla="val 20268"/>
              <a:gd name="adj2" fmla="val -108086"/>
              <a:gd name="adj3" fmla="val 16667"/>
            </a:avLst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、手機輸入學生名稱，可用中、英文、數字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、輸入後按</a:t>
            </a:r>
            <a:r>
              <a:rPr lang="en-US" altLang="zh-TW" sz="2600" b="1" dirty="0" err="1">
                <a:solidFill>
                  <a:schemeClr val="tx1"/>
                </a:solidFill>
                <a:ea typeface="標楷體" panose="03000509000000000000" pitchFamily="65" charset="-120"/>
              </a:rPr>
              <a:t>OK,go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即可</a:t>
            </a:r>
          </a:p>
        </p:txBody>
      </p:sp>
      <p:sp>
        <p:nvSpPr>
          <p:cNvPr id="7" name="流程圖: 接點 6"/>
          <p:cNvSpPr/>
          <p:nvPr/>
        </p:nvSpPr>
        <p:spPr>
          <a:xfrm>
            <a:off x="323528" y="2276872"/>
            <a:ext cx="1161475" cy="792088"/>
          </a:xfrm>
          <a:prstGeom prst="flowChartConnector">
            <a:avLst/>
          </a:prstGeom>
          <a:noFill/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流程圖: 接點 7"/>
          <p:cNvSpPr/>
          <p:nvPr/>
        </p:nvSpPr>
        <p:spPr>
          <a:xfrm>
            <a:off x="7078473" y="2528899"/>
            <a:ext cx="1296144" cy="72008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2872"/>
            <a:ext cx="8853079" cy="42521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圓角矩形圖說文字 4"/>
          <p:cNvSpPr/>
          <p:nvPr/>
        </p:nvSpPr>
        <p:spPr>
          <a:xfrm>
            <a:off x="323850" y="5300663"/>
            <a:ext cx="4608513" cy="1368425"/>
          </a:xfrm>
          <a:prstGeom prst="wedgeRoundRectCallout">
            <a:avLst>
              <a:gd name="adj1" fmla="val -15396"/>
              <a:gd name="adj2" fmla="val -160405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、畫面會顯示目前有多少學生加入。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marL="444500" indent="-444500" eaLnBrk="1" hangingPunct="1">
              <a:defRPr/>
            </a:pP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001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為該名學生的名稱。</a:t>
            </a:r>
            <a:endParaRPr lang="en-US" altLang="zh-TW" sz="26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圓角矩形圖說文字 5"/>
          <p:cNvSpPr/>
          <p:nvPr/>
        </p:nvSpPr>
        <p:spPr>
          <a:xfrm>
            <a:off x="5219700" y="5500688"/>
            <a:ext cx="3840163" cy="1096962"/>
          </a:xfrm>
          <a:prstGeom prst="wedgeRoundRectCallout">
            <a:avLst>
              <a:gd name="adj1" fmla="val 21605"/>
              <a:gd name="adj2" fmla="val -64564"/>
              <a:gd name="adj3" fmla="val 16667"/>
            </a:avLst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eaLnBrk="1" hangingPunct="1">
              <a:defRPr/>
            </a:pP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出現這些字，代表您已經進入此一系統。</a:t>
            </a:r>
          </a:p>
        </p:txBody>
      </p:sp>
      <p:sp>
        <p:nvSpPr>
          <p:cNvPr id="7" name="流程圖: 接點 6"/>
          <p:cNvSpPr/>
          <p:nvPr/>
        </p:nvSpPr>
        <p:spPr>
          <a:xfrm>
            <a:off x="1187624" y="3068960"/>
            <a:ext cx="1296144" cy="720080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8" name="流程圖: 接點 7"/>
          <p:cNvSpPr/>
          <p:nvPr/>
        </p:nvSpPr>
        <p:spPr>
          <a:xfrm>
            <a:off x="6876256" y="2276872"/>
            <a:ext cx="1512168" cy="1152128"/>
          </a:xfrm>
          <a:prstGeom prst="flowChartConnector">
            <a:avLst/>
          </a:prstGeom>
          <a:noFill/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9355" y="764704"/>
            <a:ext cx="8775133" cy="4494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圓角矩形圖說文字 5"/>
          <p:cNvSpPr/>
          <p:nvPr/>
        </p:nvSpPr>
        <p:spPr>
          <a:xfrm>
            <a:off x="5580063" y="5534025"/>
            <a:ext cx="2903537" cy="1096963"/>
          </a:xfrm>
          <a:prstGeom prst="wedgeRoundRectCallout">
            <a:avLst>
              <a:gd name="adj1" fmla="val 32668"/>
              <a:gd name="adj2" fmla="val -188580"/>
              <a:gd name="adj3" fmla="val 16667"/>
            </a:avLst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marL="444500" indent="-444500" eaLnBrk="1" hangingPunct="1">
              <a:defRPr/>
            </a:pP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學生在手機上點選正確的顏色。</a:t>
            </a:r>
          </a:p>
        </p:txBody>
      </p:sp>
      <p:sp>
        <p:nvSpPr>
          <p:cNvPr id="5" name="圓角矩形圖說文字 4"/>
          <p:cNvSpPr/>
          <p:nvPr/>
        </p:nvSpPr>
        <p:spPr>
          <a:xfrm>
            <a:off x="1331640" y="1772816"/>
            <a:ext cx="1656184" cy="1008112"/>
          </a:xfrm>
          <a:prstGeom prst="wedgeRoundRectCallout">
            <a:avLst>
              <a:gd name="adj1" fmla="val -61013"/>
              <a:gd name="adj2" fmla="val -724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剩餘回答秒數</a:t>
            </a:r>
            <a:endParaRPr lang="en-US" altLang="zh-TW" sz="28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圓角矩形圖說文字 7"/>
          <p:cNvSpPr/>
          <p:nvPr/>
        </p:nvSpPr>
        <p:spPr>
          <a:xfrm>
            <a:off x="971600" y="5534791"/>
            <a:ext cx="3312368" cy="1008112"/>
          </a:xfrm>
          <a:prstGeom prst="wedgeRoundRectCallout">
            <a:avLst>
              <a:gd name="adj1" fmla="val 8374"/>
              <a:gd name="adj2" fmla="val -93880"/>
              <a:gd name="adj3" fmla="val 16667"/>
            </a:avLst>
          </a:prstGeom>
          <a:solidFill>
            <a:srgbClr val="3399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 eaLnBrk="1" hangingPunct="1">
              <a:defRPr/>
            </a:pPr>
            <a:r>
              <a:rPr lang="zh-TW" altLang="en-US" sz="2800" b="1" dirty="0">
                <a:solidFill>
                  <a:schemeClr val="tx1"/>
                </a:solidFill>
                <a:ea typeface="標楷體" panose="03000509000000000000" pitchFamily="65" charset="-120"/>
              </a:rPr>
              <a:t>參考答案以顏色作為回答的代號</a:t>
            </a:r>
            <a:endParaRPr lang="en-US" altLang="zh-TW" sz="2800" b="1" dirty="0">
              <a:solidFill>
                <a:schemeClr val="tx1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自訂設計">
  <a:themeElements>
    <a:clrScheme name="3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自訂設計">
  <a:themeElements>
    <a:clrScheme name="4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自訂設計">
  <a:themeElements>
    <a:clrScheme name="5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自訂設計">
  <a:themeElements>
    <a:clrScheme name="6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28721</TotalTime>
  <Words>429</Words>
  <Application>Microsoft Office PowerPoint</Application>
  <PresentationFormat>如螢幕大小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12</vt:i4>
      </vt:variant>
    </vt:vector>
  </HeadingPairs>
  <TitlesOfParts>
    <vt:vector size="26" baseType="lpstr">
      <vt:lpstr>Arial</vt:lpstr>
      <vt:lpstr>華康粗黑體</vt:lpstr>
      <vt:lpstr>新細明體</vt:lpstr>
      <vt:lpstr>Calibri</vt:lpstr>
      <vt:lpstr>標楷體</vt:lpstr>
      <vt:lpstr>Wingdings 2</vt:lpstr>
      <vt:lpstr>華康細圓體</vt:lpstr>
      <vt:lpstr>自訂設計</vt:lpstr>
      <vt:lpstr>2_自訂設計</vt:lpstr>
      <vt:lpstr>3_自訂設計</vt:lpstr>
      <vt:lpstr>4_自訂設計</vt:lpstr>
      <vt:lpstr>1_自訂設計</vt:lpstr>
      <vt:lpstr>5_自訂設計</vt:lpstr>
      <vt:lpstr>6_自訂設計</vt:lpstr>
      <vt:lpstr>Kahoot互動評量軟體 操作簡介-家長篇</vt:lpstr>
      <vt:lpstr>Kahoot系統可以做什麼？</vt:lpstr>
      <vt:lpstr>登入Kahoot系統的方法</vt:lpstr>
      <vt:lpstr>登入Kahoot系統的方法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全球超過數百萬人齊聲讚嘆！ 絕對必讀的幸運雙經典！ </dc:title>
  <dc:creator>羽珊</dc:creator>
  <cp:lastModifiedBy>panda</cp:lastModifiedBy>
  <cp:revision>93</cp:revision>
  <dcterms:created xsi:type="dcterms:W3CDTF">2005-03-25T04:01:27Z</dcterms:created>
  <dcterms:modified xsi:type="dcterms:W3CDTF">2016-05-05T17:57:12Z</dcterms:modified>
</cp:coreProperties>
</file>