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46" r:id="rId4"/>
    <p:sldId id="419" r:id="rId5"/>
    <p:sldId id="420" r:id="rId6"/>
    <p:sldId id="421" r:id="rId7"/>
    <p:sldId id="422" r:id="rId8"/>
    <p:sldId id="408" r:id="rId9"/>
    <p:sldId id="437" r:id="rId10"/>
    <p:sldId id="409" r:id="rId11"/>
    <p:sldId id="410" r:id="rId12"/>
    <p:sldId id="423" r:id="rId13"/>
    <p:sldId id="308" r:id="rId14"/>
    <p:sldId id="424" r:id="rId15"/>
    <p:sldId id="425" r:id="rId16"/>
    <p:sldId id="361" r:id="rId17"/>
    <p:sldId id="412" r:id="rId18"/>
    <p:sldId id="362" r:id="rId19"/>
    <p:sldId id="366" r:id="rId20"/>
    <p:sldId id="367" r:id="rId21"/>
    <p:sldId id="426" r:id="rId22"/>
    <p:sldId id="427" r:id="rId23"/>
    <p:sldId id="428" r:id="rId24"/>
    <p:sldId id="400" r:id="rId25"/>
    <p:sldId id="391" r:id="rId26"/>
    <p:sldId id="433" r:id="rId27"/>
    <p:sldId id="429" r:id="rId28"/>
    <p:sldId id="430" r:id="rId29"/>
    <p:sldId id="431" r:id="rId30"/>
    <p:sldId id="432" r:id="rId31"/>
    <p:sldId id="438" r:id="rId32"/>
    <p:sldId id="269" r:id="rId33"/>
    <p:sldId id="439" r:id="rId34"/>
    <p:sldId id="435" r:id="rId35"/>
    <p:sldId id="436" r:id="rId36"/>
  </p:sldIdLst>
  <p:sldSz cx="9144000" cy="6858000" type="screen4x3"/>
  <p:notesSz cx="6858000" cy="9144000"/>
  <p:custDataLst>
    <p:tags r:id="rId3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  <a:srgbClr val="DEEBF7"/>
    <a:srgbClr val="41709C"/>
    <a:srgbClr val="0394DF"/>
    <a:srgbClr val="C30081"/>
    <a:srgbClr val="ED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64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9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903D-7863-4B83-A00E-13FB598C366F}" type="datetimeFigureOut">
              <a:rPr lang="zh-TW" altLang="en-US" smtClean="0"/>
              <a:pPr/>
              <a:t>2024/6/12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20FE-9847-401B-9358-A0D5A59E99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46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87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819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63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139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749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375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201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99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032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664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55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258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398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447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570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663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1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771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610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745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60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03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490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717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022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2488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398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714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23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5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93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69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62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20FE-9847-401B-9358-A0D5A59E995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14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8000" y="989856"/>
            <a:ext cx="8208000" cy="1116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4774" y="6201245"/>
            <a:ext cx="1998177" cy="5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2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4" y="188637"/>
            <a:ext cx="2592000" cy="67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7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4" y="188639"/>
            <a:ext cx="2592000" cy="679354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915816" y="174865"/>
            <a:ext cx="5760184" cy="720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0"/>
          </p:nvPr>
        </p:nvSpPr>
        <p:spPr>
          <a:xfrm>
            <a:off x="468000" y="980728"/>
            <a:ext cx="8208000" cy="5517271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537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" y="188640"/>
            <a:ext cx="2592000" cy="679354"/>
          </a:xfrm>
          <a:prstGeom prst="rect">
            <a:avLst/>
          </a:prstGeom>
        </p:spPr>
      </p:pic>
      <p:sp>
        <p:nvSpPr>
          <p:cNvPr id="10" name="標題 6"/>
          <p:cNvSpPr>
            <a:spLocks noGrp="1"/>
          </p:cNvSpPr>
          <p:nvPr>
            <p:ph type="title"/>
          </p:nvPr>
        </p:nvSpPr>
        <p:spPr>
          <a:xfrm>
            <a:off x="2915816" y="174865"/>
            <a:ext cx="5760184" cy="720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1" name="內容版面配置區 8"/>
          <p:cNvSpPr>
            <a:spLocks noGrp="1"/>
          </p:cNvSpPr>
          <p:nvPr>
            <p:ph sz="quarter" idx="10"/>
          </p:nvPr>
        </p:nvSpPr>
        <p:spPr>
          <a:xfrm>
            <a:off x="468000" y="980728"/>
            <a:ext cx="8208000" cy="5517271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22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6"/>
          <p:cNvSpPr>
            <a:spLocks noGrp="1"/>
          </p:cNvSpPr>
          <p:nvPr>
            <p:ph type="title"/>
          </p:nvPr>
        </p:nvSpPr>
        <p:spPr>
          <a:xfrm>
            <a:off x="2915816" y="174865"/>
            <a:ext cx="5760184" cy="720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1" name="內容版面配置區 8"/>
          <p:cNvSpPr>
            <a:spLocks noGrp="1"/>
          </p:cNvSpPr>
          <p:nvPr>
            <p:ph sz="quarter" idx="10"/>
          </p:nvPr>
        </p:nvSpPr>
        <p:spPr>
          <a:xfrm>
            <a:off x="468000" y="980728"/>
            <a:ext cx="8208000" cy="5517271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zh-TW" altLang="en-US" dirty="0"/>
          </a:p>
        </p:txBody>
      </p:sp>
      <p:pic>
        <p:nvPicPr>
          <p:cNvPr id="12" name="Picture 2" descr="7下課後精華錄-隨堂練習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6" y="174865"/>
            <a:ext cx="2585520" cy="6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19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下課後精華錄-大考試題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6" y="187594"/>
            <a:ext cx="3265920" cy="68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內容版面配置區 8"/>
          <p:cNvSpPr>
            <a:spLocks noGrp="1"/>
          </p:cNvSpPr>
          <p:nvPr>
            <p:ph sz="quarter" idx="10"/>
          </p:nvPr>
        </p:nvSpPr>
        <p:spPr>
          <a:xfrm>
            <a:off x="468000" y="980728"/>
            <a:ext cx="8208000" cy="5517271"/>
          </a:xfrm>
        </p:spPr>
        <p:txBody>
          <a:bodyPr/>
          <a:lstStyle>
            <a:lvl1pPr marL="0" indent="0">
              <a:buNone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210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121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»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6.jpeg"/><Relationship Id="rId5" Type="http://schemas.openxmlformats.org/officeDocument/2006/relationships/image" Target="../media/image8.jpeg"/><Relationship Id="rId10" Type="http://schemas.openxmlformats.org/officeDocument/2006/relationships/slide" Target="slide31.xml"/><Relationship Id="rId4" Type="http://schemas.microsoft.com/office/2007/relationships/hdphoto" Target="../media/hdphoto1.wdp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4"/>
          <a:stretch/>
        </p:blipFill>
        <p:spPr bwMode="auto">
          <a:xfrm>
            <a:off x="4182992" y="2276872"/>
            <a:ext cx="4932040" cy="38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086" y="260648"/>
            <a:ext cx="8603826" cy="1872206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8000" y="989856"/>
            <a:ext cx="7586502" cy="1116000"/>
          </a:xfrm>
        </p:spPr>
        <p:txBody>
          <a:bodyPr/>
          <a:lstStyle/>
          <a:p>
            <a:r>
              <a:rPr lang="zh-TW" altLang="en-US" dirty="0"/>
              <a:t>中國的人口</a:t>
            </a:r>
            <a:endParaRPr lang="zh-TW" altLang="zh-TW" dirty="0"/>
          </a:p>
        </p:txBody>
      </p:sp>
      <p:pic>
        <p:nvPicPr>
          <p:cNvPr id="9" name="圖片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4" y="2132856"/>
            <a:ext cx="3581079" cy="938589"/>
          </a:xfrm>
          <a:prstGeom prst="rect">
            <a:avLst/>
          </a:prstGeom>
          <a:effectLst/>
        </p:spPr>
      </p:pic>
      <p:pic>
        <p:nvPicPr>
          <p:cNvPr id="10" name="圖片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4" y="3068989"/>
            <a:ext cx="3581079" cy="938589"/>
          </a:xfrm>
          <a:prstGeom prst="rect">
            <a:avLst/>
          </a:prstGeom>
          <a:effectLst/>
        </p:spPr>
      </p:pic>
      <p:pic>
        <p:nvPicPr>
          <p:cNvPr id="7170" name="Picture 2" descr="7下課後精華錄-大考試題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4" y="4942265"/>
            <a:ext cx="4510080" cy="9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7下課後精華錄-隨堂練習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4" y="4005122"/>
            <a:ext cx="3570480" cy="9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</a:t>
            </a:r>
            <a:r>
              <a:rPr lang="zh-TW" altLang="en-US" dirty="0"/>
              <a:t>　人口遷移與文化擴散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358955"/>
              </p:ext>
            </p:extLst>
          </p:nvPr>
        </p:nvGraphicFramePr>
        <p:xfrm>
          <a:off x="0" y="999265"/>
          <a:ext cx="9125712" cy="525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8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87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  <a:tabLst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時期</a:t>
                      </a:r>
                      <a:endParaRPr lang="zh-TW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明清時期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中國人口</a:t>
                      </a:r>
                      <a:endParaRPr lang="en-US" altLang="zh-TW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遷移地區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沿海地區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遷移原因 </a:t>
                      </a:r>
                      <a:endParaRPr lang="zh-TW" altLang="zh-TW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人口急速增加，糧食相對不足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遷移方向 </a:t>
                      </a:r>
                      <a:endParaRPr lang="zh-TW" altLang="zh-TW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部分居民遠渡重洋移居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或渡海來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開墾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文化擴散</a:t>
                      </a:r>
                      <a:endParaRPr lang="zh-TW" altLang="zh-TW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漢人的生活習俗、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習慣</a:t>
                      </a:r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等文化擴散至移居地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影響</a:t>
                      </a:r>
                      <a:endParaRPr lang="en-US" altLang="zh-TW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與舉例</a:t>
                      </a:r>
                      <a:endParaRPr lang="zh-TW" altLang="zh-TW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0" indent="-44450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東南亞華人聚集區可看到漢字招牌</a:t>
                      </a:r>
                    </a:p>
                    <a:p>
                      <a:pPr marL="360363" marR="0" indent="-360363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臺灣各地的廟宇，呈現漢人移民在原鄉的民間信仰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4504534" y="17198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東南</a:t>
            </a:r>
            <a:endParaRPr lang="zh-TW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5986997" y="299383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東南亞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2488078" y="342617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臺灣</a:t>
            </a:r>
            <a:endParaRPr lang="zh-TW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5328256" y="3933642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飲食 </a:t>
            </a:r>
            <a:endParaRPr lang="zh-TW" altLang="en-US" sz="2800" dirty="0"/>
          </a:p>
        </p:txBody>
      </p:sp>
      <p:sp>
        <p:nvSpPr>
          <p:cNvPr id="24" name="矩形 23"/>
          <p:cNvSpPr/>
          <p:nvPr/>
        </p:nvSpPr>
        <p:spPr>
          <a:xfrm>
            <a:off x="2504012" y="43822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宗教信仰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70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</a:t>
            </a:r>
            <a:r>
              <a:rPr lang="zh-TW" altLang="en-US" dirty="0"/>
              <a:t>　人口成長與問題</a:t>
            </a:r>
          </a:p>
        </p:txBody>
      </p:sp>
      <p:sp>
        <p:nvSpPr>
          <p:cNvPr id="13" name="內容版面配置區 15"/>
          <p:cNvSpPr>
            <a:spLocks noGrp="1"/>
          </p:cNvSpPr>
          <p:nvPr>
            <p:ph sz="quarter" idx="10"/>
          </p:nvPr>
        </p:nvSpPr>
        <p:spPr>
          <a:xfrm>
            <a:off x="468000" y="980729"/>
            <a:ext cx="8208000" cy="811496"/>
          </a:xfrm>
        </p:spPr>
        <p:txBody>
          <a:bodyPr>
            <a:noAutofit/>
          </a:bodyPr>
          <a:lstStyle/>
          <a:p>
            <a:pPr lvl="0"/>
            <a:r>
              <a:rPr lang="zh-TW" altLang="en-US" dirty="0"/>
              <a:t>一、中國人口現況</a:t>
            </a:r>
            <a:endParaRPr lang="en-US" altLang="zh-TW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39754"/>
              </p:ext>
            </p:extLst>
          </p:nvPr>
        </p:nvGraphicFramePr>
        <p:xfrm>
          <a:off x="0" y="1556668"/>
          <a:ext cx="9124950" cy="427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3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人口數 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已達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億，為全球人口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數次多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國家，僅次於印度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優勢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為產業發展提供充足的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與廣大的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劣勢 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人口若超過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　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時，將成為發展的阻力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政策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實施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　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，控制人口成長速度，卻衍生人口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失衡問題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6462759" y="265769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勞力</a:t>
            </a:r>
            <a:endParaRPr lang="zh-TW" altLang="en-US" sz="3200" dirty="0"/>
          </a:p>
        </p:txBody>
      </p:sp>
      <p:sp>
        <p:nvSpPr>
          <p:cNvPr id="16" name="矩形 15"/>
          <p:cNvSpPr/>
          <p:nvPr/>
        </p:nvSpPr>
        <p:spPr>
          <a:xfrm>
            <a:off x="2821954" y="310661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市場</a:t>
            </a:r>
            <a:endParaRPr lang="zh-TW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4461208" y="368917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環境負載力</a:t>
            </a:r>
            <a:endParaRPr lang="zh-TW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3158913" y="476224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一胎化政策</a:t>
            </a:r>
            <a:endParaRPr lang="zh-TW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5293206" y="526697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結構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</a:t>
            </a:r>
            <a:r>
              <a:rPr lang="zh-TW" altLang="en-US" dirty="0"/>
              <a:t>　人口成長與問題</a:t>
            </a:r>
          </a:p>
        </p:txBody>
      </p:sp>
      <p:sp>
        <p:nvSpPr>
          <p:cNvPr id="3" name="內容版面配置區 15"/>
          <p:cNvSpPr>
            <a:spLocks noGrp="1"/>
          </p:cNvSpPr>
          <p:nvPr>
            <p:ph sz="quarter" idx="10"/>
          </p:nvPr>
        </p:nvSpPr>
        <p:spPr>
          <a:xfrm>
            <a:off x="468000" y="980729"/>
            <a:ext cx="8208000" cy="811496"/>
          </a:xfrm>
        </p:spPr>
        <p:txBody>
          <a:bodyPr>
            <a:noAutofit/>
          </a:bodyPr>
          <a:lstStyle/>
          <a:p>
            <a:pPr lvl="0"/>
            <a:r>
              <a:rPr lang="zh-TW" altLang="en-US" dirty="0"/>
              <a:t>二、中國人口問題</a:t>
            </a:r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05598"/>
              </p:ext>
            </p:extLst>
          </p:nvPr>
        </p:nvGraphicFramePr>
        <p:xfrm>
          <a:off x="0" y="1556668"/>
          <a:ext cx="9124950" cy="506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2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問題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失衡 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人口老化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原因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一胎化政策、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觀念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一胎化政策使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人口比例減少、醫療衛生進步讓壽命延長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產生問題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性別比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，幼年人口結構明顯男多於女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邁入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社會，未來有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不足的隱憂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解決</a:t>
                      </a:r>
                      <a:endParaRPr lang="zh-TW" alt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推廣男孩女孩一樣好的觀念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	2015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年結束一胎化政策，開放生育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</a:p>
                    <a:p>
                      <a:pPr marL="457200" marR="0" indent="-45720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	2021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年通過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2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　　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，政府在教育、住房、就業等各方面給予補助，鼓勵生育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428964" y="154009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性別比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852462" y="250030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重男輕女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6402390" y="207961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幼年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468546" y="302101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高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5156204" y="324484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高齡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4446586" y="365601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勞動力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5567370" y="48244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二胎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6672278" y="526575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三孩政策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sp>
        <p:nvSpPr>
          <p:cNvPr id="19" name="內容版面配置區 1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38150" lvl="0" indent="-438150"/>
            <a:r>
              <a:rPr lang="en-US" altLang="zh-TW" dirty="0"/>
              <a:t>1.	</a:t>
            </a:r>
            <a:r>
              <a:rPr lang="zh-TW" altLang="en-US" dirty="0" smtClean="0"/>
              <a:t>附圖為</a:t>
            </a:r>
            <a:r>
              <a:rPr lang="zh-TW" altLang="en-US" dirty="0"/>
              <a:t>中國某兩項資料的百分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比統計圖，甲乙最可能為哪些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資料？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甲：</a:t>
            </a:r>
            <a:r>
              <a:rPr lang="en-US" altLang="zh-TW" dirty="0"/>
              <a:t>【</a:t>
            </a:r>
            <a:r>
              <a:rPr lang="zh-TW" altLang="en-US" dirty="0"/>
              <a:t>　</a:t>
            </a:r>
            <a:r>
              <a:rPr lang="en-US" altLang="zh-TW" dirty="0"/>
              <a:t>】</a:t>
            </a:r>
            <a:r>
              <a:rPr lang="zh-TW" altLang="en-US" dirty="0"/>
              <a:t>，乙：</a:t>
            </a:r>
            <a:r>
              <a:rPr lang="en-US" altLang="zh-TW" dirty="0"/>
              <a:t>【</a:t>
            </a:r>
            <a:r>
              <a:rPr lang="zh-TW" altLang="en-US" dirty="0"/>
              <a:t>　</a:t>
            </a:r>
            <a:r>
              <a:rPr lang="en-US" altLang="zh-TW" dirty="0"/>
              <a:t>】 </a:t>
            </a:r>
          </a:p>
        </p:txBody>
      </p:sp>
      <p:pic>
        <p:nvPicPr>
          <p:cNvPr id="20" name="圖片 19" descr="1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664" y="1057656"/>
            <a:ext cx="2532888" cy="2485456"/>
          </a:xfrm>
          <a:prstGeom prst="rect">
            <a:avLst/>
          </a:prstGeom>
        </p:spPr>
      </p:pic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52531"/>
              </p:ext>
            </p:extLst>
          </p:nvPr>
        </p:nvGraphicFramePr>
        <p:xfrm>
          <a:off x="0" y="3661013"/>
          <a:ext cx="9125712" cy="279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9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77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0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甲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乙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面積百分比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面積百分比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農業人口百分比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畜牧業人口百分比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人口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百分比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人口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百分比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平原面積百分比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山地面積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百分比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2068867" y="2577052"/>
            <a:ext cx="67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A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02276" y="2577052"/>
            <a:ext cx="67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C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sp>
        <p:nvSpPr>
          <p:cNvPr id="19" name="內容版面配置區 18"/>
          <p:cNvSpPr>
            <a:spLocks noGrp="1"/>
          </p:cNvSpPr>
          <p:nvPr>
            <p:ph sz="quarter" idx="10"/>
          </p:nvPr>
        </p:nvSpPr>
        <p:spPr>
          <a:xfrm>
            <a:off x="468000" y="980728"/>
            <a:ext cx="4286880" cy="5517271"/>
          </a:xfrm>
        </p:spPr>
        <p:txBody>
          <a:bodyPr/>
          <a:lstStyle/>
          <a:p>
            <a:pPr marL="438150" lvl="0" indent="-438150"/>
            <a:r>
              <a:rPr lang="en-US" altLang="zh-TW" dirty="0"/>
              <a:t>2.	</a:t>
            </a:r>
            <a:r>
              <a:rPr lang="zh-TW" altLang="en-US" dirty="0" smtClean="0"/>
              <a:t>附圖為</a:t>
            </a:r>
            <a:r>
              <a:rPr lang="zh-TW" altLang="en-US" dirty="0"/>
              <a:t>中國氣候與人類活動分布圖，根據表格內容，填入</a:t>
            </a:r>
            <a:r>
              <a:rPr lang="en-US" altLang="zh-TW" dirty="0"/>
              <a:t>A</a:t>
            </a:r>
            <a:r>
              <a:rPr lang="zh-TW" altLang="en-US" dirty="0"/>
              <a:t>、</a:t>
            </a:r>
            <a:r>
              <a:rPr lang="en-US" altLang="zh-TW" dirty="0"/>
              <a:t>B</a:t>
            </a:r>
            <a:r>
              <a:rPr lang="zh-TW" altLang="en-US" dirty="0"/>
              <a:t>、</a:t>
            </a:r>
            <a:r>
              <a:rPr lang="en-US" altLang="zh-TW" dirty="0"/>
              <a:t>C</a:t>
            </a:r>
            <a:r>
              <a:rPr lang="zh-TW" altLang="en-US" dirty="0"/>
              <a:t>三區。</a:t>
            </a:r>
            <a:endParaRPr lang="en-US" altLang="zh-TW" dirty="0"/>
          </a:p>
        </p:txBody>
      </p:sp>
      <p:pic>
        <p:nvPicPr>
          <p:cNvPr id="4" name="圖片 3" descr="12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744" y="1018031"/>
            <a:ext cx="4169663" cy="34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92085"/>
              </p:ext>
            </p:extLst>
          </p:nvPr>
        </p:nvGraphicFramePr>
        <p:xfrm>
          <a:off x="0" y="1561703"/>
          <a:ext cx="9125712" cy="279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5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8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區別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氣候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區別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生活型態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一月月均溫＞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0°C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水運發達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一月月均溫＜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0°C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多種植小麥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年降水量＞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750mm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多畜牧業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多高地、乾燥氣候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多水田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pic>
        <p:nvPicPr>
          <p:cNvPr id="4" name="圖片 3" descr="12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4285" y="4478190"/>
            <a:ext cx="2773166" cy="22655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113502"/>
            <a:ext cx="127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662228"/>
            <a:ext cx="127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AC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233732"/>
            <a:ext cx="127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787774"/>
            <a:ext cx="127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A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38728" y="2113502"/>
            <a:ext cx="127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38728" y="2662228"/>
            <a:ext cx="127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C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38728" y="3233732"/>
            <a:ext cx="127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A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38728" y="3787774"/>
            <a:ext cx="127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5" name="內容版面配置區 18"/>
          <p:cNvSpPr>
            <a:spLocks noGrp="1"/>
          </p:cNvSpPr>
          <p:nvPr>
            <p:ph sz="quarter" idx="10"/>
          </p:nvPr>
        </p:nvSpPr>
        <p:spPr>
          <a:xfrm>
            <a:off x="468000" y="980729"/>
            <a:ext cx="4286880" cy="695672"/>
          </a:xfrm>
        </p:spPr>
        <p:txBody>
          <a:bodyPr/>
          <a:lstStyle/>
          <a:p>
            <a:pPr marL="438150" lvl="0" indent="-438150"/>
            <a:r>
              <a:rPr lang="en-US" altLang="zh-TW" dirty="0"/>
              <a:t>2.	</a:t>
            </a:r>
          </a:p>
        </p:txBody>
      </p:sp>
    </p:spTree>
    <p:extLst>
      <p:ext uri="{BB962C8B-B14F-4D97-AF65-F5344CB8AC3E}">
        <p14:creationId xmlns:p14="http://schemas.microsoft.com/office/powerpoint/2010/main" val="40006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72125" y="990253"/>
            <a:ext cx="8424226" cy="5517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	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/>
              <a:t>關於中國自然環境與人口分布的敘述，下列何者正確？ 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lvl="0" indent="-539750">
              <a:lnSpc>
                <a:spcPct val="110000"/>
              </a:lnSpc>
            </a:pPr>
            <a:r>
              <a:rPr lang="en-US" altLang="zh-TW" sz="3200" b="1" dirty="0"/>
              <a:t>(A)</a:t>
            </a:r>
            <a:r>
              <a:rPr lang="zh-TW" altLang="en-US" sz="3200" b="1" dirty="0"/>
              <a:t>人口主要分布於乾燥氣候區</a:t>
            </a:r>
          </a:p>
          <a:p>
            <a:pPr marL="1077913" lvl="0" indent="-539750">
              <a:lnSpc>
                <a:spcPct val="110000"/>
              </a:lnSpc>
            </a:pPr>
            <a:r>
              <a:rPr lang="en-US" altLang="zh-TW" sz="3200" b="1" dirty="0"/>
              <a:t>(B)</a:t>
            </a:r>
            <a:r>
              <a:rPr lang="zh-TW" altLang="en-US" sz="3200" b="1" dirty="0"/>
              <a:t>人口主要分布於低階地形區</a:t>
            </a:r>
          </a:p>
          <a:p>
            <a:pPr marL="1077913" lvl="0" indent="-539750">
              <a:lnSpc>
                <a:spcPct val="110000"/>
              </a:lnSpc>
            </a:pPr>
            <a:r>
              <a:rPr lang="en-US" altLang="zh-TW" sz="3200" b="1" dirty="0"/>
              <a:t>(C)</a:t>
            </a:r>
            <a:r>
              <a:rPr lang="zh-TW" altLang="en-US" sz="3200" b="1" dirty="0"/>
              <a:t>年溫差愈大的地區人口愈多</a:t>
            </a:r>
          </a:p>
          <a:p>
            <a:pPr marL="1077913" lvl="0" indent="-539750">
              <a:lnSpc>
                <a:spcPct val="110000"/>
              </a:lnSpc>
            </a:pPr>
            <a:r>
              <a:rPr lang="en-US" altLang="zh-TW" sz="3200" b="1" dirty="0"/>
              <a:t>(D)</a:t>
            </a:r>
            <a:r>
              <a:rPr lang="zh-TW" altLang="en-US" sz="3200" b="1" dirty="0"/>
              <a:t>降水量愈多的地區人口愈少。 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6935" y="1004321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72125" y="990253"/>
            <a:ext cx="8424226" cy="5517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	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/>
              <a:t>根據下列敘述判斷，何者為中國人口分布密度低的地區？ 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77913" lvl="0" indent="-539750">
              <a:lnSpc>
                <a:spcPct val="110000"/>
              </a:lnSpc>
            </a:pPr>
            <a:r>
              <a:rPr lang="en-US" altLang="zh-TW" sz="3200" b="1" dirty="0"/>
              <a:t>(A)</a:t>
            </a:r>
            <a:r>
              <a:rPr lang="zh-TW" altLang="en-US" sz="3200" b="1" dirty="0"/>
              <a:t>一整年間夜晚都很難看到滿天星斗</a:t>
            </a:r>
          </a:p>
          <a:p>
            <a:pPr marL="1077913" lvl="0" indent="-539750">
              <a:lnSpc>
                <a:spcPct val="110000"/>
              </a:lnSpc>
            </a:pPr>
            <a:r>
              <a:rPr lang="en-US" altLang="zh-TW" sz="3200" b="1" dirty="0"/>
              <a:t>(B)</a:t>
            </a:r>
            <a:r>
              <a:rPr lang="zh-TW" altLang="en-US" sz="3200" b="1" dirty="0"/>
              <a:t>沒有光害，是欣賞流星雨的好地點</a:t>
            </a:r>
          </a:p>
          <a:p>
            <a:pPr marL="1077913" lvl="0" indent="-539750">
              <a:lnSpc>
                <a:spcPct val="110000"/>
              </a:lnSpc>
            </a:pPr>
            <a:r>
              <a:rPr lang="en-US" altLang="zh-TW" sz="3200" b="1" dirty="0"/>
              <a:t>(C)</a:t>
            </a:r>
            <a:r>
              <a:rPr lang="zh-TW" altLang="en-US" sz="3200" b="1" dirty="0"/>
              <a:t>公路因為過於壅塞，時速低於</a:t>
            </a:r>
            <a:r>
              <a:rPr lang="en-US" altLang="zh-TW" sz="3200" b="1" dirty="0" smtClean="0"/>
              <a:t>40</a:t>
            </a:r>
            <a:r>
              <a:rPr lang="zh-TW" altLang="en-US" sz="3200" b="1" dirty="0" smtClean="0"/>
              <a:t>公里</a:t>
            </a:r>
            <a:endParaRPr lang="en-US" altLang="zh-TW" sz="3200" b="1" dirty="0"/>
          </a:p>
          <a:p>
            <a:pPr marL="1077913" lvl="0" indent="-539750">
              <a:lnSpc>
                <a:spcPct val="110000"/>
              </a:lnSpc>
            </a:pPr>
            <a:r>
              <a:rPr lang="en-US" altLang="zh-TW" sz="3200" b="1" dirty="0"/>
              <a:t>(D)</a:t>
            </a:r>
            <a:r>
              <a:rPr lang="zh-TW" altLang="en-US" sz="3200" b="1" dirty="0"/>
              <a:t>道路上紅綠燈密布，高樓大廈林立。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6935" y="1004321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>
          <a:xfrm>
            <a:off x="472125" y="990253"/>
            <a:ext cx="8424226" cy="5517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 smtClean="0"/>
              <a:t>附圖為</a:t>
            </a:r>
            <a:r>
              <a:rPr lang="zh-TW" altLang="en-US" sz="3200" b="1" dirty="0"/>
              <a:t>某種建築形態，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zh-TW" altLang="en-US" sz="3200" b="1" dirty="0"/>
              <a:t>此種建築型態在中國的哪一地區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zh-TW" altLang="en-US" sz="3200" b="1" dirty="0"/>
              <a:t>最可能看到？ 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7913" lvl="0" indent="-539750">
              <a:lnSpc>
                <a:spcPct val="110000"/>
              </a:lnSpc>
              <a:spcAft>
                <a:spcPts val="2000"/>
              </a:spcAft>
              <a:tabLst>
                <a:tab pos="4572000" algn="l"/>
              </a:tabLst>
            </a:pPr>
            <a:r>
              <a:rPr lang="en-US" altLang="zh-TW" sz="3200" b="1" dirty="0"/>
              <a:t>(A)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	(B)</a:t>
            </a:r>
            <a:br>
              <a:rPr lang="en-US" altLang="zh-TW" sz="3200" b="1" dirty="0"/>
            </a:br>
            <a:r>
              <a:rPr lang="en-US" altLang="zh-TW" sz="3200" b="1" dirty="0"/>
              <a:t/>
            </a:r>
            <a:br>
              <a:rPr lang="en-US" altLang="zh-TW" sz="3200" b="1" dirty="0"/>
            </a:br>
            <a:endParaRPr lang="zh-TW" altLang="en-US" sz="3200" b="1" dirty="0"/>
          </a:p>
          <a:p>
            <a:pPr marL="1077913" lvl="0" indent="-539750">
              <a:lnSpc>
                <a:spcPct val="110000"/>
              </a:lnSpc>
              <a:tabLst>
                <a:tab pos="4572000" algn="l"/>
              </a:tabLst>
            </a:pPr>
            <a:r>
              <a:rPr lang="en-US" altLang="zh-TW" sz="3200" b="1" dirty="0"/>
              <a:t>(C)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	(D)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66935" y="1004321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A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21" name="圖片 20" descr="12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7836" y="1091184"/>
            <a:ext cx="2066436" cy="1432560"/>
          </a:xfrm>
          <a:prstGeom prst="rect">
            <a:avLst/>
          </a:prstGeom>
        </p:spPr>
      </p:pic>
      <p:pic>
        <p:nvPicPr>
          <p:cNvPr id="22" name="圖片 21" descr="12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0304" y="2743200"/>
            <a:ext cx="2110004" cy="1792232"/>
          </a:xfrm>
          <a:prstGeom prst="rect">
            <a:avLst/>
          </a:prstGeom>
        </p:spPr>
      </p:pic>
      <p:pic>
        <p:nvPicPr>
          <p:cNvPr id="23" name="圖片 22" descr="12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3664" y="2779776"/>
            <a:ext cx="2110004" cy="1792232"/>
          </a:xfrm>
          <a:prstGeom prst="rect">
            <a:avLst/>
          </a:prstGeom>
        </p:spPr>
      </p:pic>
      <p:pic>
        <p:nvPicPr>
          <p:cNvPr id="24" name="圖片 23" descr="12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3728" y="4645152"/>
            <a:ext cx="2110004" cy="1792232"/>
          </a:xfrm>
          <a:prstGeom prst="rect">
            <a:avLst/>
          </a:prstGeom>
        </p:spPr>
      </p:pic>
      <p:pic>
        <p:nvPicPr>
          <p:cNvPr id="25" name="圖片 24" descr="12-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0240" y="4626864"/>
            <a:ext cx="2110004" cy="179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</a:t>
            </a:r>
            <a:r>
              <a:rPr lang="zh-TW" altLang="en-US" dirty="0"/>
              <a:t>　人口遷移與文化擴散</a:t>
            </a:r>
          </a:p>
        </p:txBody>
      </p:sp>
      <p:sp>
        <p:nvSpPr>
          <p:cNvPr id="14" name="內容版面配置區 17"/>
          <p:cNvSpPr txBox="1">
            <a:spLocks/>
          </p:cNvSpPr>
          <p:nvPr/>
        </p:nvSpPr>
        <p:spPr>
          <a:xfrm>
            <a:off x="419072" y="1077412"/>
            <a:ext cx="7847960" cy="49675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447675" lvl="0" indent="-447675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lang="en-US" altLang="zh-TW" sz="3200" b="1" noProof="0" dirty="0"/>
              <a:t> </a:t>
            </a:r>
            <a:r>
              <a:rPr lang="zh-TW" altLang="zh-TW" sz="3200" b="1" dirty="0" smtClean="0"/>
              <a:t>（</a:t>
            </a:r>
            <a:r>
              <a:rPr lang="zh-TW" altLang="en-US" sz="3200" b="1" dirty="0"/>
              <a:t>　　</a:t>
            </a:r>
            <a:r>
              <a:rPr lang="zh-TW" altLang="zh-TW" sz="3200" b="1" dirty="0"/>
              <a:t>）</a:t>
            </a:r>
            <a:r>
              <a:rPr lang="zh-TW" altLang="en-US" sz="3200" b="1" dirty="0" smtClean="0"/>
              <a:t>右</a:t>
            </a:r>
            <a:r>
              <a:rPr lang="zh-TW" altLang="en-US" sz="3200" b="1" dirty="0"/>
              <a:t>圖為東南亞</a:t>
            </a:r>
            <a:r>
              <a:rPr lang="zh-TW" altLang="en-US" sz="3200" b="1" dirty="0" smtClean="0"/>
              <a:t>華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人</a:t>
            </a:r>
            <a:r>
              <a:rPr lang="zh-TW" altLang="en-US" sz="3200" b="1" dirty="0"/>
              <a:t>聚集區常可看到的</a:t>
            </a:r>
            <a:r>
              <a:rPr lang="zh-TW" altLang="en-US" sz="3200" b="1" dirty="0" smtClean="0"/>
              <a:t>宗祠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堂</a:t>
            </a:r>
            <a:r>
              <a:rPr lang="zh-TW" altLang="en-US" sz="3200" b="1" dirty="0"/>
              <a:t>號，後代子孫藉以在</a:t>
            </a:r>
            <a:r>
              <a:rPr lang="zh-TW" altLang="en-US" sz="3200" b="1" dirty="0" smtClean="0"/>
              <a:t>異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地</a:t>
            </a:r>
            <a:r>
              <a:rPr lang="zh-TW" altLang="en-US" sz="3200" b="1" dirty="0"/>
              <a:t>追本溯源、祭拜祖先</a:t>
            </a:r>
            <a:r>
              <a:rPr lang="zh-TW" altLang="en-US" sz="3200" b="1" dirty="0" smtClean="0"/>
              <a:t>，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此</a:t>
            </a:r>
            <a:r>
              <a:rPr lang="zh-TW" altLang="en-US" sz="3200" b="1" dirty="0"/>
              <a:t>現象與下列何者有關</a:t>
            </a:r>
            <a:r>
              <a:rPr lang="zh-TW" altLang="en-US" sz="3200" b="1" dirty="0" smtClean="0"/>
              <a:t>？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A)</a:t>
            </a:r>
            <a:r>
              <a:rPr lang="zh-TW" altLang="en-US" sz="3200" b="1" dirty="0" smtClean="0"/>
              <a:t>中國</a:t>
            </a:r>
            <a:r>
              <a:rPr lang="zh-TW" altLang="en-US" sz="3200" b="1" dirty="0"/>
              <a:t>施行人口節育計畫　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B)</a:t>
            </a:r>
            <a:r>
              <a:rPr lang="zh-TW" altLang="en-US" sz="3200" b="1" dirty="0" smtClean="0"/>
              <a:t>華人</a:t>
            </a:r>
            <a:r>
              <a:rPr lang="zh-TW" altLang="en-US" sz="3200" b="1" dirty="0"/>
              <a:t>擴散遷移至東南亞　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C)</a:t>
            </a:r>
            <a:r>
              <a:rPr lang="zh-TW" altLang="en-US" sz="3200" b="1" dirty="0" smtClean="0"/>
              <a:t>華人</a:t>
            </a:r>
            <a:r>
              <a:rPr lang="zh-TW" altLang="en-US" sz="3200" b="1" dirty="0"/>
              <a:t>傳統重男輕女觀念　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D)</a:t>
            </a:r>
            <a:r>
              <a:rPr lang="zh-TW" altLang="en-US" sz="3200" b="1" dirty="0" smtClean="0"/>
              <a:t>沿海</a:t>
            </a:r>
            <a:r>
              <a:rPr lang="zh-TW" altLang="en-US" sz="3200" b="1" dirty="0"/>
              <a:t>移民將佛教信仰擴散到他鄉。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96" y="1151538"/>
            <a:ext cx="3061904" cy="25593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21462" y="1077412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180" y="60461"/>
            <a:ext cx="5803126" cy="67172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4" y="188637"/>
            <a:ext cx="2592000" cy="67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</a:t>
            </a:r>
            <a:r>
              <a:rPr lang="zh-TW" altLang="en-US" dirty="0"/>
              <a:t>　人口遷移與文化擴散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90413" y="990253"/>
            <a:ext cx="3660963" cy="17173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	</a:t>
            </a:r>
            <a:r>
              <a:rPr lang="zh-TW" altLang="en-US" sz="3200" b="1" dirty="0" smtClean="0"/>
              <a:t>附圖為</a:t>
            </a:r>
            <a:r>
              <a:rPr lang="zh-TW" altLang="en-US" sz="3200" b="1" dirty="0"/>
              <a:t>華人遷移圖，根據此圖回答下列問題：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6" y="1097201"/>
            <a:ext cx="4393847" cy="526996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98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</a:t>
            </a:r>
            <a:r>
              <a:rPr lang="zh-TW" altLang="en-US" dirty="0"/>
              <a:t>　人口遷移與文化擴散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38125" y="990253"/>
            <a:ext cx="8905874" cy="44258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87638" lvl="0" indent="-2173288">
              <a:lnSpc>
                <a:spcPct val="110000"/>
              </a:lnSpc>
            </a:pPr>
            <a:r>
              <a:rPr lang="zh-TW" altLang="zh-TW" sz="3200" b="1" dirty="0"/>
              <a:t>（</a:t>
            </a:r>
            <a:r>
              <a:rPr lang="zh-TW" altLang="en-US" sz="3200" b="1" dirty="0"/>
              <a:t>　　</a:t>
            </a:r>
            <a:r>
              <a:rPr lang="zh-TW" altLang="zh-TW" sz="3200" b="1" dirty="0"/>
              <a:t>）</a:t>
            </a:r>
            <a:r>
              <a:rPr lang="en-US" altLang="zh-TW" sz="3200" b="1" dirty="0"/>
              <a:t>(1)	</a:t>
            </a:r>
            <a:r>
              <a:rPr lang="zh-TW" altLang="en-US" sz="3200" b="1" dirty="0"/>
              <a:t>華人由廈門遷移到菲律賓居住，這是屬於何種遷移方式</a:t>
            </a:r>
            <a:r>
              <a:rPr lang="zh-TW" altLang="en-US" sz="3200" b="1" dirty="0" smtClean="0"/>
              <a:t>？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國內遷移　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國際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遷移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暫時性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遷移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永久性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遷移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/>
              <a:t>(A)</a:t>
            </a:r>
            <a:r>
              <a:rPr lang="zh-TW" altLang="en-US" sz="3200" b="1" dirty="0" smtClean="0"/>
              <a:t>甲丙　</a:t>
            </a:r>
            <a:r>
              <a:rPr lang="en-US" altLang="zh-TW" sz="3200" b="1" dirty="0" smtClean="0"/>
              <a:t>(B)</a:t>
            </a:r>
            <a:r>
              <a:rPr lang="zh-TW" altLang="en-US" sz="3200" b="1" dirty="0" smtClean="0"/>
              <a:t>乙丙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(C)</a:t>
            </a:r>
            <a:r>
              <a:rPr lang="zh-TW" altLang="en-US" sz="3200" b="1" dirty="0" smtClean="0"/>
              <a:t>甲丁　</a:t>
            </a:r>
            <a:r>
              <a:rPr lang="en-US" altLang="zh-TW" sz="3200" b="1" dirty="0" smtClean="0"/>
              <a:t>(D)</a:t>
            </a:r>
            <a:r>
              <a:rPr lang="zh-TW" altLang="en-US" sz="3200" b="1" dirty="0" smtClean="0"/>
              <a:t>乙丁。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7340" y="990253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D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86172" y="2119279"/>
            <a:ext cx="3409780" cy="21677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</a:t>
            </a:r>
            <a:r>
              <a:rPr lang="zh-TW" altLang="en-US" dirty="0"/>
              <a:t>　人口遷移與文化擴散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47650" y="990253"/>
            <a:ext cx="8660906" cy="49675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87638" lvl="0" indent="-2173288">
              <a:lnSpc>
                <a:spcPct val="110000"/>
              </a:lnSpc>
            </a:pPr>
            <a:r>
              <a:rPr lang="zh-TW" altLang="zh-TW" sz="3200" b="1" dirty="0"/>
              <a:t>（</a:t>
            </a:r>
            <a:r>
              <a:rPr lang="zh-TW" altLang="en-US" sz="3200" b="1" dirty="0"/>
              <a:t>　　</a:t>
            </a:r>
            <a:r>
              <a:rPr lang="zh-TW" altLang="zh-TW" sz="3200" b="1" dirty="0"/>
              <a:t>）</a:t>
            </a:r>
            <a:r>
              <a:rPr lang="en-US" altLang="zh-TW" sz="3200" b="1" dirty="0"/>
              <a:t>(2)	</a:t>
            </a:r>
            <a:r>
              <a:rPr lang="zh-TW" altLang="en-US" sz="3200" b="1" dirty="0"/>
              <a:t>「明清時期，中國東南沿海地區的人們，因為人口急速增加而</a:t>
            </a:r>
            <a:r>
              <a:rPr lang="en-US" altLang="zh-TW" sz="3200" b="1" dirty="0"/>
              <a:t>(</a:t>
            </a:r>
            <a:r>
              <a:rPr lang="zh-TW" altLang="en-US" sz="3200" b="1" dirty="0"/>
              <a:t>甲</a:t>
            </a:r>
            <a:r>
              <a:rPr lang="en-US" altLang="zh-TW" sz="3200" b="1" dirty="0"/>
              <a:t>)</a:t>
            </a:r>
            <a:r>
              <a:rPr lang="zh-TW" altLang="en-US" sz="3200" b="1" u="sng" dirty="0"/>
              <a:t>糧食不足</a:t>
            </a:r>
            <a:r>
              <a:rPr lang="zh-TW" altLang="en-US" sz="3200" b="1" dirty="0"/>
              <a:t>，使得部分居民遠渡重洋移居</a:t>
            </a:r>
            <a:r>
              <a:rPr lang="en-US" altLang="zh-TW" sz="3200" b="1" dirty="0"/>
              <a:t>(</a:t>
            </a:r>
            <a:r>
              <a:rPr lang="zh-TW" altLang="en-US" sz="3200" b="1" dirty="0"/>
              <a:t>乙</a:t>
            </a:r>
            <a:r>
              <a:rPr lang="en-US" altLang="zh-TW" sz="3200" b="1" dirty="0"/>
              <a:t>)</a:t>
            </a:r>
            <a:r>
              <a:rPr lang="zh-TW" altLang="en-US" sz="3200" b="1" u="sng" dirty="0"/>
              <a:t>有開墾潛力</a:t>
            </a:r>
            <a:r>
              <a:rPr lang="zh-TW" altLang="en-US" sz="3200" b="1" dirty="0"/>
              <a:t>的東南亞或渡海來臺灣開墾」。上述</a:t>
            </a:r>
            <a:r>
              <a:rPr lang="en-US" altLang="zh-TW" sz="3200" b="1" dirty="0"/>
              <a:t>(</a:t>
            </a:r>
            <a:r>
              <a:rPr lang="zh-TW" altLang="en-US" sz="3200" b="1" dirty="0"/>
              <a:t>甲</a:t>
            </a:r>
            <a:r>
              <a:rPr lang="en-US" altLang="zh-TW" sz="3200" b="1" dirty="0"/>
              <a:t>)</a:t>
            </a:r>
            <a:r>
              <a:rPr lang="zh-TW" altLang="en-US" sz="3200" b="1" dirty="0"/>
              <a:t>、</a:t>
            </a:r>
            <a:r>
              <a:rPr lang="en-US" altLang="zh-TW" sz="3200" b="1" dirty="0"/>
              <a:t>(</a:t>
            </a:r>
            <a:r>
              <a:rPr lang="zh-TW" altLang="en-US" sz="3200" b="1" dirty="0"/>
              <a:t>乙</a:t>
            </a:r>
            <a:r>
              <a:rPr lang="en-US" altLang="zh-TW" sz="3200" b="1" dirty="0"/>
              <a:t>)</a:t>
            </a:r>
            <a:r>
              <a:rPr lang="zh-TW" altLang="en-US" sz="3200" b="1" dirty="0"/>
              <a:t>分別屬於人口遷移的推力、拉力？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A)</a:t>
            </a:r>
            <a:r>
              <a:rPr lang="zh-TW" altLang="en-US" sz="3200" b="1" dirty="0"/>
              <a:t>推力；推力</a:t>
            </a:r>
            <a:r>
              <a:rPr lang="en-US" altLang="zh-TW" sz="3200" b="1" dirty="0"/>
              <a:t>	(B)</a:t>
            </a:r>
            <a:r>
              <a:rPr lang="zh-TW" altLang="en-US" sz="3200" b="1" dirty="0"/>
              <a:t>推力；拉</a:t>
            </a:r>
            <a:r>
              <a:rPr lang="zh-TW" altLang="en-US" sz="3200" b="1" dirty="0" smtClean="0"/>
              <a:t>力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C)</a:t>
            </a:r>
            <a:r>
              <a:rPr lang="zh-TW" altLang="en-US" sz="3200" b="1" dirty="0"/>
              <a:t>拉力；拉力</a:t>
            </a:r>
            <a:r>
              <a:rPr lang="en-US" altLang="zh-TW" sz="3200" b="1" dirty="0"/>
              <a:t>	(D)</a:t>
            </a:r>
            <a:r>
              <a:rPr lang="zh-TW" altLang="en-US" sz="3200" b="1" dirty="0"/>
              <a:t>拉力；推力。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7817" y="990253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</a:t>
            </a:r>
            <a:r>
              <a:rPr lang="zh-TW" altLang="en-US" dirty="0"/>
              <a:t>　人口遷移與文化擴散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238126" y="990251"/>
            <a:ext cx="8699688" cy="44258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687638" lvl="0" indent="-2173288">
              <a:lnSpc>
                <a:spcPct val="110000"/>
              </a:lnSpc>
            </a:pPr>
            <a:r>
              <a:rPr lang="zh-TW" altLang="zh-TW" sz="3200" b="1" dirty="0"/>
              <a:t>（</a:t>
            </a:r>
            <a:r>
              <a:rPr lang="zh-TW" altLang="en-US" sz="3200" b="1" dirty="0"/>
              <a:t>　　</a:t>
            </a:r>
            <a:r>
              <a:rPr lang="zh-TW" altLang="zh-TW" sz="3200" b="1" dirty="0"/>
              <a:t>）</a:t>
            </a:r>
            <a:r>
              <a:rPr lang="en-US" altLang="zh-TW" sz="3200" b="1" dirty="0"/>
              <a:t>(3)	</a:t>
            </a:r>
            <a:r>
              <a:rPr lang="zh-TW" altLang="en-US" sz="3200" b="1" dirty="0"/>
              <a:t>承上題，在遷移的過程中，有哪些文化隨著華人遷移影響當地？ 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臺灣傳統的米食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文化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印尼有主祀觀音的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寺廟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菲律賓以英文為官方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語言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馬來西亞的馬來人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眾多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/>
              <a:t> (A)</a:t>
            </a:r>
            <a:r>
              <a:rPr lang="zh-TW" altLang="en-US" sz="3200" b="1" dirty="0" smtClean="0"/>
              <a:t>甲</a:t>
            </a:r>
            <a:r>
              <a:rPr lang="zh-TW" altLang="en-US" sz="3200" b="1" dirty="0"/>
              <a:t>乙</a:t>
            </a:r>
            <a:r>
              <a:rPr lang="en-US" altLang="zh-TW" sz="3200" b="1" dirty="0"/>
              <a:t>	(B)</a:t>
            </a:r>
            <a:r>
              <a:rPr lang="zh-TW" altLang="en-US" sz="3200" b="1" dirty="0"/>
              <a:t>乙</a:t>
            </a:r>
            <a:r>
              <a:rPr lang="zh-TW" altLang="en-US" sz="3200" b="1" dirty="0" smtClean="0"/>
              <a:t>丙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 </a:t>
            </a:r>
            <a:r>
              <a:rPr lang="en-US" altLang="zh-TW" sz="3200" b="1" dirty="0"/>
              <a:t>(C)</a:t>
            </a:r>
            <a:r>
              <a:rPr lang="zh-TW" altLang="en-US" sz="3200" b="1" dirty="0"/>
              <a:t>丙丁</a:t>
            </a:r>
            <a:r>
              <a:rPr lang="en-US" altLang="zh-TW" sz="3200" b="1" dirty="0"/>
              <a:t>	(D)</a:t>
            </a:r>
            <a:r>
              <a:rPr lang="zh-TW" altLang="en-US" sz="3200" b="1" dirty="0"/>
              <a:t>甲丁。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7815" y="990251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A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76390" y="2119277"/>
            <a:ext cx="5639036" cy="216777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</a:t>
            </a:r>
            <a:r>
              <a:rPr lang="zh-TW" altLang="en-US" dirty="0"/>
              <a:t>　人口遷移與文化擴散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90412" y="990253"/>
            <a:ext cx="8653588" cy="5867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	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/>
              <a:t>泰國曼谷為</a:t>
            </a:r>
            <a:r>
              <a:rPr lang="zh-TW" altLang="en-US" sz="3200" b="1" dirty="0" smtClean="0"/>
              <a:t>著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名</a:t>
            </a:r>
            <a:r>
              <a:rPr lang="zh-TW" altLang="en-US" sz="3200" b="1" dirty="0"/>
              <a:t>的觀光地，除了</a:t>
            </a:r>
            <a:r>
              <a:rPr lang="zh-TW" altLang="en-US" sz="3200" b="1" dirty="0" smtClean="0"/>
              <a:t>當地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的</a:t>
            </a:r>
            <a:r>
              <a:rPr lang="zh-TW" altLang="en-US" sz="3200" b="1" dirty="0"/>
              <a:t>自然美景外，豐富</a:t>
            </a:r>
            <a:r>
              <a:rPr lang="zh-TW" altLang="en-US" sz="3200" b="1" dirty="0" smtClean="0"/>
              <a:t>的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飲食</a:t>
            </a:r>
            <a:r>
              <a:rPr lang="zh-TW" altLang="en-US" sz="3200" b="1" dirty="0"/>
              <a:t>文化也成為吸引</a:t>
            </a:r>
            <a:r>
              <a:rPr lang="zh-TW" altLang="en-US" sz="3200" b="1" dirty="0" smtClean="0"/>
              <a:t>世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界</a:t>
            </a:r>
            <a:r>
              <a:rPr lang="zh-TW" altLang="en-US" sz="3200" b="1" dirty="0"/>
              <a:t>各國觀光客的重要</a:t>
            </a:r>
            <a:r>
              <a:rPr lang="zh-TW" altLang="en-US" sz="3200" b="1" dirty="0" smtClean="0"/>
              <a:t>因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素</a:t>
            </a:r>
            <a:r>
              <a:rPr lang="zh-TW" altLang="en-US" sz="3200" b="1" dirty="0"/>
              <a:t>，像是曼谷唐人街</a:t>
            </a:r>
            <a:r>
              <a:rPr lang="zh-TW" altLang="en-US" sz="3200" b="1" dirty="0" smtClean="0"/>
              <a:t>來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自</a:t>
            </a:r>
            <a:r>
              <a:rPr lang="zh-TW" altLang="en-US" sz="3200" b="1" dirty="0"/>
              <a:t>潮汕地區的中華料理。關於上述唐人街的文化，主要由附圖中的哪個區域的移民遷徙到曼谷</a:t>
            </a:r>
            <a:r>
              <a:rPr lang="zh-TW" altLang="en-US" sz="3200" b="1" dirty="0" smtClean="0"/>
              <a:t>？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A)</a:t>
            </a:r>
            <a:r>
              <a:rPr lang="zh-TW" altLang="en-US" sz="3200" b="1" dirty="0" smtClean="0"/>
              <a:t>甲</a:t>
            </a:r>
            <a:r>
              <a:rPr lang="zh-TW" altLang="en-US" sz="3200" b="1" dirty="0"/>
              <a:t>　</a:t>
            </a:r>
            <a:r>
              <a:rPr lang="en-US" altLang="zh-TW" sz="3200" b="1" dirty="0"/>
              <a:t> (B)</a:t>
            </a:r>
            <a:r>
              <a:rPr lang="zh-TW" altLang="en-US" sz="3200" b="1" dirty="0" smtClean="0"/>
              <a:t>乙</a:t>
            </a:r>
            <a:r>
              <a:rPr lang="zh-TW" altLang="en-US" sz="3200" b="1" dirty="0"/>
              <a:t>　</a:t>
            </a:r>
            <a:r>
              <a:rPr lang="en-US" altLang="zh-TW" sz="3200" b="1" dirty="0"/>
              <a:t> (C)</a:t>
            </a:r>
            <a:r>
              <a:rPr lang="zh-TW" altLang="en-US" sz="3200" b="1" dirty="0" smtClean="0"/>
              <a:t>丙</a:t>
            </a:r>
            <a:r>
              <a:rPr lang="zh-TW" altLang="en-US" sz="3200" b="1" dirty="0"/>
              <a:t>　</a:t>
            </a:r>
            <a:r>
              <a:rPr lang="en-US" altLang="zh-TW" sz="3200" b="1" dirty="0"/>
              <a:t> (D)</a:t>
            </a:r>
            <a:r>
              <a:rPr lang="zh-TW" altLang="en-US" sz="3200" b="1" dirty="0" smtClean="0"/>
              <a:t>丁</a:t>
            </a:r>
            <a:r>
              <a:rPr lang="zh-TW" altLang="en-US" sz="3200" b="1" dirty="0"/>
              <a:t>。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1847" y="990253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80" y="1091853"/>
            <a:ext cx="3556773" cy="3006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6" y="2670981"/>
            <a:ext cx="3035808" cy="25377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</a:t>
            </a:r>
            <a:r>
              <a:rPr lang="zh-TW" altLang="en-US" dirty="0"/>
              <a:t>　人口成長與問題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90412" y="990253"/>
            <a:ext cx="8415844" cy="2283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  <a:buAutoNum type="arabicPeriod"/>
            </a:pP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 smtClean="0"/>
              <a:t>附圖為</a:t>
            </a:r>
            <a:r>
              <a:rPr lang="en-US" altLang="zh-TW" sz="3200" b="1" dirty="0" smtClean="0"/>
              <a:t>2022</a:t>
            </a:r>
            <a:r>
              <a:rPr lang="zh-TW" altLang="en-US" sz="3200" b="1" dirty="0" smtClean="0"/>
              <a:t>年</a:t>
            </a:r>
            <a:r>
              <a:rPr lang="zh-TW" altLang="en-US" sz="3200" b="1" dirty="0"/>
              <a:t>世界及部分國家新生兒性別比圖，其表示的意義以下敘述何者正確？ 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2670048"/>
            <a:ext cx="5870448" cy="380390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04863" indent="-804863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甲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中國新生兒男嬰數量比女嬰多</a:t>
            </a:r>
          </a:p>
          <a:p>
            <a:pPr marL="804863" indent="-804863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乙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中國新生兒女嬰數量比男嬰多</a:t>
            </a:r>
          </a:p>
          <a:p>
            <a:pPr marL="637200" indent="-637200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丙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中國新生兒的人口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</a:t>
            </a:r>
            <a:r>
              <a:rPr lang="en-US" altLang="zh-TW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男嬰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對應</a:t>
            </a:r>
            <a:r>
              <a:rPr lang="en-US" altLang="zh-TW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110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女嬰</a:t>
            </a:r>
          </a:p>
          <a:p>
            <a:pPr marL="637200" indent="-637200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丁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中國新生兒的人口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</a:t>
            </a:r>
            <a:r>
              <a:rPr lang="en-US" altLang="zh-TW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女嬰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對應</a:t>
            </a:r>
            <a:r>
              <a:rPr lang="en-US" altLang="zh-TW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110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男嬰</a:t>
            </a:r>
          </a:p>
          <a:p>
            <a:pPr marL="804863" indent="-804863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戊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男女嬰比例大致均衡</a:t>
            </a:r>
          </a:p>
          <a:p>
            <a:pPr marL="804863" indent="-804863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己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急需改善男女嬰不均狀況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</a:t>
            </a:r>
            <a:r>
              <a:rPr lang="zh-TW" altLang="en-US" dirty="0"/>
              <a:t>　人口成長與問題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90412" y="990253"/>
            <a:ext cx="8653588" cy="5867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  <a:buAutoNum type="arabicPeriod"/>
            </a:pP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lang="en-US" altLang="zh-TW" sz="3200" b="1" dirty="0"/>
          </a:p>
          <a:p>
            <a:pPr marL="514350" lvl="0">
              <a:lnSpc>
                <a:spcPct val="110000"/>
              </a:lnSpc>
            </a:pPr>
            <a:r>
              <a:rPr lang="en-US" altLang="zh-TW" sz="3200" b="1" dirty="0"/>
              <a:t>(A)</a:t>
            </a:r>
            <a:r>
              <a:rPr lang="zh-TW" altLang="en-US" sz="3200" b="1" dirty="0"/>
              <a:t>甲丁己　</a:t>
            </a:r>
            <a:r>
              <a:rPr lang="en-US" altLang="zh-TW" sz="3200" b="1" dirty="0"/>
              <a:t>(B)</a:t>
            </a:r>
            <a:r>
              <a:rPr lang="zh-TW" altLang="en-US" sz="3200" b="1" dirty="0"/>
              <a:t>甲丙戊　</a:t>
            </a:r>
            <a:endParaRPr lang="en-US" altLang="zh-TW" sz="3200" b="1" dirty="0"/>
          </a:p>
          <a:p>
            <a:pPr marL="514350" lvl="0">
              <a:lnSpc>
                <a:spcPct val="110000"/>
              </a:lnSpc>
            </a:pPr>
            <a:r>
              <a:rPr lang="en-US" altLang="zh-TW" sz="3200" b="1" dirty="0"/>
              <a:t>(C)</a:t>
            </a:r>
            <a:r>
              <a:rPr lang="zh-TW" altLang="en-US" sz="3200" b="1" dirty="0"/>
              <a:t>乙丙戊　</a:t>
            </a:r>
            <a:r>
              <a:rPr lang="en-US" altLang="zh-TW" sz="3200" b="1" dirty="0"/>
              <a:t>(D)</a:t>
            </a:r>
            <a:r>
              <a:rPr lang="zh-TW" altLang="en-US" sz="3200" b="1" dirty="0"/>
              <a:t>乙丁己。 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66174" y="1038187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A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2715122"/>
            <a:ext cx="9144000" cy="28810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04863" indent="-804863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甲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中國新生兒男嬰數量比女嬰多</a:t>
            </a:r>
          </a:p>
          <a:p>
            <a:pPr marL="804863" indent="-804863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乙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中國新生兒女嬰數量比男嬰多</a:t>
            </a:r>
          </a:p>
          <a:p>
            <a:pPr marL="804863" indent="-804863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丙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中國新生兒的人口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</a:t>
            </a:r>
            <a:r>
              <a:rPr lang="en-US" altLang="zh-TW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男嬰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對應</a:t>
            </a:r>
            <a:r>
              <a:rPr lang="en-US" altLang="zh-TW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女嬰</a:t>
            </a:r>
          </a:p>
          <a:p>
            <a:pPr marL="804863" indent="-804863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丁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中國新生兒的人口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</a:t>
            </a:r>
            <a:r>
              <a:rPr lang="en-US" altLang="zh-TW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女嬰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對應</a:t>
            </a:r>
            <a:r>
              <a:rPr lang="en-US" altLang="zh-TW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111</a:t>
            </a:r>
            <a:r>
              <a:rPr lang="zh-TW" altLang="en-US" sz="3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男嬰</a:t>
            </a:r>
          </a:p>
          <a:p>
            <a:pPr marL="804863" indent="-804863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戊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男女嬰比例大致均衡</a:t>
            </a:r>
          </a:p>
          <a:p>
            <a:pPr marL="804863" indent="-804863"/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己</a:t>
            </a:r>
            <a:r>
              <a:rPr lang="en-US" altLang="zh-TW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3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急需改善男女嬰不均狀況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</a:t>
            </a:r>
            <a:r>
              <a:rPr lang="zh-TW" altLang="en-US" dirty="0"/>
              <a:t>　人口成長與問題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90412" y="990253"/>
            <a:ext cx="8653588" cy="5867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	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/>
              <a:t>關於目前中國的人口現況，下列何者正確？ </a:t>
            </a:r>
          </a:p>
          <a:p>
            <a:pPr marL="514350" lvl="0">
              <a:lnSpc>
                <a:spcPct val="110000"/>
              </a:lnSpc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中國為目前世界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人口次多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的國家</a:t>
            </a:r>
          </a:p>
          <a:p>
            <a:pPr marL="514350" lvl="0">
              <a:lnSpc>
                <a:spcPct val="110000"/>
              </a:lnSpc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中國目前老年人口比例大於幼年人口</a:t>
            </a:r>
          </a:p>
          <a:p>
            <a:pPr marL="514350" lvl="0">
              <a:lnSpc>
                <a:spcPct val="110000"/>
              </a:lnSpc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中國目前為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高齡社會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  <a:p>
            <a:pPr marL="514350" lvl="0">
              <a:lnSpc>
                <a:spcPct val="110000"/>
              </a:lnSpc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中國自然增加率持續增加</a:t>
            </a:r>
            <a:endParaRPr lang="en-US" altLang="zh-TW" sz="3200" b="1" dirty="0"/>
          </a:p>
          <a:p>
            <a:pPr marL="514350" lvl="0">
              <a:lnSpc>
                <a:spcPct val="110000"/>
              </a:lnSpc>
            </a:pPr>
            <a:r>
              <a:rPr lang="en-US" altLang="zh-TW" sz="3200" b="1" dirty="0"/>
              <a:t>(A)</a:t>
            </a:r>
            <a:r>
              <a:rPr lang="zh-TW" altLang="en-US" sz="3200" b="1" dirty="0"/>
              <a:t>甲乙　</a:t>
            </a:r>
            <a:r>
              <a:rPr lang="en-US" altLang="zh-TW" sz="3200" b="1" dirty="0"/>
              <a:t>(B)</a:t>
            </a:r>
            <a:r>
              <a:rPr lang="zh-TW" altLang="en-US" sz="3200" b="1" dirty="0"/>
              <a:t>甲丁　</a:t>
            </a:r>
            <a:r>
              <a:rPr lang="en-US" altLang="zh-TW" sz="3200" b="1" dirty="0"/>
              <a:t>(C)</a:t>
            </a:r>
            <a:r>
              <a:rPr lang="zh-TW" altLang="en-US" sz="3200" b="1" dirty="0"/>
              <a:t>甲丙　</a:t>
            </a:r>
            <a:r>
              <a:rPr lang="en-US" altLang="zh-TW" sz="3200" b="1" dirty="0"/>
              <a:t>(D)</a:t>
            </a:r>
            <a:r>
              <a:rPr lang="zh-TW" altLang="en-US" sz="3200" b="1" dirty="0"/>
              <a:t>乙丙。 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66174" y="1038187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C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7796" y="2111619"/>
            <a:ext cx="7742156" cy="213119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endParaRPr lang="zh-TW" altLang="en-US" sz="3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</a:t>
            </a:r>
            <a:r>
              <a:rPr lang="zh-TW" altLang="en-US" dirty="0"/>
              <a:t>　人口成長與問題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90412" y="990253"/>
            <a:ext cx="8653588" cy="5209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	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/>
              <a:t>環境負載力是指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zh-TW" altLang="en-US" sz="3200" b="1" dirty="0"/>
              <a:t>生活環境所能供養生物數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zh-TW" altLang="en-US" sz="3200" b="1" dirty="0"/>
              <a:t>量的能力，一旦生物數量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zh-TW" altLang="en-US" sz="3200" b="1" dirty="0"/>
              <a:t>超過糧食供應極限時，就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zh-TW" altLang="en-US" sz="3200" b="1" dirty="0"/>
              <a:t>會抑制生物數量的增長，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zh-TW" altLang="en-US" sz="3200" b="1" dirty="0"/>
              <a:t>並造成環境問題</a:t>
            </a:r>
            <a:r>
              <a:rPr lang="zh-TW" altLang="en-US" sz="3200" b="1" dirty="0" smtClean="0"/>
              <a:t>。附圖為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r>
              <a:rPr lang="zh-TW" altLang="en-US" sz="3200" b="1" dirty="0"/>
              <a:t>中國氣候分區圖，哪一氣候分區的環境負載力應該最高，能夠負荷的人口數最多？</a:t>
            </a:r>
            <a:endParaRPr lang="en-US" altLang="zh-TW" sz="3200" b="1" dirty="0"/>
          </a:p>
          <a:p>
            <a:pPr marL="514350" lvl="0">
              <a:lnSpc>
                <a:spcPct val="110000"/>
              </a:lnSpc>
            </a:pPr>
            <a:r>
              <a:rPr lang="pt-BR" altLang="zh-TW" sz="3200" b="1" dirty="0"/>
              <a:t>(A)</a:t>
            </a:r>
            <a:r>
              <a:rPr lang="zh-TW" altLang="pt-BR" sz="3200" b="1" dirty="0"/>
              <a:t>甲</a:t>
            </a:r>
            <a:r>
              <a:rPr lang="zh-TW" altLang="en-US" sz="3200" b="1" dirty="0"/>
              <a:t>　　</a:t>
            </a:r>
            <a:r>
              <a:rPr lang="pt-BR" altLang="zh-TW" sz="3200" b="1" dirty="0"/>
              <a:t>(B)</a:t>
            </a:r>
            <a:r>
              <a:rPr lang="zh-TW" altLang="pt-BR" sz="3200" b="1" dirty="0"/>
              <a:t>乙</a:t>
            </a:r>
            <a:r>
              <a:rPr lang="zh-TW" altLang="en-US" sz="3200" b="1" dirty="0"/>
              <a:t>　　</a:t>
            </a:r>
            <a:r>
              <a:rPr lang="pt-BR" altLang="zh-TW" sz="3200" b="1" dirty="0"/>
              <a:t>(C)</a:t>
            </a:r>
            <a:r>
              <a:rPr lang="zh-TW" altLang="pt-BR" sz="3200" b="1" dirty="0"/>
              <a:t>丙。 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66174" y="1038187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A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5" name="圖片 4" descr="14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9280" y="1100327"/>
            <a:ext cx="3364992" cy="2838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</a:t>
            </a:r>
            <a:r>
              <a:rPr lang="zh-TW" altLang="en-US" dirty="0"/>
              <a:t>　人口成長與問題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90412" y="990253"/>
            <a:ext cx="8653588" cy="5867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	</a:t>
            </a:r>
            <a:r>
              <a:rPr lang="zh-TW" altLang="en-US" sz="3200" b="1" dirty="0" smtClean="0"/>
              <a:t>附圖為</a:t>
            </a:r>
            <a:r>
              <a:rPr lang="zh-TW" altLang="en-US" sz="3200" b="1" dirty="0"/>
              <a:t>中國</a:t>
            </a:r>
            <a:r>
              <a:rPr lang="en-US" altLang="zh-TW" sz="3200" b="1" dirty="0" smtClean="0"/>
              <a:t>1980</a:t>
            </a:r>
            <a:r>
              <a:rPr lang="zh-TW" altLang="en-US" sz="3200" b="1" dirty="0" smtClean="0"/>
              <a:t>年、</a:t>
            </a:r>
            <a:r>
              <a:rPr lang="en-US" altLang="zh-TW" sz="3200" b="1" dirty="0"/>
              <a:t>2020</a:t>
            </a:r>
            <a:r>
              <a:rPr lang="zh-TW" altLang="en-US" sz="3200" b="1" dirty="0"/>
              <a:t>年、</a:t>
            </a:r>
            <a:r>
              <a:rPr lang="en-US" altLang="zh-TW" sz="3200" b="1" dirty="0"/>
              <a:t>2040</a:t>
            </a:r>
            <a:r>
              <a:rPr lang="zh-TW" altLang="en-US" sz="3200" b="1" dirty="0"/>
              <a:t>年，三個年分的人口金字塔圖，根據年分由早到晚，排序應為何？ 答：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　　　　　</a:t>
            </a:r>
            <a:r>
              <a:rPr lang="en-US" altLang="zh-TW" sz="3200" b="1" dirty="0"/>
              <a:t>】 </a:t>
            </a:r>
            <a:endParaRPr lang="zh-TW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4747988" y="2092190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</a:rPr>
              <a:t>乙→甲→丙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92085"/>
              </p:ext>
            </p:extLst>
          </p:nvPr>
        </p:nvGraphicFramePr>
        <p:xfrm>
          <a:off x="0" y="2655173"/>
          <a:ext cx="9125712" cy="387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1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1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1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甲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乙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丙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en-US" altLang="zh-TW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en-US" altLang="zh-TW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圖片 7" descr="14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711" y="3313176"/>
            <a:ext cx="2294747" cy="3179064"/>
          </a:xfrm>
          <a:prstGeom prst="rect">
            <a:avLst/>
          </a:prstGeom>
        </p:spPr>
      </p:pic>
      <p:pic>
        <p:nvPicPr>
          <p:cNvPr id="9" name="圖片 8" descr="14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328976"/>
            <a:ext cx="2294747" cy="3148348"/>
          </a:xfrm>
          <a:prstGeom prst="rect">
            <a:avLst/>
          </a:prstGeom>
        </p:spPr>
      </p:pic>
      <p:pic>
        <p:nvPicPr>
          <p:cNvPr id="10" name="圖片 9" descr="14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3380" y="3328976"/>
            <a:ext cx="2283660" cy="3148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68000" y="980728"/>
            <a:ext cx="8676000" cy="1898659"/>
          </a:xfrm>
        </p:spPr>
        <p:txBody>
          <a:bodyPr>
            <a:noAutofit/>
          </a:bodyPr>
          <a:lstStyle/>
          <a:p>
            <a:pPr marL="808038" lvl="0" indent="-808038">
              <a:defRPr/>
            </a:pPr>
            <a:r>
              <a:rPr lang="zh-TW" altLang="en-US" dirty="0"/>
              <a:t>一、自然環境與傳統生活方式</a:t>
            </a:r>
            <a:endParaRPr lang="en-US" altLang="zh-TW" dirty="0"/>
          </a:p>
          <a:p>
            <a:pPr marL="1265238" lvl="0" indent="-461963">
              <a:defRPr/>
            </a:pPr>
            <a:r>
              <a:rPr lang="en-US" altLang="zh-TW" dirty="0"/>
              <a:t>1.	</a:t>
            </a:r>
            <a:r>
              <a:rPr lang="zh-TW" altLang="en-US" dirty="0"/>
              <a:t>傳統維生方式：因地制宜而發展，糧食生產的方式受</a:t>
            </a:r>
            <a:r>
              <a:rPr lang="en-US" altLang="zh-TW" dirty="0"/>
              <a:t>【</a:t>
            </a:r>
            <a:r>
              <a:rPr lang="en-US" altLang="zh-TW" i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zh-TW" altLang="en-US" dirty="0"/>
              <a:t>　　　　</a:t>
            </a:r>
            <a:r>
              <a:rPr lang="en-US" altLang="zh-TW" dirty="0"/>
              <a:t>】</a:t>
            </a:r>
            <a:r>
              <a:rPr lang="zh-TW" altLang="en-US" dirty="0"/>
              <a:t>限制最大。</a:t>
            </a:r>
          </a:p>
        </p:txBody>
      </p:sp>
      <p:sp>
        <p:nvSpPr>
          <p:cNvPr id="6" name="矩形 5"/>
          <p:cNvSpPr/>
          <p:nvPr/>
        </p:nvSpPr>
        <p:spPr>
          <a:xfrm>
            <a:off x="4797209" y="208658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自然環境</a:t>
            </a:r>
            <a:endParaRPr lang="zh-TW" altLang="en-US" sz="32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9928"/>
              </p:ext>
            </p:extLst>
          </p:nvPr>
        </p:nvGraphicFramePr>
        <p:xfrm>
          <a:off x="21969" y="2736625"/>
          <a:ext cx="9074407" cy="2325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7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46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6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  <a:tabLst/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西部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東部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自然環境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位置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內陸 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0" indent="-44450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靠海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氣候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降水量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 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0" indent="-44450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降水量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地形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多高原、山地 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0" indent="-44450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廣闊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235448" y="389890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少</a:t>
            </a:r>
            <a:endParaRPr lang="zh-TW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7778772" y="389890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多</a:t>
            </a:r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6532578" y="449263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平原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807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2-3</a:t>
            </a:r>
            <a:r>
              <a:rPr lang="zh-TW" altLang="en-US" dirty="0"/>
              <a:t>　人口成長與問題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90412" y="990253"/>
            <a:ext cx="8653588" cy="4185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	</a:t>
            </a:r>
            <a:r>
              <a:rPr lang="zh-TW" altLang="en-US" sz="3200" b="1" dirty="0"/>
              <a:t>下列為中國的人口問題，寫出中國對於這些人口問題分別採取</a:t>
            </a:r>
            <a:r>
              <a:rPr lang="zh-TW" altLang="en-US" sz="3200" b="1" dirty="0" smtClean="0"/>
              <a:t>的對策</a:t>
            </a:r>
            <a:r>
              <a:rPr lang="zh-TW" altLang="en-US" sz="3200" b="1" dirty="0"/>
              <a:t>：</a:t>
            </a:r>
          </a:p>
          <a:p>
            <a:pPr marL="1079500" lvl="0" indent="-565150">
              <a:lnSpc>
                <a:spcPct val="110000"/>
              </a:lnSpc>
            </a:pPr>
            <a:r>
              <a:rPr lang="en-US" altLang="zh-TW" sz="3200" b="1" dirty="0"/>
              <a:t>(1)	</a:t>
            </a:r>
            <a:r>
              <a:rPr lang="zh-TW" altLang="en-US" sz="3200" b="1" dirty="0"/>
              <a:t>人口總數增長太快→</a:t>
            </a:r>
            <a:r>
              <a:rPr lang="en-US" altLang="zh-TW" sz="3200" b="1" dirty="0"/>
              <a:t>【</a:t>
            </a:r>
            <a:r>
              <a:rPr lang="zh-TW" altLang="en-US" sz="3200" b="1" dirty="0"/>
              <a:t>　　　　　</a:t>
            </a:r>
            <a:r>
              <a:rPr lang="en-US" altLang="zh-TW" sz="3200" b="1" dirty="0"/>
              <a:t>】</a:t>
            </a:r>
          </a:p>
          <a:p>
            <a:pPr marL="1079500" lvl="0" indent="-565150">
              <a:lnSpc>
                <a:spcPct val="110000"/>
              </a:lnSpc>
            </a:pPr>
            <a:r>
              <a:rPr lang="en-US" altLang="zh-TW" sz="3200" b="1" dirty="0"/>
              <a:t>(2)	</a:t>
            </a:r>
            <a:r>
              <a:rPr lang="zh-TW" altLang="en-US" sz="3200" b="1" dirty="0"/>
              <a:t>性別比例嚴重失衡→</a:t>
            </a:r>
            <a:r>
              <a:rPr lang="en-US" altLang="zh-TW" sz="3200" b="1" dirty="0"/>
              <a:t>【</a:t>
            </a:r>
            <a:br>
              <a:rPr lang="en-US" altLang="zh-TW" sz="3200" b="1" dirty="0"/>
            </a:br>
            <a:r>
              <a:rPr lang="zh-TW" altLang="en-US" sz="3200" b="1" dirty="0"/>
              <a:t>　</a:t>
            </a:r>
            <a:r>
              <a:rPr lang="en-US" altLang="zh-TW" sz="3200" b="1" dirty="0" smtClean="0"/>
              <a:t>】</a:t>
            </a:r>
            <a:endParaRPr lang="en-US" altLang="zh-TW" sz="3200" b="1" dirty="0"/>
          </a:p>
          <a:p>
            <a:pPr marL="1079500" lvl="0" indent="-565150">
              <a:lnSpc>
                <a:spcPct val="110000"/>
              </a:lnSpc>
            </a:pPr>
            <a:r>
              <a:rPr lang="en-US" altLang="zh-TW" sz="3200" b="1" dirty="0"/>
              <a:t>(3)	</a:t>
            </a:r>
            <a:r>
              <a:rPr lang="zh-TW" altLang="en-US" sz="3200" b="1" dirty="0"/>
              <a:t>幼年人口比例減少→</a:t>
            </a:r>
            <a:r>
              <a:rPr lang="en-US" altLang="zh-TW" sz="3200" b="1" dirty="0"/>
              <a:t>【</a:t>
            </a:r>
            <a:br>
              <a:rPr lang="en-US" altLang="zh-TW" sz="3200" b="1" dirty="0"/>
            </a:br>
            <a:r>
              <a:rPr lang="zh-TW" altLang="en-US" sz="3200" b="1" dirty="0"/>
              <a:t>　　　　　</a:t>
            </a:r>
            <a:r>
              <a:rPr lang="en-US" altLang="zh-TW" sz="3200" b="1" dirty="0"/>
              <a:t>】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34372" y="209219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</a:rPr>
              <a:t>一胎化政策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34371" y="2602796"/>
            <a:ext cx="3467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C00000"/>
                </a:solidFill>
              </a:rPr>
              <a:t>宣導男孩</a:t>
            </a:r>
            <a:r>
              <a:rPr lang="zh-TW" altLang="en-US" sz="3200" b="1" dirty="0">
                <a:solidFill>
                  <a:srgbClr val="C00000"/>
                </a:solidFill>
              </a:rPr>
              <a:t>女孩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一</a:t>
            </a:r>
            <a:r>
              <a:rPr lang="zh-TW" altLang="en-US" sz="3200" b="1" dirty="0">
                <a:solidFill>
                  <a:srgbClr val="C00000"/>
                </a:solidFill>
              </a:rPr>
              <a:t>樣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89892" y="318757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C00000"/>
                </a:solidFill>
              </a:rPr>
              <a:t>好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34372" y="3698178"/>
            <a:ext cx="3467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</a:rPr>
              <a:t>開放生育二胎、通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89892" y="4216532"/>
            <a:ext cx="2236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</a:rPr>
              <a:t>過三孩政策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>
          <a:xfrm>
            <a:off x="487049" y="980728"/>
            <a:ext cx="8496539" cy="5517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	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/>
              <a:t>下表為中國不同年分的人口普查部分資料。觀察表中幼年人口比例的變動，下列何者最可能是造成</a:t>
            </a:r>
            <a:r>
              <a:rPr lang="en-US" altLang="zh-TW" sz="3200" b="1" dirty="0"/>
              <a:t>2010</a:t>
            </a:r>
            <a:r>
              <a:rPr lang="zh-TW" altLang="en-US" sz="3200" b="1" dirty="0"/>
              <a:t>到</a:t>
            </a:r>
            <a:r>
              <a:rPr lang="en-US" altLang="zh-TW" sz="3200" b="1" dirty="0"/>
              <a:t>2020</a:t>
            </a:r>
            <a:r>
              <a:rPr lang="zh-TW" altLang="en-US" sz="3200" b="1" dirty="0"/>
              <a:t>年微幅變化的原因之一？ </a:t>
            </a:r>
            <a:r>
              <a:rPr lang="en-US" altLang="zh-TW" sz="3200" b="1" dirty="0"/>
              <a:t>【112</a:t>
            </a:r>
            <a:r>
              <a:rPr lang="zh-TW" altLang="en-US" sz="3200" b="1" dirty="0"/>
              <a:t>會考</a:t>
            </a:r>
            <a:r>
              <a:rPr lang="en-US" altLang="zh-TW" sz="3200" b="1" dirty="0" smtClean="0"/>
              <a:t>】</a:t>
            </a:r>
            <a:endParaRPr lang="en-US" altLang="zh-TW" sz="3200" b="1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94549"/>
              </p:ext>
            </p:extLst>
          </p:nvPr>
        </p:nvGraphicFramePr>
        <p:xfrm>
          <a:off x="144385" y="3512531"/>
          <a:ext cx="8839203" cy="3049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3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3841"/>
                <a:gridCol w="1053841"/>
                <a:gridCol w="1053841"/>
                <a:gridCol w="1053841"/>
                <a:gridCol w="1053841"/>
                <a:gridCol w="1053841"/>
              </a:tblGrid>
              <a:tr h="10485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en-US" altLang="zh-TW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1953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1964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1982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0-14 </a:t>
                      </a:r>
                      <a:r>
                        <a:rPr lang="zh-TW" alt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歲</a:t>
                      </a:r>
                      <a:endParaRPr 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36.28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40.69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33.59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27.69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22.89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16.60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17.95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15-64 </a:t>
                      </a:r>
                      <a:r>
                        <a:rPr lang="zh-TW" alt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歲</a:t>
                      </a:r>
                      <a:endParaRPr 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59.31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55.75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61.65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66.74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70.15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74.53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68.55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</a:t>
                      </a:r>
                      <a:r>
                        <a:rPr lang="zh-TW" alt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歲以上</a:t>
                      </a:r>
                      <a:endParaRPr lang="zh-TW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4.41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3.65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4.91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5.57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6.96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8.87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13.50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362631" y="298931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/>
              <a:t>單位：</a:t>
            </a:r>
            <a:r>
              <a:rPr lang="zh-TW" altLang="en-US" sz="2800" b="1" dirty="0" smtClean="0"/>
              <a:t>％</a:t>
            </a:r>
            <a:endParaRPr lang="zh-TW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883163" y="360318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136525" algn="l"/>
              </a:tabLst>
              <a:defRPr/>
            </a:pPr>
            <a:r>
              <a:rPr lang="zh-TW" altLang="en-US" sz="2000" b="1" dirty="0"/>
              <a:t>年分</a:t>
            </a:r>
            <a:endParaRPr lang="en-US" altLang="zh-TW" sz="2000" b="1" dirty="0"/>
          </a:p>
        </p:txBody>
      </p:sp>
      <p:sp>
        <p:nvSpPr>
          <p:cNvPr id="4" name="矩形 3"/>
          <p:cNvSpPr/>
          <p:nvPr/>
        </p:nvSpPr>
        <p:spPr>
          <a:xfrm>
            <a:off x="-27128" y="3872512"/>
            <a:ext cx="1028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136525" algn="l"/>
              </a:tabLst>
              <a:defRPr/>
            </a:pPr>
            <a:r>
              <a:rPr lang="zh-TW" altLang="en-US" sz="2000" b="1" dirty="0">
                <a:solidFill>
                  <a:schemeClr val="dk1"/>
                </a:solidFill>
              </a:rPr>
              <a:t>年齡</a:t>
            </a:r>
            <a:r>
              <a:rPr lang="en-US" altLang="zh-TW" sz="2000" b="1" dirty="0">
                <a:solidFill>
                  <a:schemeClr val="dk1"/>
                </a:solidFill>
              </a:rPr>
              <a:t/>
            </a:r>
            <a:br>
              <a:rPr lang="en-US" altLang="zh-TW" sz="2000" b="1" dirty="0">
                <a:solidFill>
                  <a:schemeClr val="dk1"/>
                </a:solidFill>
              </a:rPr>
            </a:br>
            <a:r>
              <a:rPr lang="zh-TW" altLang="en-US" sz="2000" b="1" dirty="0">
                <a:solidFill>
                  <a:schemeClr val="dk1"/>
                </a:solidFill>
              </a:rPr>
              <a:t>組成</a:t>
            </a:r>
            <a:endParaRPr lang="zh-TW" altLang="zh-TW" sz="2000" b="1" dirty="0"/>
          </a:p>
        </p:txBody>
      </p:sp>
    </p:spTree>
    <p:extLst>
      <p:ext uri="{BB962C8B-B14F-4D97-AF65-F5344CB8AC3E}">
        <p14:creationId xmlns:p14="http://schemas.microsoft.com/office/powerpoint/2010/main" val="14266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>
          <a:xfrm>
            <a:off x="487049" y="980728"/>
            <a:ext cx="8496539" cy="5517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lnSpc>
                <a:spcPct val="110000"/>
              </a:lnSpc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	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 smtClean="0"/>
              <a:t>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A)</a:t>
            </a:r>
            <a:r>
              <a:rPr lang="zh-TW" altLang="en-US" sz="3200" b="1" dirty="0" smtClean="0"/>
              <a:t>開放</a:t>
            </a:r>
            <a:r>
              <a:rPr lang="zh-TW" altLang="en-US" sz="3200" b="1" dirty="0"/>
              <a:t>生育第二胎　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B)</a:t>
            </a:r>
            <a:r>
              <a:rPr lang="zh-TW" altLang="en-US" sz="3200" b="1" dirty="0" smtClean="0"/>
              <a:t>實施</a:t>
            </a:r>
            <a:r>
              <a:rPr lang="zh-TW" altLang="en-US" sz="3200" b="1" dirty="0"/>
              <a:t>一胎化政策　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C)</a:t>
            </a:r>
            <a:r>
              <a:rPr lang="zh-TW" altLang="en-US" sz="3200" b="1" dirty="0" smtClean="0"/>
              <a:t>重男輕女</a:t>
            </a:r>
            <a:r>
              <a:rPr lang="zh-TW" altLang="en-US" sz="3200" b="1" dirty="0"/>
              <a:t>觀念式微　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D)</a:t>
            </a:r>
            <a:r>
              <a:rPr lang="zh-TW" altLang="en-US" sz="3200" b="1" dirty="0" smtClean="0"/>
              <a:t>嚴格</a:t>
            </a:r>
            <a:r>
              <a:rPr lang="zh-TW" altLang="en-US" sz="3200" b="1" dirty="0"/>
              <a:t>限制人口移入。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6398" y="1011729"/>
            <a:ext cx="433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C00000"/>
                </a:solidFill>
              </a:rPr>
              <a:t>A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68000" y="980728"/>
            <a:ext cx="8676000" cy="5509200"/>
          </a:xfrm>
        </p:spPr>
        <p:txBody>
          <a:bodyPr wrap="square">
            <a:spAutoFit/>
          </a:bodyPr>
          <a:lstStyle/>
          <a:p>
            <a:pPr marL="514350" lvl="0" indent="-514350"/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en-US" altLang="zh-TW" dirty="0"/>
              <a:t>	</a:t>
            </a:r>
            <a:r>
              <a:rPr lang="zh-TW" altLang="zh-TW" dirty="0"/>
              <a:t>（</a:t>
            </a:r>
            <a:r>
              <a:rPr lang="zh-TW" altLang="en-US" dirty="0"/>
              <a:t>　　</a:t>
            </a:r>
            <a:r>
              <a:rPr lang="zh-TW" altLang="zh-TW" dirty="0"/>
              <a:t>）</a:t>
            </a:r>
            <a:r>
              <a:rPr lang="zh-TW" altLang="en-US" dirty="0"/>
              <a:t>中國某行政區的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南部位於農牧過渡地帶，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因氣候乾燥少雨、生態環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境脆弱、水土流失嚴重及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自然災害頻繁，被聯合國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認為是最不適宜人類生存的地區之一，因此</a:t>
            </a:r>
            <a:r>
              <a:rPr lang="en-US" altLang="zh-TW" dirty="0"/>
              <a:t>2011</a:t>
            </a:r>
            <a:r>
              <a:rPr lang="zh-TW" altLang="en-US" dirty="0"/>
              <a:t>年當地政府對人民實施搬遷計畫。上述行政區應</a:t>
            </a:r>
            <a:r>
              <a:rPr lang="zh-TW" altLang="en-US" dirty="0" smtClean="0"/>
              <a:t>是附圖中</a:t>
            </a:r>
            <a:r>
              <a:rPr lang="zh-TW" altLang="en-US" dirty="0"/>
              <a:t>何者？</a:t>
            </a:r>
            <a:r>
              <a:rPr lang="en-US" altLang="zh-TW" dirty="0"/>
              <a:t>【108</a:t>
            </a:r>
            <a:r>
              <a:rPr lang="zh-TW" altLang="en-US" dirty="0"/>
              <a:t>會考</a:t>
            </a:r>
            <a:r>
              <a:rPr lang="en-US" altLang="zh-TW" dirty="0"/>
              <a:t>】</a:t>
            </a:r>
          </a:p>
          <a:p>
            <a:pPr marL="542925" lvl="0"/>
            <a:r>
              <a:rPr lang="pt-BR" altLang="zh-TW" dirty="0"/>
              <a:t>(A)</a:t>
            </a:r>
            <a:r>
              <a:rPr lang="zh-TW" altLang="pt-BR" dirty="0"/>
              <a:t>甲</a:t>
            </a:r>
            <a:r>
              <a:rPr lang="zh-TW" altLang="en-US" dirty="0"/>
              <a:t>　　</a:t>
            </a:r>
            <a:r>
              <a:rPr lang="pt-BR" altLang="zh-TW" dirty="0"/>
              <a:t>(B)</a:t>
            </a:r>
            <a:r>
              <a:rPr lang="zh-TW" altLang="pt-BR" dirty="0"/>
              <a:t>乙</a:t>
            </a:r>
          </a:p>
          <a:p>
            <a:pPr marL="542925" lvl="0"/>
            <a:r>
              <a:rPr lang="pt-BR" altLang="zh-TW" dirty="0"/>
              <a:t>(C)</a:t>
            </a:r>
            <a:r>
              <a:rPr lang="zh-TW" altLang="pt-BR" dirty="0"/>
              <a:t>丙</a:t>
            </a:r>
            <a:r>
              <a:rPr lang="zh-TW" altLang="en-US" dirty="0"/>
              <a:t>　　</a:t>
            </a:r>
            <a:r>
              <a:rPr lang="pt-BR" altLang="zh-TW" dirty="0"/>
              <a:t>(D)</a:t>
            </a:r>
            <a:r>
              <a:rPr lang="zh-TW" altLang="pt-BR" dirty="0"/>
              <a:t>丁。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02577" y="1004321"/>
            <a:ext cx="415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6" name="圖片 5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1504" y="1079444"/>
            <a:ext cx="3054485" cy="25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>
          <a:xfrm>
            <a:off x="487049" y="980728"/>
            <a:ext cx="8496539" cy="587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/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	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/>
              <a:t>附表為中國全國與上海的常住人口年齡結構，顯示上海的常住人口年齡結構變化趨勢與全國不一致。上述現象與上海的何項特徵關係最密切？</a:t>
            </a:r>
            <a:r>
              <a:rPr lang="en-US" altLang="zh-TW" sz="3200" b="1" dirty="0"/>
              <a:t>【105</a:t>
            </a:r>
            <a:r>
              <a:rPr lang="zh-TW" altLang="en-US" sz="3200" b="1" dirty="0"/>
              <a:t>會考</a:t>
            </a:r>
            <a:r>
              <a:rPr lang="en-US" altLang="zh-TW" sz="3200" b="1" dirty="0"/>
              <a:t>】  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2925" lvl="0"/>
            <a:endParaRPr lang="en-US" altLang="zh-TW" sz="3200" b="1" dirty="0"/>
          </a:p>
          <a:p>
            <a:pPr marL="542925" lvl="0"/>
            <a:endParaRPr lang="en-US" altLang="zh-TW" sz="3200" b="1" dirty="0"/>
          </a:p>
          <a:p>
            <a:pPr marL="542925" lvl="0"/>
            <a:endParaRPr lang="en-US" altLang="zh-TW" sz="3200" b="1" dirty="0"/>
          </a:p>
          <a:p>
            <a:pPr marL="542925" lvl="0"/>
            <a:endParaRPr lang="en-US" altLang="zh-TW" sz="3200" b="1" dirty="0"/>
          </a:p>
          <a:p>
            <a:pPr marL="542925" lvl="0">
              <a:spcAft>
                <a:spcPts val="3000"/>
              </a:spcAft>
            </a:pPr>
            <a:endParaRPr lang="en-US" altLang="zh-TW" sz="3200" b="1" dirty="0"/>
          </a:p>
          <a:p>
            <a:pPr marL="542925" lvl="0"/>
            <a:r>
              <a:rPr lang="en-US" altLang="zh-TW" sz="3200" b="1" dirty="0"/>
              <a:t>(A)</a:t>
            </a:r>
            <a:r>
              <a:rPr lang="zh-TW" altLang="en-US" sz="3200" b="1" dirty="0"/>
              <a:t>房產價格較高　　</a:t>
            </a:r>
            <a:r>
              <a:rPr lang="en-US" altLang="zh-TW" sz="3200" b="1" dirty="0"/>
              <a:t>(B)</a:t>
            </a:r>
            <a:r>
              <a:rPr lang="zh-TW" altLang="en-US" sz="3200" b="1" dirty="0"/>
              <a:t>就業機會較多</a:t>
            </a:r>
          </a:p>
          <a:p>
            <a:pPr marL="542925" lvl="0"/>
            <a:r>
              <a:rPr lang="en-US" altLang="zh-TW" sz="3200" b="1" dirty="0"/>
              <a:t>(C)</a:t>
            </a:r>
            <a:r>
              <a:rPr lang="zh-TW" altLang="en-US" sz="3200" b="1" dirty="0"/>
              <a:t>老人福利較佳　　</a:t>
            </a:r>
            <a:r>
              <a:rPr lang="en-US" altLang="zh-TW" sz="3200" b="1" dirty="0"/>
              <a:t>(D)</a:t>
            </a:r>
            <a:r>
              <a:rPr lang="zh-TW" altLang="en-US" sz="3200" b="1" dirty="0"/>
              <a:t>沙塵暴較嚴重。  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01589" y="973629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B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40113"/>
              </p:ext>
            </p:extLst>
          </p:nvPr>
        </p:nvGraphicFramePr>
        <p:xfrm>
          <a:off x="0" y="2952353"/>
          <a:ext cx="9124950" cy="279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4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4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4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4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4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606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年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齡</a:t>
                      </a: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歲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全國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上海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年 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年 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年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年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0-14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22.9%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16.6%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12.2%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8.6%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15-64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70.1% 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74.5% 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76.3%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81.3%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以上 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7.0% 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8.9%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11.5%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10.1%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 txBox="1">
            <a:spLocks/>
          </p:cNvSpPr>
          <p:nvPr/>
        </p:nvSpPr>
        <p:spPr>
          <a:xfrm>
            <a:off x="144149" y="980728"/>
            <a:ext cx="8999851" cy="587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/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	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0" lang="zh-TW" altLang="zh-TW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lang="zh-TW" altLang="en-US" sz="3200" b="1" dirty="0"/>
              <a:t>哲民以秦嶺、淮河為中國南部與北部地區的分界，整理二區地理環境的差異，如附表所示，表中哪一項目的內容是正確的？</a:t>
            </a:r>
            <a:r>
              <a:rPr lang="en-US" altLang="zh-TW" sz="3200" b="1" dirty="0"/>
              <a:t>【100</a:t>
            </a:r>
            <a:r>
              <a:rPr lang="zh-TW" altLang="en-US" sz="3200" b="1" dirty="0"/>
              <a:t>基測</a:t>
            </a:r>
            <a:r>
              <a:rPr lang="en-US" altLang="zh-TW" sz="3200" b="1" dirty="0"/>
              <a:t>】 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2925" lvl="0"/>
            <a:endParaRPr lang="en-US" altLang="zh-TW" sz="3200" b="1" dirty="0"/>
          </a:p>
          <a:p>
            <a:pPr marL="542925" lvl="0"/>
            <a:endParaRPr lang="en-US" altLang="zh-TW" sz="3200" b="1" dirty="0"/>
          </a:p>
          <a:p>
            <a:pPr marL="542925" lvl="0">
              <a:spcAft>
                <a:spcPts val="3000"/>
              </a:spcAft>
            </a:pPr>
            <a:endParaRPr lang="en-US" altLang="zh-TW" sz="3200" b="1" dirty="0"/>
          </a:p>
          <a:p>
            <a:pPr marL="542925" lvl="0"/>
            <a:endParaRPr lang="en-US" altLang="zh-TW" sz="3200" b="1" dirty="0"/>
          </a:p>
          <a:p>
            <a:pPr marL="542925" lvl="0"/>
            <a:endParaRPr lang="en-US" altLang="zh-TW" sz="3200" b="1" dirty="0"/>
          </a:p>
          <a:p>
            <a:pPr marL="542925" lvl="0"/>
            <a:r>
              <a:rPr lang="en-US" altLang="zh-TW" sz="3200" b="1" dirty="0"/>
              <a:t>(A)</a:t>
            </a:r>
            <a:r>
              <a:rPr lang="zh-TW" altLang="en-US" sz="3200" b="1" dirty="0"/>
              <a:t>年降水量　　　　</a:t>
            </a:r>
            <a:r>
              <a:rPr lang="en-US" altLang="zh-TW" sz="3200" b="1" dirty="0"/>
              <a:t>(B)</a:t>
            </a:r>
            <a:r>
              <a:rPr lang="zh-TW" altLang="en-US" sz="3200" b="1" dirty="0"/>
              <a:t>氣候類型</a:t>
            </a:r>
          </a:p>
          <a:p>
            <a:pPr marL="542925" lvl="0"/>
            <a:r>
              <a:rPr lang="en-US" altLang="zh-TW" sz="3200" b="1" dirty="0"/>
              <a:t>(C)</a:t>
            </a:r>
            <a:r>
              <a:rPr lang="zh-TW" altLang="en-US" sz="3200" b="1" dirty="0"/>
              <a:t>河川流量變化　　</a:t>
            </a:r>
            <a:r>
              <a:rPr lang="en-US" altLang="zh-TW" sz="3200" b="1" dirty="0"/>
              <a:t>(D)</a:t>
            </a:r>
            <a:r>
              <a:rPr lang="zh-TW" altLang="en-US" sz="3200" b="1" dirty="0"/>
              <a:t>主要糧食作物。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1358689" y="1011729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C00000"/>
                </a:solidFill>
              </a:rPr>
              <a:t>C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92085"/>
              </p:ext>
            </p:extLst>
          </p:nvPr>
        </p:nvGraphicFramePr>
        <p:xfrm>
          <a:off x="0" y="2952353"/>
          <a:ext cx="9124950" cy="279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項目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南部地區 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北部地區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年降水量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500mm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以上 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500mm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以下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氣候類型 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熱帶季風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副熱帶季風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河川流量變化 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小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主要糧食作物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小麥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稻米</a:t>
                      </a:r>
                    </a:p>
                  </a:txBody>
                  <a:tcPr marL="68580" marR="68580" marT="36000" marB="360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9928"/>
              </p:ext>
            </p:extLst>
          </p:nvPr>
        </p:nvGraphicFramePr>
        <p:xfrm>
          <a:off x="21969" y="954032"/>
          <a:ext cx="9074406" cy="378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3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04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  <a:tabLst/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西部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東部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66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產業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為主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發達，受氣候影響，南北作物不同</a:t>
                      </a:r>
                    </a:p>
                    <a:p>
                      <a:pPr marL="444500" indent="-444500" algn="l" hangingPunct="0">
                        <a:spcAft>
                          <a:spcPts val="0"/>
                        </a:spcAft>
                        <a:tabLst/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0" indent="-44450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北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旱田，多種植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、高粱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水源豐富的河谷、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種植作物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44500" indent="-444500" algn="l" hangingPunct="0">
                        <a:spcAft>
                          <a:spcPts val="0"/>
                        </a:spcAft>
                        <a:tabLst/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 hangingPunct="0">
                        <a:spcAft>
                          <a:spcPts val="0"/>
                        </a:spcAft>
                        <a:tabLst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秦嶺、淮河為界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44500" indent="-444500" algn="l" hangingPunct="0">
                        <a:spcAft>
                          <a:spcPts val="0"/>
                        </a:spcAft>
                        <a:tabLst/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4605" marB="14605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00" indent="-444500" algn="ctr" hangingPunct="0">
                        <a:spcAft>
                          <a:spcPts val="0"/>
                        </a:spcAft>
                        <a:tabLst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南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水田，多種植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303564" y="203643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畜牧</a:t>
            </a:r>
            <a:endParaRPr lang="zh-TW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2107072" y="362513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綠洲</a:t>
            </a:r>
            <a:endParaRPr lang="zh-TW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4251606" y="163630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農業</a:t>
            </a:r>
            <a:endParaRPr lang="zh-TW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7091310" y="201922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小麥</a:t>
            </a:r>
            <a:endParaRPr lang="zh-TW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7091310" y="413687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水稻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807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9928"/>
              </p:ext>
            </p:extLst>
          </p:nvPr>
        </p:nvGraphicFramePr>
        <p:xfrm>
          <a:off x="0" y="939226"/>
          <a:ext cx="9144000" cy="545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00" marR="6840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0" y="5720801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ctr"/>
            <a:r>
              <a:rPr lang="zh-TW" altLang="en-US" sz="2800" b="1" dirty="0">
                <a:solidFill>
                  <a:srgbClr val="00B050"/>
                </a:solidFill>
                <a:sym typeface="Wingdings 3"/>
              </a:rPr>
              <a:t></a:t>
            </a:r>
            <a:r>
              <a:rPr lang="en-US" altLang="zh-TW" sz="2800" b="1" dirty="0">
                <a:solidFill>
                  <a:srgbClr val="00B050"/>
                </a:solidFill>
                <a:sym typeface="Wingdings 3"/>
              </a:rPr>
              <a:t>	</a:t>
            </a:r>
            <a:r>
              <a:rPr lang="zh-TW" altLang="en-US" sz="2800" b="1" dirty="0"/>
              <a:t>中國氣候與人類活動分布圖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8" y="1102274"/>
            <a:ext cx="6011825" cy="4559223"/>
          </a:xfrm>
          <a:prstGeom prst="rect">
            <a:avLst/>
          </a:prstGeom>
        </p:spPr>
      </p:pic>
      <p:sp>
        <p:nvSpPr>
          <p:cNvPr id="19" name="左大括弧 18"/>
          <p:cNvSpPr/>
          <p:nvPr/>
        </p:nvSpPr>
        <p:spPr>
          <a:xfrm>
            <a:off x="6558064" y="1796375"/>
            <a:ext cx="389106" cy="3575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內容版面配置區 3"/>
          <p:cNvSpPr>
            <a:spLocks noGrp="1"/>
          </p:cNvSpPr>
          <p:nvPr>
            <p:ph sz="quarter" idx="10"/>
          </p:nvPr>
        </p:nvSpPr>
        <p:spPr>
          <a:xfrm>
            <a:off x="6888255" y="1687605"/>
            <a:ext cx="2255745" cy="330349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zh-TW" altLang="en-US" dirty="0"/>
              <a:t>一月月均溫</a:t>
            </a:r>
            <a:r>
              <a:rPr lang="en-US" altLang="zh-TW" dirty="0"/>
              <a:t>【</a:t>
            </a:r>
            <a:r>
              <a:rPr lang="en-US" altLang="zh-TW" i="1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zh-TW" altLang="en-US" dirty="0"/>
              <a:t>　</a:t>
            </a:r>
            <a:r>
              <a:rPr lang="en-US" altLang="zh-TW" dirty="0"/>
              <a:t>】℃</a:t>
            </a:r>
            <a:r>
              <a:rPr lang="zh-TW" altLang="en-US" dirty="0"/>
              <a:t>等溫線</a:t>
            </a:r>
          </a:p>
          <a:p>
            <a:pPr lvl="0">
              <a:defRPr/>
            </a:pPr>
            <a:r>
              <a:rPr lang="zh-TW" altLang="en-US" dirty="0"/>
              <a:t>年降水量</a:t>
            </a:r>
            <a:r>
              <a:rPr lang="en-US" altLang="zh-TW" dirty="0"/>
              <a:t>【</a:t>
            </a:r>
            <a:r>
              <a:rPr lang="en-US" altLang="zh-TW" i="1" dirty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zh-TW" altLang="en-US" dirty="0"/>
              <a:t>　  </a:t>
            </a:r>
            <a:r>
              <a:rPr lang="en-US" altLang="zh-TW" dirty="0"/>
              <a:t>】mm</a:t>
            </a:r>
            <a:r>
              <a:rPr lang="zh-TW" altLang="en-US" dirty="0"/>
              <a:t>等雨量線</a:t>
            </a:r>
          </a:p>
        </p:txBody>
      </p:sp>
      <p:sp>
        <p:nvSpPr>
          <p:cNvPr id="21" name="矩形 20"/>
          <p:cNvSpPr/>
          <p:nvPr/>
        </p:nvSpPr>
        <p:spPr>
          <a:xfrm>
            <a:off x="7846343" y="223520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0</a:t>
            </a:r>
            <a:endParaRPr lang="zh-TW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7713008" y="383744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</a:rPr>
              <a:t>750</a:t>
            </a:r>
            <a:endParaRPr lang="zh-TW" altLang="en-US" sz="3200" dirty="0"/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4964057" y="3584237"/>
            <a:ext cx="1368000" cy="0"/>
          </a:xfrm>
          <a:prstGeom prst="straightConnector1">
            <a:avLst/>
          </a:prstGeom>
          <a:ln w="34925">
            <a:headEnd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sp>
        <p:nvSpPr>
          <p:cNvPr id="11" name="內容版面配置區 3"/>
          <p:cNvSpPr txBox="1">
            <a:spLocks/>
          </p:cNvSpPr>
          <p:nvPr/>
        </p:nvSpPr>
        <p:spPr>
          <a:xfrm>
            <a:off x="468000" y="980728"/>
            <a:ext cx="8676000" cy="2848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65238" lvl="0" indent="-461963">
              <a:lnSpc>
                <a:spcPct val="110000"/>
              </a:lnSpc>
              <a:defRPr/>
            </a:pPr>
            <a:r>
              <a:rPr lang="en-US" altLang="zh-TW" sz="3200" b="1" dirty="0"/>
              <a:t>2.	</a:t>
            </a:r>
            <a:r>
              <a:rPr lang="zh-TW" altLang="en-US" sz="3200" b="1" dirty="0"/>
              <a:t>交通方式：秦嶺、淮河為界</a:t>
            </a:r>
          </a:p>
          <a:p>
            <a:pPr marL="1798638" lvl="0" indent="-541338">
              <a:lnSpc>
                <a:spcPct val="110000"/>
              </a:lnSpc>
              <a:defRPr/>
            </a:pPr>
            <a:r>
              <a:rPr lang="en-US" altLang="zh-TW" sz="3200" b="1" dirty="0"/>
              <a:t>(1)	</a:t>
            </a:r>
            <a:r>
              <a:rPr lang="zh-TW" altLang="en-US" sz="3200" b="1" dirty="0"/>
              <a:t>以北：地勢平坦，陸運便利；冬季結冰，不利河運。</a:t>
            </a:r>
          </a:p>
          <a:p>
            <a:pPr marL="1798638" lvl="0" indent="-541338">
              <a:lnSpc>
                <a:spcPct val="110000"/>
              </a:lnSpc>
              <a:defRPr/>
            </a:pPr>
            <a:r>
              <a:rPr lang="en-US" altLang="zh-TW" sz="3200" b="1" dirty="0"/>
              <a:t>(2)	</a:t>
            </a:r>
            <a:r>
              <a:rPr lang="zh-TW" altLang="en-US" sz="3200" b="1" dirty="0"/>
              <a:t>以南：降水豐富，冬季不結冰，水運發達。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7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</a:t>
            </a:r>
            <a:r>
              <a:rPr lang="zh-TW" altLang="en-US" dirty="0"/>
              <a:t>　傳統生活與人口分布</a:t>
            </a: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468000" y="980728"/>
            <a:ext cx="8676000" cy="189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8038" lvl="0" indent="-808038">
              <a:lnSpc>
                <a:spcPct val="110000"/>
              </a:lnSpc>
              <a:defRPr/>
            </a:pPr>
            <a:r>
              <a:rPr lang="zh-TW" altLang="en-US" sz="3200" b="1" dirty="0"/>
              <a:t>二、自然環境與人口分布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29588"/>
              </p:ext>
            </p:extLst>
          </p:nvPr>
        </p:nvGraphicFramePr>
        <p:xfrm>
          <a:off x="21969" y="1593625"/>
          <a:ext cx="9074407" cy="36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24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  <a:tabLst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影響</a:t>
                      </a: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  <a:tabLst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因素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糧食產量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農業區糧食產量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豐，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生養的人口眾多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水資源 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畜牧區因缺水缺糧，人口稀少且集中於有水源的河谷或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分布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現象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人口分布不均，以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　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為界，分為東、西半部，呈現出東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西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的現象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44500" marR="0" indent="-44450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251586" y="315866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綠洲</a:t>
            </a:r>
            <a:endParaRPr lang="zh-TW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5361699" y="371951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黑河─騰衝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6880240" y="423228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多</a:t>
            </a:r>
            <a:endParaRPr lang="zh-TW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168392" y="468631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少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807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</a:t>
            </a:r>
            <a:r>
              <a:rPr lang="zh-TW" altLang="en-US" dirty="0"/>
              <a:t>　人口遷移與文化擴散</a:t>
            </a:r>
          </a:p>
        </p:txBody>
      </p:sp>
      <p:sp>
        <p:nvSpPr>
          <p:cNvPr id="7" name="內容版面配置區 4"/>
          <p:cNvSpPr>
            <a:spLocks noGrp="1"/>
          </p:cNvSpPr>
          <p:nvPr>
            <p:ph sz="quarter" idx="10"/>
          </p:nvPr>
        </p:nvSpPr>
        <p:spPr>
          <a:xfrm>
            <a:off x="468000" y="980728"/>
            <a:ext cx="8208000" cy="3312382"/>
          </a:xfrm>
        </p:spPr>
        <p:txBody>
          <a:bodyPr>
            <a:spAutoFit/>
          </a:bodyPr>
          <a:lstStyle/>
          <a:p>
            <a:pPr marL="808038" lvl="0" indent="-808038">
              <a:defRPr/>
            </a:pPr>
            <a:r>
              <a:rPr lang="zh-TW" altLang="en-US" dirty="0"/>
              <a:t>一、人口遷移</a:t>
            </a:r>
            <a:endParaRPr lang="en-US" altLang="zh-TW" dirty="0"/>
          </a:p>
          <a:p>
            <a:pPr marL="1265238" lvl="0" indent="-461963">
              <a:defRPr/>
            </a:pPr>
            <a:r>
              <a:rPr lang="en-US" altLang="zh-TW" dirty="0"/>
              <a:t>1.	</a:t>
            </a:r>
            <a:r>
              <a:rPr lang="zh-TW" altLang="en-US" dirty="0"/>
              <a:t>原因：人口眾多且資源分布不均，人口快速增加可能造成糧食不足，離開家鄉尋找耕作地或工作機會。</a:t>
            </a:r>
          </a:p>
          <a:p>
            <a:pPr marL="1265238" lvl="0" indent="-461963">
              <a:defRPr/>
            </a:pPr>
            <a:r>
              <a:rPr lang="en-US" altLang="zh-TW" dirty="0"/>
              <a:t>2.	</a:t>
            </a:r>
            <a:r>
              <a:rPr lang="zh-TW" altLang="en-US" dirty="0"/>
              <a:t>結果：形成</a:t>
            </a:r>
            <a:r>
              <a:rPr lang="en-US" altLang="zh-TW" dirty="0"/>
              <a:t>【</a:t>
            </a:r>
            <a:r>
              <a:rPr lang="en-US" altLang="zh-TW" i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zh-TW" altLang="en-US" dirty="0"/>
              <a:t>　　</a:t>
            </a:r>
            <a:r>
              <a:rPr lang="en-US" altLang="zh-TW" dirty="0"/>
              <a:t>】</a:t>
            </a:r>
            <a:r>
              <a:rPr lang="zh-TW" altLang="en-US" dirty="0"/>
              <a:t>或</a:t>
            </a:r>
            <a:r>
              <a:rPr lang="en-US" altLang="zh-TW" dirty="0"/>
              <a:t>【</a:t>
            </a:r>
            <a:r>
              <a:rPr lang="en-US" altLang="zh-TW" i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zh-TW" altLang="en-US" dirty="0"/>
              <a:t>　　</a:t>
            </a:r>
            <a:r>
              <a:rPr lang="en-US" altLang="zh-TW" dirty="0"/>
              <a:t>】</a:t>
            </a:r>
            <a:r>
              <a:rPr lang="zh-TW" altLang="en-US" dirty="0"/>
              <a:t>遷移。</a:t>
            </a:r>
          </a:p>
        </p:txBody>
      </p:sp>
      <p:sp>
        <p:nvSpPr>
          <p:cNvPr id="9" name="矩形 8"/>
          <p:cNvSpPr/>
          <p:nvPr/>
        </p:nvSpPr>
        <p:spPr>
          <a:xfrm>
            <a:off x="4413261" y="313961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國內</a:t>
            </a:r>
            <a:endParaRPr lang="zh-TW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6653227" y="313961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國際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070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2-2</a:t>
            </a:r>
            <a:r>
              <a:rPr lang="zh-TW" altLang="en-US" dirty="0"/>
              <a:t>　人口遷移與文化擴散</a:t>
            </a:r>
          </a:p>
        </p:txBody>
      </p:sp>
      <p:sp>
        <p:nvSpPr>
          <p:cNvPr id="16" name="內容版面配置區 15"/>
          <p:cNvSpPr>
            <a:spLocks noGrp="1"/>
          </p:cNvSpPr>
          <p:nvPr>
            <p:ph sz="quarter" idx="10"/>
          </p:nvPr>
        </p:nvSpPr>
        <p:spPr>
          <a:xfrm>
            <a:off x="468000" y="980729"/>
            <a:ext cx="8208000" cy="811496"/>
          </a:xfrm>
        </p:spPr>
        <p:txBody>
          <a:bodyPr>
            <a:noAutofit/>
          </a:bodyPr>
          <a:lstStyle/>
          <a:p>
            <a:pPr lvl="0"/>
            <a:r>
              <a:rPr lang="zh-TW" altLang="en-US" dirty="0"/>
              <a:t>二、文化擴散：移民將原鄉文化帶到移居地</a:t>
            </a:r>
            <a:endParaRPr lang="en-US" altLang="zh-TW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9928"/>
              </p:ext>
            </p:extLst>
          </p:nvPr>
        </p:nvGraphicFramePr>
        <p:xfrm>
          <a:off x="0" y="1566193"/>
          <a:ext cx="9125712" cy="4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9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76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  <a:tabLst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時期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早期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中國人口</a:t>
                      </a:r>
                      <a:endParaRPr lang="en-US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遷移地區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北方地區 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遷移原因 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136525" algn="l"/>
                        </a:tabLst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饑荒或戰亂等</a:t>
                      </a:r>
                      <a:endParaRPr 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遷移方向 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遷往氣候適宜農耕的南方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文化擴散</a:t>
                      </a:r>
                      <a:endParaRPr lang="zh-TW" altLang="zh-T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移民帶來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en-US" altLang="zh-TW" sz="32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en-US" altLang="zh-TW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】</a:t>
                      </a: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技術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6525" algn="l"/>
                        </a:tabLst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影響與舉例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使中國南方農田開墾面積日增，糧食生產增加，人口逐漸增多</a:t>
                      </a:r>
                    </a:p>
                  </a:txBody>
                  <a:tcPr marL="68580" marR="68580" marT="46800" marB="4680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4509273" y="438069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</a:rPr>
              <a:t>農耕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070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111(1)2上L1ch2地理課後精華錄PPTX-中國的人口"/>
  <p:tag name="ISPRING_PLAYERS_CUSTOMIZATION_2" val="UEsDBBQAAgAIAMRLmU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SjPlUtv/iYA0GAACUFAAAHQAAAHVuaXZlcnNhbC9jb21tb25fbWVzc2FnZXMubG5nrVhdT9tWGL6v1P9gRaq0Xawfk1rtAlI5yQGsGju1ndJumiy0ogqJwlS2qrsLBNNASEGlwAgphAxCCISSdEAaAv0vW46PfdW/sNcfCeGrscMukGrK+5znfd/n/Tin7f6r5wPUy74Xw/1Dg+2eOzdve6i+wV+GnvYPPmv3hKSO737wUMO/9Q4+7R0YGuxr9wwOeaj73uvX2gZ6B5/93vusD/59/RpFtT3vGx6Gz2Gv8XXyTfU/bfcEfbKP9j+QJV6mg0HZF5IknpNZ2odYj1f7/A4vLbfdsg0usffz3UGaeyKzfCcv+5hOjxcr23i6pGYXtdwU9c339+69unP33reucMRummUvQrp72wEQJwk8KwMaYmUOPZY83mopVi2F9dSIO2M+JLEMh4DI2gbZL7gzDgrokXHypMOTQ4KAOEkWWSaAZEaUOV4yg8IiCQU8XnU0iz8reiqqbYRJMoaVrB7JqpNz+KhAJl6rE3EtckQ+VUh5qtlJAb6bZjhZQKIkMH6J4Tlw8DiqThbU/MSXyhTZXcWpAj4sk62YFlbwQZHsz5LMiJpPq/k1sl/EKysWCfsvlQ288+nf8Gjzg3s4lqcDpta6kSjSnRBbLbauZUaqh+uWJyQ8rWWOjINMcOCjbUHyYlplAitxrXhI9fMihXej5F2WJMaofvHXF1ATVHCg9w8nHAS6h+E6QfE8K8qIC9R+4/GSvRn1/Qr5lMPJeZcwAi0iAXK0uUoSO+pspgVz2Va8kVYczemLa+5AupjOLhZ+JIOItpzGygTJj7vDCCKQggMr0CkSQOai2MMLoE2tUsLKOv4wTtIVS4lqLq1l5q0UNkNjOD8P2vdLDYgWVrUUV/N/kXS5OQQQok0t2wUEXoHcZMkq/6OUVTt4Z0qNzlTLb3FsTs2ukr0xi66+lNbnYyC6ekE5kBJLhzh/l+yT6h0Tz60AsEM7KMGv1UH1eNwqBbsCjj6D4E+pnXLA0UaXffxjaCjAcHpe3Y+6seIfgCTSZbyTcGP1BImmmZaLNzPj6EdMJ22mDrperSvVWt50zuhrZiCwEsUTcaMdJWP6yBso/nq23J0hoochkDBDsw1ttXr8nigbemocl6ftHuQUHTq9HwWMMnoYYn6UO2iGRYHTCoRjQMxaegsrI1q2AH7o4SJkFi+lyGgZ/ldN5vRwAtzCyZOuTt2wpwEXQI9v3IRZYjhd2tY3F1xyOjVMzlGziwPi++eCtpm5nALVSMHNzLmAjlHsl3I5HwtnPKzAOmcj+hFHCwx/WdLI2Kr6ca4R+0zSrI4CRMn29plY4cpenb3NN7uqzm6rEQWnI3g3rm0WWmDqNpWtEcPHU/9LXJtm2qB6tRi2SlW0xhiCbQgagb50iPMzemSverjv3LjL4OpjoLPqiYK2MO3ckuE6wMqakLBlaR9fa9lJ5+YcX0MYW20ZROyCfJjsrX1OXfobryWc2z8C7xudcNwubfse5BMZCWYfLJVka7GZodk6LhjvJ1oyhdTYFeqDvVFIzc5p2IxPDTWJkVjjMrD7xphGB0Vo5/riDI7uOwAMdaOa49YcOusBzH58vAwaV7dXzw+46lGcHO2AK3gjZsnc3r0X3ty/yumWR42IzdDqlf3VRNSK+ny1XmHhEhEtwOLkpzm/uW052mVsI6gXIw6sJNaWNbX4Vk1OkKUS2c7oKYUs7TiEsq53AdRBA1zN85kk3o05BDhLxLQ1bh/LyS+VhCsQY4uEFovqYD/h0UUte/izaxTDjzrIyb1y/jXOLzRHC/lMKYky39FhXHrjsArDvtrMTqJ9p+lb7J2Y2XfzuqGjG7rEQCG0cvFt6b5rhsSWCy1JtL+rGwpQNJQb0cIR6Nbq/KIbkJrm/HxIgBujXb1arkiyMTwTJ9kC+TBWPY65weymhQfQis0LIGgxa8QfH6xj5cANiplEx+lrMHT5xNJoesVZangsMUGZDgTMRycY4YfL6uwkrBM4vYwnU42vT07B/F00B9PiDB45yGqVD67wBITq70nGm4n5QmG+gaxXS/l/wk2fGMzZXGvP0P2s71O976JpWP8aNt8P2241PCf+B1BLAwQUAAIACACSjPlU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JKM+VT6GBgYuQQAABAUAAAnAAAAdW5pdmVyc2FsL2ZsYXNoX3B1Ymxpc2hpbmdfc2V0dGluZ3MueG1s7VjdTxtHEH/3X3G6Ko/hIEAg6GxEwVasmo/ia5U8obVvsbec70536xD6ZD7c8mWIWhEaQiuDIjCUIqAKoRTI/9J67+yn/gvd8xljY4eeCzRtlQfLut2Z38z8ZmZntXzn05jEPIGajhTZzTY1NLIMlMOKiOSIm/1M8N1tZxkdA1kEkiJDNysrLNPpcfFqPCQhPRqEGFNRnaEwst6hYjcbxVjt4LjR0dEGpKuatatIcUzx9YawEuNUDepQxlDjVAmM0T88pkKdLSI4AKC/mCIX1TwuF8PwNlKvIsYlyCCRei4jKygg+SSgR1nOFguB8EhEU+Ky2K1IisZokZCb/eh+8/3m1u5zGRuqB8WgbHGie+iitYw7gCgiywsgBdGXkIlCFIlSd9taWGYUiTjqZpsb71kwVJyrhimA27EDC6ZboSTIuIgfgxiIAAP70zaI4VOsny/YS+KYDGIoLNAdxiLAzfYIQ8GAv8c71NcveINDD4XegO1DHUqC95FQh5LgFwJeR/IPHw94BwP+vk+GhP7+gOAfuNCiFFVEyHOVFPCUKiWuhWGJAR5H47GQDJBEq+4SLzrEtG4loEWgoPgQTcswkHTIMl+oMPJpHEgIj9HybqTlPQKh2qWrMIwHrTy4WazFIXsBZwNSx2hySklufVBKclt7Reicbf0irJpe8gBjEI7SaqBrBdd4rnzpXAxZjQHCGD2hpQYvBTkcl6RgXFUVDXsspwu2yxdLPrwDhh9W5ArmrG8mpEhiiS8YC0GxD8RgWQ8FR5Dso5JNLDNMcyxRJvtVKDNBINO+RZiyGy4B6PGQjhEu9KuvKN2lISAxFI8eLJDpDVaxHY4CTa9IaimxVrOEPcZEJrcxTs5+yB7NGjtr5upcfnzBXJkyZpfI6b4583X2NGWe7uafz5HNOfOXE/N43txbI+l9srzQaefIBrrCAHmbzKenye68Mf3MONrJby0bM6nc5Gn+5TrFNX56RU5el+zVhZlPrFB3yWqmpH7H7iR/X4/30R2GBmXFUmbTDoHMpPKJg/rcT06T75ZzWxvl1hhn5hwayh6lcus/kuR4LrNve/jHyTx5mTYnjumusbpdHW6lAw3lDjgxmj1Nlycne/wNmVsyMmvm66lLKSpZ/D0xUTdvduYza8a3O8ZkkqxPkr1Ubmv/xk1QZsydnUtJKS+uIj9VnpCz+Rssj3/eB3Nqzfh5qVzxUuVck5+6qMhtJugxQpKZ/ORFof6NdiCL25ZKYjG3cWrRO5Mibw6qD6i6fMuefW8mN/Ppr8jxoo1cF05j073mltb7be0POhq43xIbd69UKk7uAQkg+Xx0d79z1v+F1hUTv0rXp2gxOgShWGW19rXEgbq/T/AOdnUL/s/9wuMaAAUiqqcNz1mTsPZgLFwP/q1zkbzaNA8d1T2ZeJHL/OrotD2azR4l8ulxZ8JzzoXN9ePcdsqRt4vPjcNph5hkd8WRZNm1wJEPewtWS785oNMu/+IZmT68td77b3TCta+IdivdTif8j3m/7gn0gfb3U+63evLfGPGVzAW9vf6P+wM9H06M98Wg/VV6Fal4BuG5mi9I1k4MyShGaZWQCEvPTp7Wlkaeq73lclG0ylc8j+tPUEsDBBQAAgAIAJKM+VR+Y94VgwMAAKwMAAAhAAAAdW5pdmVyc2FsL2ZsYXNoX3NraW5fc2V0dGluZ3MueG1slVdNbts4FN7nFIa6jztxbCSAbMB2O0AxaRtMguxp69kmQpECSTn1BWYzmx6gVyjQ5RxoirnGPP5IIm05UiUYEN/7Pr5fPsKpeqZ8sAepqODT5CqZXQwG6bqUErh+hLxgRMOAkxymyc9vf//7z/ef33789/WvZOiAggn5AFpTvlVGUskGNJsmq1JrwS/Xgmvc7ZILmROWzN78bp90aJFdLIHO9eVsyBoaM/Obxc31pA/F27i9no9G1+cIa5EXhB/uxFZcrsj6eStFyTOkjd+Or8ZnabtDAZJR/twZBKNKf9CQRz5NxpPJ5Ld+lEKCUmBcupncvr2ed7IYWQGrLL1fmLcnpzHVMyZH21NFtaUtF/guz9EKsoU4yZPRZDR+Bc9x94gwemfe1wkavujOyPEIHED+0uaiKItf6ZFCiq1J6BHn1rydHCZIhsfP5Mg+nQQTkDHUeUQUoxmWQcjMNsjrQZ/Lpf8Mh0RqzrYU7N4U4Wh6mA5ZMZhpWUI6rFZOp3bi5XOp8TDBbEOYQkAoakD3GOE9KVUEa4QN8E94oTwLUV7SQJ4EK3NYOo9DZKxoCMvlwo6WEFvLAh8l7L3QxXokbJCfMLMnyEDYIB9MwT5zdjiBH2scp2qJBfH1DArgvY8qgGrgBJeZ37paVVpj6s6cdBXY9oIKk4sMZra1HmkOpnLp0MqcT8MTp1JO9nRLNN5QHw1udbDRqHR4pPDd1t5bqaaaQVvLrUUpFTqD6qeo+1oUjuHuDjXXd7DRVaZiYVMUc2GEvWDXF525rozUeXPrgcb7ZJrkRD6DfBSCqWTgedPE7uOu5lOKGdl4oYL8wDeiL4kLDb0tCHcQ+8KJ1mS9y9GnsxbqrLratpcw9XbbasvLfAXyPbYEBVXlORY64I5udwx/+onCC2RHjDNaR9U73I8TWjd9IPBtAESud3UTuJVT5SXTlMEemCcHAhvzueBShWegLWTTY3FnBpJebeknUdMt0RiNFC2EJ/SrneE03XNek5WykUVzpRrzzWCJBn81LE3DhtadwHdTtDPq21KI1YrySUotHjSR2ltu1j54soc5p7mdQ6gw5ryPLRrHYUIUPi1WWTl8Im9cMNdXvVkdYYvmHMVM29lVG8VqjkftI57R2UYChGPWCi+Ci+APOKwEkdmnGhLdDC1qx8YY8fK0UxvnfV7odBiIXHHqMuA3/kuZ/Q9QSwMEFAACAAgAkoz5VJDDQHexBAAAmhMAACYAAAB1bml2ZXJzYWwvaHRtbF9wdWJsaXNoaW5nX3NldHRpbmdzLnhtbO1YW08bRxR+51estspjWBLCJcg2omCEVWMo3lbJExp7B3uavWl3HEKfzMUtN0PUitAQWhkUgaEUAVUIpZj8l9azaz/1L3TWa4xvoesWqFL1ASHPnvOd73znnDmrdXU/k0TmKdR0pMhu9l5zC8tAOawISI642c/4/rudLKNjIAtAVGToZmWFZbo9TS41FhKRHg1CjKmpzlAYWe9SsZuNYqx2cdz4+Hgz0lXNeqqIMUzx9eawInGqBnUoY6hxqggm6D88oUKdLSI4AKB/kiIX3TxNTQzjspEGFSEmQgYJlLmMrKSAOIAlkeVsqxAIP4loSkwWehVR0RgtEnKzH7W3tre29V7Y2Eh9SIKyJYnuoYfWMe4CgoAsEkAMoi8hE4UoEqVsOx6wzDgScNTNtrbct2CoOVcLUwC3UwcWTK9CNZBxEV+CGAgAA/unHRDDZ1i/OLCPhAkZSCjM0yeMlb+b7eNHg35fn3c0MMR7g6MD/KDf5tCAE+99xDfgxPt4v9eR/cDjYe+I3xf4ZJQfGvLzvuFLLypRRYYurlICF5VKiWlhWFLAhaMxKSQDJNKmq9JFh5i2rQi0COSVfkTLMgZEHbLMFyqMfBoDIsITtLtbaHc/gVDt0VUYxiNWHdws1mKQvYSzASkxWpxSkdselorc0VmROmdHv0yrLksXwBiEo7Qb6FmBmosrP7owQ9ZcgDBGT2mrwaokx2KiGIypqqJhj0W6ELv8sMThPTCuMUWuUM76zYQUUSjpBaUQFAJAovUb7pdZZowWVaTSDalQZoJApnOKMJUzXPLQYyEdI1yYz/6idY+GgMjQGaQXCWQGgzXyhqNA0yuqWKqkNR1hjzGVzm1NkvMfsifzxt6Gub6Qn1wy12aM+RWSOTTnvs5mkmZmP/9igWwvmL+cmaeL5sEGSR2S1aVuuyg20BUByLtEPjVL9heN2efGyV5+Z9WYS+amM/lXmxTX+Ok1OXtTitcQZj6+RumS9XTJ/Y49Or5An/fRHYYmZeVSFtNOgcwl8/GjxugnZsl3q7mdrfJojLNwDgNlT5K5zR9JYjKXPrQZ/nG2SF6lzKlT+tRY361Nt5JAczkBJ0GzmVR5cbKn35CFFSO9Yb6ZqSpRKeLv8amGdbMrn94wvt0zphNkc5ocJHM7h9cegipj7u1VFaW8uYr61DAh54vX2B63z8Gc2TB+Xil3rOqcf6hPQ1LktuP0GiGJdH76slH/xjiQ5V3LJb6c28pY8s4lyduj2guqIW7Z8+/NxHY+9RU5XbaRG8JpuXe/9UFbe0fnw65m7rf41t0rnYqrelgESL7Y1b3vXe5/4XXFiq/x7Vc0iW49KNRErf8e4sDdF+C9Iz29vO9zH/+4DkBBiNpt4+Ks1Vd/ExbeB6oWYejf24Tk9bZ57KjTydTLXPpXR/fryXz2JJ5PTTozXnBubG6e5naTjtguvzCOZx1ikv01R5ZlLwKOOBwsWUP89ojut/zL52T2+Mam7cPo/bpvgejK5rfH5WZ6/z+sdN1b5n+lb6un9Xo3OhOEErKcbulqvzbRK1ULegd9Hw/5+25UPuRMvw+iZ69XPvtX6bNGxXcMF1f3E1ATPa/8nuZp+hNQSwMEFAACAAgAkoz5VLFvx32aAQAAVAYAAB8AAAB1bml2ZXJzYWwvaHRtbF9za2luX3NldHRpbmdzLmpzjZTLbsIwEEX3fAVKtxWizUPQHdBWqsSiUrurunDCECIc27KdFIr498bh5TgTir3BVyd3Zmxmdr1+tbzE6z/1d/Xv+vzePNcaGE3LAu6bOu3Qc6N7imYL+MxyoBkDz0FKgywJVXDW9xcEc/ZY7RpvP4yvsgw9fjazRIGJEvFVGFgi4A8GbjDx9/R1zyrsUJR11XGhNWeDhDMNTA8YlzmpGe/utV52jQ7MS5D/oEuSQMN0MpqOgqiLvDiOg4nvBzaX8FwQtp3zlA9ikqxTyQu2ONDhMHwMG/RqK0BWj77uSpBmSr9pyN3AURhF0UM3KSQoBce4o2g8DCYoTEkM1PJ9mZp9BW0YX8n3QJeZyvSJnk2rPbNpQVJo3VLkR37oYKzycjn/2ew2p2Gju4oRlGxB3mLFRSFueEAheWpupI2OzUZRyskiY+mx2nqhnEnW2Hb9JeupMYi5XJxer11H6zIabcadNlthHZp3DRgXRKeDRvtbOYHn2KcUE9HIHElRXJ1VjWy0O23M+av/bbc/mkyCxKWdcS8zfN/b/wFQSwMEFAACAAgAkoz5VFnSoXNrAAAAawAAABwAAAB1bml2ZXJzYWwvbG9jYWxfc2V0dGluZ3MueG1ss7GvyM1RKEstKs7Mz7NVMtQzUFJIzUvOT8nMS7dVCg1x07VQUiguScxLSczJz0u1VcrLV1Kwt+OyyclPTswJTi0pASosVijISaxMLQpJzQUySlL9EnOBKp/O6X6yY+3TORueT2hT0rfjAgBQSwMEFAACAAgAk4z5VIrNjMNhCQAAEyoAABcAAAB1bml2ZXJzYWwvdW5pdmVyc2FsLnBuZ+1aeVATWR5uZBx2VAZdXRRR2wNFERdvaj1oFRWCYhx1BAYluo6DrCPRUWQ0pJsaS0FFo7KoO5ZEhyBeEBQVJEDjimaUWdDgEq8kAqMhxBBaCLm6+22aQ+Kxtf/sVk3V9h+pzuvvvd/3/a5X3V1v//JlIe59hvaBIMidE7pwBQS5Agjqxfvdp447E+K+6ee4uGxfEbIAyqsapnMMPomdHz4fgq6I+pLrezvGn20NjdoOQZ5jmZ8LZ4VPi2Pdec7C+au+jzGoqi8VJqJKgoz4YTryKmTRsaVPvx63t89azz5bPCetTUuYsnHk3luevyzeNNg1YYZ39tdTVuUvX9yneMKKwWGD1o7P+uPo1NGNrxp9/3GPelWfoN6uQqrqKGqNyNVjVnDVvb/pP1fKpLHfaRJjZBNhsbD9iUoOY0nmhyGwsM6k5Lk51MWXCyuleTwhDyk7ALhBVh90iuPuVsFqrQZLGgAQmhA1+PZy3CrcbKIHE6BGTE9HmfFW+2ozfgOdNM+2xzEqN0SrwNMUGB0CRnaDx2nHPyjfg/BwXE4NBMzgT/9mMPlBNF9oaObjVJVqtrEs0XwQTnIrKkroWxseWThKlSZeRLpC5ZP5JcRdVSFaRw2Byq/nPsuPX1g8fDhj5XYJVSXb1ubqr18sefZwAGNx6VA79GU3LDnrsTz7LWBjgf8DIGlGiwbMLJ9WD0NQO+FPu/Rhbtv7g3k+tAu0Dq6uR8hrvBfFFQgEvc76PCnZR3X4sMUNSl5fNtSiE5MuyrFd8+Az/UFnJS/sNnaba6cUhXjrLZVU2KZW8UFpohHV2o3PqWYP9afxD3ZjSkGJWmuKyTFTEzsWfeGGvlmCk7dUZgwYZBq7W/myWkGp2timhp3k/5OPmqOnDEt+Vvg+koE1edi/MibuNooUhsZUDIKGjHOn/Hq75ovenfjlgd7rYF0pElaYNYZx4OT0tkuD+lZK6buaddt10tl2jpH6oid6vOzIyNXDUNqq/baphoscwlRPuO9x3Pn7aNo8jpaOKTWH6HbuYALWL30fmvHn9QOAYCBQHlXbs3bMnsW4uY8TjIddyU8FpfuBPvQDogqgrgAJEjM9vjvWigfSFf7+9Ri/HsxSCLC/xoeEdLR6XGPEBE9PAg8ksOEfOHPQojllwQ+/7/feRaQxnOSFsPJZ+ax8Vj4rn5XPyv/NyY8iqstQqpD+htRXoe+xawA1rJ/jbeL955ymQNyeO8T9Y8gJ1OoK2uCZ19R6E5rzjpOIbTb+5pYqETOrhvQvN0QZW3dLa+yZkv/Jk2cs+VzPv3qzTXl6s1PcqiO3WaxaccEFLkJNpxO0PzpJn8YkBnGyh+1jQpzjvLw/k+tVPQGkvZisif2cnAxm4r/SWQlTCNjFnuIA/ZiUcjN6Ai0exSTnAiuGFcOKYcWwYn6TYu4ewNpNr6J5Ikx181yPMfiMkz6XiyzAAizAAizAAizAAizAAizAAizAAv8VYF0+P6nVJMPtlFRD3YLRhr6IrQZPGNgMzHnAoPdSFFD+EWi704LzZrz1rgoG96rl5SVj9V61BZLYpJ8zxEInhn22Um68VrwT+OujFNOCfr1fXeb0RTU4+0jJRp0XfKyMPp4d+/odJPUjyK6zFh6+7R6fqlKWWQ4tpRtDNGluzbsuI3Lb9lxEe5A+Nx6CZByZzrEmKdRmiz6eeSV9X9A8xxu59mYDMCTC5kBeFNZsmqswfwoVHbuWER+1+26KRIo7uGbHNboyXwAyZ9O4eY9UvqfdL9d4tCwQKs+QnN5R6VDvI6QmLal+3OVe63MCDAL3M94aS/+4sZopgn46gSu0hvM0tNB/bkOwQqm52pZ2uiuSUh8atlkGYyZzg1bcRXfoY3SbCDC1DpcY3aGtY+PGlKaCditu++6sSkiIa7Rz9raleXB4IDKzXu47d4OvuzDZT3W4KqsC4HQiGI+qW0M13tCLMMXi3TGYlU/XnehraG4GpAbsMuvEIIwsyTmSSYzS6eFK25QoZKYZ1sv9herK0B7+8QR+WCum70jvVM+dKORDyRM53rpdl+euRmgrDw1A1Ss51ZYjbSZRHPX4keiE6mpITxhi4kiQAkguTnIxKhCiCUSAoLRXd1iqG3AgwsDLqTKZnQtMAfXaOdmd/jyuFT2k5LYrS8StPymm7VQ8cDuvMDSWXLXgYAatB2rscpb1J8x1ZLeey6bKyUYkph2+X+LXWT5XcuEsWw3g3QnYWHqipxwyKgARaI5Gwv8yvOqEVQe6pcSST3DSENBqkiK1GFdsftSZiJXfX4Zl7yQt/Q9UQOvm7K7cH6062V5DGTvLLufNEIRCnLJwB3szB5d9a1NDUMSxmQqvdDQF+HVUArJXbjsNat56NieKlGr6TaamJqegO+d1L4gSWU8pS893hmTQCH1suKSnJ45ZpPjOi7R7sglTYo6oHuuuodoN9KuEgC6eG3Iy/PdOPE8QqxR4JicsVWI4wEJ1rTVdjmTKNwCZXhzRUcrYUr38HMq4vsth6K1D6fSPwBYINYXYnreVukB5Plsk2uuo7iUlryQ3n+R112KtiEPp6A8KSULgj8TLEsDRoIC3ZZSbT/GAHU+6WdzcTBsw0pdozVzQKcFfL/+V3kBFzr2rGclxtoKBzaQI1m3vVu7cfjx30oy7t/wyqQIE1+FBCm1OV9+ornaIwxwNtjPzDjJvW18ClCg+YqEeTs2cSgMLFw0acS0iTijq9NQgcWwqTKPwHXOrCiweiGFwUV5OGjBSL/TEmdIwvaCrRX2dqZrK3UKZsCeSONXsLbJxgVIs6La5JdvZZoQrQqUjL4od7Cc6d1iyLrB+vcBLX32Tfq4T9ILWhD9d4ryTxBIey+ckkK5Qi2XFQrUTawXSfz8GJVPkQ1GZV/Abz9xYpkUnIvY3VTJjBu7SH20KaLkWtoP79pDd5EcrycWV3Je7sGAtM682micTGAcjqVlw0Y0E79pDoV37+u7Xmk3WCyU/8xuTXsbi5len+OpSuzqggvBYU1P8mX6m5BRRkOrgvjVCH/gV6hfQ6j2LZ33iEjPjP50UFBhueyBpGHOssEh4yc6zWxpEDfAnzDFGTROtDLK/LrC4uUBQ8rPCYnBdBgBxz1dcwWXmxyubKBOxiJSKYLolhRjYMatgFqAbLll4MGK9x20OsjVmWRYxhxmTLukjNIi9SGbHLnjLZwnl0ETGBmfRsoV5C9b98C9QSwMEFAACAAgAk4z5VOwsYHRJAAAAagAAABsAAAB1bml2ZXJzYWwvdW5pdmVyc2FsLnBuZy54bWyzsa/IzVEoSy0qzszPs1Uy1DNQsrfj5bIpKEoty0wtV6gAihnpGUCAkkIlKrc8M6Ukw1bJ3MgQIZaRmpmeUWKrZGqCENQHGgkAUEsBAgAAFAACAAgAxEuZTzZhWAJHAwAA4QkAABQAAAAAAAAAAQAAAAAAAAAAAHVuaXZlcnNhbC9wbGF5ZXIueG1sUEsBAgAAFAACAAgAkoz5VLb/4mANBgAAlBQAAB0AAAAAAAAAAQAAAAAAeQMAAHVuaXZlcnNhbC9jb21tb25fbWVzc2FnZXMubG5nUEsBAgAAFAACAAgAkoz5VBUeYBujAAAAfwEAAC4AAAAAAAAAAQAAAAAAwQkAAHVuaXZlcnNhbC9wbGF5YmFja19hbmRfbmF2aWdhdGlvbl9zZXR0aW5ncy54bWxQSwECAAAUAAIACACSjPlU+hgYGLkEAAAQFAAAJwAAAAAAAAABAAAAAACwCgAAdW5pdmVyc2FsL2ZsYXNoX3B1Ymxpc2hpbmdfc2V0dGluZ3MueG1sUEsBAgAAFAACAAgAkoz5VH5j3hWDAwAArAwAACEAAAAAAAAAAQAAAAAArg8AAHVuaXZlcnNhbC9mbGFzaF9za2luX3NldHRpbmdzLnhtbFBLAQIAABQAAgAIAJKM+VSQw0B3sQQAAJoTAAAmAAAAAAAAAAEAAAAAAHATAAB1bml2ZXJzYWwvaHRtbF9wdWJsaXNoaW5nX3NldHRpbmdzLnhtbFBLAQIAABQAAgAIAJKM+VSxb8d9mgEAAFQGAAAfAAAAAAAAAAEAAAAAAGUYAAB1bml2ZXJzYWwvaHRtbF9za2luX3NldHRpbmdzLmpzUEsBAgAAFAACAAgAkoz5VFnSoXNrAAAAawAAABwAAAAAAAAAAQAAAAAAPBoAAHVuaXZlcnNhbC9sb2NhbF9zZXR0aW5ncy54bWxQSwECAAAUAAIACACTjPlUis2Mw2EJAAATKgAAFwAAAAAAAAAAAAAAAADhGgAAdW5pdmVyc2FsL3VuaXZlcnNhbC5wbmdQSwECAAAUAAIACACTjPlU7CxgdEkAAABqAAAAGwAAAAAAAAABAAAAAAB3JAAAdW5pdmVyc2FsL3VuaXZlcnNhbC5wbmcueG1sUEsFBgAAAAAKAAoABgMAAPkkAAAAAA=="/>
  <p:tag name="ISPRING_LMS_API_VERSION" val="SCORM 1.2"/>
  <p:tag name="ISPRING_ULTRA_SCORM_COURSE_ID" val="004A1BDE-7D03-4AF4-BDC4-1029CB7CDDD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Ś\uFFFD{E68A495E-1D42-4641-870C-5344D4065D9B}&quot;,&quot;C:\\SVN\\ebook_111_1\\02j\\05So\\廠商回檔\\111國中地理2上\\原始檔\\教學資源\\PPT大全\\第一篇第2章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111(1)2上L1ch2地理課後精華錄PPTX-中國的人口"/>
  <p:tag name="ISPRING_FIRST_PUBLISH" val="1"/>
</p:tagLst>
</file>

<file path=ppt/theme/theme1.xml><?xml version="1.0" encoding="utf-8"?>
<a:theme xmlns:a="http://schemas.openxmlformats.org/drawingml/2006/main" name="Office 佈景主題">
  <a:themeElements>
    <a:clrScheme name="國中社會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7F7F7F"/>
      </a:folHlink>
    </a:clrScheme>
    <a:fontScheme name="國中社會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3200" b="1" dirty="0" smtClean="0">
            <a:solidFill>
              <a:srgbClr val="C00000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948</Words>
  <Application>Microsoft Office PowerPoint</Application>
  <PresentationFormat>如螢幕大小 (4:3)</PresentationFormat>
  <Paragraphs>417</Paragraphs>
  <Slides>35</Slides>
  <Notes>35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3" baseType="lpstr">
      <vt:lpstr>微軟正黑體</vt:lpstr>
      <vt:lpstr>新細明體</vt:lpstr>
      <vt:lpstr>標楷體</vt:lpstr>
      <vt:lpstr>Arial</vt:lpstr>
      <vt:lpstr>Calibri</vt:lpstr>
      <vt:lpstr>Times New Roman</vt:lpstr>
      <vt:lpstr>Wingdings 3</vt:lpstr>
      <vt:lpstr>Office 佈景主題</vt:lpstr>
      <vt:lpstr>中國的人口</vt:lpstr>
      <vt:lpstr>PowerPoint 簡報</vt:lpstr>
      <vt:lpstr>2-1　傳統生活與人口分布</vt:lpstr>
      <vt:lpstr>2-1　傳統生活與人口分布</vt:lpstr>
      <vt:lpstr>2-1　傳統生活與人口分布</vt:lpstr>
      <vt:lpstr>2-1　傳統生活與人口分布</vt:lpstr>
      <vt:lpstr>2-1　傳統生活與人口分布</vt:lpstr>
      <vt:lpstr>2-2　人口遷移與文化擴散</vt:lpstr>
      <vt:lpstr>2-2　人口遷移與文化擴散</vt:lpstr>
      <vt:lpstr>2-2　人口遷移與文化擴散</vt:lpstr>
      <vt:lpstr>2-3　人口成長與問題</vt:lpstr>
      <vt:lpstr>2-3　人口成長與問題</vt:lpstr>
      <vt:lpstr>2-1　傳統生活與人口分布</vt:lpstr>
      <vt:lpstr>2-1　傳統生活與人口分布</vt:lpstr>
      <vt:lpstr>2-1　傳統生活與人口分布</vt:lpstr>
      <vt:lpstr>2-1　傳統生活與人口分布</vt:lpstr>
      <vt:lpstr>2-1　傳統生活與人口分布</vt:lpstr>
      <vt:lpstr>2-1　傳統生活與人口分布</vt:lpstr>
      <vt:lpstr>2-2　人口遷移與文化擴散</vt:lpstr>
      <vt:lpstr>2-2　人口遷移與文化擴散</vt:lpstr>
      <vt:lpstr>2-2　人口遷移與文化擴散</vt:lpstr>
      <vt:lpstr>2-2　人口遷移與文化擴散</vt:lpstr>
      <vt:lpstr>2-2　人口遷移與文化擴散</vt:lpstr>
      <vt:lpstr>2-2　人口遷移與文化擴散</vt:lpstr>
      <vt:lpstr>2-3　人口成長與問題</vt:lpstr>
      <vt:lpstr>2-3　人口成長與問題</vt:lpstr>
      <vt:lpstr>2-3　人口成長與問題</vt:lpstr>
      <vt:lpstr>2-3　人口成長與問題</vt:lpstr>
      <vt:lpstr>2-3　人口成長與問題</vt:lpstr>
      <vt:lpstr>2-3　人口成長與問題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111(1)2上L1ch2地理課後精華錄PPTX-中國的人口</dc:title>
  <dc:creator>HL</dc:creator>
  <cp:lastModifiedBy>孫雅涵</cp:lastModifiedBy>
  <cp:revision>356</cp:revision>
  <dcterms:created xsi:type="dcterms:W3CDTF">2020-07-02T12:39:33Z</dcterms:created>
  <dcterms:modified xsi:type="dcterms:W3CDTF">2024-06-12T09:15:33Z</dcterms:modified>
</cp:coreProperties>
</file>