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65" r:id="rId7"/>
    <p:sldId id="264" r:id="rId8"/>
    <p:sldId id="267" r:id="rId9"/>
    <p:sldId id="268" r:id="rId10"/>
    <p:sldId id="269" r:id="rId11"/>
    <p:sldId id="296" r:id="rId12"/>
    <p:sldId id="271" r:id="rId13"/>
    <p:sldId id="295" r:id="rId14"/>
    <p:sldId id="272" r:id="rId15"/>
    <p:sldId id="297" r:id="rId16"/>
    <p:sldId id="298" r:id="rId17"/>
    <p:sldId id="299" r:id="rId18"/>
    <p:sldId id="300" r:id="rId19"/>
    <p:sldId id="301" r:id="rId20"/>
    <p:sldId id="259" r:id="rId21"/>
    <p:sldId id="302" r:id="rId22"/>
    <p:sldId id="270" r:id="rId23"/>
    <p:sldId id="303" r:id="rId24"/>
    <p:sldId id="261" r:id="rId25"/>
    <p:sldId id="262" r:id="rId26"/>
    <p:sldId id="305" r:id="rId27"/>
    <p:sldId id="307" r:id="rId28"/>
    <p:sldId id="306" r:id="rId29"/>
    <p:sldId id="263" r:id="rId30"/>
  </p:sldIdLst>
  <p:sldSz cx="18288000" cy="10287000"/>
  <p:notesSz cx="6858000" cy="9144000"/>
  <p:embeddedFontLst>
    <p:embeddedFont>
      <p:font typeface="AwkwardBlack " panose="02020500000000000000" charset="-120"/>
      <p:regular r:id="rId31"/>
    </p:embeddedFont>
    <p:embeddedFont>
      <p:font typeface="cjkFonts " panose="02020500000000000000" charset="-12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Wingdings 2" panose="05020102010507070707" pitchFamily="18" charset="2"/>
      <p:regular r:id="rId37"/>
    </p:embeddedFont>
    <p:embeddedFont>
      <p:font typeface="Wingdings 3" panose="05040102010807070707" pitchFamily="18" charset="2"/>
      <p:regular r:id="rId38"/>
    </p:embeddedFont>
    <p:embeddedFont>
      <p:font typeface="文鼎海報體" panose="02010609010101010101" pitchFamily="49" charset="-120"/>
      <p:regular r:id="rId39"/>
    </p:embeddedFont>
    <p:embeddedFont>
      <p:font typeface="微軟正黑體 Light" panose="020B0304030504040204" pitchFamily="34" charset="-12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&#23416;&#24656;&#40845;&#20570;&#39636;&#25805;.mp4" TargetMode="Externa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12" Type="http://schemas.openxmlformats.org/officeDocument/2006/relationships/hyperlink" Target="111&#23416;&#24180;&#24230;&#32317;&#21209;&#34389;&#23459;&#23566;&#20107;&#38917;.pptx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svg"/><Relationship Id="rId11" Type="http://schemas.openxmlformats.org/officeDocument/2006/relationships/hyperlink" Target="111&#23416;&#24180;&#24230;&#29677;&#35242;&#26371;-&#36628;&#23566;&#23460;.pptx" TargetMode="External"/><Relationship Id="rId5" Type="http://schemas.openxmlformats.org/officeDocument/2006/relationships/image" Target="../media/image24.png"/><Relationship Id="rId10" Type="http://schemas.openxmlformats.org/officeDocument/2006/relationships/hyperlink" Target="111&#23416;&#24180;&#24230;%20%20&#29677;&#35242;&#26371;%20%20%20&#20379;&#32769;&#24107;&#21443;&#32771;&#29992;&#30340;&#31777;&#22577;---&#23416;&#21209;&#34389;.pptx" TargetMode="External"/><Relationship Id="rId4" Type="http://schemas.openxmlformats.org/officeDocument/2006/relationships/image" Target="../media/image22.svg"/><Relationship Id="rId9" Type="http://schemas.openxmlformats.org/officeDocument/2006/relationships/hyperlink" Target="111&#23416;&#24180;&#24230;&#29677;&#35242;&#26371;&#23459;&#23566;&#36039;&#26009;_&#25945;&#21209;&#34389;.pptx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hyperlink" Target="https://drive.google.com/file/d/1obqaYGmQcqW_S6wamKyy8euO-wQL3aQ3/view" TargetMode="External"/><Relationship Id="rId4" Type="http://schemas.openxmlformats.org/officeDocument/2006/relationships/image" Target="../media/image22.svg"/><Relationship Id="rId9" Type="http://schemas.openxmlformats.org/officeDocument/2006/relationships/hyperlink" Target="http://www.yes.tyc.edu.tw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2.svg"/><Relationship Id="rId7" Type="http://schemas.openxmlformats.org/officeDocument/2006/relationships/image" Target="../media/image1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4.sv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&#38313;&#35486;.mp4" TargetMode="External"/><Relationship Id="rId3" Type="http://schemas.openxmlformats.org/officeDocument/2006/relationships/image" Target="../media/image22.svg"/><Relationship Id="rId7" Type="http://schemas.openxmlformats.org/officeDocument/2006/relationships/hyperlink" Target="&#22283;&#35486;.mp4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2.svg"/><Relationship Id="rId7" Type="http://schemas.openxmlformats.org/officeDocument/2006/relationships/image" Target="../media/image1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4.sv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1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95026" y="-3733659"/>
            <a:ext cx="6525313" cy="69510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20964">
            <a:off x="17013742" y="4231257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2474">
            <a:off x="-1622122" y="6587447"/>
            <a:ext cx="5301643" cy="53417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2139"/>
          <a:stretch>
            <a:fillRect/>
          </a:stretch>
        </p:blipFill>
        <p:spPr>
          <a:xfrm rot="-5323857">
            <a:off x="4514645" y="4142334"/>
            <a:ext cx="1979170" cy="78972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29545" y="3925562"/>
            <a:ext cx="606261" cy="10041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801956" y="984366"/>
            <a:ext cx="5702056" cy="57020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02270" y="2982597"/>
            <a:ext cx="10578887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班級親師座談會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6289" y="1870893"/>
            <a:ext cx="12751393" cy="1452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永順國小</a:t>
            </a:r>
            <a:r>
              <a:rPr lang="en-US" altLang="zh-TW" sz="11099" dirty="0">
                <a:solidFill>
                  <a:srgbClr val="861C45"/>
                </a:solidFill>
                <a:ea typeface="AwkwardBlack "/>
              </a:rPr>
              <a:t>111</a:t>
            </a: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學年度</a:t>
            </a:r>
            <a:br>
              <a:rPr lang="en-US" altLang="zh-TW" sz="11099" dirty="0">
                <a:solidFill>
                  <a:srgbClr val="861C45"/>
                </a:solidFill>
                <a:ea typeface="AwkwardBlack "/>
              </a:rPr>
            </a:b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06110" y="5665774"/>
            <a:ext cx="10826778" cy="3156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zh-TW" altLang="en-US" sz="5400" dirty="0">
                <a:solidFill>
                  <a:srgbClr val="861C45"/>
                </a:solidFill>
                <a:ea typeface="AwkwardBlack "/>
              </a:rPr>
              <a:t>時間：</a:t>
            </a:r>
            <a:r>
              <a:rPr lang="en-US" altLang="zh-TW" sz="5400" dirty="0">
                <a:solidFill>
                  <a:srgbClr val="861C45"/>
                </a:solidFill>
                <a:ea typeface="AwkwardBlack "/>
              </a:rPr>
              <a:t>9/14(</a:t>
            </a:r>
            <a:r>
              <a:rPr lang="zh-TW" altLang="en-US" sz="5400" dirty="0">
                <a:solidFill>
                  <a:srgbClr val="861C45"/>
                </a:solidFill>
                <a:ea typeface="AwkwardBlack "/>
              </a:rPr>
              <a:t>三</a:t>
            </a:r>
            <a:r>
              <a:rPr lang="en-US" altLang="zh-TW" sz="5400" dirty="0">
                <a:solidFill>
                  <a:srgbClr val="861C45"/>
                </a:solidFill>
                <a:ea typeface="AwkwardBlack "/>
              </a:rPr>
              <a:t>)</a:t>
            </a:r>
            <a:r>
              <a:rPr lang="zh-TW" altLang="en-US" sz="5400" dirty="0">
                <a:solidFill>
                  <a:srgbClr val="861C45"/>
                </a:solidFill>
                <a:ea typeface="AwkwardBlack "/>
              </a:rPr>
              <a:t>晚上</a:t>
            </a:r>
            <a:r>
              <a:rPr lang="en-US" altLang="zh-TW" sz="5400" dirty="0">
                <a:solidFill>
                  <a:srgbClr val="861C45"/>
                </a:solidFill>
                <a:ea typeface="AwkwardBlack "/>
              </a:rPr>
              <a:t>7</a:t>
            </a:r>
            <a:r>
              <a:rPr lang="zh-TW" altLang="en-US" sz="5400" dirty="0">
                <a:solidFill>
                  <a:srgbClr val="861C45"/>
                </a:solidFill>
                <a:ea typeface="AwkwardBlack "/>
              </a:rPr>
              <a:t>：</a:t>
            </a:r>
            <a:r>
              <a:rPr lang="en-US" altLang="zh-TW" sz="5400" dirty="0">
                <a:solidFill>
                  <a:srgbClr val="861C45"/>
                </a:solidFill>
                <a:ea typeface="AwkwardBlack "/>
              </a:rPr>
              <a:t>00</a:t>
            </a:r>
          </a:p>
          <a:p>
            <a:pPr>
              <a:defRPr/>
            </a:pPr>
            <a:r>
              <a:rPr lang="zh-TW" altLang="en-US" sz="5400" dirty="0">
                <a:solidFill>
                  <a:srgbClr val="861C45"/>
                </a:solidFill>
                <a:ea typeface="AwkwardBlack "/>
              </a:rPr>
              <a:t>地點：一年七班教室  </a:t>
            </a:r>
            <a:endParaRPr lang="en-US" altLang="zh-TW" sz="5400" dirty="0">
              <a:solidFill>
                <a:srgbClr val="861C45"/>
              </a:solidFill>
              <a:ea typeface="AwkwardBlack "/>
            </a:endParaRPr>
          </a:p>
          <a:p>
            <a:pPr>
              <a:defRPr/>
            </a:pPr>
            <a:r>
              <a:rPr lang="zh-TW" altLang="en-US" sz="5400" dirty="0">
                <a:solidFill>
                  <a:srgbClr val="861C45"/>
                </a:solidFill>
                <a:ea typeface="AwkwardBlack "/>
              </a:rPr>
              <a:t>說明人：高于筑老師</a:t>
            </a:r>
          </a:p>
          <a:p>
            <a:pPr algn="ctr">
              <a:lnSpc>
                <a:spcPts val="5100"/>
              </a:lnSpc>
            </a:pPr>
            <a:endParaRPr lang="en-US" sz="5100" spc="-152" dirty="0">
              <a:solidFill>
                <a:srgbClr val="861C45"/>
              </a:solidFill>
              <a:ea typeface="cjkFonts 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7D0278CB-F151-4828-9D09-FB9A086AF3A1}"/>
              </a:ext>
            </a:extLst>
          </p:cNvPr>
          <p:cNvSpPr txBox="1"/>
          <p:nvPr/>
        </p:nvSpPr>
        <p:spPr>
          <a:xfrm>
            <a:off x="8839200" y="8296399"/>
            <a:ext cx="1082677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ea typeface="AwkwardBlack "/>
              </a:rPr>
              <a:t>請先簽到</a:t>
            </a:r>
            <a:endParaRPr lang="en-US" altLang="zh-TW" sz="5400" dirty="0">
              <a:solidFill>
                <a:schemeClr val="accent1">
                  <a:lumMod val="75000"/>
                </a:schemeClr>
              </a:solidFill>
              <a:ea typeface="AwkwardBlack "/>
            </a:endParaRPr>
          </a:p>
          <a:p>
            <a:pPr>
              <a:defRPr/>
            </a:pPr>
            <a:r>
              <a:rPr lang="zh-TW" altLang="en-US" sz="5100" spc="-152" dirty="0">
                <a:solidFill>
                  <a:schemeClr val="accent1">
                    <a:lumMod val="75000"/>
                  </a:schemeClr>
                </a:solidFill>
                <a:ea typeface="cjkFonts "/>
              </a:rPr>
              <a:t>找到孩子位置，稍作休息，謝謝</a:t>
            </a:r>
            <a:endParaRPr lang="en-US" sz="5100" spc="-152" dirty="0">
              <a:solidFill>
                <a:schemeClr val="accent1">
                  <a:lumMod val="75000"/>
                </a:schemeClr>
              </a:solidFill>
              <a:ea typeface="cjkFonts 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28102" y="7293958"/>
            <a:ext cx="3047004" cy="30470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95400" y="187501"/>
            <a:ext cx="15099268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en-US" sz="11099" dirty="0" err="1">
                <a:solidFill>
                  <a:srgbClr val="861C45"/>
                </a:solidFill>
                <a:ea typeface="AwkwardBlack "/>
              </a:rPr>
              <a:t>班級line</a:t>
            </a: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公約及班網介紹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149248-A5D8-4437-942B-29D5FF496C14}"/>
              </a:ext>
            </a:extLst>
          </p:cNvPr>
          <p:cNvSpPr/>
          <p:nvPr/>
        </p:nvSpPr>
        <p:spPr>
          <a:xfrm>
            <a:off x="304800" y="2820913"/>
            <a:ext cx="17678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新加入的家長一定要告知老師是哪位寶貝的爸爸或媽媽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群發訊息，皆會在「記事本」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晚上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8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點後，請勿再回傳訊息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除非有急事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班網裡的照片可自由下載存取，但使用須符合個資法。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班網連結</a:t>
            </a:r>
            <a:br>
              <a:rPr lang="en-US" altLang="zh-TW" sz="5400" dirty="0">
                <a:solidFill>
                  <a:srgbClr val="FF0000"/>
                </a:solidFill>
                <a:ea typeface="AwkwardBlack "/>
              </a:rPr>
            </a:br>
            <a:endParaRPr lang="en-US" altLang="zh-TW" sz="5400" dirty="0">
              <a:solidFill>
                <a:srgbClr val="FF0000"/>
              </a:solidFill>
              <a:ea typeface="AwkwardBlack "/>
            </a:endParaRPr>
          </a:p>
        </p:txBody>
      </p:sp>
      <p:pic>
        <p:nvPicPr>
          <p:cNvPr id="3074" name="Picture 2" descr="QR Code">
            <a:extLst>
              <a:ext uri="{FF2B5EF4-FFF2-40B4-BE49-F238E27FC236}">
                <a16:creationId xmlns:a16="http://schemas.microsoft.com/office/drawing/2014/main" id="{FB2D0D52-EDB4-4B46-954E-15B60E2D8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26259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53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92646FB-A98E-497F-8174-716D7B7E2435}"/>
              </a:ext>
            </a:extLst>
          </p:cNvPr>
          <p:cNvSpPr/>
          <p:nvPr/>
        </p:nvSpPr>
        <p:spPr>
          <a:xfrm>
            <a:off x="6589454" y="4358670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9600" dirty="0">
                <a:solidFill>
                  <a:srgbClr val="861C45"/>
                </a:solidFill>
                <a:ea typeface="AwkwardBlack "/>
              </a:rPr>
              <a:t>課程介紹</a:t>
            </a:r>
            <a:endParaRPr lang="zh-TW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E1A37-5C06-4B86-8D7B-351D387F6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E4CB41B-6FDC-4AEC-ABA0-938B1F8D85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143500"/>
            <a:ext cx="5028204" cy="502820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6B393C7-C429-45BC-AFC9-DC7F1A065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5A376-71DF-4793-AF18-5BC9C3A363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96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143500"/>
            <a:ext cx="5028204" cy="5028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5532" y="135266"/>
            <a:ext cx="17690068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領域學習規劃</a:t>
            </a:r>
            <a:r>
              <a:rPr lang="en-US" altLang="zh-TW" sz="11099" dirty="0">
                <a:solidFill>
                  <a:srgbClr val="861C45"/>
                </a:solidFill>
                <a:ea typeface="AwkwardBlack "/>
              </a:rPr>
              <a:t>-</a:t>
            </a: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生活課程</a:t>
            </a:r>
            <a:r>
              <a:rPr lang="en-US" altLang="zh-TW" sz="8000" dirty="0">
                <a:solidFill>
                  <a:srgbClr val="861C45"/>
                </a:solidFill>
                <a:ea typeface="AwkwardBlack "/>
              </a:rPr>
              <a:t>(</a:t>
            </a:r>
            <a:r>
              <a:rPr lang="zh-TW" altLang="en-US" sz="8000" dirty="0">
                <a:solidFill>
                  <a:srgbClr val="861C45"/>
                </a:solidFill>
                <a:ea typeface="AwkwardBlack "/>
              </a:rPr>
              <a:t>共</a:t>
            </a:r>
            <a:r>
              <a:rPr lang="en-US" altLang="zh-TW" sz="8000" dirty="0">
                <a:solidFill>
                  <a:srgbClr val="861C45"/>
                </a:solidFill>
                <a:ea typeface="AwkwardBlack "/>
              </a:rPr>
              <a:t>6</a:t>
            </a:r>
            <a:r>
              <a:rPr lang="zh-TW" altLang="en-US" sz="8000" dirty="0">
                <a:solidFill>
                  <a:srgbClr val="861C45"/>
                </a:solidFill>
                <a:ea typeface="AwkwardBlack "/>
              </a:rPr>
              <a:t>節</a:t>
            </a:r>
            <a:r>
              <a:rPr lang="en-US" altLang="zh-TW" sz="8000" dirty="0">
                <a:solidFill>
                  <a:srgbClr val="861C45"/>
                </a:solidFill>
                <a:ea typeface="AwkwardBlack "/>
              </a:rPr>
              <a:t>)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7F743769-D9F5-46A5-B85D-C326109ABBBF}"/>
              </a:ext>
            </a:extLst>
          </p:cNvPr>
          <p:cNvSpPr txBox="1">
            <a:spLocks/>
          </p:cNvSpPr>
          <p:nvPr/>
        </p:nvSpPr>
        <p:spPr>
          <a:xfrm>
            <a:off x="3962400" y="3057817"/>
            <a:ext cx="14173200" cy="3636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生活課程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(4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節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</a:p>
          <a:p>
            <a:pPr marL="0" indent="0">
              <a:buNone/>
              <a:defRPr/>
            </a:pPr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生活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-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音樂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(1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節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</a:p>
          <a:p>
            <a:pPr marL="0" indent="0">
              <a:buNone/>
              <a:defRPr/>
            </a:pPr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生活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-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雙語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(1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節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：第三單元、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 marL="0" indent="0">
              <a:buNone/>
              <a:defRPr/>
            </a:pP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                                    第六單元主要教年節祝福語、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>
              <a:buFont typeface="Wingdings 2" panose="05020102010507070707" pitchFamily="18" charset="2"/>
              <a:buChar char=""/>
              <a:defRPr/>
            </a:pPr>
            <a:endParaRPr lang="zh-TW" altLang="en-US" sz="4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3402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0FAD891-CEEB-44D8-B28D-61E07FAAE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sp>
        <p:nvSpPr>
          <p:cNvPr id="20482" name="標題 1">
            <a:extLst>
              <a:ext uri="{FF2B5EF4-FFF2-40B4-BE49-F238E27FC236}">
                <a16:creationId xmlns:a16="http://schemas.microsoft.com/office/drawing/2014/main" id="{8371A894-F6A3-422F-81E8-B88A5EA2D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48961"/>
            <a:ext cx="12894468" cy="1981200"/>
          </a:xfrm>
        </p:spPr>
        <p:txBody>
          <a:bodyPr/>
          <a:lstStyle/>
          <a:p>
            <a:pPr eaLnBrk="1" hangingPunct="1"/>
            <a:r>
              <a:rPr lang="zh-TW" altLang="en-US" sz="11099" dirty="0">
                <a:solidFill>
                  <a:srgbClr val="861C45"/>
                </a:solidFill>
                <a:latin typeface="+mn-lt"/>
                <a:ea typeface="AwkwardBlack "/>
                <a:cs typeface="+mn-cs"/>
              </a:rPr>
              <a:t>生活雙語</a:t>
            </a:r>
            <a:r>
              <a:rPr lang="en-US" altLang="zh-TW" sz="11099" dirty="0">
                <a:solidFill>
                  <a:srgbClr val="861C45"/>
                </a:solidFill>
                <a:latin typeface="+mn-lt"/>
                <a:ea typeface="AwkwardBlack "/>
                <a:cs typeface="+mn-cs"/>
              </a:rPr>
              <a:t>-</a:t>
            </a:r>
            <a:r>
              <a:rPr lang="zh-TW" altLang="en-US" sz="11099" dirty="0">
                <a:solidFill>
                  <a:srgbClr val="861C45"/>
                </a:solidFill>
                <a:latin typeface="+mn-lt"/>
                <a:ea typeface="AwkwardBlack "/>
                <a:cs typeface="+mn-cs"/>
              </a:rPr>
              <a:t>教學內容</a:t>
            </a:r>
          </a:p>
        </p:txBody>
      </p:sp>
      <p:sp>
        <p:nvSpPr>
          <p:cNvPr id="20483" name="內容版面配置區 2">
            <a:extLst>
              <a:ext uri="{FF2B5EF4-FFF2-40B4-BE49-F238E27FC236}">
                <a16:creationId xmlns:a16="http://schemas.microsoft.com/office/drawing/2014/main" id="{622BCCF7-323F-45B6-897C-D0F2492C1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6" y="2607470"/>
            <a:ext cx="16106774" cy="5822156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生活雙語則是搭配生活課程內容，規劃適合學生學習的主題。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 eaLnBrk="1" hangingPunct="1"/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本學期課程規劃，搭配第三單元一起來玩吧和部分第六單元過年囉，安排包含「上下課、遊戲＆活動空間、遊戲器材名稱、節慶祝福語」等英語說法。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 eaLnBrk="1" hangingPunct="1"/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至於安全規則的討論，依照課本內容的安排，還是會用國語和孩子們討論。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367C0-E202-4721-A2F9-2EA4FA9A5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424" y="7887696"/>
            <a:ext cx="2361204" cy="236120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3A5364A-072E-491D-A451-7E016AE73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66CC62E5-D10B-4C41-AAF8-91C23AC8A5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143500"/>
            <a:ext cx="5028204" cy="5028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93439" y="187501"/>
            <a:ext cx="16136357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校訂課程規劃－閱讀創藝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ED1DB31A-D263-4048-BA43-582C9C7ACACC}"/>
              </a:ext>
            </a:extLst>
          </p:cNvPr>
          <p:cNvSpPr txBox="1">
            <a:spLocks/>
          </p:cNvSpPr>
          <p:nvPr/>
        </p:nvSpPr>
        <p:spPr>
          <a:xfrm>
            <a:off x="4724400" y="3110052"/>
            <a:ext cx="12268200" cy="28654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認識圖書館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 marL="0" indent="0">
              <a:buNone/>
            </a:pPr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一年級共讀書閱讀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 marL="0" indent="0">
              <a:buNone/>
            </a:pPr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一年級說故事比賽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寒假開學後進行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742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143500"/>
            <a:ext cx="5028204" cy="5028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93439" y="187501"/>
            <a:ext cx="16136357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校訂課程規劃－生活全能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D8F5D4CB-48A0-4893-B539-B708ADDF0386}"/>
              </a:ext>
            </a:extLst>
          </p:cNvPr>
          <p:cNvSpPr txBox="1">
            <a:spLocks/>
          </p:cNvSpPr>
          <p:nvPr/>
        </p:nvSpPr>
        <p:spPr>
          <a:xfrm>
            <a:off x="3962400" y="2532158"/>
            <a:ext cx="11817233" cy="363696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配合學校行事</a:t>
            </a:r>
          </a:p>
          <a:p>
            <a:pPr marL="0" indent="0">
              <a:buNone/>
              <a:defRPr/>
            </a:pPr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宣導活動：家庭教育、身障、敬師、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 marL="0" indent="0">
              <a:buNone/>
              <a:defRPr/>
            </a:pP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  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 性別平等、衛生保健、生命教育、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 marL="0" indent="0">
              <a:buNone/>
              <a:defRPr/>
            </a:pP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   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歲末感恩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……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等。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zh-TW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5255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143500"/>
            <a:ext cx="5028204" cy="5028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93439" y="187501"/>
            <a:ext cx="16136357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校訂課程規劃－暢遊世界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7AC32AC-424B-402A-A557-8460FC9E06AD}"/>
              </a:ext>
            </a:extLst>
          </p:cNvPr>
          <p:cNvSpPr/>
          <p:nvPr/>
        </p:nvSpPr>
        <p:spPr>
          <a:xfrm>
            <a:off x="-363891" y="2827342"/>
            <a:ext cx="169344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/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英語課程：ＡＢＣ英語課本內容，一年級的課程主軸是介紹認識＆習寫字母（Ａ－Ｚ搭配單字），並穿插課室＆生活常規英語句子</a:t>
            </a:r>
          </a:p>
        </p:txBody>
      </p:sp>
    </p:spTree>
    <p:extLst>
      <p:ext uri="{BB962C8B-B14F-4D97-AF65-F5344CB8AC3E}">
        <p14:creationId xmlns:p14="http://schemas.microsoft.com/office/powerpoint/2010/main" val="1480801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92646FB-A98E-497F-8174-716D7B7E2435}"/>
              </a:ext>
            </a:extLst>
          </p:cNvPr>
          <p:cNvSpPr/>
          <p:nvPr/>
        </p:nvSpPr>
        <p:spPr>
          <a:xfrm>
            <a:off x="6400800" y="323436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9600" dirty="0">
                <a:solidFill>
                  <a:srgbClr val="861C45"/>
                </a:solidFill>
                <a:ea typeface="AwkwardBlack "/>
              </a:rPr>
              <a:t>評量方式</a:t>
            </a:r>
            <a:endParaRPr lang="zh-TW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E1A37-5C06-4B86-8D7B-351D387F6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E4CB41B-6FDC-4AEC-ABA0-938B1F8D85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143500"/>
            <a:ext cx="5028204" cy="502820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6B393C7-C429-45BC-AFC9-DC7F1A065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5A376-71DF-4793-AF18-5BC9C3A363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2876618-D974-41EC-8642-A123148B1141}"/>
              </a:ext>
            </a:extLst>
          </p:cNvPr>
          <p:cNvSpPr txBox="1">
            <a:spLocks/>
          </p:cNvSpPr>
          <p:nvPr/>
        </p:nvSpPr>
        <p:spPr>
          <a:xfrm>
            <a:off x="2667000" y="2739401"/>
            <a:ext cx="15392400" cy="3636963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☆原則：多元評量，重視學習過程與學習態度。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 marL="0" indent="0">
              <a:buNone/>
              <a:defRPr/>
            </a:pP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☆學期總成績計算方式：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zh-TW" altLang="en-US" sz="5400" dirty="0">
                <a:solidFill>
                  <a:schemeClr val="accent4">
                    <a:lumMod val="75000"/>
                  </a:schemeClr>
                </a:solidFill>
                <a:ea typeface="AwkwardBlack "/>
              </a:rPr>
              <a:t>期中、期末考成績</a:t>
            </a:r>
            <a:r>
              <a:rPr lang="en-US" altLang="zh-TW" sz="5400" dirty="0">
                <a:solidFill>
                  <a:schemeClr val="accent4">
                    <a:lumMod val="75000"/>
                  </a:schemeClr>
                </a:solidFill>
                <a:ea typeface="AwkwardBlack "/>
              </a:rPr>
              <a:t>40</a:t>
            </a:r>
            <a:r>
              <a:rPr lang="zh-TW" altLang="en-US" sz="5400" dirty="0">
                <a:solidFill>
                  <a:schemeClr val="accent4">
                    <a:lumMod val="75000"/>
                  </a:schemeClr>
                </a:solidFill>
                <a:ea typeface="AwkwardBlack "/>
              </a:rPr>
              <a:t>％、平時成績</a:t>
            </a:r>
            <a:r>
              <a:rPr lang="en-US" altLang="zh-TW" sz="5400" dirty="0">
                <a:solidFill>
                  <a:schemeClr val="accent4">
                    <a:lumMod val="75000"/>
                  </a:schemeClr>
                </a:solidFill>
                <a:ea typeface="AwkwardBlack "/>
              </a:rPr>
              <a:t>60%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zh-TW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"/>
              <a:defRPr/>
            </a:pP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12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92646FB-A98E-497F-8174-716D7B7E2435}"/>
              </a:ext>
            </a:extLst>
          </p:cNvPr>
          <p:cNvSpPr/>
          <p:nvPr/>
        </p:nvSpPr>
        <p:spPr>
          <a:xfrm>
            <a:off x="6400800" y="323436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9600" dirty="0">
                <a:solidFill>
                  <a:srgbClr val="861C45"/>
                </a:solidFill>
                <a:ea typeface="AwkwardBlack "/>
              </a:rPr>
              <a:t>評量方式</a:t>
            </a:r>
            <a:endParaRPr lang="zh-TW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E1A37-5C06-4B86-8D7B-351D387F6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E4CB41B-6FDC-4AEC-ABA0-938B1F8D85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200" y="6934698"/>
            <a:ext cx="3123204" cy="312320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6B393C7-C429-45BC-AFC9-DC7F1A065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5A376-71DF-4793-AF18-5BC9C3A363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2876618-D974-41EC-8642-A123148B1141}"/>
              </a:ext>
            </a:extLst>
          </p:cNvPr>
          <p:cNvSpPr txBox="1">
            <a:spLocks/>
          </p:cNvSpPr>
          <p:nvPr/>
        </p:nvSpPr>
        <p:spPr>
          <a:xfrm>
            <a:off x="2696439" y="1790917"/>
            <a:ext cx="13967365" cy="3609201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6000" dirty="0">
                <a:solidFill>
                  <a:srgbClr val="FF0000"/>
                </a:solidFill>
                <a:ea typeface="AwkwardBlack "/>
              </a:rPr>
              <a:t>國語、數學</a:t>
            </a:r>
            <a:endParaRPr lang="en-US" altLang="zh-TW" sz="6000" dirty="0">
              <a:solidFill>
                <a:srgbClr val="FF0000"/>
              </a:solidFill>
              <a:ea typeface="AwkwardBlack "/>
            </a:endParaRPr>
          </a:p>
          <a:p>
            <a:pPr marL="0" indent="0">
              <a:buNone/>
              <a:defRPr/>
            </a:pP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期中、期末考成績</a:t>
            </a:r>
            <a:r>
              <a:rPr lang="en-US" altLang="zh-TW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40</a:t>
            </a: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％、</a:t>
            </a:r>
            <a:endParaRPr lang="en-US" altLang="zh-TW" sz="4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 marL="0" indent="0">
              <a:buNone/>
              <a:defRPr/>
            </a:pP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平時成績占</a:t>
            </a:r>
            <a:r>
              <a:rPr lang="en-US" altLang="zh-TW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60</a:t>
            </a: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％</a:t>
            </a:r>
            <a:endParaRPr lang="en-US" altLang="zh-TW" sz="4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 marL="0" indent="0">
              <a:buNone/>
              <a:defRPr/>
            </a:pPr>
            <a:r>
              <a:rPr lang="en-US" altLang="zh-TW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</a:t>
            </a: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課本、習作、平時考、作業、學習態度</a:t>
            </a:r>
            <a:r>
              <a:rPr lang="en-US" altLang="zh-TW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</a:p>
          <a:p>
            <a:pPr marL="0" indent="0">
              <a:buNone/>
              <a:defRPr/>
            </a:pPr>
            <a:endParaRPr lang="zh-TW" altLang="en-US" sz="4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>
              <a:buFont typeface="Wingdings 3" charset="2"/>
              <a:buChar char=""/>
              <a:defRPr/>
            </a:pPr>
            <a:endParaRPr lang="zh-TW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261C668A-76DA-40D9-A578-846F2B630EA9}"/>
              </a:ext>
            </a:extLst>
          </p:cNvPr>
          <p:cNvSpPr txBox="1">
            <a:spLocks/>
          </p:cNvSpPr>
          <p:nvPr/>
        </p:nvSpPr>
        <p:spPr>
          <a:xfrm>
            <a:off x="7543802" y="2324099"/>
            <a:ext cx="4876800" cy="26326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FDCEC757-323C-4422-998B-6008FB3B611A}"/>
              </a:ext>
            </a:extLst>
          </p:cNvPr>
          <p:cNvSpPr txBox="1">
            <a:spLocks/>
          </p:cNvSpPr>
          <p:nvPr/>
        </p:nvSpPr>
        <p:spPr>
          <a:xfrm>
            <a:off x="2726919" y="5373218"/>
            <a:ext cx="14265681" cy="3609201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6000" dirty="0">
                <a:solidFill>
                  <a:srgbClr val="FF0000"/>
                </a:solidFill>
                <a:ea typeface="AwkwardBlack "/>
              </a:rPr>
              <a:t>生活</a:t>
            </a:r>
            <a:endParaRPr lang="en-US" altLang="zh-TW" sz="6000" dirty="0">
              <a:solidFill>
                <a:srgbClr val="FF0000"/>
              </a:solidFill>
              <a:ea typeface="AwkwardBlack "/>
            </a:endParaRPr>
          </a:p>
          <a:p>
            <a:pPr marL="0" indent="0">
              <a:buNone/>
              <a:defRPr/>
            </a:pP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平時成績</a:t>
            </a:r>
            <a:r>
              <a:rPr lang="en-US" altLang="zh-TW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100</a:t>
            </a: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％ </a:t>
            </a:r>
            <a:r>
              <a:rPr lang="en-US" altLang="zh-TW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</a:t>
            </a:r>
            <a:r>
              <a:rPr lang="zh-TW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美勞、習作、平時考、學習單、學習態度</a:t>
            </a:r>
            <a:r>
              <a:rPr lang="en-US" altLang="zh-TW" sz="4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5906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52400" y="335923"/>
            <a:ext cx="18440400" cy="1464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 err="1">
                <a:solidFill>
                  <a:srgbClr val="861C45"/>
                </a:solidFill>
                <a:ea typeface="AwkwardBlack "/>
              </a:rPr>
              <a:t>重要行事曆</a:t>
            </a:r>
            <a:r>
              <a:rPr lang="en-US" altLang="zh-TW" sz="9999" dirty="0">
                <a:solidFill>
                  <a:srgbClr val="861C45"/>
                </a:solidFill>
                <a:ea typeface="AwkwardBlack "/>
              </a:rPr>
              <a:t>-</a:t>
            </a:r>
            <a:r>
              <a:rPr lang="zh-TW" altLang="en-US" sz="9999" dirty="0">
                <a:solidFill>
                  <a:srgbClr val="861C45"/>
                </a:solidFill>
                <a:ea typeface="AwkwardBlack "/>
              </a:rPr>
              <a:t>詳細請看聯本行事曆</a:t>
            </a:r>
            <a:endParaRPr lang="en-US" sz="9999" dirty="0">
              <a:solidFill>
                <a:srgbClr val="861C45"/>
              </a:solidFill>
              <a:ea typeface="AwkwardBlack 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262657" y="6048475"/>
            <a:ext cx="6750783" cy="7191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20964">
            <a:off x="2389458" y="6641696"/>
            <a:ext cx="1661350" cy="4114800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F83D1BA8-B5F3-47A7-82B2-1564DFC2C279}"/>
              </a:ext>
            </a:extLst>
          </p:cNvPr>
          <p:cNvSpPr txBox="1">
            <a:spLocks/>
          </p:cNvSpPr>
          <p:nvPr/>
        </p:nvSpPr>
        <p:spPr>
          <a:xfrm>
            <a:off x="2057400" y="1859923"/>
            <a:ext cx="15773400" cy="597846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 10/15(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六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運動會、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10/17(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一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補假一天</a:t>
            </a:r>
            <a:endParaRPr lang="en-US" altLang="zh-TW" sz="50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 marL="0" indent="0">
              <a:buNone/>
            </a:pP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 11/8(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二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注音符號評量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(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期中評量只考注音符號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</a:p>
          <a:p>
            <a:pPr marL="0" indent="0">
              <a:buNone/>
            </a:pP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 2023/1/12(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四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、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2023/1/13(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五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期末評量</a:t>
            </a:r>
            <a:endParaRPr lang="en-US" altLang="zh-TW" sz="50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 marL="0" indent="0">
              <a:buNone/>
            </a:pP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     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(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國、數一上全冊，生活暫不評量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  <a:endParaRPr lang="zh-TW" altLang="en-US" sz="50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 marL="0" indent="0">
              <a:buNone/>
            </a:pPr>
            <a:r>
              <a:rPr lang="en-US" altLang="zh-TW" sz="48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 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2023/1/7(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六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小年夜補上課</a:t>
            </a:r>
            <a:endParaRPr lang="en-US" altLang="zh-TW" sz="50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 marL="0" indent="0">
              <a:buNone/>
            </a:pP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☆2023/1/19(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四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結業式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15:30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放學</a:t>
            </a:r>
            <a:endParaRPr lang="en-US" altLang="zh-TW" sz="50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 marL="0" indent="0">
              <a:buNone/>
            </a:pP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 2023/1/20(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五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寒假開始、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2023/2/13(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一</a:t>
            </a:r>
            <a:r>
              <a:rPr lang="en-US" altLang="zh-TW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  <a:r>
              <a:rPr lang="zh-TW" altLang="en-US" sz="50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開學</a:t>
            </a:r>
          </a:p>
        </p:txBody>
      </p:sp>
    </p:spTree>
    <p:extLst>
      <p:ext uri="{BB962C8B-B14F-4D97-AF65-F5344CB8AC3E}">
        <p14:creationId xmlns:p14="http://schemas.microsoft.com/office/powerpoint/2010/main" val="3504450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5521">
            <a:off x="14055343" y="1228095"/>
            <a:ext cx="1999742" cy="19147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5610" y="3499159"/>
            <a:ext cx="923863" cy="1530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59473" y="1866956"/>
            <a:ext cx="606261" cy="10041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41035" y="5189949"/>
            <a:ext cx="5382520" cy="53802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20030" y="5901656"/>
            <a:ext cx="5035142" cy="503304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01949" y="397529"/>
            <a:ext cx="10739086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</a:pPr>
            <a:r>
              <a:rPr lang="en-US" sz="10599" dirty="0" err="1">
                <a:solidFill>
                  <a:srgbClr val="861C45"/>
                </a:solidFill>
                <a:ea typeface="AwkwardBlack "/>
              </a:rPr>
              <a:t>今日流程</a:t>
            </a:r>
            <a:endParaRPr lang="en-US" sz="105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B6A21B-437C-48CF-8C51-C6676C3A3859}"/>
              </a:ext>
            </a:extLst>
          </p:cNvPr>
          <p:cNvSpPr/>
          <p:nvPr/>
        </p:nvSpPr>
        <p:spPr>
          <a:xfrm>
            <a:off x="4267201" y="2056168"/>
            <a:ext cx="1136132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1.</a:t>
            </a:r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主席報告、介紹流程</a:t>
            </a:r>
          </a:p>
          <a:p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2.</a:t>
            </a:r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老師自我介紹、班級代表介紹</a:t>
            </a:r>
          </a:p>
          <a:p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3.</a:t>
            </a:r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班級經營</a:t>
            </a:r>
          </a:p>
          <a:p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4.</a:t>
            </a:r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學校重要行事與各處室宣導</a:t>
            </a:r>
          </a:p>
          <a:p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5.</a:t>
            </a:r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班級事務討論</a:t>
            </a:r>
          </a:p>
          <a:p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6.</a:t>
            </a:r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臨時動議、建議事項</a:t>
            </a:r>
          </a:p>
          <a:p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7.</a:t>
            </a:r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   </a:t>
            </a:r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8</a:t>
            </a:r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：</a:t>
            </a:r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00</a:t>
            </a:r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散會</a:t>
            </a:r>
            <a:endParaRPr lang="en-US" altLang="zh-TW" sz="6000" dirty="0">
              <a:solidFill>
                <a:schemeClr val="tx1">
                  <a:lumMod val="85000"/>
                  <a:lumOff val="15000"/>
                </a:schemeClr>
              </a:solidFill>
              <a:ea typeface="AwkwardBlack "/>
            </a:endParaRPr>
          </a:p>
          <a:p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     </a:t>
            </a:r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(</a:t>
            </a:r>
            <a:r>
              <a:rPr lang="zh-TW" altLang="en-US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家長代表請至視聽教室開會</a:t>
            </a:r>
            <a:r>
              <a:rPr lang="en-US" altLang="zh-TW" sz="60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)</a:t>
            </a:r>
            <a:endParaRPr lang="zh-TW" altLang="en-US" sz="6000" dirty="0">
              <a:solidFill>
                <a:schemeClr val="tx1">
                  <a:lumMod val="85000"/>
                  <a:lumOff val="15000"/>
                </a:schemeClr>
              </a:solidFill>
              <a:ea typeface="AwkwardBlack 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335923"/>
            <a:ext cx="10744200" cy="1464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 err="1">
                <a:solidFill>
                  <a:srgbClr val="861C45"/>
                </a:solidFill>
                <a:ea typeface="AwkwardBlack "/>
              </a:rPr>
              <a:t>重要行事</a:t>
            </a:r>
            <a:r>
              <a:rPr lang="en-US" altLang="zh-TW" sz="9999" dirty="0">
                <a:solidFill>
                  <a:srgbClr val="861C45"/>
                </a:solidFill>
                <a:ea typeface="AwkwardBlack "/>
              </a:rPr>
              <a:t>-</a:t>
            </a:r>
            <a:r>
              <a:rPr lang="zh-TW" altLang="en-US" sz="9999" dirty="0">
                <a:solidFill>
                  <a:srgbClr val="861C45"/>
                </a:solidFill>
                <a:ea typeface="AwkwardBlack "/>
              </a:rPr>
              <a:t>運動會</a:t>
            </a:r>
            <a:endParaRPr lang="en-US" sz="9999" dirty="0">
              <a:solidFill>
                <a:srgbClr val="861C45"/>
              </a:solidFill>
              <a:ea typeface="AwkwardBlack 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262657" y="6048475"/>
            <a:ext cx="6750783" cy="7191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20964">
            <a:off x="2389458" y="6641696"/>
            <a:ext cx="1661350" cy="41148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EFDB4CA-EF3E-4A28-AA68-22F12D6B530E}"/>
              </a:ext>
            </a:extLst>
          </p:cNvPr>
          <p:cNvSpPr/>
          <p:nvPr/>
        </p:nvSpPr>
        <p:spPr>
          <a:xfrm>
            <a:off x="2819400" y="2682438"/>
            <a:ext cx="1443989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進場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-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舞蹈表演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(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6" action="ppaction://hlinkfile"/>
              </a:rPr>
              <a:t>我們學恐龍做體操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</a:p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團競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-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歡樂甜筒接力賽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個人競賽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-60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公尺跑步比賽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     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(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五人一組、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4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人一組皆頒發前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3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名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</a:p>
          <a:p>
            <a:pPr>
              <a:defRPr/>
            </a:pPr>
            <a:r>
              <a:rPr lang="en-US" altLang="zh-TW" sz="6600" spc="-150" dirty="0">
                <a:solidFill>
                  <a:srgbClr val="FF0000"/>
                </a:solidFill>
                <a:ea typeface="cjkFonts "/>
              </a:rPr>
              <a:t>☆</a:t>
            </a:r>
            <a:r>
              <a:rPr lang="zh-TW" altLang="en-US" sz="6600" spc="-150" dirty="0">
                <a:solidFill>
                  <a:srgbClr val="FF0000"/>
                </a:solidFill>
                <a:ea typeface="cjkFonts "/>
              </a:rPr>
              <a:t>徵求家長協助海報製作</a:t>
            </a:r>
            <a:r>
              <a:rPr lang="en-US" altLang="zh-TW" sz="6600" spc="-150" dirty="0">
                <a:solidFill>
                  <a:srgbClr val="FF0000"/>
                </a:solidFill>
                <a:ea typeface="cjkFonts "/>
              </a:rPr>
              <a:t>☆</a:t>
            </a:r>
            <a:endParaRPr lang="zh-TW" altLang="en-US" sz="6600" spc="-150" dirty="0">
              <a:solidFill>
                <a:srgbClr val="FF0000"/>
              </a:solidFill>
              <a:ea typeface="cjkFonts 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335923"/>
            <a:ext cx="17221200" cy="1464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 err="1">
                <a:solidFill>
                  <a:srgbClr val="861C45"/>
                </a:solidFill>
                <a:ea typeface="AwkwardBlack "/>
              </a:rPr>
              <a:t>重要行事</a:t>
            </a:r>
            <a:r>
              <a:rPr lang="en-US" altLang="zh-TW" sz="9999" dirty="0">
                <a:solidFill>
                  <a:srgbClr val="861C45"/>
                </a:solidFill>
                <a:ea typeface="AwkwardBlack "/>
              </a:rPr>
              <a:t>-</a:t>
            </a:r>
            <a:r>
              <a:rPr lang="zh-TW" altLang="en-US" sz="9999" dirty="0">
                <a:solidFill>
                  <a:srgbClr val="861C45"/>
                </a:solidFill>
                <a:ea typeface="AwkwardBlack "/>
              </a:rPr>
              <a:t>期中、末評量</a:t>
            </a:r>
            <a:endParaRPr lang="en-US" sz="9999" dirty="0">
              <a:solidFill>
                <a:srgbClr val="861C45"/>
              </a:solidFill>
              <a:ea typeface="AwkwardBlack 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262657" y="6048475"/>
            <a:ext cx="6750783" cy="7191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20964">
            <a:off x="2389458" y="6641696"/>
            <a:ext cx="1661350" cy="41148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E16DEEF-6784-4CF1-9E86-FD613DB9786C}"/>
              </a:ext>
            </a:extLst>
          </p:cNvPr>
          <p:cNvSpPr/>
          <p:nvPr/>
        </p:nvSpPr>
        <p:spPr>
          <a:xfrm>
            <a:off x="3220133" y="2305610"/>
            <a:ext cx="126873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 11/8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期中評量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  （只考注音符號評量）</a:t>
            </a:r>
          </a:p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 1/12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、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13 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期中評量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  （國語一上全冊、數學一上全冊）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573EA8-7258-4254-B314-0B71E5E6C5F5}"/>
              </a:ext>
            </a:extLst>
          </p:cNvPr>
          <p:cNvSpPr/>
          <p:nvPr/>
        </p:nvSpPr>
        <p:spPr>
          <a:xfrm>
            <a:off x="2796540" y="6957773"/>
            <a:ext cx="1447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6600" spc="-150" dirty="0">
                <a:solidFill>
                  <a:srgbClr val="FF0000"/>
                </a:solidFill>
                <a:ea typeface="cjkFonts "/>
              </a:rPr>
              <a:t>請避免於期中、期末考時請假</a:t>
            </a:r>
            <a:r>
              <a:rPr lang="en-US" altLang="zh-TW" sz="6600" spc="-150" dirty="0">
                <a:solidFill>
                  <a:srgbClr val="FF0000"/>
                </a:solidFill>
                <a:ea typeface="cjkFonts "/>
              </a:rPr>
              <a:t>(</a:t>
            </a:r>
            <a:r>
              <a:rPr lang="zh-TW" altLang="en-US" sz="6600" spc="-150" dirty="0">
                <a:solidFill>
                  <a:srgbClr val="FF0000"/>
                </a:solidFill>
                <a:ea typeface="cjkFonts "/>
              </a:rPr>
              <a:t>生病除外</a:t>
            </a:r>
            <a:r>
              <a:rPr lang="en-US" altLang="zh-TW" sz="6600" spc="-150" dirty="0">
                <a:solidFill>
                  <a:srgbClr val="FF0000"/>
                </a:solidFill>
                <a:ea typeface="cjkFonts "/>
              </a:rPr>
              <a:t>)</a:t>
            </a:r>
            <a:endParaRPr lang="zh-TW" altLang="en-US" sz="6600" spc="-150" dirty="0">
              <a:solidFill>
                <a:srgbClr val="FF0000"/>
              </a:solidFill>
              <a:ea typeface="cjkFonts "/>
            </a:endParaRPr>
          </a:p>
        </p:txBody>
      </p:sp>
    </p:spTree>
    <p:extLst>
      <p:ext uri="{BB962C8B-B14F-4D97-AF65-F5344CB8AC3E}">
        <p14:creationId xmlns:p14="http://schemas.microsoft.com/office/powerpoint/2010/main" val="3965687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5143500"/>
            <a:ext cx="5028204" cy="5028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62181" y="220506"/>
            <a:ext cx="11763638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各處室宣導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3D07878-5A75-4241-9A49-E9ACC39AC8E7}"/>
              </a:ext>
            </a:extLst>
          </p:cNvPr>
          <p:cNvSpPr/>
          <p:nvPr/>
        </p:nvSpPr>
        <p:spPr>
          <a:xfrm>
            <a:off x="7315200" y="2778344"/>
            <a:ext cx="3733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9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教務處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10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學務處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11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輔導室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1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總務處</a:t>
            </a:r>
            <a:endParaRPr lang="zh-TW" altLang="en-US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</p:txBody>
      </p:sp>
    </p:spTree>
    <p:extLst>
      <p:ext uri="{BB962C8B-B14F-4D97-AF65-F5344CB8AC3E}">
        <p14:creationId xmlns:p14="http://schemas.microsoft.com/office/powerpoint/2010/main" val="4169238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40" y="7200900"/>
            <a:ext cx="2970804" cy="29708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7312" y="309926"/>
            <a:ext cx="16168819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各處室宣導</a:t>
            </a:r>
            <a:r>
              <a:rPr lang="en-US" altLang="zh-TW" sz="11099" dirty="0">
                <a:solidFill>
                  <a:srgbClr val="861C45"/>
                </a:solidFill>
                <a:ea typeface="AwkwardBlack "/>
              </a:rPr>
              <a:t>-</a:t>
            </a: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防疫線上課程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3D07878-5A75-4241-9A49-E9ACC39AC8E7}"/>
              </a:ext>
            </a:extLst>
          </p:cNvPr>
          <p:cNvSpPr/>
          <p:nvPr/>
        </p:nvSpPr>
        <p:spPr>
          <a:xfrm>
            <a:off x="2151643" y="2197032"/>
            <a:ext cx="1549149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請上學校首頁：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     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en-US" altLang="zh-TW" sz="6600" spc="-150" dirty="0" err="1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www.yes.tyc.edu.tw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學生如何進入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MEET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線上課程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因材網：學校首頁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/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教學連結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帳號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(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同學校帳號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)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、密碼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(</a:t>
            </a:r>
            <a:r>
              <a:rPr lang="en-US" altLang="zh-TW" sz="6600" spc="-150" dirty="0" err="1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yes12345678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@)</a:t>
            </a:r>
          </a:p>
          <a:p>
            <a:pPr>
              <a:defRPr/>
            </a:pPr>
            <a:endParaRPr lang="zh-TW" altLang="en-US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</p:txBody>
      </p:sp>
    </p:spTree>
    <p:extLst>
      <p:ext uri="{BB962C8B-B14F-4D97-AF65-F5344CB8AC3E}">
        <p14:creationId xmlns:p14="http://schemas.microsoft.com/office/powerpoint/2010/main" val="2827691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5521">
            <a:off x="1552327" y="-586345"/>
            <a:ext cx="2753221" cy="26362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00711">
            <a:off x="4394092" y="-209816"/>
            <a:ext cx="9790624" cy="104294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20177" y="2624029"/>
            <a:ext cx="753620" cy="1248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84408" y="1398576"/>
            <a:ext cx="558959" cy="925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67608" y="6740368"/>
            <a:ext cx="774318" cy="12825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766244" y="4355508"/>
            <a:ext cx="6052234" cy="605223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565503" y="4701464"/>
            <a:ext cx="8614902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zh-TW" altLang="en-US" sz="7400" dirty="0">
                <a:solidFill>
                  <a:srgbClr val="861C45"/>
                </a:solidFill>
                <a:ea typeface="AwkwardBlack "/>
              </a:rPr>
              <a:t>班級事務討論</a:t>
            </a:r>
            <a:endParaRPr lang="en-US" sz="7400" dirty="0">
              <a:solidFill>
                <a:srgbClr val="861C45"/>
              </a:solidFill>
              <a:ea typeface="AwkwardBlack 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524476" flipH="1" flipV="1">
            <a:off x="-1622122" y="-1895333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02049">
            <a:off x="5268561" y="7884265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3737" b="3737"/>
          <a:stretch>
            <a:fillRect/>
          </a:stretch>
        </p:blipFill>
        <p:spPr>
          <a:xfrm>
            <a:off x="15517488" y="7581900"/>
            <a:ext cx="3458959" cy="32004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BAD47C4-43AA-4E9F-BC5B-E08D71B1EC84}"/>
              </a:ext>
            </a:extLst>
          </p:cNvPr>
          <p:cNvSpPr/>
          <p:nvPr/>
        </p:nvSpPr>
        <p:spPr>
          <a:xfrm>
            <a:off x="699838" y="2013883"/>
            <a:ext cx="173736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4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1.</a:t>
            </a:r>
            <a:r>
              <a:rPr lang="zh-TW" altLang="en-US" sz="4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本學期除了一般簿本費用由校方收取之外，依照授課老師需求另購置</a:t>
            </a:r>
            <a:endParaRPr lang="en-US" altLang="zh-TW" sz="44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endParaRPr lang="en-US" altLang="zh-TW" sz="44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endParaRPr lang="en-US" altLang="zh-TW" sz="44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endParaRPr lang="en-US" altLang="zh-TW" sz="44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endParaRPr lang="en-US" altLang="zh-TW" sz="44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endParaRPr lang="en-US" altLang="zh-TW" sz="44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endParaRPr lang="en-US" altLang="zh-TW" sz="44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en-US" altLang="zh-TW" sz="4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2.</a:t>
            </a:r>
            <a:r>
              <a:rPr lang="zh-TW" altLang="en-US" sz="4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另需支出平時影印費用及其他班上活動費用</a:t>
            </a:r>
            <a:endParaRPr lang="en-US" altLang="zh-TW" sz="44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en-US" altLang="zh-TW" sz="4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3.</a:t>
            </a:r>
            <a:r>
              <a:rPr lang="zh-TW" altLang="en-US" sz="4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每生一年級先收取</a:t>
            </a:r>
            <a:r>
              <a:rPr lang="en-US" altLang="zh-TW" sz="4400" spc="-150" dirty="0">
                <a:solidFill>
                  <a:srgbClr val="FF0000"/>
                </a:solidFill>
                <a:ea typeface="cjkFonts "/>
              </a:rPr>
              <a:t>500</a:t>
            </a:r>
            <a:r>
              <a:rPr lang="zh-TW" altLang="en-US" sz="4400" spc="-150" dirty="0">
                <a:solidFill>
                  <a:srgbClr val="FF0000"/>
                </a:solidFill>
                <a:ea typeface="cjkFonts "/>
              </a:rPr>
              <a:t>元</a:t>
            </a:r>
            <a:r>
              <a:rPr lang="zh-TW" altLang="en-US" sz="4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，剩餘將延用至</a:t>
            </a:r>
            <a:r>
              <a:rPr lang="en-US" altLang="zh-TW" sz="4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2</a:t>
            </a:r>
            <a:r>
              <a:rPr lang="zh-TW" altLang="en-US" sz="4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年級，若不足將另行通知。</a:t>
            </a:r>
            <a:endParaRPr lang="en-US" altLang="zh-TW" sz="44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en-US" altLang="zh-TW" sz="4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4.</a:t>
            </a:r>
            <a:r>
              <a:rPr lang="zh-TW" altLang="en-US" sz="4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每學期末公開所有支出。</a:t>
            </a:r>
            <a:endParaRPr lang="en-US" altLang="zh-TW" sz="44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67CD37D-CEC7-4B69-8CA7-CF1A3217D78E}"/>
              </a:ext>
            </a:extLst>
          </p:cNvPr>
          <p:cNvSpPr txBox="1"/>
          <p:nvPr/>
        </p:nvSpPr>
        <p:spPr>
          <a:xfrm>
            <a:off x="427312" y="309926"/>
            <a:ext cx="16168819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班級事務討論</a:t>
            </a:r>
            <a:r>
              <a:rPr lang="en-US" altLang="zh-TW" sz="11099" dirty="0">
                <a:solidFill>
                  <a:srgbClr val="861C45"/>
                </a:solidFill>
                <a:ea typeface="AwkwardBlack "/>
              </a:rPr>
              <a:t>-</a:t>
            </a: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班費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72BC1FD2-7E2C-42CB-8BA0-D19B09E63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585717"/>
              </p:ext>
            </p:extLst>
          </p:nvPr>
        </p:nvGraphicFramePr>
        <p:xfrm>
          <a:off x="1444452" y="2988913"/>
          <a:ext cx="6553200" cy="3474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683876">
                  <a:extLst>
                    <a:ext uri="{9D8B030D-6E8A-4147-A177-3AD203B41FA5}">
                      <a16:colId xmlns:a16="http://schemas.microsoft.com/office/drawing/2014/main" val="1287605305"/>
                    </a:ext>
                  </a:extLst>
                </a:gridCol>
                <a:gridCol w="2869324">
                  <a:extLst>
                    <a:ext uri="{9D8B030D-6E8A-4147-A177-3AD203B41FA5}">
                      <a16:colId xmlns:a16="http://schemas.microsoft.com/office/drawing/2014/main" val="3989893185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一年級上學期項目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單價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98982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國語甲乙本</a:t>
                      </a:r>
                      <a:r>
                        <a:rPr lang="en-US" altLang="zh-TW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(</a:t>
                      </a:r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藍黃本</a:t>
                      </a:r>
                      <a:r>
                        <a:rPr lang="en-US" altLang="zh-TW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)</a:t>
                      </a:r>
                      <a:endParaRPr lang="zh-TW" altLang="en-US" sz="3200" kern="1200" spc="-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cjkFonts 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80</a:t>
                      </a:r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55799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國語作業簿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45</a:t>
                      </a:r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20690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數學重點複習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55</a:t>
                      </a:r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42435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藍色置物籃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28</a:t>
                      </a:r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14406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總計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208</a:t>
                      </a:r>
                      <a:r>
                        <a:rPr lang="zh-TW" altLang="en-US" sz="3200" kern="1200" spc="-15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cjkFonts "/>
                          <a:cs typeface="+mn-cs"/>
                        </a:rPr>
                        <a:t>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236871"/>
                  </a:ext>
                </a:extLst>
              </a:tr>
            </a:tbl>
          </a:graphicData>
        </a:graphic>
      </p:graphicFrame>
      <p:pic>
        <p:nvPicPr>
          <p:cNvPr id="13" name="圖片 12">
            <a:extLst>
              <a:ext uri="{FF2B5EF4-FFF2-40B4-BE49-F238E27FC236}">
                <a16:creationId xmlns:a16="http://schemas.microsoft.com/office/drawing/2014/main" id="{35C5ACE0-C15B-43CC-A0D5-53FB55141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7759" y="2827204"/>
            <a:ext cx="6584251" cy="379813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524476" flipH="1" flipV="1">
            <a:off x="-1622122" y="-1895333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02049">
            <a:off x="5268561" y="7884265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3737" b="3737"/>
          <a:stretch>
            <a:fillRect/>
          </a:stretch>
        </p:blipFill>
        <p:spPr>
          <a:xfrm>
            <a:off x="14249400" y="5584747"/>
            <a:ext cx="4727048" cy="437369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BAD47C4-43AA-4E9F-BC5B-E08D71B1EC84}"/>
              </a:ext>
            </a:extLst>
          </p:cNvPr>
          <p:cNvSpPr/>
          <p:nvPr/>
        </p:nvSpPr>
        <p:spPr>
          <a:xfrm>
            <a:off x="2209800" y="2781300"/>
            <a:ext cx="17373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9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月    中秋節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-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扇子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/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鯛魚燒分享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10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月  萬聖節 活動裝扮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12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月  聖誕節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-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寄信到德國聖誕老人村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            公開觀課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元月  過年年節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-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 節慶慶祝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67CD37D-CEC7-4B69-8CA7-CF1A3217D78E}"/>
              </a:ext>
            </a:extLst>
          </p:cNvPr>
          <p:cNvSpPr txBox="1"/>
          <p:nvPr/>
        </p:nvSpPr>
        <p:spPr>
          <a:xfrm>
            <a:off x="427312" y="309926"/>
            <a:ext cx="16168819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班級事務討論</a:t>
            </a:r>
            <a:r>
              <a:rPr lang="en-US" altLang="zh-TW" sz="11099" dirty="0">
                <a:solidFill>
                  <a:srgbClr val="861C45"/>
                </a:solidFill>
                <a:ea typeface="AwkwardBlack "/>
              </a:rPr>
              <a:t>-</a:t>
            </a: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班級活動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</p:spTree>
    <p:extLst>
      <p:ext uri="{BB962C8B-B14F-4D97-AF65-F5344CB8AC3E}">
        <p14:creationId xmlns:p14="http://schemas.microsoft.com/office/powerpoint/2010/main" val="2090448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524476" flipH="1" flipV="1">
            <a:off x="-1622122" y="-1895333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02049">
            <a:off x="5268561" y="7884265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3737" b="3737"/>
          <a:stretch>
            <a:fillRect/>
          </a:stretch>
        </p:blipFill>
        <p:spPr>
          <a:xfrm>
            <a:off x="14249400" y="5584747"/>
            <a:ext cx="4727048" cy="4373699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A67CD37D-CEC7-4B69-8CA7-CF1A3217D78E}"/>
              </a:ext>
            </a:extLst>
          </p:cNvPr>
          <p:cNvSpPr txBox="1"/>
          <p:nvPr/>
        </p:nvSpPr>
        <p:spPr>
          <a:xfrm>
            <a:off x="427312" y="309926"/>
            <a:ext cx="17860688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孩子上課影片側錄分享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D05FF1-9A7E-44B0-9599-17AE11129E50}"/>
              </a:ext>
            </a:extLst>
          </p:cNvPr>
          <p:cNvSpPr/>
          <p:nvPr/>
        </p:nvSpPr>
        <p:spPr>
          <a:xfrm>
            <a:off x="2057400" y="3162300"/>
            <a:ext cx="17373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國語課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-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7" action="ppaction://hlinkfile"/>
              </a:rPr>
              <a:t>聲調舞蹈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  <a:p>
            <a:pPr>
              <a:defRPr/>
            </a:pP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閩語課</a:t>
            </a:r>
            <a:r>
              <a:rPr lang="en-US" altLang="zh-TW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-</a:t>
            </a:r>
            <a:r>
              <a:rPr lang="zh-TW" altLang="en-US" sz="6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  <a:hlinkClick r:id="rId8" action="ppaction://hlinkfile"/>
              </a:rPr>
              <a:t>帶動唱</a:t>
            </a:r>
            <a:endParaRPr lang="en-US" altLang="zh-TW" sz="6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</p:txBody>
      </p:sp>
    </p:spTree>
    <p:extLst>
      <p:ext uri="{BB962C8B-B14F-4D97-AF65-F5344CB8AC3E}">
        <p14:creationId xmlns:p14="http://schemas.microsoft.com/office/powerpoint/2010/main" val="868574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5521">
            <a:off x="648755" y="-775593"/>
            <a:ext cx="2753221" cy="26362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00711">
            <a:off x="4409333" y="-71213"/>
            <a:ext cx="9790624" cy="104294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20177" y="2624029"/>
            <a:ext cx="753620" cy="1248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84408" y="1398576"/>
            <a:ext cx="558959" cy="925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67608" y="6740368"/>
            <a:ext cx="774318" cy="12825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658600" y="4533900"/>
            <a:ext cx="6052234" cy="605223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56578" y="1050708"/>
            <a:ext cx="13487400" cy="1200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zh-TW" altLang="en-US" sz="11100" dirty="0">
                <a:solidFill>
                  <a:srgbClr val="861C45"/>
                </a:solidFill>
                <a:ea typeface="AwkwardBlack "/>
              </a:rPr>
              <a:t>臨時動議、建議事項</a:t>
            </a:r>
            <a:endParaRPr lang="en-US" sz="11100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23FE891-27E7-422B-8995-3C44E2F2B991}"/>
              </a:ext>
            </a:extLst>
          </p:cNvPr>
          <p:cNvSpPr/>
          <p:nvPr/>
        </p:nvSpPr>
        <p:spPr>
          <a:xfrm>
            <a:off x="5033503" y="4459603"/>
            <a:ext cx="8000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96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歡迎踴躍提出</a:t>
            </a:r>
            <a:endParaRPr lang="en-US" altLang="zh-TW" sz="9600" spc="-150" dirty="0">
              <a:solidFill>
                <a:schemeClr val="tx1">
                  <a:lumMod val="75000"/>
                  <a:lumOff val="25000"/>
                </a:schemeClr>
              </a:solidFill>
              <a:ea typeface="cjkFonts "/>
            </a:endParaRPr>
          </a:p>
        </p:txBody>
      </p:sp>
    </p:spTree>
    <p:extLst>
      <p:ext uri="{BB962C8B-B14F-4D97-AF65-F5344CB8AC3E}">
        <p14:creationId xmlns:p14="http://schemas.microsoft.com/office/powerpoint/2010/main" val="4081109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340795">
            <a:off x="12296236" y="-6246314"/>
            <a:ext cx="8199153" cy="87341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265672">
            <a:off x="-3070876" y="7507334"/>
            <a:ext cx="8199153" cy="87341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87198">
            <a:off x="1814440" y="4005272"/>
            <a:ext cx="572781" cy="9487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3935">
            <a:off x="11387527" y="6151358"/>
            <a:ext cx="644621" cy="10676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29572"/>
          <a:stretch>
            <a:fillRect/>
          </a:stretch>
        </p:blipFill>
        <p:spPr>
          <a:xfrm rot="-601456">
            <a:off x="13049802" y="1675073"/>
            <a:ext cx="8483180" cy="1204533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00830" y="3447461"/>
            <a:ext cx="11917795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en-US" sz="11099" dirty="0" err="1">
                <a:solidFill>
                  <a:srgbClr val="861C45"/>
                </a:solidFill>
                <a:ea typeface="AwkwardBlack "/>
              </a:rPr>
              <a:t>感謝您的</a:t>
            </a: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熱情</a:t>
            </a:r>
            <a:r>
              <a:rPr lang="en-US" sz="11099" dirty="0" err="1">
                <a:solidFill>
                  <a:srgbClr val="861C45"/>
                </a:solidFill>
                <a:ea typeface="AwkwardBlack "/>
              </a:rPr>
              <a:t>參與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6792">
            <a:off x="-347675" y="7679377"/>
            <a:ext cx="3842525" cy="10374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1388" y="4610100"/>
            <a:ext cx="4651757" cy="46517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1061879" y="3251720"/>
            <a:ext cx="8793735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 err="1">
                <a:solidFill>
                  <a:srgbClr val="861C45"/>
                </a:solidFill>
                <a:ea typeface="AwkwardBlack "/>
              </a:rPr>
              <a:t>導師介紹</a:t>
            </a:r>
            <a:endParaRPr lang="en-US" sz="9999" dirty="0">
              <a:solidFill>
                <a:srgbClr val="861C45"/>
              </a:solidFill>
              <a:ea typeface="AwkwardBlack 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524476" flipH="1" flipV="1">
            <a:off x="-1622122" y="-1895333"/>
            <a:ext cx="5301643" cy="534170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F590681-3AA3-4ADE-BB14-645C383AE301}"/>
              </a:ext>
            </a:extLst>
          </p:cNvPr>
          <p:cNvSpPr/>
          <p:nvPr/>
        </p:nvSpPr>
        <p:spPr>
          <a:xfrm>
            <a:off x="7239000" y="813620"/>
            <a:ext cx="101038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spc="-150" dirty="0">
                <a:solidFill>
                  <a:schemeClr val="tx1">
                    <a:lumMod val="85000"/>
                    <a:lumOff val="15000"/>
                  </a:schemeClr>
                </a:solidFill>
                <a:ea typeface="cjkFonts "/>
              </a:rPr>
              <a:t>導師：高于筑</a:t>
            </a:r>
            <a:endParaRPr lang="en-US" altLang="zh-TW" sz="6000" spc="-150" dirty="0">
              <a:solidFill>
                <a:schemeClr val="tx1">
                  <a:lumMod val="85000"/>
                  <a:lumOff val="15000"/>
                </a:schemeClr>
              </a:solidFill>
              <a:ea typeface="cjkFonts "/>
            </a:endParaRPr>
          </a:p>
          <a:p>
            <a:r>
              <a:rPr lang="zh-TW" altLang="en-US" sz="6000" spc="-150" dirty="0">
                <a:solidFill>
                  <a:schemeClr val="tx1">
                    <a:lumMod val="85000"/>
                    <a:lumOff val="15000"/>
                  </a:schemeClr>
                </a:solidFill>
                <a:ea typeface="cjkFonts "/>
              </a:rPr>
              <a:t>國立台北科技大學教育研究所</a:t>
            </a:r>
            <a:endParaRPr lang="en-US" altLang="zh-TW" sz="6000" spc="-150" dirty="0">
              <a:solidFill>
                <a:schemeClr val="tx1">
                  <a:lumMod val="85000"/>
                  <a:lumOff val="15000"/>
                </a:schemeClr>
              </a:solidFill>
              <a:ea typeface="cjkFonts "/>
            </a:endParaRPr>
          </a:p>
          <a:p>
            <a:r>
              <a:rPr lang="zh-TW" altLang="en-US" sz="6000" spc="-150" dirty="0">
                <a:solidFill>
                  <a:schemeClr val="tx1">
                    <a:lumMod val="85000"/>
                    <a:lumOff val="15000"/>
                  </a:schemeClr>
                </a:solidFill>
                <a:ea typeface="cjkFonts "/>
              </a:rPr>
              <a:t>教學經歷</a:t>
            </a:r>
            <a:r>
              <a:rPr lang="en-US" altLang="zh-TW" sz="6000" spc="-150" dirty="0">
                <a:solidFill>
                  <a:schemeClr val="tx1">
                    <a:lumMod val="85000"/>
                    <a:lumOff val="15000"/>
                  </a:schemeClr>
                </a:solidFill>
                <a:ea typeface="cjkFonts "/>
              </a:rPr>
              <a:t>9</a:t>
            </a:r>
            <a:r>
              <a:rPr lang="zh-TW" altLang="en-US" sz="6000" spc="-150" dirty="0">
                <a:solidFill>
                  <a:schemeClr val="tx1">
                    <a:lumMod val="85000"/>
                    <a:lumOff val="15000"/>
                  </a:schemeClr>
                </a:solidFill>
                <a:ea typeface="cjkFonts "/>
              </a:rPr>
              <a:t>年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33CBFCA-E128-40AB-8ACD-377966A28F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15925"/>
          <a:stretch/>
        </p:blipFill>
        <p:spPr>
          <a:xfrm>
            <a:off x="13182600" y="3881924"/>
            <a:ext cx="4584874" cy="639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語音泡泡: 橢圓形 9">
            <a:extLst>
              <a:ext uri="{FF2B5EF4-FFF2-40B4-BE49-F238E27FC236}">
                <a16:creationId xmlns:a16="http://schemas.microsoft.com/office/drawing/2014/main" id="{157C8E2C-8C1B-4DE9-9FCC-CA849777F93A}"/>
              </a:ext>
            </a:extLst>
          </p:cNvPr>
          <p:cNvSpPr/>
          <p:nvPr/>
        </p:nvSpPr>
        <p:spPr>
          <a:xfrm>
            <a:off x="9525000" y="7186330"/>
            <a:ext cx="5105400" cy="2650798"/>
          </a:xfrm>
          <a:prstGeom prst="wedgeEllipseCallout">
            <a:avLst>
              <a:gd name="adj1" fmla="val 50781"/>
              <a:gd name="adj2" fmla="val -7386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chemeClr val="tx1"/>
                </a:solidFill>
                <a:ea typeface="文鼎海報體" panose="02010609010101010101" pitchFamily="49" charset="-120"/>
              </a:rPr>
              <a:t>生小孩前  我是瘦的 是瘦的  是瘦的！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6792">
            <a:off x="-347675" y="7679377"/>
            <a:ext cx="3842525" cy="10374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1388" y="4610100"/>
            <a:ext cx="4651757" cy="46517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844721" y="2221921"/>
            <a:ext cx="8793735" cy="300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zh-TW" altLang="en-US" sz="9999" dirty="0">
                <a:solidFill>
                  <a:srgbClr val="861C45"/>
                </a:solidFill>
                <a:ea typeface="AwkwardBlack "/>
              </a:rPr>
              <a:t>班級代表</a:t>
            </a:r>
            <a:endParaRPr lang="en-US" altLang="zh-TW" sz="9999" dirty="0">
              <a:solidFill>
                <a:srgbClr val="861C45"/>
              </a:solidFill>
              <a:ea typeface="AwkwardBlack "/>
            </a:endParaRPr>
          </a:p>
          <a:p>
            <a:pPr algn="ctr">
              <a:lnSpc>
                <a:spcPts val="11999"/>
              </a:lnSpc>
            </a:pPr>
            <a:r>
              <a:rPr lang="en-US" sz="9999" dirty="0" err="1">
                <a:solidFill>
                  <a:srgbClr val="861C45"/>
                </a:solidFill>
                <a:ea typeface="AwkwardBlack "/>
              </a:rPr>
              <a:t>介紹</a:t>
            </a:r>
            <a:endParaRPr lang="en-US" sz="9999" dirty="0">
              <a:solidFill>
                <a:srgbClr val="861C45"/>
              </a:solidFill>
              <a:ea typeface="AwkwardBlack 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524476" flipH="1" flipV="1">
            <a:off x="-1622122" y="-1895333"/>
            <a:ext cx="5301643" cy="534170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F590681-3AA3-4ADE-BB14-645C383AE301}"/>
              </a:ext>
            </a:extLst>
          </p:cNvPr>
          <p:cNvSpPr/>
          <p:nvPr/>
        </p:nvSpPr>
        <p:spPr>
          <a:xfrm>
            <a:off x="6787390" y="813620"/>
            <a:ext cx="105554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感謝王宥捷、林晏寬及林宥榤</a:t>
            </a:r>
          </a:p>
          <a:p>
            <a:pPr>
              <a:defRPr/>
            </a:pPr>
            <a:r>
              <a:rPr lang="zh-TW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的家長當選為本學期班級家長代表</a:t>
            </a:r>
            <a:endParaRPr lang="en-US" altLang="zh-TW" sz="5400" dirty="0">
              <a:solidFill>
                <a:schemeClr val="tx1">
                  <a:lumMod val="85000"/>
                  <a:lumOff val="15000"/>
                </a:schemeClr>
              </a:solidFill>
              <a:ea typeface="AwkwardBlack "/>
            </a:endParaRPr>
          </a:p>
          <a:p>
            <a:pPr>
              <a:defRPr/>
            </a:pPr>
            <a:r>
              <a:rPr lang="zh-TW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煩請於會後</a:t>
            </a:r>
            <a:r>
              <a:rPr lang="en-US" altLang="zh-TW" sz="54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(8:00)</a:t>
            </a:r>
            <a:r>
              <a:rPr lang="zh-TW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移駕至</a:t>
            </a:r>
            <a:r>
              <a:rPr lang="en-US" altLang="zh-TW" sz="5400" dirty="0" err="1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4F</a:t>
            </a:r>
            <a:r>
              <a:rPr lang="zh-TW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視聽教室參加家長代表大會</a:t>
            </a:r>
            <a:endParaRPr lang="en-US" altLang="zh-TW" sz="5400" dirty="0">
              <a:solidFill>
                <a:schemeClr val="tx1">
                  <a:lumMod val="85000"/>
                  <a:lumOff val="15000"/>
                </a:schemeClr>
              </a:solidFill>
              <a:ea typeface="AwkwardBlack 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A1ADC89-BD2E-4D58-998B-F413E00E7078}"/>
              </a:ext>
            </a:extLst>
          </p:cNvPr>
          <p:cNvSpPr/>
          <p:nvPr/>
        </p:nvSpPr>
        <p:spPr>
          <a:xfrm>
            <a:off x="7239000" y="6058815"/>
            <a:ext cx="105554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感謝林晏寬家長協助週一晨間志工</a:t>
            </a:r>
            <a:endParaRPr lang="en-US" altLang="zh-TW" sz="5400" dirty="0">
              <a:solidFill>
                <a:schemeClr val="tx1">
                  <a:lumMod val="85000"/>
                  <a:lumOff val="15000"/>
                </a:schemeClr>
              </a:solidFill>
              <a:ea typeface="AwkwardBlack "/>
            </a:endParaRPr>
          </a:p>
          <a:p>
            <a:pPr>
              <a:defRPr/>
            </a:pPr>
            <a:r>
              <a:rPr lang="en-US" altLang="zh-TW" sz="54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(9/19</a:t>
            </a:r>
            <a:r>
              <a:rPr lang="zh-TW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開始</a:t>
            </a:r>
            <a:r>
              <a:rPr lang="en-US" altLang="zh-TW" sz="54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023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95700" y="5507691"/>
            <a:ext cx="5028204" cy="5028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48424" y="5950637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36332" y="822990"/>
            <a:ext cx="11763638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en-US" sz="11099" dirty="0" err="1">
                <a:solidFill>
                  <a:srgbClr val="861C45"/>
                </a:solidFill>
                <a:ea typeface="AwkwardBlack "/>
              </a:rPr>
              <a:t>班級</a:t>
            </a: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經營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CE96B99-EBD5-444F-824F-BC536BF3D8CF}"/>
              </a:ext>
            </a:extLst>
          </p:cNvPr>
          <p:cNvSpPr/>
          <p:nvPr/>
        </p:nvSpPr>
        <p:spPr>
          <a:xfrm>
            <a:off x="3733800" y="2666074"/>
            <a:ext cx="14706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8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尊重個別差異</a:t>
            </a:r>
            <a:endParaRPr lang="en-US" altLang="zh-TW" sz="8800" dirty="0">
              <a:solidFill>
                <a:schemeClr val="tx1">
                  <a:lumMod val="85000"/>
                  <a:lumOff val="15000"/>
                </a:schemeClr>
              </a:solidFill>
              <a:ea typeface="AwkwardBlack "/>
            </a:endParaRPr>
          </a:p>
          <a:p>
            <a:r>
              <a:rPr lang="en-US" altLang="zh-TW" sz="88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 </a:t>
            </a:r>
            <a:r>
              <a:rPr lang="en-US" altLang="zh-TW" sz="88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EQ</a:t>
            </a: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與同理心、自我管理</a:t>
            </a:r>
            <a:endParaRPr lang="en-US" altLang="zh-TW" sz="8800" dirty="0">
              <a:solidFill>
                <a:schemeClr val="tx1">
                  <a:lumMod val="85000"/>
                  <a:lumOff val="15000"/>
                </a:schemeClr>
              </a:solidFill>
              <a:ea typeface="AwkwardBlack "/>
            </a:endParaRPr>
          </a:p>
          <a:p>
            <a:r>
              <a:rPr lang="en-US" altLang="zh-TW" sz="88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班級常規之建立</a:t>
            </a:r>
            <a:endParaRPr lang="en-US" altLang="zh-TW" sz="8800" dirty="0">
              <a:solidFill>
                <a:schemeClr val="tx1">
                  <a:lumMod val="85000"/>
                  <a:lumOff val="15000"/>
                </a:schemeClr>
              </a:solidFill>
              <a:ea typeface="AwkwardBlack "/>
            </a:endParaRPr>
          </a:p>
          <a:p>
            <a:r>
              <a:rPr lang="en-US" altLang="zh-TW" sz="88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我們一班都是長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0" y="6217937"/>
            <a:ext cx="4240422" cy="42404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36332" y="822990"/>
            <a:ext cx="11763638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晨間活動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D39039F-2070-4052-BBF2-C77EA0B9BF79}"/>
              </a:ext>
            </a:extLst>
          </p:cNvPr>
          <p:cNvSpPr/>
          <p:nvPr/>
        </p:nvSpPr>
        <p:spPr>
          <a:xfrm>
            <a:off x="3917790" y="3735396"/>
            <a:ext cx="14706600" cy="6022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defRPr/>
            </a:pP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週一：</a:t>
            </a:r>
            <a:r>
              <a:rPr lang="zh-TW" altLang="en-US" sz="8800" dirty="0">
                <a:solidFill>
                  <a:srgbClr val="0070C0"/>
                </a:solidFill>
                <a:ea typeface="AwkwardBlack "/>
              </a:rPr>
              <a:t>晨間志工入班</a:t>
            </a:r>
            <a:endParaRPr lang="en-US" altLang="zh-TW" sz="8800" dirty="0">
              <a:solidFill>
                <a:srgbClr val="0070C0"/>
              </a:solidFill>
              <a:ea typeface="AwkwardBlack "/>
            </a:endParaRPr>
          </a:p>
          <a:p>
            <a:pPr>
              <a:defRPr/>
            </a:pP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週二：</a:t>
            </a:r>
            <a:r>
              <a:rPr lang="zh-TW" altLang="en-US" sz="8800" dirty="0">
                <a:solidFill>
                  <a:schemeClr val="accent6">
                    <a:lumMod val="75000"/>
                  </a:schemeClr>
                </a:solidFill>
                <a:ea typeface="AwkwardBlack "/>
              </a:rPr>
              <a:t>兒童朝會</a:t>
            </a:r>
            <a: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AwkwardBlack "/>
              </a:rPr>
              <a:t>(</a:t>
            </a:r>
            <a:r>
              <a:rPr lang="zh-TW" altLang="en-US" sz="8800" dirty="0">
                <a:solidFill>
                  <a:schemeClr val="accent6">
                    <a:lumMod val="75000"/>
                  </a:schemeClr>
                </a:solidFill>
                <a:ea typeface="AwkwardBlack "/>
              </a:rPr>
              <a:t>第</a:t>
            </a:r>
            <a: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AwkwardBlack "/>
              </a:rPr>
              <a:t>10</a:t>
            </a:r>
            <a:r>
              <a:rPr lang="zh-TW" altLang="en-US" sz="8800" dirty="0">
                <a:solidFill>
                  <a:schemeClr val="accent6">
                    <a:lumMod val="75000"/>
                  </a:schemeClr>
                </a:solidFill>
                <a:ea typeface="AwkwardBlack "/>
              </a:rPr>
              <a:t>週開始</a:t>
            </a:r>
            <a: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AwkwardBlack "/>
              </a:rPr>
              <a:t>)</a:t>
            </a:r>
          </a:p>
          <a:p>
            <a:pPr>
              <a:defRPr/>
            </a:pP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週三：</a:t>
            </a:r>
            <a:r>
              <a:rPr lang="zh-TW" altLang="en-US" sz="8800" dirty="0">
                <a:solidFill>
                  <a:srgbClr val="FF0000"/>
                </a:solidFill>
                <a:ea typeface="AwkwardBlack "/>
              </a:rPr>
              <a:t>運動時間</a:t>
            </a:r>
            <a:endParaRPr lang="en-US" altLang="zh-TW" sz="8800" dirty="0">
              <a:solidFill>
                <a:srgbClr val="FF0000"/>
              </a:solidFill>
              <a:ea typeface="AwkwardBlack "/>
            </a:endParaRPr>
          </a:p>
          <a:p>
            <a:pPr>
              <a:defRPr/>
            </a:pP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週四：</a:t>
            </a:r>
            <a:r>
              <a:rPr lang="zh-TW" altLang="en-US" sz="8800" dirty="0">
                <a:solidFill>
                  <a:srgbClr val="00B050"/>
                </a:solidFill>
                <a:ea typeface="AwkwardBlack "/>
              </a:rPr>
              <a:t>閱讀時間</a:t>
            </a:r>
            <a:endParaRPr lang="en-US" altLang="zh-TW" sz="8800" dirty="0">
              <a:solidFill>
                <a:srgbClr val="00B050"/>
              </a:solidFill>
              <a:ea typeface="AwkwardBlack "/>
            </a:endParaRPr>
          </a:p>
          <a:p>
            <a:pPr>
              <a:defRPr/>
            </a:pP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ea typeface="AwkwardBlack "/>
              </a:rPr>
              <a:t>週五：</a:t>
            </a:r>
            <a:r>
              <a:rPr lang="zh-TW" altLang="en-US" sz="8800" dirty="0">
                <a:solidFill>
                  <a:srgbClr val="00B050"/>
                </a:solidFill>
                <a:ea typeface="AwkwardBlack "/>
              </a:rPr>
              <a:t>閱讀時間</a:t>
            </a:r>
            <a:endParaRPr lang="en-US" altLang="zh-TW" sz="8800" dirty="0">
              <a:solidFill>
                <a:srgbClr val="00B050"/>
              </a:solidFill>
              <a:ea typeface="AwkwardBlack "/>
            </a:endParaRPr>
          </a:p>
        </p:txBody>
      </p:sp>
    </p:spTree>
    <p:extLst>
      <p:ext uri="{BB962C8B-B14F-4D97-AF65-F5344CB8AC3E}">
        <p14:creationId xmlns:p14="http://schemas.microsoft.com/office/powerpoint/2010/main" val="317527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0" y="6810143"/>
            <a:ext cx="3725752" cy="37257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19400" y="214512"/>
            <a:ext cx="11763638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聯絡簿說明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E7DEEFA-EE75-49C4-BE24-CDEC68AE28BB}"/>
              </a:ext>
            </a:extLst>
          </p:cNvPr>
          <p:cNvSpPr/>
          <p:nvPr/>
        </p:nvSpPr>
        <p:spPr>
          <a:xfrm>
            <a:off x="2838436" y="1870710"/>
            <a:ext cx="1470660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請家長每天簽閱、早上出門前量體溫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訂簽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需要學生</a:t>
            </a:r>
            <a:r>
              <a:rPr lang="zh-TW" altLang="en-US" sz="5400" dirty="0">
                <a:solidFill>
                  <a:schemeClr val="tx2">
                    <a:lumMod val="60000"/>
                    <a:lumOff val="40000"/>
                  </a:schemeClr>
                </a:solidFill>
                <a:ea typeface="AwkwardBlack "/>
              </a:rPr>
              <a:t>訂正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、家長</a:t>
            </a:r>
            <a:r>
              <a:rPr lang="zh-TW" altLang="en-US" sz="5400" dirty="0">
                <a:solidFill>
                  <a:schemeClr val="tx2">
                    <a:lumMod val="60000"/>
                    <a:lumOff val="40000"/>
                  </a:schemeClr>
                </a:solidFill>
                <a:ea typeface="AwkwardBlack "/>
              </a:rPr>
              <a:t>簽名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繳費單</a:t>
            </a:r>
            <a:r>
              <a:rPr lang="en-US" altLang="zh-TW" sz="5400" dirty="0">
                <a:solidFill>
                  <a:srgbClr val="FF0000"/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rgbClr val="FF0000"/>
                </a:solidFill>
                <a:ea typeface="AwkwardBlack "/>
              </a:rPr>
              <a:t>皆須交回第二聯</a:t>
            </a:r>
            <a:r>
              <a:rPr lang="en-US" altLang="zh-TW" sz="5400" dirty="0">
                <a:solidFill>
                  <a:srgbClr val="FF0000"/>
                </a:solidFill>
                <a:ea typeface="AwkwardBlack "/>
              </a:rPr>
              <a:t>)</a:t>
            </a: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健康中心各項視力、牙齒檢查回條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其他各項回條請隔天交回</a:t>
            </a:r>
            <a:r>
              <a:rPr lang="en-US" altLang="zh-TW" sz="5400" dirty="0">
                <a:solidFill>
                  <a:srgbClr val="FF0000"/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rgbClr val="FF0000"/>
                </a:solidFill>
                <a:ea typeface="AwkwardBlack "/>
              </a:rPr>
              <a:t>避免孩子混亂</a:t>
            </a:r>
            <a:r>
              <a:rPr lang="en-US" altLang="zh-TW" sz="5400" dirty="0">
                <a:solidFill>
                  <a:srgbClr val="FF0000"/>
                </a:solidFill>
                <a:ea typeface="AwkwardBlack "/>
              </a:rPr>
              <a:t>)</a:t>
            </a: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通知單</a:t>
            </a:r>
            <a:r>
              <a:rPr lang="en-US" altLang="zh-TW" sz="5400" dirty="0">
                <a:solidFill>
                  <a:schemeClr val="tx2">
                    <a:lumMod val="60000"/>
                    <a:lumOff val="40000"/>
                  </a:schemeClr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chemeClr val="tx2">
                    <a:lumMod val="60000"/>
                    <a:lumOff val="40000"/>
                  </a:schemeClr>
                </a:solidFill>
                <a:ea typeface="AwkwardBlack "/>
              </a:rPr>
              <a:t>沒有說明要交回、請不用再交回</a:t>
            </a:r>
            <a:r>
              <a:rPr lang="en-US" altLang="zh-TW" sz="5400" dirty="0">
                <a:solidFill>
                  <a:schemeClr val="tx2">
                    <a:lumMod val="60000"/>
                    <a:lumOff val="40000"/>
                  </a:schemeClr>
                </a:solidFill>
                <a:ea typeface="AwkwardBlack "/>
              </a:rPr>
              <a:t>)</a:t>
            </a: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每天睡前協助孩子收拾書包、作業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    </a:t>
            </a:r>
            <a:r>
              <a:rPr lang="en-US" altLang="zh-TW" sz="5400" dirty="0">
                <a:solidFill>
                  <a:srgbClr val="FF0000"/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rgbClr val="FF0000"/>
                </a:solidFill>
                <a:ea typeface="AwkwardBlack "/>
              </a:rPr>
              <a:t>老師示範聯絡簿漢堡</a:t>
            </a:r>
            <a:r>
              <a:rPr lang="en-US" altLang="zh-TW" sz="5400" dirty="0">
                <a:solidFill>
                  <a:srgbClr val="FF0000"/>
                </a:solidFill>
                <a:ea typeface="AwkwardBlack "/>
              </a:rPr>
              <a:t>)</a:t>
            </a:r>
            <a:br>
              <a:rPr lang="en-US" altLang="zh-TW" sz="5400" dirty="0">
                <a:solidFill>
                  <a:srgbClr val="FF0000"/>
                </a:solidFill>
                <a:ea typeface="AwkwardBlack "/>
              </a:rPr>
            </a:br>
            <a:endParaRPr lang="en-US" altLang="zh-TW" sz="5400" dirty="0">
              <a:solidFill>
                <a:srgbClr val="FF0000"/>
              </a:solidFill>
              <a:ea typeface="AwkwardBlack "/>
            </a:endParaRPr>
          </a:p>
        </p:txBody>
      </p:sp>
    </p:spTree>
    <p:extLst>
      <p:ext uri="{BB962C8B-B14F-4D97-AF65-F5344CB8AC3E}">
        <p14:creationId xmlns:p14="http://schemas.microsoft.com/office/powerpoint/2010/main" val="415538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143500"/>
            <a:ext cx="5028204" cy="5028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971800" y="342900"/>
            <a:ext cx="11763638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作業說明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0186C32-1B89-42AB-B34F-CCB6B9B1F20F}"/>
              </a:ext>
            </a:extLst>
          </p:cNvPr>
          <p:cNvSpPr/>
          <p:nvPr/>
        </p:nvSpPr>
        <p:spPr>
          <a:xfrm>
            <a:off x="2743200" y="2126220"/>
            <a:ext cx="147066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學習單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chemeClr val="tx2">
                    <a:lumMod val="60000"/>
                    <a:lumOff val="40000"/>
                  </a:schemeClr>
                </a:solidFill>
                <a:ea typeface="AwkwardBlack "/>
              </a:rPr>
              <a:t>要著色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，學習認真做作業以及美感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</a:p>
          <a:p>
            <a:pPr>
              <a:defRPr/>
            </a:pPr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連連看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chemeClr val="accent2">
                    <a:lumMod val="75000"/>
                  </a:schemeClr>
                </a:solidFill>
                <a:ea typeface="AwkwardBlack "/>
              </a:rPr>
              <a:t>要用尺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，學習用尺畫線的能力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</a:p>
          <a:p>
            <a:pPr>
              <a:defRPr/>
            </a:pPr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畫圈圈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ea typeface="AwkwardBlack "/>
              </a:rPr>
              <a:t>要用洞洞尺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，學習整齊及小肌肉訓練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</a:p>
          <a:p>
            <a:pPr>
              <a:defRPr/>
            </a:pPr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訂正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chemeClr val="accent4">
                    <a:lumMod val="75000"/>
                  </a:schemeClr>
                </a:solidFill>
                <a:ea typeface="AwkwardBlack "/>
              </a:rPr>
              <a:t>打開摺頁訂正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，訂正完成老師會在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pPr>
              <a:defRPr/>
            </a:pP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               訂正處用藍筆打勾、日期打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OK)</a:t>
            </a:r>
          </a:p>
          <a:p>
            <a:br>
              <a:rPr lang="en-US" altLang="zh-TW" sz="5400" dirty="0">
                <a:solidFill>
                  <a:srgbClr val="FF0000"/>
                </a:solidFill>
                <a:ea typeface="AwkwardBlack "/>
              </a:rPr>
            </a:br>
            <a:endParaRPr lang="en-US" altLang="zh-TW" sz="5400" dirty="0">
              <a:solidFill>
                <a:srgbClr val="FF0000"/>
              </a:solidFill>
              <a:ea typeface="AwkwardBlack "/>
            </a:endParaRPr>
          </a:p>
        </p:txBody>
      </p:sp>
    </p:spTree>
    <p:extLst>
      <p:ext uri="{BB962C8B-B14F-4D97-AF65-F5344CB8AC3E}">
        <p14:creationId xmlns:p14="http://schemas.microsoft.com/office/powerpoint/2010/main" val="3845567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894215" y="-777757"/>
            <a:ext cx="5301643" cy="53417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93460">
            <a:off x="13091160" y="7719621"/>
            <a:ext cx="166135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5143500"/>
            <a:ext cx="5028204" cy="5028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276294" y="5760874"/>
            <a:ext cx="4775021" cy="47750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971800" y="197646"/>
            <a:ext cx="11763638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zh-TW" altLang="en-US" sz="11099" dirty="0">
                <a:solidFill>
                  <a:srgbClr val="861C45"/>
                </a:solidFill>
                <a:ea typeface="AwkwardBlack "/>
              </a:rPr>
              <a:t>午餐</a:t>
            </a:r>
            <a:r>
              <a:rPr lang="en-US" sz="11099" dirty="0" err="1">
                <a:solidFill>
                  <a:srgbClr val="861C45"/>
                </a:solidFill>
                <a:ea typeface="AwkwardBlack "/>
              </a:rPr>
              <a:t>說明</a:t>
            </a:r>
            <a:endParaRPr lang="en-US" sz="11099" dirty="0">
              <a:solidFill>
                <a:srgbClr val="861C45"/>
              </a:solidFill>
              <a:ea typeface="AwkwardBlack 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AFD3E8C-8D3B-4917-B61B-6DB87DEA3C43}"/>
              </a:ext>
            </a:extLst>
          </p:cNvPr>
          <p:cNvSpPr/>
          <p:nvPr/>
        </p:nvSpPr>
        <p:spPr>
          <a:xfrm>
            <a:off x="4329475" y="3132912"/>
            <a:ext cx="14706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 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10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月開始恢復學生打菜。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低年級每學期收費一次。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r>
              <a:rPr lang="en-US" altLang="zh-TW" sz="5400" spc="-150" dirty="0">
                <a:solidFill>
                  <a:schemeClr val="tx1">
                    <a:lumMod val="75000"/>
                    <a:lumOff val="25000"/>
                  </a:schemeClr>
                </a:solidFill>
                <a:ea typeface="cjkFonts "/>
              </a:rPr>
              <a:t>☆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請記得每週四攜帶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(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全套</a:t>
            </a:r>
            <a:r>
              <a:rPr lang="en-US" altLang="zh-TW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)</a:t>
            </a:r>
            <a:r>
              <a:rPr lang="zh-TW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ea typeface="AwkwardBlack "/>
              </a:rPr>
              <a:t>餐具。</a:t>
            </a:r>
            <a:endParaRPr lang="en-US" altLang="zh-TW" sz="5400" dirty="0">
              <a:solidFill>
                <a:schemeClr val="tx1">
                  <a:lumMod val="75000"/>
                  <a:lumOff val="25000"/>
                </a:schemeClr>
              </a:solidFill>
              <a:ea typeface="AwkwardBlack "/>
            </a:endParaRPr>
          </a:p>
          <a:p>
            <a:br>
              <a:rPr lang="en-US" altLang="zh-TW" sz="5400" dirty="0">
                <a:solidFill>
                  <a:srgbClr val="FF0000"/>
                </a:solidFill>
                <a:ea typeface="AwkwardBlack "/>
              </a:rPr>
            </a:br>
            <a:endParaRPr lang="en-US" altLang="zh-TW" sz="5400" dirty="0">
              <a:solidFill>
                <a:srgbClr val="FF0000"/>
              </a:solidFill>
              <a:ea typeface="AwkwardBlack "/>
            </a:endParaRPr>
          </a:p>
        </p:txBody>
      </p:sp>
    </p:spTree>
    <p:extLst>
      <p:ext uri="{BB962C8B-B14F-4D97-AF65-F5344CB8AC3E}">
        <p14:creationId xmlns:p14="http://schemas.microsoft.com/office/powerpoint/2010/main" val="898082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1291</Words>
  <Application>Microsoft Office PowerPoint</Application>
  <PresentationFormat>自訂</PresentationFormat>
  <Paragraphs>165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9" baseType="lpstr">
      <vt:lpstr>cjkFonts </vt:lpstr>
      <vt:lpstr>微軟正黑體 Light</vt:lpstr>
      <vt:lpstr>新細明體</vt:lpstr>
      <vt:lpstr>Wingdings 2</vt:lpstr>
      <vt:lpstr>AwkwardBlack </vt:lpstr>
      <vt:lpstr>文鼎海報體</vt:lpstr>
      <vt:lpstr>Calibri</vt:lpstr>
      <vt:lpstr>Wingdings 3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生活雙語-教學內容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Science Class</dc:title>
  <dc:creator>user</dc:creator>
  <cp:lastModifiedBy>user</cp:lastModifiedBy>
  <cp:revision>25</cp:revision>
  <dcterms:created xsi:type="dcterms:W3CDTF">2006-08-16T00:00:00Z</dcterms:created>
  <dcterms:modified xsi:type="dcterms:W3CDTF">2022-09-14T08:53:32Z</dcterms:modified>
  <dc:identifier>DAFLpaBpFj4</dc:identifier>
</cp:coreProperties>
</file>