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26"/>
  </p:notesMasterIdLst>
  <p:handoutMasterIdLst>
    <p:handoutMasterId r:id="rId27"/>
  </p:handoutMasterIdLst>
  <p:sldIdLst>
    <p:sldId id="256" r:id="rId3"/>
    <p:sldId id="442" r:id="rId4"/>
    <p:sldId id="443" r:id="rId5"/>
    <p:sldId id="384" r:id="rId6"/>
    <p:sldId id="383" r:id="rId7"/>
    <p:sldId id="453" r:id="rId8"/>
    <p:sldId id="449" r:id="rId9"/>
    <p:sldId id="450" r:id="rId10"/>
    <p:sldId id="451" r:id="rId11"/>
    <p:sldId id="452" r:id="rId12"/>
    <p:sldId id="411" r:id="rId13"/>
    <p:sldId id="445" r:id="rId14"/>
    <p:sldId id="436" r:id="rId15"/>
    <p:sldId id="438" r:id="rId16"/>
    <p:sldId id="414" r:id="rId17"/>
    <p:sldId id="444" r:id="rId18"/>
    <p:sldId id="394" r:id="rId19"/>
    <p:sldId id="448" r:id="rId20"/>
    <p:sldId id="447" r:id="rId21"/>
    <p:sldId id="388" r:id="rId22"/>
    <p:sldId id="397" r:id="rId23"/>
    <p:sldId id="427" r:id="rId24"/>
    <p:sldId id="428" r:id="rId25"/>
  </p:sldIdLst>
  <p:sldSz cx="9144000" cy="6858000" type="screen4x3"/>
  <p:notesSz cx="6888163" cy="96234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  <a:srgbClr val="CCFF99"/>
    <a:srgbClr val="FFFF99"/>
    <a:srgbClr val="CCFFCC"/>
    <a:srgbClr val="CCFFFF"/>
    <a:srgbClr val="3333FF"/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4511" autoAdjust="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663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663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pPr>
              <a:defRPr/>
            </a:pPr>
            <a:fld id="{B172827B-F8CA-4848-8BFE-E7EEB0733BA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3663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38225" y="722313"/>
            <a:ext cx="4811713" cy="3608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9163" y="4570413"/>
            <a:ext cx="5049837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3663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pPr>
              <a:defRPr/>
            </a:pPr>
            <a:fld id="{1DA9487F-7817-44C9-BFE4-A78A739D527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49774D-67B3-433A-8D94-4ACE1782EB45}" type="slidenum">
              <a:rPr lang="en-US" altLang="zh-TW" smtClean="0"/>
              <a:pPr/>
              <a:t>1</a:t>
            </a:fld>
            <a:endParaRPr lang="en-US" altLang="zh-TW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  <p:sp>
        <p:nvSpPr>
          <p:cNvPr id="3379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1946A5-BB97-456E-A943-96F9EFF2A312}" type="slidenum">
              <a:rPr lang="en-US" altLang="zh-TW" smtClean="0"/>
              <a:pPr/>
              <a:t>23</a:t>
            </a:fld>
            <a:endParaRPr lang="en-US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623B7-E0CE-41A0-9C54-7E710AE287F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0B69D-6DDA-476E-BB63-F8FD2D0FB04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0BE9B-04C1-4AD8-B04D-479059E0FF0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AC95B-F605-4246-BA4A-AACB4BB76EB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FDE2E-F75E-48AA-86BA-14FB2E9A482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0FC44-164D-447D-89B1-25B200B2E11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24895-6F8A-4AA1-9F5C-91073105D70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4DA0C-327E-4865-A178-E5518503D64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17DE0-67A6-4B8D-ACEE-645B55C9FBF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012E4-C893-47F6-98D2-E3786D7758B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ACB89-903E-408D-BEB1-2D3EFD45CF1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26EAA-581B-4B22-B332-A7BF97F70FD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DD2C1-CEAC-41A0-B0AC-5608834F464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CBCA2-EFF6-4A21-88D0-A6796549ACC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583E0-36C7-438B-99B0-A670F1D0496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B29F6-DA03-4A1D-A013-8BF0BBD0E80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84396-70C4-4FB2-90F1-FBE811F48EA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D988C-75A9-49EA-81AF-E68F3C67EDC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95F1A-8408-4FBC-A7D8-8F593CD0AC5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FF6B6-2578-4CC7-A6E6-897DD09369F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E23C5-4993-4C0C-9973-BF50DF16EE4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E6361-856E-4399-AC0F-E4E8875ACD5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03222-4264-404A-8E64-0084144A564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+mn-lt"/>
              </a:defRPr>
            </a:lvl1pPr>
          </a:lstStyle>
          <a:p>
            <a:pPr>
              <a:defRPr/>
            </a:pPr>
            <a:fld id="{B6F017FD-C01A-4711-8162-731E89B1526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1688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1689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grpSp>
        <p:nvGrpSpPr>
          <p:cNvPr id="2058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7169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7169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7169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7169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7169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7169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7169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7169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7169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grpSp>
          <p:nvGrpSpPr>
            <p:cNvPr id="2084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2085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71702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1703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1704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sp>
            <p:nvSpPr>
              <p:cNvPr id="71705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1706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1707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grpSp>
            <p:nvGrpSpPr>
              <p:cNvPr id="2089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71709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1710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1711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1712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1713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1714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1715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1716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</p:grpSp>
      </p:grpSp>
      <p:grpSp>
        <p:nvGrpSpPr>
          <p:cNvPr id="2059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71718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71719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</p:grpSp>
      <p:grpSp>
        <p:nvGrpSpPr>
          <p:cNvPr id="2060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2061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71722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  <p:grpSp>
            <p:nvGrpSpPr>
              <p:cNvPr id="2064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71724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1725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5" y="325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1726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5" y="175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1727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1728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4" y="890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1729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799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1730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1731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4" y="135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</p:grpSp>
        <p:sp>
          <p:nvSpPr>
            <p:cNvPr id="71732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mic Sans MS" pitchFamily="66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6010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010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010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1B87EC66-B81F-4F98-8330-AD149A79930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6.png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3568" y="2564904"/>
            <a:ext cx="7776863" cy="1224136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0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第 </a:t>
            </a:r>
            <a:r>
              <a:rPr lang="en-US" altLang="zh-TW" sz="40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 </a:t>
            </a:r>
            <a:r>
              <a:rPr lang="zh-TW" altLang="en-US" sz="40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章   </a:t>
            </a:r>
            <a:r>
              <a:rPr lang="en-US" altLang="zh-TW" sz="4000" dirty="0" smtClean="0">
                <a:solidFill>
                  <a:schemeClr val="tx1"/>
                </a:solidFill>
                <a:ea typeface="標楷體" pitchFamily="65" charset="-120"/>
              </a:rPr>
              <a:t/>
            </a:r>
            <a:br>
              <a:rPr lang="en-US" altLang="zh-TW" sz="4000" dirty="0" smtClean="0">
                <a:solidFill>
                  <a:schemeClr val="tx1"/>
                </a:solidFill>
                <a:ea typeface="標楷體" pitchFamily="65" charset="-120"/>
              </a:rPr>
            </a:br>
            <a:r>
              <a:rPr lang="zh-TW" altLang="en-US" sz="4000" dirty="0" smtClean="0">
                <a:solidFill>
                  <a:schemeClr val="tx1"/>
                </a:solidFill>
                <a:ea typeface="標楷體" pitchFamily="65" charset="-120"/>
              </a:rPr>
              <a:t>實驗的基本操作與測量</a:t>
            </a:r>
          </a:p>
        </p:txBody>
      </p:sp>
      <p:pic>
        <p:nvPicPr>
          <p:cNvPr id="5123" name="Picture 55" descr="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684213" y="4508500"/>
            <a:ext cx="1728787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54"/>
          <p:cNvSpPr>
            <a:spLocks noChangeArrowheads="1"/>
          </p:cNvSpPr>
          <p:nvPr/>
        </p:nvSpPr>
        <p:spPr bwMode="auto">
          <a:xfrm>
            <a:off x="2339752" y="4365104"/>
            <a:ext cx="5111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TW" sz="3600" dirty="0">
                <a:ea typeface="標楷體" pitchFamily="65" charset="-120"/>
              </a:rPr>
              <a:t> 1 - </a:t>
            </a:r>
            <a:r>
              <a:rPr lang="en-US" altLang="zh-TW" sz="3600" dirty="0" smtClean="0">
                <a:ea typeface="標楷體" pitchFamily="65" charset="-120"/>
              </a:rPr>
              <a:t>1 </a:t>
            </a:r>
            <a:r>
              <a:rPr lang="zh-TW" altLang="en-US" sz="3600" dirty="0" smtClean="0">
                <a:ea typeface="標楷體" pitchFamily="65" charset="-120"/>
              </a:rPr>
              <a:t>實驗室安全</a:t>
            </a:r>
            <a:endParaRPr lang="zh-TW" altLang="en-US" sz="3600" dirty="0"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1076325" y="165100"/>
            <a:ext cx="6870700" cy="771525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solidFill>
                  <a:srgbClr val="FF3399"/>
                </a:solidFill>
                <a:sym typeface="Webdings" pitchFamily="18" charset="2"/>
              </a:rPr>
              <a:t></a:t>
            </a:r>
            <a:r>
              <a:rPr lang="zh-TW" altLang="en-US" dirty="0" smtClean="0">
                <a:solidFill>
                  <a:srgbClr val="0000FF"/>
                </a:solidFill>
                <a:ea typeface="標楷體" pitchFamily="65" charset="-120"/>
              </a:rPr>
              <a:t>常用器材四</a:t>
            </a:r>
          </a:p>
        </p:txBody>
      </p:sp>
      <p:grpSp>
        <p:nvGrpSpPr>
          <p:cNvPr id="18" name="Group 14"/>
          <p:cNvGrpSpPr>
            <a:grpSpLocks/>
          </p:cNvGrpSpPr>
          <p:nvPr/>
        </p:nvGrpSpPr>
        <p:grpSpPr bwMode="auto">
          <a:xfrm>
            <a:off x="884139" y="1124744"/>
            <a:ext cx="1600200" cy="2667000"/>
            <a:chOff x="703" y="663"/>
            <a:chExt cx="1008" cy="1680"/>
          </a:xfrm>
        </p:grpSpPr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3" y="663"/>
              <a:ext cx="1008" cy="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Rectangle 9"/>
            <p:cNvSpPr>
              <a:spLocks noChangeArrowheads="1"/>
            </p:cNvSpPr>
            <p:nvPr/>
          </p:nvSpPr>
          <p:spPr bwMode="auto">
            <a:xfrm>
              <a:off x="720" y="2016"/>
              <a:ext cx="7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2800">
                  <a:latin typeface="標楷體" pitchFamily="65" charset="-120"/>
                  <a:ea typeface="標楷體" pitchFamily="65" charset="-120"/>
                </a:rPr>
                <a:t>坩堝鉗</a:t>
              </a:r>
            </a:p>
          </p:txBody>
        </p:sp>
      </p:grpSp>
      <p:grpSp>
        <p:nvGrpSpPr>
          <p:cNvPr id="21" name="Group 15"/>
          <p:cNvGrpSpPr>
            <a:grpSpLocks/>
          </p:cNvGrpSpPr>
          <p:nvPr/>
        </p:nvGrpSpPr>
        <p:grpSpPr bwMode="auto">
          <a:xfrm>
            <a:off x="3461370" y="1112986"/>
            <a:ext cx="2190750" cy="2652713"/>
            <a:chOff x="3312" y="672"/>
            <a:chExt cx="1380" cy="1671"/>
          </a:xfrm>
        </p:grpSpPr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12" y="672"/>
              <a:ext cx="1344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Rectangle 10"/>
            <p:cNvSpPr>
              <a:spLocks noChangeArrowheads="1"/>
            </p:cNvSpPr>
            <p:nvPr/>
          </p:nvSpPr>
          <p:spPr bwMode="auto">
            <a:xfrm>
              <a:off x="3456" y="2016"/>
              <a:ext cx="12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2800">
                  <a:latin typeface="標楷體" pitchFamily="65" charset="-120"/>
                  <a:ea typeface="標楷體" pitchFamily="65" charset="-120"/>
                </a:rPr>
                <a:t>陶瓷纖維網</a:t>
              </a:r>
            </a:p>
          </p:txBody>
        </p:sp>
      </p:grpSp>
      <p:grpSp>
        <p:nvGrpSpPr>
          <p:cNvPr id="24" name="Group 17"/>
          <p:cNvGrpSpPr>
            <a:grpSpLocks/>
          </p:cNvGrpSpPr>
          <p:nvPr/>
        </p:nvGrpSpPr>
        <p:grpSpPr bwMode="auto">
          <a:xfrm>
            <a:off x="758726" y="3882231"/>
            <a:ext cx="1797050" cy="2667000"/>
            <a:chOff x="624" y="2400"/>
            <a:chExt cx="1132" cy="1680"/>
          </a:xfrm>
        </p:grpSpPr>
        <p:pic>
          <p:nvPicPr>
            <p:cNvPr id="25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4" y="2400"/>
              <a:ext cx="1132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Rectangle 11"/>
            <p:cNvSpPr>
              <a:spLocks noChangeArrowheads="1"/>
            </p:cNvSpPr>
            <p:nvPr/>
          </p:nvSpPr>
          <p:spPr bwMode="auto">
            <a:xfrm>
              <a:off x="912" y="3792"/>
              <a:ext cx="6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2400">
                  <a:latin typeface="標楷體" pitchFamily="65" charset="-120"/>
                  <a:ea typeface="標楷體" pitchFamily="65" charset="-120"/>
                </a:rPr>
                <a:t>三腳架</a:t>
              </a:r>
            </a:p>
          </p:txBody>
        </p:sp>
      </p:grpSp>
      <p:grpSp>
        <p:nvGrpSpPr>
          <p:cNvPr id="29" name="Group 18"/>
          <p:cNvGrpSpPr>
            <a:grpSpLocks/>
          </p:cNvGrpSpPr>
          <p:nvPr/>
        </p:nvGrpSpPr>
        <p:grpSpPr bwMode="auto">
          <a:xfrm>
            <a:off x="3764458" y="3861048"/>
            <a:ext cx="1671638" cy="2667000"/>
            <a:chOff x="3504" y="2356"/>
            <a:chExt cx="1053" cy="1680"/>
          </a:xfrm>
        </p:grpSpPr>
        <p:pic>
          <p:nvPicPr>
            <p:cNvPr id="30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04" y="2356"/>
              <a:ext cx="1053" cy="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Rectangle 12"/>
            <p:cNvSpPr>
              <a:spLocks noChangeArrowheads="1"/>
            </p:cNvSpPr>
            <p:nvPr/>
          </p:nvSpPr>
          <p:spPr bwMode="auto">
            <a:xfrm>
              <a:off x="3742" y="3748"/>
              <a:ext cx="6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2400">
                  <a:latin typeface="標楷體" pitchFamily="65" charset="-120"/>
                  <a:ea typeface="標楷體" pitchFamily="65" charset="-120"/>
                </a:rPr>
                <a:t>酒精燈</a:t>
              </a:r>
            </a:p>
          </p:txBody>
        </p:sp>
      </p:grpSp>
      <p:grpSp>
        <p:nvGrpSpPr>
          <p:cNvPr id="52" name="Group 24"/>
          <p:cNvGrpSpPr>
            <a:grpSpLocks/>
          </p:cNvGrpSpPr>
          <p:nvPr/>
        </p:nvGrpSpPr>
        <p:grpSpPr bwMode="auto">
          <a:xfrm>
            <a:off x="5873824" y="4077072"/>
            <a:ext cx="2514600" cy="2327275"/>
            <a:chOff x="240" y="2544"/>
            <a:chExt cx="1584" cy="1466"/>
          </a:xfrm>
        </p:grpSpPr>
        <p:pic>
          <p:nvPicPr>
            <p:cNvPr id="53" name="Picture 1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40" y="2544"/>
              <a:ext cx="1584" cy="1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Rectangle 22"/>
            <p:cNvSpPr>
              <a:spLocks noChangeArrowheads="1"/>
            </p:cNvSpPr>
            <p:nvPr/>
          </p:nvSpPr>
          <p:spPr bwMode="auto">
            <a:xfrm>
              <a:off x="672" y="3683"/>
              <a:ext cx="7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2800">
                  <a:latin typeface="標楷體" pitchFamily="65" charset="-120"/>
                  <a:ea typeface="標楷體" pitchFamily="65" charset="-120"/>
                </a:rPr>
                <a:t>蒸發皿</a:t>
              </a:r>
            </a:p>
          </p:txBody>
        </p:sp>
      </p:grp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6588224" y="3284984"/>
            <a:ext cx="1250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錶玻璃</a:t>
            </a:r>
          </a:p>
        </p:txBody>
      </p:sp>
      <p:sp>
        <p:nvSpPr>
          <p:cNvPr id="58" name="Oval 7"/>
          <p:cNvSpPr>
            <a:spLocks noChangeArrowheads="1"/>
          </p:cNvSpPr>
          <p:nvPr/>
        </p:nvSpPr>
        <p:spPr bwMode="auto">
          <a:xfrm>
            <a:off x="5508104" y="4581128"/>
            <a:ext cx="1152128" cy="864493"/>
          </a:xfrm>
          <a:prstGeom prst="ellips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59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1412776"/>
            <a:ext cx="2088232" cy="173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4" descr="clampc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042988"/>
            <a:ext cx="619283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8" name="Picture 16" descr="clampcru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3995738"/>
            <a:ext cx="6192838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958850" y="146050"/>
            <a:ext cx="6870700" cy="804863"/>
          </a:xfrm>
        </p:spPr>
        <p:txBody>
          <a:bodyPr/>
          <a:lstStyle/>
          <a:p>
            <a:pPr eaLnBrk="1" hangingPunct="1"/>
            <a:r>
              <a:rPr lang="zh-TW" altLang="en-US" smtClean="0">
                <a:solidFill>
                  <a:srgbClr val="0000FF"/>
                </a:solidFill>
                <a:ea typeface="標楷體" pitchFamily="65" charset="-120"/>
              </a:rPr>
              <a:t>坩堝夾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內容版面配置區 2"/>
          <p:cNvSpPr>
            <a:spLocks noGrp="1"/>
          </p:cNvSpPr>
          <p:nvPr>
            <p:ph idx="1"/>
          </p:nvPr>
        </p:nvSpPr>
        <p:spPr>
          <a:xfrm>
            <a:off x="395288" y="1206500"/>
            <a:ext cx="8229600" cy="4525963"/>
          </a:xfrm>
        </p:spPr>
        <p:txBody>
          <a:bodyPr/>
          <a:lstStyle/>
          <a:p>
            <a:pPr eaLnBrk="1" hangingPunct="1"/>
            <a:r>
              <a:rPr lang="zh-TW" altLang="en-US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讀取液體刻度時，</a:t>
            </a:r>
            <a:r>
              <a:rPr lang="en-US" altLang="zh-TW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視線必須和液面中央處</a:t>
            </a:r>
            <a:r>
              <a:rPr lang="en-US" altLang="zh-TW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等高</a:t>
            </a:r>
            <a:r>
              <a:rPr lang="zh-TW" altLang="en-US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r>
              <a:rPr lang="en-US" altLang="zh-TW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若眼睛太高，</a:t>
            </a:r>
            <a:r>
              <a:rPr lang="en-US" altLang="zh-TW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測量值會大於實際值；</a:t>
            </a:r>
            <a:r>
              <a:rPr lang="en-US" altLang="zh-TW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若眼睛太低，</a:t>
            </a:r>
            <a:r>
              <a:rPr lang="en-US" altLang="zh-TW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測量值會小於實際值。</a:t>
            </a:r>
          </a:p>
        </p:txBody>
      </p:sp>
      <p:pic>
        <p:nvPicPr>
          <p:cNvPr id="17411" name="Picture 2" descr="G:\982上課轉圖\00-進入實驗室\容器使用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3663" y="1196975"/>
            <a:ext cx="357505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412" name="直線接點 7"/>
          <p:cNvCxnSpPr>
            <a:cxnSpLocks noChangeShapeType="1"/>
          </p:cNvCxnSpPr>
          <p:nvPr/>
        </p:nvCxnSpPr>
        <p:spPr bwMode="auto">
          <a:xfrm>
            <a:off x="6858000" y="2786063"/>
            <a:ext cx="1785938" cy="0"/>
          </a:xfrm>
          <a:prstGeom prst="line">
            <a:avLst/>
          </a:prstGeom>
          <a:noFill/>
          <a:ln w="25400" algn="ctr">
            <a:solidFill>
              <a:srgbClr val="C00000"/>
            </a:solidFill>
            <a:prstDash val="dash"/>
            <a:round/>
            <a:headEnd/>
            <a:tailEnd/>
          </a:ln>
        </p:spPr>
      </p:cxn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50825" y="227013"/>
            <a:ext cx="68707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TW" sz="4400" kern="0" dirty="0">
                <a:solidFill>
                  <a:srgbClr val="FF3399"/>
                </a:solidFill>
                <a:latin typeface="+mj-lt"/>
                <a:ea typeface="+mj-ea"/>
                <a:cs typeface="+mj-cs"/>
                <a:sym typeface="Webdings" pitchFamily="18" charset="2"/>
              </a:rPr>
              <a:t></a:t>
            </a:r>
            <a:r>
              <a:rPr lang="zh-TW" altLang="en-US" sz="4400" kern="0" dirty="0">
                <a:solidFill>
                  <a:srgbClr val="0000FF"/>
                </a:solidFill>
                <a:latin typeface="+mj-lt"/>
                <a:ea typeface="標楷體" pitchFamily="65" charset="-120"/>
                <a:cs typeface="+mj-cs"/>
              </a:rPr>
              <a:t>量筒的讀取方法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1076325" y="165100"/>
            <a:ext cx="6870700" cy="771525"/>
          </a:xfrm>
        </p:spPr>
        <p:txBody>
          <a:bodyPr/>
          <a:lstStyle/>
          <a:p>
            <a:pPr eaLnBrk="1" hangingPunct="1"/>
            <a:r>
              <a:rPr lang="zh-TW" altLang="en-US" smtClean="0">
                <a:solidFill>
                  <a:srgbClr val="0000FF"/>
                </a:solidFill>
                <a:ea typeface="標楷體" pitchFamily="65" charset="-120"/>
              </a:rPr>
              <a:t>加熱裝置</a:t>
            </a: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4140200" y="4202113"/>
            <a:ext cx="15113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>
                <a:ea typeface="標楷體" pitchFamily="65" charset="-120"/>
              </a:rPr>
              <a:t>三 腳 架</a:t>
            </a:r>
          </a:p>
        </p:txBody>
      </p:sp>
      <p:pic>
        <p:nvPicPr>
          <p:cNvPr id="28" name="Picture 2" descr="G:\982上課轉圖\00-進入實驗室\容器使用-1.jpg"/>
          <p:cNvPicPr>
            <a:picLocks noChangeAspect="1" noChangeArrowheads="1"/>
          </p:cNvPicPr>
          <p:nvPr/>
        </p:nvPicPr>
        <p:blipFill>
          <a:blip r:embed="rId2" cstate="print"/>
          <a:srcRect t="7193"/>
          <a:stretch>
            <a:fillRect/>
          </a:stretch>
        </p:blipFill>
        <p:spPr bwMode="auto">
          <a:xfrm>
            <a:off x="2555875" y="1123950"/>
            <a:ext cx="422910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IMG_027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196975"/>
            <a:ext cx="4824412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468313" y="1196975"/>
            <a:ext cx="1943100" cy="461963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>
                <a:ea typeface="標楷體" pitchFamily="65" charset="-120"/>
              </a:rPr>
              <a:t>漏斗及鐵架</a:t>
            </a:r>
          </a:p>
        </p:txBody>
      </p:sp>
      <p:sp>
        <p:nvSpPr>
          <p:cNvPr id="24580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958850" y="146050"/>
            <a:ext cx="6870700" cy="804863"/>
          </a:xfrm>
        </p:spPr>
        <p:txBody>
          <a:bodyPr/>
          <a:lstStyle/>
          <a:p>
            <a:pPr eaLnBrk="1" hangingPunct="1"/>
            <a:r>
              <a:rPr lang="zh-TW" altLang="en-US" smtClean="0">
                <a:solidFill>
                  <a:srgbClr val="0000FF"/>
                </a:solidFill>
                <a:ea typeface="標楷體" pitchFamily="65" charset="-120"/>
              </a:rPr>
              <a:t>過濾裝置</a:t>
            </a:r>
          </a:p>
        </p:txBody>
      </p:sp>
      <p:pic>
        <p:nvPicPr>
          <p:cNvPr id="24581" name="Picture 30" descr="funnelgu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1125538"/>
            <a:ext cx="2879725" cy="536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7" descr="col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1052513"/>
            <a:ext cx="5400675" cy="545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1076325" y="165100"/>
            <a:ext cx="6870700" cy="771525"/>
          </a:xfrm>
        </p:spPr>
        <p:txBody>
          <a:bodyPr/>
          <a:lstStyle/>
          <a:p>
            <a:pPr eaLnBrk="1" hangingPunct="1"/>
            <a:r>
              <a:rPr lang="zh-TW" altLang="en-US" smtClean="0">
                <a:solidFill>
                  <a:srgbClr val="0000FF"/>
                </a:solidFill>
                <a:ea typeface="標楷體" pitchFamily="65" charset="-120"/>
              </a:rPr>
              <a:t>集氣裝置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58850" y="146050"/>
            <a:ext cx="6870700" cy="804863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solidFill>
                  <a:srgbClr val="FF3399"/>
                </a:solidFill>
                <a:sym typeface="Webdings" pitchFamily="18" charset="2"/>
              </a:rPr>
              <a:t></a:t>
            </a:r>
            <a:r>
              <a:rPr lang="zh-TW" altLang="en-US" dirty="0" smtClean="0">
                <a:solidFill>
                  <a:srgbClr val="0000FF"/>
                </a:solidFill>
                <a:ea typeface="標楷體" pitchFamily="65" charset="-120"/>
              </a:rPr>
              <a:t>滴定裝置</a:t>
            </a:r>
          </a:p>
        </p:txBody>
      </p:sp>
      <p:sp>
        <p:nvSpPr>
          <p:cNvPr id="23555" name="矩形 9"/>
          <p:cNvSpPr>
            <a:spLocks noChangeArrowheads="1"/>
          </p:cNvSpPr>
          <p:nvPr/>
        </p:nvSpPr>
        <p:spPr bwMode="auto">
          <a:xfrm>
            <a:off x="395288" y="3068638"/>
            <a:ext cx="3529012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800">
                <a:ea typeface="標楷體" pitchFamily="65" charset="-120"/>
                <a:cs typeface="Times New Roman" pitchFamily="18" charset="0"/>
              </a:rPr>
              <a:t>通常分為</a:t>
            </a:r>
            <a:r>
              <a:rPr lang="zh-TW" altLang="en-US" sz="2800">
                <a:solidFill>
                  <a:srgbClr val="0000FF"/>
                </a:solidFill>
                <a:ea typeface="標楷體" pitchFamily="65" charset="-120"/>
                <a:cs typeface="Times New Roman" pitchFamily="18" charset="0"/>
              </a:rPr>
              <a:t>玻璃活塞的酸式滴定管</a:t>
            </a:r>
            <a:r>
              <a:rPr lang="zh-TW" altLang="en-US" sz="2800">
                <a:ea typeface="標楷體" pitchFamily="65" charset="-120"/>
                <a:cs typeface="Times New Roman" pitchFamily="18" charset="0"/>
              </a:rPr>
              <a:t>與</a:t>
            </a:r>
            <a:r>
              <a:rPr lang="zh-TW" altLang="en-US" sz="2800">
                <a:solidFill>
                  <a:srgbClr val="0000FF"/>
                </a:solidFill>
                <a:ea typeface="標楷體" pitchFamily="65" charset="-120"/>
                <a:cs typeface="Times New Roman" pitchFamily="18" charset="0"/>
              </a:rPr>
              <a:t>橡膠管活塞的鹼式滴定管</a:t>
            </a:r>
            <a:r>
              <a:rPr lang="zh-TW" altLang="en-US" sz="2800">
                <a:ea typeface="標楷體" pitchFamily="65" charset="-120"/>
                <a:cs typeface="Times New Roman" pitchFamily="18" charset="0"/>
              </a:rPr>
              <a:t>，目前也有</a:t>
            </a:r>
            <a:r>
              <a:rPr lang="zh-TW" altLang="en-US" sz="2800">
                <a:solidFill>
                  <a:srgbClr val="0000FF"/>
                </a:solidFill>
                <a:ea typeface="標楷體" pitchFamily="65" charset="-120"/>
                <a:cs typeface="Times New Roman" pitchFamily="18" charset="0"/>
              </a:rPr>
              <a:t>鐵氟龍活塞的通用滴定管</a:t>
            </a:r>
            <a:r>
              <a:rPr lang="zh-TW" altLang="en-US" sz="2800">
                <a:ea typeface="標楷體" pitchFamily="65" charset="-120"/>
                <a:cs typeface="Times New Roman" pitchFamily="18" charset="0"/>
              </a:rPr>
              <a:t>。</a:t>
            </a:r>
          </a:p>
        </p:txBody>
      </p:sp>
      <p:pic>
        <p:nvPicPr>
          <p:cNvPr id="23556" name="Picture 2" descr="G:\982上課轉圖\00-進入實驗室\滴定管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" y="1196975"/>
            <a:ext cx="4316413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8"/>
          <p:cNvSpPr txBox="1">
            <a:spLocks noChangeArrowheads="1"/>
          </p:cNvSpPr>
          <p:nvPr/>
        </p:nvSpPr>
        <p:spPr bwMode="auto">
          <a:xfrm>
            <a:off x="3497263" y="1196975"/>
            <a:ext cx="1219200" cy="460375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滴定管</a:t>
            </a:r>
          </a:p>
        </p:txBody>
      </p:sp>
      <p:pic>
        <p:nvPicPr>
          <p:cNvPr id="23558" name="Picture 3" descr="G:\982上課轉圖\00-進入實驗室\鐵架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1125538"/>
            <a:ext cx="2943225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矩形 14"/>
          <p:cNvSpPr>
            <a:spLocks noChangeArrowheads="1"/>
          </p:cNvSpPr>
          <p:nvPr/>
        </p:nvSpPr>
        <p:spPr bwMode="auto">
          <a:xfrm>
            <a:off x="5148263" y="1109663"/>
            <a:ext cx="22320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800">
                <a:ea typeface="標楷體" pitchFamily="65" charset="-120"/>
                <a:cs typeface="Times New Roman" pitchFamily="18" charset="0"/>
              </a:rPr>
              <a:t>鐵夾又稱為</a:t>
            </a:r>
            <a:r>
              <a:rPr lang="zh-TW" altLang="en-US" sz="2800">
                <a:solidFill>
                  <a:srgbClr val="0000FF"/>
                </a:solidFill>
                <a:ea typeface="標楷體" pitchFamily="65" charset="-120"/>
                <a:cs typeface="Times New Roman" pitchFamily="18" charset="0"/>
              </a:rPr>
              <a:t>廣用夾</a:t>
            </a:r>
            <a:r>
              <a:rPr lang="zh-TW" altLang="en-US" sz="2800">
                <a:ea typeface="標楷體" pitchFamily="65" charset="-120"/>
                <a:cs typeface="Times New Roman" pitchFamily="18" charset="0"/>
              </a:rPr>
              <a:t>，可夾在鐵架上固定實驗器皿</a:t>
            </a:r>
          </a:p>
        </p:txBody>
      </p:sp>
      <p:sp>
        <p:nvSpPr>
          <p:cNvPr id="23560" name="矩形 15"/>
          <p:cNvSpPr>
            <a:spLocks noChangeArrowheads="1"/>
          </p:cNvSpPr>
          <p:nvPr/>
        </p:nvSpPr>
        <p:spPr bwMode="auto">
          <a:xfrm>
            <a:off x="3779838" y="4941888"/>
            <a:ext cx="28797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8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鐵架可將裝置架在適宜的高度，以利實驗進行。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3625" y="125413"/>
            <a:ext cx="6870700" cy="828675"/>
          </a:xfrm>
        </p:spPr>
        <p:txBody>
          <a:bodyPr/>
          <a:lstStyle/>
          <a:p>
            <a:pPr eaLnBrk="1" hangingPunct="1"/>
            <a:r>
              <a:rPr lang="en-US" altLang="zh-TW" smtClean="0">
                <a:solidFill>
                  <a:srgbClr val="FF3399"/>
                </a:solidFill>
                <a:sym typeface="Webdings" pitchFamily="18" charset="2"/>
              </a:rPr>
              <a:t></a:t>
            </a:r>
            <a:r>
              <a:rPr lang="zh-TW" altLang="en-US" smtClean="0">
                <a:solidFill>
                  <a:srgbClr val="0000FF"/>
                </a:solidFill>
                <a:ea typeface="標楷體" pitchFamily="65" charset="-120"/>
              </a:rPr>
              <a:t>酒精燈的使用</a:t>
            </a:r>
          </a:p>
        </p:txBody>
      </p:sp>
      <p:graphicFrame>
        <p:nvGraphicFramePr>
          <p:cNvPr id="595971" name="Group 3"/>
          <p:cNvGraphicFramePr>
            <a:graphicFrameLocks noGrp="1"/>
          </p:cNvGraphicFramePr>
          <p:nvPr/>
        </p:nvGraphicFramePr>
        <p:xfrm>
          <a:off x="395288" y="1114425"/>
          <a:ext cx="8445500" cy="5410200"/>
        </p:xfrm>
        <a:graphic>
          <a:graphicData uri="http://schemas.openxmlformats.org/drawingml/2006/table">
            <a:tbl>
              <a:tblPr/>
              <a:tblGrid>
                <a:gridCol w="4222750"/>
                <a:gridCol w="4222750"/>
              </a:tblGrid>
              <a:tr h="2705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5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39" name="Picture 14" descr="Scan0013"/>
          <p:cNvPicPr>
            <a:picLocks noChangeAspect="1" noChangeArrowheads="1"/>
          </p:cNvPicPr>
          <p:nvPr/>
        </p:nvPicPr>
        <p:blipFill>
          <a:blip r:embed="rId3" cstate="print">
            <a:lum bright="-6000"/>
          </a:blip>
          <a:srcRect l="15393" t="598" r="14859" b="76431"/>
          <a:stretch>
            <a:fillRect/>
          </a:stretch>
        </p:blipFill>
        <p:spPr bwMode="auto">
          <a:xfrm>
            <a:off x="522288" y="1238250"/>
            <a:ext cx="2071687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5" descr="Scan0013"/>
          <p:cNvPicPr>
            <a:picLocks noChangeAspect="1" noChangeArrowheads="1"/>
          </p:cNvPicPr>
          <p:nvPr/>
        </p:nvPicPr>
        <p:blipFill>
          <a:blip r:embed="rId3" cstate="print">
            <a:lum bright="-12000"/>
          </a:blip>
          <a:srcRect l="8553" t="25394" r="22127" b="51854"/>
          <a:stretch>
            <a:fillRect/>
          </a:stretch>
        </p:blipFill>
        <p:spPr bwMode="auto">
          <a:xfrm>
            <a:off x="530225" y="3941763"/>
            <a:ext cx="2058988" cy="247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6" descr="Scan0013"/>
          <p:cNvPicPr>
            <a:picLocks noChangeAspect="1" noChangeArrowheads="1"/>
          </p:cNvPicPr>
          <p:nvPr/>
        </p:nvPicPr>
        <p:blipFill>
          <a:blip r:embed="rId3" cstate="print">
            <a:lum bright="-6000"/>
          </a:blip>
          <a:srcRect l="10484" t="49867" r="17290" b="26201"/>
          <a:stretch>
            <a:fillRect/>
          </a:stretch>
        </p:blipFill>
        <p:spPr bwMode="auto">
          <a:xfrm>
            <a:off x="4708525" y="1206500"/>
            <a:ext cx="2055813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" name="Picture 17" descr="Scan0013"/>
          <p:cNvPicPr>
            <a:picLocks noChangeAspect="1" noChangeArrowheads="1"/>
          </p:cNvPicPr>
          <p:nvPr/>
        </p:nvPicPr>
        <p:blipFill>
          <a:blip r:embed="rId3" cstate="print">
            <a:lum bright="-12000"/>
          </a:blip>
          <a:srcRect l="5409" t="74469" r="22365" b="1903"/>
          <a:stretch>
            <a:fillRect/>
          </a:stretch>
        </p:blipFill>
        <p:spPr bwMode="auto">
          <a:xfrm>
            <a:off x="4737100" y="3919538"/>
            <a:ext cx="2055813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3" name="Text Box 18"/>
          <p:cNvSpPr txBox="1">
            <a:spLocks noChangeArrowheads="1"/>
          </p:cNvSpPr>
          <p:nvPr/>
        </p:nvSpPr>
        <p:spPr bwMode="auto">
          <a:xfrm>
            <a:off x="2887663" y="1196975"/>
            <a:ext cx="15128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>
                <a:latin typeface="Comic Sans MS" pitchFamily="66" charset="0"/>
                <a:ea typeface="標楷體" pitchFamily="65" charset="-120"/>
              </a:rPr>
              <a:t>酒精容量：</a:t>
            </a:r>
          </a:p>
        </p:txBody>
      </p:sp>
      <p:graphicFrame>
        <p:nvGraphicFramePr>
          <p:cNvPr id="595987" name="Object 19"/>
          <p:cNvGraphicFramePr>
            <a:graphicFrameLocks noChangeAspect="1"/>
          </p:cNvGraphicFramePr>
          <p:nvPr/>
        </p:nvGraphicFramePr>
        <p:xfrm>
          <a:off x="2973388" y="1628775"/>
          <a:ext cx="1108075" cy="904875"/>
        </p:xfrm>
        <a:graphic>
          <a:graphicData uri="http://schemas.openxmlformats.org/presentationml/2006/ole">
            <p:oleObj spid="_x0000_s1026" name="方程式" r:id="rId4" imgW="482400" imgH="393480" progId="Equation.3">
              <p:embed/>
            </p:oleObj>
          </a:graphicData>
        </a:graphic>
      </p:graphicFrame>
      <p:sp>
        <p:nvSpPr>
          <p:cNvPr id="1044" name="Text Box 20"/>
          <p:cNvSpPr txBox="1">
            <a:spLocks noChangeArrowheads="1"/>
          </p:cNvSpPr>
          <p:nvPr/>
        </p:nvSpPr>
        <p:spPr bwMode="auto">
          <a:xfrm>
            <a:off x="2555875" y="3910013"/>
            <a:ext cx="21050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>
                <a:latin typeface="Arial" charset="0"/>
                <a:ea typeface="標楷體" pitchFamily="65" charset="-120"/>
                <a:sym typeface="Wingdings" pitchFamily="2" charset="2"/>
              </a:rPr>
              <a:t> </a:t>
            </a:r>
            <a:r>
              <a:rPr lang="zh-TW" altLang="en-US">
                <a:latin typeface="Arial" charset="0"/>
                <a:ea typeface="標楷體" pitchFamily="65" charset="-120"/>
              </a:rPr>
              <a:t>打火機點燃</a:t>
            </a:r>
            <a:br>
              <a:rPr lang="zh-TW" altLang="en-US">
                <a:latin typeface="Arial" charset="0"/>
                <a:ea typeface="標楷體" pitchFamily="65" charset="-120"/>
              </a:rPr>
            </a:br>
            <a:r>
              <a:rPr lang="zh-TW" altLang="en-US">
                <a:latin typeface="Arial" charset="0"/>
                <a:ea typeface="標楷體" pitchFamily="65" charset="-120"/>
                <a:sym typeface="Wingdings" pitchFamily="2" charset="2"/>
              </a:rPr>
              <a:t> </a:t>
            </a:r>
            <a:r>
              <a:rPr lang="zh-TW" altLang="en-US">
                <a:solidFill>
                  <a:srgbClr val="0000FF"/>
                </a:solidFill>
                <a:latin typeface="Arial" charset="0"/>
                <a:ea typeface="標楷體" pitchFamily="65" charset="-120"/>
              </a:rPr>
              <a:t>燈芯長短</a:t>
            </a:r>
            <a:r>
              <a:rPr lang="zh-TW" altLang="en-US">
                <a:latin typeface="Arial" charset="0"/>
                <a:ea typeface="標楷體" pitchFamily="65" charset="-120"/>
              </a:rPr>
              <a:t>調</a:t>
            </a:r>
            <a:endParaRPr lang="en-US" altLang="zh-TW">
              <a:latin typeface="Arial" charset="0"/>
              <a:ea typeface="標楷體" pitchFamily="65" charset="-120"/>
            </a:endParaRPr>
          </a:p>
          <a:p>
            <a:r>
              <a:rPr lang="zh-TW" altLang="en-US">
                <a:latin typeface="Arial" charset="0"/>
                <a:ea typeface="標楷體" pitchFamily="65" charset="-120"/>
              </a:rPr>
              <a:t>    整火焰大小</a:t>
            </a:r>
            <a:endParaRPr lang="en-US" altLang="zh-TW">
              <a:latin typeface="Arial" charset="0"/>
              <a:ea typeface="標楷體" pitchFamily="65" charset="-120"/>
            </a:endParaRPr>
          </a:p>
          <a:p>
            <a:r>
              <a:rPr lang="zh-TW" altLang="en-US">
                <a:latin typeface="Arial" charset="0"/>
                <a:ea typeface="標楷體" pitchFamily="65" charset="-120"/>
              </a:rPr>
              <a:t>    ，調整前要</a:t>
            </a:r>
            <a:endParaRPr lang="en-US" altLang="zh-TW">
              <a:latin typeface="Arial" charset="0"/>
              <a:ea typeface="標楷體" pitchFamily="65" charset="-120"/>
            </a:endParaRPr>
          </a:p>
          <a:p>
            <a:r>
              <a:rPr lang="zh-TW" altLang="en-US">
                <a:latin typeface="Arial" charset="0"/>
                <a:ea typeface="標楷體" pitchFamily="65" charset="-120"/>
              </a:rPr>
              <a:t>    先熄滅酒精</a:t>
            </a:r>
            <a:endParaRPr lang="en-US" altLang="zh-TW">
              <a:latin typeface="Arial" charset="0"/>
              <a:ea typeface="標楷體" pitchFamily="65" charset="-120"/>
            </a:endParaRPr>
          </a:p>
          <a:p>
            <a:r>
              <a:rPr lang="zh-TW" altLang="en-US">
                <a:latin typeface="Arial" charset="0"/>
                <a:ea typeface="標楷體" pitchFamily="65" charset="-120"/>
              </a:rPr>
              <a:t>    燈</a:t>
            </a:r>
          </a:p>
        </p:txBody>
      </p:sp>
      <p:sp>
        <p:nvSpPr>
          <p:cNvPr id="1045" name="Text Box 21"/>
          <p:cNvSpPr txBox="1">
            <a:spLocks noChangeArrowheads="1"/>
          </p:cNvSpPr>
          <p:nvPr/>
        </p:nvSpPr>
        <p:spPr bwMode="auto">
          <a:xfrm>
            <a:off x="2627313" y="2636838"/>
            <a:ext cx="20161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dirty="0">
                <a:latin typeface="Arial" charset="0"/>
                <a:ea typeface="標楷體" pitchFamily="65" charset="-120"/>
                <a:sym typeface="Wingdings" pitchFamily="2" charset="2"/>
              </a:rPr>
              <a:t> </a:t>
            </a:r>
            <a:r>
              <a:rPr lang="zh-TW" altLang="en-US" sz="2000" dirty="0">
                <a:latin typeface="Arial" charset="0"/>
                <a:ea typeface="標楷體" pitchFamily="65" charset="-120"/>
                <a:sym typeface="Wingdings" pitchFamily="2" charset="2"/>
              </a:rPr>
              <a:t>太少</a:t>
            </a:r>
            <a:r>
              <a:rPr lang="zh-TW" altLang="en-US" sz="2000" dirty="0">
                <a:latin typeface="Comic Sans MS" pitchFamily="66" charset="0"/>
                <a:sym typeface="Wingdings" pitchFamily="2" charset="2"/>
              </a:rPr>
              <a:t>：</a:t>
            </a:r>
            <a:r>
              <a:rPr lang="zh-TW" altLang="en-US" sz="2000" dirty="0">
                <a:latin typeface="Arial" charset="0"/>
                <a:ea typeface="標楷體" pitchFamily="65" charset="-120"/>
                <a:sym typeface="Wingdings" pitchFamily="2" charset="2"/>
              </a:rPr>
              <a:t/>
            </a:r>
            <a:br>
              <a:rPr lang="zh-TW" altLang="en-US" sz="2000" dirty="0">
                <a:latin typeface="Arial" charset="0"/>
                <a:ea typeface="標楷體" pitchFamily="65" charset="-120"/>
                <a:sym typeface="Wingdings" pitchFamily="2" charset="2"/>
              </a:rPr>
            </a:br>
            <a:r>
              <a:rPr lang="zh-TW" altLang="en-US" sz="2000" dirty="0">
                <a:latin typeface="Arial" charset="0"/>
                <a:ea typeface="標楷體" pitchFamily="65" charset="-120"/>
                <a:sym typeface="Wingdings" pitchFamily="2" charset="2"/>
              </a:rPr>
              <a:t>    有氣爆危險</a:t>
            </a:r>
            <a:br>
              <a:rPr lang="zh-TW" altLang="en-US" sz="2000" dirty="0">
                <a:latin typeface="Arial" charset="0"/>
                <a:ea typeface="標楷體" pitchFamily="65" charset="-120"/>
                <a:sym typeface="Wingdings" pitchFamily="2" charset="2"/>
              </a:rPr>
            </a:br>
            <a:r>
              <a:rPr lang="zh-TW" altLang="en-US" sz="2000" dirty="0">
                <a:latin typeface="Arial" charset="0"/>
                <a:ea typeface="標楷體" pitchFamily="65" charset="-120"/>
                <a:sym typeface="Wingdings" pitchFamily="2" charset="2"/>
              </a:rPr>
              <a:t> 太多</a:t>
            </a:r>
            <a:r>
              <a:rPr lang="zh-TW" altLang="en-US" sz="2000" dirty="0">
                <a:latin typeface="Comic Sans MS" pitchFamily="66" charset="0"/>
                <a:ea typeface="標楷體" pitchFamily="65" charset="-120"/>
                <a:sym typeface="Wingdings" pitchFamily="2" charset="2"/>
              </a:rPr>
              <a:t>：溢出</a:t>
            </a:r>
          </a:p>
        </p:txBody>
      </p:sp>
      <p:sp>
        <p:nvSpPr>
          <p:cNvPr id="1046" name="Text Box 22"/>
          <p:cNvSpPr txBox="1">
            <a:spLocks noChangeArrowheads="1"/>
          </p:cNvSpPr>
          <p:nvPr/>
        </p:nvSpPr>
        <p:spPr bwMode="auto">
          <a:xfrm>
            <a:off x="6732588" y="3822700"/>
            <a:ext cx="21161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>
                <a:latin typeface="Arial" charset="0"/>
                <a:ea typeface="標楷體" pitchFamily="65" charset="-120"/>
                <a:sym typeface="Wingdings" pitchFamily="2" charset="2"/>
              </a:rPr>
              <a:t> </a:t>
            </a:r>
            <a:r>
              <a:rPr lang="zh-TW" altLang="en-US" dirty="0">
                <a:latin typeface="Arial" charset="0"/>
                <a:ea typeface="標楷體" pitchFamily="65" charset="-120"/>
              </a:rPr>
              <a:t>不用口吹熄</a:t>
            </a:r>
            <a:br>
              <a:rPr lang="zh-TW" altLang="en-US" dirty="0">
                <a:latin typeface="Arial" charset="0"/>
                <a:ea typeface="標楷體" pitchFamily="65" charset="-120"/>
              </a:rPr>
            </a:br>
            <a:r>
              <a:rPr lang="zh-TW" altLang="en-US" dirty="0">
                <a:latin typeface="Arial" charset="0"/>
                <a:ea typeface="標楷體" pitchFamily="65" charset="-120"/>
                <a:sym typeface="Wingdings" pitchFamily="2" charset="2"/>
              </a:rPr>
              <a:t> </a:t>
            </a:r>
            <a:r>
              <a:rPr lang="zh-TW" altLang="en-US" dirty="0">
                <a:latin typeface="Arial" charset="0"/>
                <a:ea typeface="標楷體" pitchFamily="65" charset="-120"/>
              </a:rPr>
              <a:t>用</a:t>
            </a:r>
            <a:r>
              <a:rPr lang="zh-TW" altLang="en-US" dirty="0">
                <a:solidFill>
                  <a:srgbClr val="0000FF"/>
                </a:solidFill>
                <a:latin typeface="Arial" charset="0"/>
                <a:ea typeface="標楷體" pitchFamily="65" charset="-120"/>
              </a:rPr>
              <a:t>燈罩</a:t>
            </a:r>
            <a:r>
              <a:rPr lang="zh-TW" altLang="en-US" dirty="0">
                <a:latin typeface="Arial" charset="0"/>
                <a:ea typeface="標楷體" pitchFamily="65" charset="-120"/>
              </a:rPr>
              <a:t>蓋熄</a:t>
            </a:r>
          </a:p>
        </p:txBody>
      </p:sp>
      <p:sp>
        <p:nvSpPr>
          <p:cNvPr id="1047" name="Text Box 23"/>
          <p:cNvSpPr txBox="1">
            <a:spLocks noChangeArrowheads="1"/>
          </p:cNvSpPr>
          <p:nvPr/>
        </p:nvSpPr>
        <p:spPr bwMode="auto">
          <a:xfrm>
            <a:off x="6732588" y="1124744"/>
            <a:ext cx="214471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>
                <a:latin typeface="Arial" charset="0"/>
                <a:ea typeface="標楷體" pitchFamily="65" charset="-120"/>
                <a:sym typeface="Wingdings" pitchFamily="2" charset="2"/>
              </a:rPr>
              <a:t> </a:t>
            </a:r>
            <a:r>
              <a:rPr lang="zh-TW" altLang="en-US" dirty="0">
                <a:latin typeface="Arial" charset="0"/>
                <a:ea typeface="標楷體" pitchFamily="65" charset="-120"/>
              </a:rPr>
              <a:t>不互相點燃</a:t>
            </a:r>
            <a:br>
              <a:rPr lang="zh-TW" altLang="en-US" dirty="0">
                <a:latin typeface="Arial" charset="0"/>
                <a:ea typeface="標楷體" pitchFamily="65" charset="-120"/>
              </a:rPr>
            </a:br>
            <a:r>
              <a:rPr lang="zh-TW" altLang="en-US" dirty="0">
                <a:latin typeface="Arial" charset="0"/>
                <a:ea typeface="標楷體" pitchFamily="65" charset="-120"/>
                <a:sym typeface="Wingdings" pitchFamily="2" charset="2"/>
              </a:rPr>
              <a:t> 不慎傾倒燃</a:t>
            </a:r>
            <a:br>
              <a:rPr lang="zh-TW" altLang="en-US" dirty="0">
                <a:latin typeface="Arial" charset="0"/>
                <a:ea typeface="標楷體" pitchFamily="65" charset="-120"/>
                <a:sym typeface="Wingdings" pitchFamily="2" charset="2"/>
              </a:rPr>
            </a:br>
            <a:r>
              <a:rPr lang="zh-TW" altLang="en-US" dirty="0">
                <a:latin typeface="Arial" charset="0"/>
                <a:ea typeface="標楷體" pitchFamily="65" charset="-120"/>
                <a:sym typeface="Wingdings" pitchFamily="2" charset="2"/>
              </a:rPr>
              <a:t>    燒，用</a:t>
            </a:r>
            <a:r>
              <a:rPr lang="zh-TW" altLang="en-US" dirty="0">
                <a:solidFill>
                  <a:srgbClr val="0000FF"/>
                </a:solidFill>
                <a:latin typeface="Arial" charset="0"/>
                <a:ea typeface="標楷體" pitchFamily="65" charset="-120"/>
                <a:sym typeface="Wingdings" pitchFamily="2" charset="2"/>
              </a:rPr>
              <a:t>濕抹</a:t>
            </a:r>
            <a:endParaRPr lang="en-US" altLang="zh-TW" dirty="0">
              <a:solidFill>
                <a:srgbClr val="0000FF"/>
              </a:solidFill>
              <a:latin typeface="Arial" charset="0"/>
              <a:ea typeface="標楷體" pitchFamily="65" charset="-120"/>
              <a:sym typeface="Wingdings" pitchFamily="2" charset="2"/>
            </a:endParaRPr>
          </a:p>
          <a:p>
            <a:r>
              <a:rPr lang="zh-TW" altLang="en-US" dirty="0">
                <a:solidFill>
                  <a:srgbClr val="0000FF"/>
                </a:solidFill>
                <a:latin typeface="Arial" charset="0"/>
                <a:ea typeface="標楷體" pitchFamily="65" charset="-120"/>
                <a:sym typeface="Wingdings" pitchFamily="2" charset="2"/>
              </a:rPr>
              <a:t>    布</a:t>
            </a:r>
            <a:r>
              <a:rPr lang="zh-TW" altLang="en-US" dirty="0">
                <a:latin typeface="Arial" charset="0"/>
                <a:ea typeface="標楷體" pitchFamily="65" charset="-120"/>
                <a:sym typeface="Wingdings" pitchFamily="2" charset="2"/>
              </a:rPr>
              <a:t>蓋</a:t>
            </a:r>
            <a:r>
              <a:rPr lang="zh-TW" altLang="en-US" dirty="0" smtClean="0">
                <a:latin typeface="Arial" charset="0"/>
                <a:ea typeface="標楷體" pitchFamily="65" charset="-120"/>
                <a:sym typeface="Wingdings" pitchFamily="2" charset="2"/>
              </a:rPr>
              <a:t>熄</a:t>
            </a:r>
            <a:endParaRPr lang="en-US" altLang="zh-TW" dirty="0" smtClean="0">
              <a:latin typeface="Arial" charset="0"/>
              <a:ea typeface="標楷體" pitchFamily="65" charset="-120"/>
              <a:sym typeface="Wingdings" pitchFamily="2" charset="2"/>
            </a:endParaRPr>
          </a:p>
          <a:p>
            <a:r>
              <a:rPr lang="zh-TW" altLang="en-US" dirty="0" smtClean="0">
                <a:latin typeface="Arial" charset="0"/>
                <a:ea typeface="標楷體" pitchFamily="65" charset="-120"/>
                <a:sym typeface="Wingdings" pitchFamily="2" charset="2"/>
              </a:rPr>
              <a:t>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不要以書本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墊在酒精燈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下或擋風</a:t>
            </a:r>
            <a:endParaRPr lang="zh-TW" alt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>
              <a:latin typeface="Arial" charset="0"/>
              <a:ea typeface="標楷體" pitchFamily="65" charset="-120"/>
              <a:sym typeface="Wingdings" pitchFamily="2" charset="2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4869160"/>
            <a:ext cx="1728192" cy="1470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禁止標誌 14"/>
          <p:cNvSpPr/>
          <p:nvPr/>
        </p:nvSpPr>
        <p:spPr>
          <a:xfrm rot="5400000">
            <a:off x="7164288" y="4941168"/>
            <a:ext cx="1296144" cy="1296144"/>
          </a:xfrm>
          <a:prstGeom prst="noSmoking">
            <a:avLst>
              <a:gd name="adj" fmla="val 457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3625" y="125413"/>
            <a:ext cx="6870700" cy="828675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solidFill>
                  <a:srgbClr val="FF3399"/>
                </a:solidFill>
                <a:sym typeface="Webdings" pitchFamily="18" charset="2"/>
              </a:rPr>
              <a:t></a:t>
            </a:r>
            <a:r>
              <a:rPr lang="zh-TW" altLang="en-US" dirty="0" smtClean="0">
                <a:solidFill>
                  <a:srgbClr val="0000FF"/>
                </a:solidFill>
                <a:ea typeface="標楷體" pitchFamily="65" charset="-120"/>
              </a:rPr>
              <a:t>試管、量筒的使用</a:t>
            </a:r>
          </a:p>
        </p:txBody>
      </p:sp>
      <p:graphicFrame>
        <p:nvGraphicFramePr>
          <p:cNvPr id="595971" name="Group 3"/>
          <p:cNvGraphicFramePr>
            <a:graphicFrameLocks noGrp="1"/>
          </p:cNvGraphicFramePr>
          <p:nvPr/>
        </p:nvGraphicFramePr>
        <p:xfrm>
          <a:off x="395288" y="1114425"/>
          <a:ext cx="8445500" cy="5410200"/>
        </p:xfrm>
        <a:graphic>
          <a:graphicData uri="http://schemas.openxmlformats.org/drawingml/2006/table">
            <a:tbl>
              <a:tblPr/>
              <a:tblGrid>
                <a:gridCol w="4222750"/>
                <a:gridCol w="4222750"/>
              </a:tblGrid>
              <a:tr h="2705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5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2700338" y="1211263"/>
            <a:ext cx="19478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latin typeface="Arial" charset="0"/>
                <a:ea typeface="標楷體" pitchFamily="65" charset="-120"/>
                <a:sym typeface="Wingdings" pitchFamily="2" charset="2"/>
              </a:rPr>
              <a:t>試管</a:t>
            </a:r>
            <a:r>
              <a:rPr lang="zh-TW" altLang="en-US">
                <a:latin typeface="Comic Sans MS" pitchFamily="66" charset="0"/>
                <a:sym typeface="Wingdings" pitchFamily="2" charset="2"/>
              </a:rPr>
              <a:t>：</a:t>
            </a:r>
            <a:br>
              <a:rPr lang="zh-TW" altLang="en-US">
                <a:latin typeface="Comic Sans MS" pitchFamily="66" charset="0"/>
                <a:sym typeface="Wingdings" pitchFamily="2" charset="2"/>
              </a:rPr>
            </a:br>
            <a:r>
              <a:rPr lang="zh-TW" altLang="en-US">
                <a:latin typeface="Arial" charset="0"/>
                <a:ea typeface="標楷體" pitchFamily="65" charset="-120"/>
                <a:sym typeface="Wingdings" pitchFamily="2" charset="2"/>
              </a:rPr>
              <a:t>可直接加熱</a:t>
            </a:r>
          </a:p>
        </p:txBody>
      </p:sp>
      <p:pic>
        <p:nvPicPr>
          <p:cNvPr id="15" name="Picture 2" descr="G:\982上課轉圖\00-進入實驗室\容器使用-2.jpg"/>
          <p:cNvPicPr>
            <a:picLocks noChangeAspect="1" noChangeArrowheads="1"/>
          </p:cNvPicPr>
          <p:nvPr/>
        </p:nvPicPr>
        <p:blipFill>
          <a:blip r:embed="rId2" cstate="print"/>
          <a:srcRect r="6779"/>
          <a:stretch>
            <a:fillRect/>
          </a:stretch>
        </p:blipFill>
        <p:spPr bwMode="auto">
          <a:xfrm>
            <a:off x="460375" y="1195388"/>
            <a:ext cx="2095500" cy="250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4" descr="Scan0014"/>
          <p:cNvPicPr>
            <a:picLocks noChangeAspect="1" noChangeArrowheads="1"/>
          </p:cNvPicPr>
          <p:nvPr/>
        </p:nvPicPr>
        <p:blipFill>
          <a:blip r:embed="rId3" cstate="print"/>
          <a:srcRect l="6894" t="49521" r="15588" b="26949"/>
          <a:stretch>
            <a:fillRect/>
          </a:stretch>
        </p:blipFill>
        <p:spPr bwMode="auto">
          <a:xfrm>
            <a:off x="4716463" y="1217389"/>
            <a:ext cx="207486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6826250" y="1196752"/>
            <a:ext cx="1922463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000" dirty="0">
                <a:latin typeface="Arial" charset="0"/>
                <a:ea typeface="標楷體" pitchFamily="65" charset="-120"/>
                <a:sym typeface="Wingdings" pitchFamily="2" charset="2"/>
              </a:rPr>
              <a:t> </a:t>
            </a:r>
            <a:r>
              <a:rPr lang="zh-TW" altLang="en-US" sz="2000" dirty="0">
                <a:latin typeface="Arial" charset="0"/>
                <a:ea typeface="標楷體" pitchFamily="65" charset="-120"/>
                <a:sym typeface="Wingdings" pitchFamily="2" charset="2"/>
              </a:rPr>
              <a:t>試管可直接</a:t>
            </a:r>
            <a:endParaRPr lang="en-US" altLang="zh-TW" sz="2000" dirty="0">
              <a:latin typeface="Arial" charset="0"/>
              <a:ea typeface="標楷體" pitchFamily="65" charset="-120"/>
              <a:sym typeface="Wingdings" pitchFamily="2" charset="2"/>
            </a:endParaRPr>
          </a:p>
          <a:p>
            <a:r>
              <a:rPr lang="zh-TW" altLang="en-US" sz="2000" dirty="0">
                <a:latin typeface="Arial" charset="0"/>
                <a:ea typeface="標楷體" pitchFamily="65" charset="-120"/>
                <a:sym typeface="Wingdings" pitchFamily="2" charset="2"/>
              </a:rPr>
              <a:t>    加熱，但管</a:t>
            </a:r>
            <a:endParaRPr lang="en-US" altLang="zh-TW" sz="2000" dirty="0">
              <a:latin typeface="Arial" charset="0"/>
              <a:ea typeface="標楷體" pitchFamily="65" charset="-120"/>
              <a:sym typeface="Wingdings" pitchFamily="2" charset="2"/>
            </a:endParaRPr>
          </a:p>
          <a:p>
            <a:r>
              <a:rPr lang="zh-TW" altLang="en-US" sz="2000" dirty="0">
                <a:latin typeface="Arial" charset="0"/>
                <a:ea typeface="標楷體" pitchFamily="65" charset="-120"/>
                <a:sym typeface="Wingdings" pitchFamily="2" charset="2"/>
              </a:rPr>
              <a:t>   口不可對人</a:t>
            </a:r>
            <a:br>
              <a:rPr lang="zh-TW" altLang="en-US" sz="2000" dirty="0">
                <a:latin typeface="Arial" charset="0"/>
                <a:ea typeface="標楷體" pitchFamily="65" charset="-120"/>
                <a:sym typeface="Wingdings" pitchFamily="2" charset="2"/>
              </a:rPr>
            </a:br>
            <a:r>
              <a:rPr lang="zh-TW" altLang="en-US" sz="2000" dirty="0">
                <a:latin typeface="Arial" charset="0"/>
                <a:ea typeface="標楷體" pitchFamily="65" charset="-120"/>
                <a:sym typeface="Wingdings" pitchFamily="2" charset="2"/>
              </a:rPr>
              <a:t> 試管應</a:t>
            </a:r>
            <a:r>
              <a:rPr lang="zh-TW" altLang="en-US" sz="2000" dirty="0">
                <a:solidFill>
                  <a:srgbClr val="0000FF"/>
                </a:solidFill>
                <a:latin typeface="Arial" charset="0"/>
                <a:ea typeface="標楷體" pitchFamily="65" charset="-120"/>
                <a:sym typeface="Wingdings" pitchFamily="2" charset="2"/>
              </a:rPr>
              <a:t>傾斜</a:t>
            </a:r>
            <a:endParaRPr lang="en-US" altLang="zh-TW" sz="2000" dirty="0">
              <a:solidFill>
                <a:srgbClr val="0000FF"/>
              </a:solidFill>
              <a:latin typeface="Arial" charset="0"/>
              <a:ea typeface="標楷體" pitchFamily="65" charset="-120"/>
              <a:sym typeface="Wingdings" pitchFamily="2" charset="2"/>
            </a:endParaRPr>
          </a:p>
          <a:p>
            <a:r>
              <a:rPr lang="zh-TW" altLang="en-US" sz="2000" dirty="0">
                <a:solidFill>
                  <a:srgbClr val="0000FF"/>
                </a:solidFill>
                <a:latin typeface="Arial" charset="0"/>
                <a:ea typeface="標楷體" pitchFamily="65" charset="-120"/>
                <a:sym typeface="Wingdings" pitchFamily="2" charset="2"/>
              </a:rPr>
              <a:t>    以加大受熱</a:t>
            </a:r>
            <a:endParaRPr lang="en-US" altLang="zh-TW" sz="2000" dirty="0">
              <a:solidFill>
                <a:srgbClr val="0000FF"/>
              </a:solidFill>
              <a:latin typeface="Arial" charset="0"/>
              <a:ea typeface="標楷體" pitchFamily="65" charset="-120"/>
              <a:sym typeface="Wingdings" pitchFamily="2" charset="2"/>
            </a:endParaRPr>
          </a:p>
          <a:p>
            <a:r>
              <a:rPr lang="zh-TW" altLang="en-US" sz="2000" dirty="0">
                <a:solidFill>
                  <a:srgbClr val="0000FF"/>
                </a:solidFill>
                <a:latin typeface="Arial" charset="0"/>
                <a:ea typeface="標楷體" pitchFamily="65" charset="-120"/>
                <a:sym typeface="Wingdings" pitchFamily="2" charset="2"/>
              </a:rPr>
              <a:t>    面積</a:t>
            </a:r>
            <a:r>
              <a:rPr lang="zh-TW" altLang="en-US" sz="2000" dirty="0">
                <a:latin typeface="Arial" charset="0"/>
                <a:ea typeface="標楷體" pitchFamily="65" charset="-120"/>
                <a:sym typeface="Wingdings" pitchFamily="2" charset="2"/>
              </a:rPr>
              <a:t/>
            </a:r>
            <a:br>
              <a:rPr lang="zh-TW" altLang="en-US" sz="2000" dirty="0">
                <a:latin typeface="Arial" charset="0"/>
                <a:ea typeface="標楷體" pitchFamily="65" charset="-120"/>
                <a:sym typeface="Wingdings" pitchFamily="2" charset="2"/>
              </a:rPr>
            </a:br>
            <a:r>
              <a:rPr lang="zh-TW" altLang="en-US" sz="2000" dirty="0">
                <a:latin typeface="Arial" charset="0"/>
                <a:ea typeface="標楷體" pitchFamily="65" charset="-120"/>
                <a:sym typeface="Wingdings" pitchFamily="2" charset="2"/>
              </a:rPr>
              <a:t> 夾住離管口</a:t>
            </a:r>
            <a:endParaRPr lang="en-US" altLang="zh-TW" sz="2000" dirty="0">
              <a:latin typeface="Arial" charset="0"/>
              <a:ea typeface="標楷體" pitchFamily="65" charset="-120"/>
              <a:sym typeface="Wingdings" pitchFamily="2" charset="2"/>
            </a:endParaRPr>
          </a:p>
          <a:p>
            <a:r>
              <a:rPr lang="zh-TW" altLang="en-US" sz="2000" dirty="0">
                <a:latin typeface="Arial" charset="0"/>
                <a:ea typeface="標楷體" pitchFamily="65" charset="-120"/>
                <a:sym typeface="Wingdings" pitchFamily="2" charset="2"/>
              </a:rPr>
              <a:t>    三分之ㄧ處</a:t>
            </a:r>
          </a:p>
        </p:txBody>
      </p:sp>
      <p:pic>
        <p:nvPicPr>
          <p:cNvPr id="18" name="Picture 17" descr="Scan0016"/>
          <p:cNvPicPr>
            <a:picLocks noChangeAspect="1" noChangeArrowheads="1"/>
          </p:cNvPicPr>
          <p:nvPr/>
        </p:nvPicPr>
        <p:blipFill>
          <a:blip r:embed="rId4" cstate="print">
            <a:lum bright="-6000"/>
          </a:blip>
          <a:srcRect l="18007" t="48488" r="19128" b="29909"/>
          <a:stretch>
            <a:fillRect/>
          </a:stretch>
        </p:blipFill>
        <p:spPr bwMode="auto">
          <a:xfrm>
            <a:off x="611188" y="3933825"/>
            <a:ext cx="198278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2700338" y="3933825"/>
            <a:ext cx="17875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latin typeface="Arial" charset="0"/>
                <a:ea typeface="標楷體" pitchFamily="65" charset="-120"/>
                <a:sym typeface="Wingdings" pitchFamily="2" charset="2"/>
              </a:rPr>
              <a:t>量筒不可加熱</a:t>
            </a:r>
            <a:endParaRPr lang="zh-TW" altLang="en-US">
              <a:latin typeface="Arial" charset="0"/>
              <a:ea typeface="標楷體" pitchFamily="65" charset="-120"/>
            </a:endParaRPr>
          </a:p>
        </p:txBody>
      </p:sp>
      <p:pic>
        <p:nvPicPr>
          <p:cNvPr id="20" name="Picture 16" descr="Scan0016"/>
          <p:cNvPicPr>
            <a:picLocks noChangeAspect="1" noChangeArrowheads="1"/>
          </p:cNvPicPr>
          <p:nvPr/>
        </p:nvPicPr>
        <p:blipFill>
          <a:blip r:embed="rId4" cstate="print">
            <a:lum bright="-6000"/>
          </a:blip>
          <a:srcRect l="19000" t="25726" r="19199" b="52548"/>
          <a:stretch>
            <a:fillRect/>
          </a:stretch>
        </p:blipFill>
        <p:spPr bwMode="auto">
          <a:xfrm>
            <a:off x="4716016" y="3920703"/>
            <a:ext cx="1993900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6716266" y="3979441"/>
            <a:ext cx="211455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latin typeface="Arial" charset="0"/>
                <a:ea typeface="標楷體" pitchFamily="65" charset="-120"/>
                <a:sym typeface="Wingdings" pitchFamily="2" charset="2"/>
              </a:rPr>
              <a:t>量筒內不可作藥品混合</a:t>
            </a:r>
            <a:r>
              <a:rPr lang="zh-TW" altLang="en-US">
                <a:latin typeface="Comic Sans MS" pitchFamily="66" charset="0"/>
                <a:ea typeface="標楷體" pitchFamily="65" charset="-120"/>
                <a:sym typeface="Wingdings" pitchFamily="2" charset="2"/>
              </a:rPr>
              <a:t>，只用作</a:t>
            </a:r>
            <a:r>
              <a:rPr lang="zh-TW" altLang="en-US">
                <a:solidFill>
                  <a:srgbClr val="0000FF"/>
                </a:solidFill>
                <a:latin typeface="Comic Sans MS" pitchFamily="66" charset="0"/>
                <a:ea typeface="標楷體" pitchFamily="65" charset="-120"/>
                <a:sym typeface="Wingdings" pitchFamily="2" charset="2"/>
              </a:rPr>
              <a:t>液體體積測量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9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3625" y="125413"/>
            <a:ext cx="6870700" cy="828675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solidFill>
                  <a:srgbClr val="FF3399"/>
                </a:solidFill>
                <a:sym typeface="Webdings" pitchFamily="18" charset="2"/>
              </a:rPr>
              <a:t></a:t>
            </a:r>
            <a:r>
              <a:rPr lang="zh-TW" altLang="en-US" dirty="0" smtClean="0">
                <a:solidFill>
                  <a:srgbClr val="0000FF"/>
                </a:solidFill>
                <a:ea typeface="標楷體" pitchFamily="65" charset="-120"/>
                <a:sym typeface="Webdings" pitchFamily="18" charset="2"/>
              </a:rPr>
              <a:t>其他</a:t>
            </a:r>
            <a:r>
              <a:rPr lang="zh-TW" altLang="en-US" dirty="0" smtClean="0">
                <a:solidFill>
                  <a:srgbClr val="0000FF"/>
                </a:solidFill>
                <a:ea typeface="標楷體" pitchFamily="65" charset="-120"/>
              </a:rPr>
              <a:t>的使用</a:t>
            </a:r>
          </a:p>
        </p:txBody>
      </p:sp>
      <p:graphicFrame>
        <p:nvGraphicFramePr>
          <p:cNvPr id="595971" name="Group 3"/>
          <p:cNvGraphicFramePr>
            <a:graphicFrameLocks noGrp="1"/>
          </p:cNvGraphicFramePr>
          <p:nvPr/>
        </p:nvGraphicFramePr>
        <p:xfrm>
          <a:off x="395288" y="1114425"/>
          <a:ext cx="8445500" cy="5410200"/>
        </p:xfrm>
        <a:graphic>
          <a:graphicData uri="http://schemas.openxmlformats.org/drawingml/2006/table">
            <a:tbl>
              <a:tblPr/>
              <a:tblGrid>
                <a:gridCol w="4222750"/>
                <a:gridCol w="4222750"/>
              </a:tblGrid>
              <a:tr h="2705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5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4" name="Picture 2" descr="G:\982上課轉圖\00-進入實驗室\容器使用-1.jpg"/>
          <p:cNvPicPr>
            <a:picLocks noChangeAspect="1" noChangeArrowheads="1"/>
          </p:cNvPicPr>
          <p:nvPr/>
        </p:nvPicPr>
        <p:blipFill>
          <a:blip r:embed="rId2" cstate="print"/>
          <a:srcRect t="7193"/>
          <a:stretch>
            <a:fillRect/>
          </a:stretch>
        </p:blipFill>
        <p:spPr bwMode="auto">
          <a:xfrm>
            <a:off x="467544" y="1181894"/>
            <a:ext cx="2081212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2628131" y="1124744"/>
            <a:ext cx="194786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latin typeface="Arial" charset="0"/>
                <a:ea typeface="標楷體" pitchFamily="65" charset="-120"/>
                <a:sym typeface="Wingdings" pitchFamily="2" charset="2"/>
              </a:rPr>
              <a:t>其餘容器</a:t>
            </a:r>
            <a:r>
              <a:rPr lang="zh-TW" altLang="en-US">
                <a:latin typeface="Comic Sans MS" pitchFamily="66" charset="0"/>
                <a:ea typeface="標楷體" pitchFamily="65" charset="-120"/>
                <a:sym typeface="Wingdings" pitchFamily="2" charset="2"/>
              </a:rPr>
              <a:t>：</a:t>
            </a:r>
            <a:br>
              <a:rPr lang="zh-TW" altLang="en-US">
                <a:latin typeface="Comic Sans MS" pitchFamily="66" charset="0"/>
                <a:ea typeface="標楷體" pitchFamily="65" charset="-120"/>
                <a:sym typeface="Wingdings" pitchFamily="2" charset="2"/>
              </a:rPr>
            </a:br>
            <a:r>
              <a:rPr lang="zh-TW" altLang="en-US">
                <a:latin typeface="Arial" charset="0"/>
                <a:ea typeface="標楷體" pitchFamily="65" charset="-120"/>
                <a:sym typeface="Wingdings" pitchFamily="2" charset="2"/>
              </a:rPr>
              <a:t>應放在</a:t>
            </a:r>
            <a:r>
              <a:rPr lang="zh-TW" altLang="en-US">
                <a:solidFill>
                  <a:srgbClr val="0000FF"/>
                </a:solidFill>
                <a:latin typeface="Arial" charset="0"/>
                <a:ea typeface="標楷體" pitchFamily="65" charset="-120"/>
                <a:sym typeface="Wingdings" pitchFamily="2" charset="2"/>
              </a:rPr>
              <a:t>陶瓷纖維網</a:t>
            </a:r>
            <a:r>
              <a:rPr lang="zh-TW" altLang="en-US">
                <a:latin typeface="Arial" charset="0"/>
                <a:ea typeface="標楷體" pitchFamily="65" charset="-120"/>
                <a:sym typeface="Wingdings" pitchFamily="2" charset="2"/>
              </a:rPr>
              <a:t>上或使用</a:t>
            </a:r>
            <a:r>
              <a:rPr lang="zh-TW" altLang="en-US">
                <a:solidFill>
                  <a:srgbClr val="0000FF"/>
                </a:solidFill>
                <a:latin typeface="Arial" charset="0"/>
                <a:ea typeface="標楷體" pitchFamily="65" charset="-120"/>
                <a:sym typeface="Wingdings" pitchFamily="2" charset="2"/>
              </a:rPr>
              <a:t>隔水加熱法</a:t>
            </a:r>
            <a:r>
              <a:rPr lang="zh-TW" altLang="en-US">
                <a:latin typeface="Comic Sans MS" pitchFamily="66" charset="0"/>
                <a:ea typeface="標楷體" pitchFamily="65" charset="-120"/>
                <a:sym typeface="Wingdings" pitchFamily="2" charset="2"/>
              </a:rPr>
              <a:t>（</a:t>
            </a:r>
            <a:r>
              <a:rPr lang="zh-TW" altLang="en-US">
                <a:solidFill>
                  <a:schemeClr val="tx2"/>
                </a:solidFill>
                <a:latin typeface="Comic Sans MS" pitchFamily="66" charset="0"/>
                <a:ea typeface="標楷體" pitchFamily="65" charset="-120"/>
                <a:sym typeface="Wingdings" pitchFamily="2" charset="2"/>
              </a:rPr>
              <a:t>水浴法</a:t>
            </a:r>
            <a:r>
              <a:rPr lang="zh-TW" altLang="en-US">
                <a:latin typeface="Comic Sans MS" pitchFamily="66" charset="0"/>
                <a:ea typeface="標楷體" pitchFamily="65" charset="-120"/>
                <a:sym typeface="Wingdings" pitchFamily="2" charset="2"/>
              </a:rPr>
              <a:t>）加熱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2684463" y="3933825"/>
            <a:ext cx="17573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latin typeface="Arial" charset="0"/>
                <a:ea typeface="標楷體" pitchFamily="65" charset="-120"/>
                <a:sym typeface="Wingdings" pitchFamily="2" charset="2"/>
              </a:rPr>
              <a:t>攪拌時</a:t>
            </a:r>
            <a:r>
              <a:rPr lang="zh-TW" altLang="en-US">
                <a:latin typeface="Comic Sans MS" pitchFamily="66" charset="0"/>
                <a:ea typeface="標楷體" pitchFamily="65" charset="-120"/>
                <a:sym typeface="Wingdings" pitchFamily="2" charset="2"/>
              </a:rPr>
              <a:t>：</a:t>
            </a:r>
            <a:br>
              <a:rPr lang="zh-TW" altLang="en-US">
                <a:latin typeface="Comic Sans MS" pitchFamily="66" charset="0"/>
                <a:ea typeface="標楷體" pitchFamily="65" charset="-120"/>
                <a:sym typeface="Wingdings" pitchFamily="2" charset="2"/>
              </a:rPr>
            </a:br>
            <a:r>
              <a:rPr lang="zh-TW" altLang="en-US">
                <a:latin typeface="Comic Sans MS" pitchFamily="66" charset="0"/>
                <a:ea typeface="標楷體" pitchFamily="65" charset="-120"/>
                <a:sym typeface="Wingdings" pitchFamily="2" charset="2"/>
              </a:rPr>
              <a:t>用</a:t>
            </a:r>
            <a:r>
              <a:rPr lang="zh-TW" altLang="en-US">
                <a:solidFill>
                  <a:srgbClr val="0000FF"/>
                </a:solidFill>
                <a:latin typeface="Comic Sans MS" pitchFamily="66" charset="0"/>
                <a:ea typeface="標楷體" pitchFamily="65" charset="-120"/>
                <a:sym typeface="Wingdings" pitchFamily="2" charset="2"/>
              </a:rPr>
              <a:t>玻璃棒</a:t>
            </a:r>
            <a:r>
              <a:rPr lang="zh-TW" altLang="en-US">
                <a:latin typeface="Comic Sans MS" pitchFamily="66" charset="0"/>
                <a:ea typeface="標楷體" pitchFamily="65" charset="-120"/>
                <a:sym typeface="Wingdings" pitchFamily="2" charset="2"/>
              </a:rPr>
              <a:t>，</a:t>
            </a:r>
            <a:br>
              <a:rPr lang="zh-TW" altLang="en-US">
                <a:latin typeface="Comic Sans MS" pitchFamily="66" charset="0"/>
                <a:ea typeface="標楷體" pitchFamily="65" charset="-120"/>
                <a:sym typeface="Wingdings" pitchFamily="2" charset="2"/>
              </a:rPr>
            </a:br>
            <a:r>
              <a:rPr lang="zh-TW" altLang="en-US">
                <a:latin typeface="Comic Sans MS" pitchFamily="66" charset="0"/>
                <a:ea typeface="標楷體" pitchFamily="65" charset="-120"/>
                <a:sym typeface="Wingdings" pitchFamily="2" charset="2"/>
              </a:rPr>
              <a:t>不可用溫度計</a:t>
            </a:r>
          </a:p>
        </p:txBody>
      </p:sp>
      <p:pic>
        <p:nvPicPr>
          <p:cNvPr id="17" name="Picture 2" descr="G:\982上課轉圖\00-進入實驗室\容器使用-4.jpg"/>
          <p:cNvPicPr>
            <a:picLocks noChangeAspect="1" noChangeArrowheads="1"/>
          </p:cNvPicPr>
          <p:nvPr/>
        </p:nvPicPr>
        <p:blipFill>
          <a:blip r:embed="rId3" cstate="print"/>
          <a:srcRect l="2641" t="11128" r="39021"/>
          <a:stretch>
            <a:fillRect/>
          </a:stretch>
        </p:blipFill>
        <p:spPr bwMode="auto">
          <a:xfrm>
            <a:off x="534988" y="3892550"/>
            <a:ext cx="2017712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5" descr="Scan0015"/>
          <p:cNvPicPr>
            <a:picLocks noChangeAspect="1" noChangeArrowheads="1"/>
          </p:cNvPicPr>
          <p:nvPr/>
        </p:nvPicPr>
        <p:blipFill>
          <a:blip r:embed="rId4" cstate="print"/>
          <a:srcRect l="12524" t="49371" r="16914" b="6909"/>
          <a:stretch>
            <a:fillRect/>
          </a:stretch>
        </p:blipFill>
        <p:spPr bwMode="auto">
          <a:xfrm>
            <a:off x="4716016" y="1282700"/>
            <a:ext cx="2071688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6882954" y="1301750"/>
            <a:ext cx="17875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latin typeface="Arial" charset="0"/>
                <a:ea typeface="標楷體" pitchFamily="65" charset="-120"/>
                <a:sym typeface="Wingdings" pitchFamily="2" charset="2"/>
              </a:rPr>
              <a:t>滴管不可倒持</a:t>
            </a:r>
            <a:endParaRPr lang="zh-TW" altLang="en-US">
              <a:latin typeface="Arial" charset="0"/>
              <a:ea typeface="標楷體" pitchFamily="65" charset="-120"/>
            </a:endParaRP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6977063" y="3946525"/>
            <a:ext cx="17716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latin typeface="Arial" charset="0"/>
                <a:ea typeface="標楷體" pitchFamily="65" charset="-120"/>
                <a:sym typeface="Wingdings" pitchFamily="2" charset="2"/>
              </a:rPr>
              <a:t>若有聞氣味之必要時</a:t>
            </a:r>
            <a:r>
              <a:rPr lang="zh-TW" altLang="en-US">
                <a:latin typeface="Comic Sans MS" pitchFamily="66" charset="0"/>
                <a:ea typeface="標楷體" pitchFamily="65" charset="-120"/>
                <a:sym typeface="Wingdings" pitchFamily="2" charset="2"/>
              </a:rPr>
              <a:t>，以</a:t>
            </a:r>
            <a:r>
              <a:rPr lang="zh-TW" altLang="en-US">
                <a:solidFill>
                  <a:srgbClr val="0000FF"/>
                </a:solidFill>
                <a:latin typeface="Comic Sans MS" pitchFamily="66" charset="0"/>
                <a:ea typeface="標楷體" pitchFamily="65" charset="-120"/>
                <a:sym typeface="Wingdings" pitchFamily="2" charset="2"/>
              </a:rPr>
              <a:t>搧嗅法</a:t>
            </a:r>
            <a:r>
              <a:rPr lang="zh-TW" altLang="en-US">
                <a:latin typeface="Comic Sans MS" pitchFamily="66" charset="0"/>
                <a:ea typeface="標楷體" pitchFamily="65" charset="-120"/>
                <a:sym typeface="Wingdings" pitchFamily="2" charset="2"/>
              </a:rPr>
              <a:t>用手搧聞之</a:t>
            </a:r>
          </a:p>
        </p:txBody>
      </p:sp>
      <p:pic>
        <p:nvPicPr>
          <p:cNvPr id="21" name="Picture 5" descr="G:\982上課轉圖\00-進入實驗室\藥品調配觀察-1.jpg"/>
          <p:cNvPicPr>
            <a:picLocks noChangeAspect="1" noChangeArrowheads="1"/>
          </p:cNvPicPr>
          <p:nvPr/>
        </p:nvPicPr>
        <p:blipFill>
          <a:blip r:embed="rId5" cstate="print"/>
          <a:srcRect l="7098" r="2460"/>
          <a:stretch>
            <a:fillRect/>
          </a:stretch>
        </p:blipFill>
        <p:spPr bwMode="auto">
          <a:xfrm>
            <a:off x="4706938" y="3892550"/>
            <a:ext cx="2043112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2250" y="115888"/>
            <a:ext cx="6870700" cy="771525"/>
          </a:xfrm>
        </p:spPr>
        <p:txBody>
          <a:bodyPr/>
          <a:lstStyle/>
          <a:p>
            <a:pPr algn="l" eaLnBrk="1" hangingPunct="1"/>
            <a:r>
              <a:rPr lang="en-US" altLang="zh-TW" smtClean="0">
                <a:solidFill>
                  <a:srgbClr val="FF3399"/>
                </a:solidFill>
                <a:sym typeface="Webdings" pitchFamily="18" charset="2"/>
              </a:rPr>
              <a:t></a:t>
            </a:r>
            <a:r>
              <a:rPr lang="zh-TW" altLang="en-US" smtClean="0">
                <a:solidFill>
                  <a:srgbClr val="0000FF"/>
                </a:solidFill>
                <a:ea typeface="標楷體" pitchFamily="65" charset="-120"/>
              </a:rPr>
              <a:t>實驗室安全守則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68313" y="908050"/>
            <a:ext cx="8280400" cy="53292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/>
          <a:lstStyle/>
          <a:p>
            <a:pPr marL="0" lvl="1" indent="-285750">
              <a:lnSpc>
                <a:spcPct val="115000"/>
              </a:lnSpc>
            </a:pPr>
            <a:r>
              <a:rPr lang="en-US" altLang="zh-TW" sz="3200" dirty="0">
                <a:solidFill>
                  <a:srgbClr val="000000"/>
                </a:solidFill>
                <a:latin typeface="Arial" charset="0"/>
                <a:ea typeface="標楷體" pitchFamily="65" charset="-120"/>
              </a:rPr>
              <a:t>1.</a:t>
            </a:r>
            <a:r>
              <a:rPr lang="zh-TW" altLang="en-US" sz="3200" dirty="0">
                <a:solidFill>
                  <a:srgbClr val="000000"/>
                </a:solidFill>
                <a:latin typeface="Arial" charset="0"/>
                <a:ea typeface="標楷體" pitchFamily="65" charset="-120"/>
              </a:rPr>
              <a:t>先</a:t>
            </a:r>
            <a:r>
              <a:rPr lang="zh-TW" altLang="en-US" sz="3200" dirty="0" smtClean="0">
                <a:solidFill>
                  <a:srgbClr val="000000"/>
                </a:solidFill>
                <a:latin typeface="Arial" charset="0"/>
                <a:ea typeface="標楷體" pitchFamily="65" charset="-120"/>
              </a:rPr>
              <a:t>打開</a:t>
            </a:r>
            <a:r>
              <a:rPr lang="zh-TW" altLang="en-US" sz="3200" dirty="0" smtClean="0">
                <a:solidFill>
                  <a:srgbClr val="0000FF"/>
                </a:solidFill>
                <a:latin typeface="Arial" charset="0"/>
                <a:ea typeface="標楷體" pitchFamily="65" charset="-120"/>
              </a:rPr>
              <a:t>門窗</a:t>
            </a:r>
            <a:r>
              <a:rPr lang="zh-TW" altLang="en-US" sz="3200" dirty="0" smtClean="0">
                <a:solidFill>
                  <a:srgbClr val="000000"/>
                </a:solidFill>
                <a:latin typeface="Arial" charset="0"/>
                <a:ea typeface="標楷體" pitchFamily="65" charset="-120"/>
              </a:rPr>
              <a:t>，</a:t>
            </a:r>
            <a:r>
              <a:rPr lang="zh-TW" altLang="en-US" sz="3200" dirty="0">
                <a:solidFill>
                  <a:srgbClr val="000000"/>
                </a:solidFill>
                <a:latin typeface="Arial" charset="0"/>
                <a:ea typeface="標楷體" pitchFamily="65" charset="-120"/>
              </a:rPr>
              <a:t>保持空氣流通。</a:t>
            </a:r>
          </a:p>
          <a:p>
            <a:pPr marL="0" lvl="1" indent="-285750">
              <a:lnSpc>
                <a:spcPct val="115000"/>
              </a:lnSpc>
            </a:pPr>
            <a:r>
              <a:rPr lang="en-US" altLang="zh-TW" sz="3200" dirty="0">
                <a:solidFill>
                  <a:srgbClr val="000000"/>
                </a:solidFill>
                <a:latin typeface="Arial" charset="0"/>
                <a:ea typeface="標楷體" pitchFamily="65" charset="-120"/>
              </a:rPr>
              <a:t>2.</a:t>
            </a:r>
            <a:r>
              <a:rPr lang="zh-TW" altLang="en-US" sz="3200" dirty="0">
                <a:ea typeface="標楷體" pitchFamily="65" charset="-120"/>
                <a:cs typeface="Times New Roman" pitchFamily="18" charset="0"/>
              </a:rPr>
              <a:t>了解緊急狀況發生時，疏散及逃生的路線與</a:t>
            </a:r>
            <a:endParaRPr lang="en-US" altLang="zh-TW" sz="3200" dirty="0">
              <a:ea typeface="標楷體" pitchFamily="65" charset="-120"/>
              <a:cs typeface="Times New Roman" pitchFamily="18" charset="0"/>
            </a:endParaRPr>
          </a:p>
          <a:p>
            <a:pPr marL="0" lvl="1" indent="-285750">
              <a:lnSpc>
                <a:spcPct val="115000"/>
              </a:lnSpc>
            </a:pPr>
            <a:r>
              <a:rPr lang="zh-TW" altLang="en-US" sz="3200" dirty="0">
                <a:ea typeface="標楷體" pitchFamily="65" charset="-120"/>
                <a:cs typeface="Times New Roman" pitchFamily="18" charset="0"/>
              </a:rPr>
              <a:t>    程序，並確實了解</a:t>
            </a:r>
            <a:r>
              <a:rPr lang="zh-TW" altLang="en-US" sz="3200" dirty="0">
                <a:solidFill>
                  <a:srgbClr val="0000FF"/>
                </a:solidFill>
                <a:ea typeface="標楷體" pitchFamily="65" charset="-120"/>
                <a:cs typeface="Times New Roman" pitchFamily="18" charset="0"/>
              </a:rPr>
              <a:t>消防設施</a:t>
            </a:r>
            <a:r>
              <a:rPr lang="zh-TW" altLang="en-US" sz="3200" dirty="0">
                <a:ea typeface="標楷體" pitchFamily="65" charset="-120"/>
                <a:cs typeface="Times New Roman" pitchFamily="18" charset="0"/>
              </a:rPr>
              <a:t>的</a:t>
            </a:r>
            <a:endParaRPr lang="en-US" altLang="zh-TW" sz="3200" dirty="0">
              <a:ea typeface="標楷體" pitchFamily="65" charset="-120"/>
              <a:cs typeface="Times New Roman" pitchFamily="18" charset="0"/>
            </a:endParaRPr>
          </a:p>
          <a:p>
            <a:pPr marL="0" lvl="1" indent="-285750">
              <a:lnSpc>
                <a:spcPct val="115000"/>
              </a:lnSpc>
            </a:pPr>
            <a:r>
              <a:rPr lang="zh-TW" altLang="en-US" sz="3200" dirty="0">
                <a:ea typeface="標楷體" pitchFamily="65" charset="-120"/>
                <a:cs typeface="Times New Roman" pitchFamily="18" charset="0"/>
              </a:rPr>
              <a:t>    存放位置與使用方法</a:t>
            </a:r>
            <a:r>
              <a:rPr lang="zh-TW" altLang="en-US" sz="3200" dirty="0">
                <a:solidFill>
                  <a:srgbClr val="000000"/>
                </a:solidFill>
                <a:ea typeface="標楷體" pitchFamily="65" charset="-120"/>
                <a:cs typeface="Times New Roman" pitchFamily="18" charset="0"/>
              </a:rPr>
              <a:t>。</a:t>
            </a:r>
          </a:p>
          <a:p>
            <a:pPr marL="0" lvl="1" indent="-285750">
              <a:lnSpc>
                <a:spcPct val="115000"/>
              </a:lnSpc>
            </a:pPr>
            <a:r>
              <a:rPr lang="en-US" altLang="zh-TW" sz="3200" dirty="0">
                <a:solidFill>
                  <a:srgbClr val="000000"/>
                </a:solidFill>
                <a:latin typeface="Arial" charset="0"/>
                <a:ea typeface="標楷體" pitchFamily="65" charset="-120"/>
              </a:rPr>
              <a:t>3.</a:t>
            </a:r>
            <a:r>
              <a:rPr lang="zh-TW" altLang="en-US" sz="3200" dirty="0">
                <a:solidFill>
                  <a:srgbClr val="000000"/>
                </a:solidFill>
                <a:latin typeface="Arial" charset="0"/>
                <a:ea typeface="標楷體" pitchFamily="65" charset="-120"/>
              </a:rPr>
              <a:t>禁止飲食、嬉戲奔跑。 </a:t>
            </a:r>
            <a:endParaRPr lang="en-US" altLang="zh-TW" sz="3200" dirty="0">
              <a:solidFill>
                <a:srgbClr val="000000"/>
              </a:solidFill>
              <a:latin typeface="Arial" charset="0"/>
              <a:ea typeface="標楷體" pitchFamily="65" charset="-120"/>
            </a:endParaRPr>
          </a:p>
          <a:p>
            <a:pPr marL="0" lvl="1" indent="-285750">
              <a:lnSpc>
                <a:spcPct val="115000"/>
              </a:lnSpc>
            </a:pPr>
            <a:r>
              <a:rPr lang="en-US" altLang="zh-TW" sz="3200" dirty="0">
                <a:solidFill>
                  <a:srgbClr val="000000"/>
                </a:solidFill>
                <a:ea typeface="標楷體" pitchFamily="65" charset="-120"/>
              </a:rPr>
              <a:t>4.</a:t>
            </a:r>
            <a:r>
              <a:rPr lang="zh-TW" altLang="en-US" sz="3200" dirty="0">
                <a:ea typeface="標楷體" pitchFamily="65" charset="-120"/>
              </a:rPr>
              <a:t>老師未解說完畢，不可擅自動</a:t>
            </a:r>
            <a:endParaRPr lang="en-US" altLang="zh-TW" sz="3200" dirty="0">
              <a:ea typeface="標楷體" pitchFamily="65" charset="-120"/>
            </a:endParaRPr>
          </a:p>
          <a:p>
            <a:pPr marL="0" lvl="1" indent="-285750">
              <a:lnSpc>
                <a:spcPct val="115000"/>
              </a:lnSpc>
            </a:pPr>
            <a:r>
              <a:rPr lang="zh-TW" altLang="en-US" sz="3200" dirty="0">
                <a:ea typeface="標楷體" pitchFamily="65" charset="-120"/>
              </a:rPr>
              <a:t>    用藥品、器材或設備。</a:t>
            </a:r>
            <a:endParaRPr lang="en-US" altLang="zh-TW" sz="3200" dirty="0">
              <a:solidFill>
                <a:srgbClr val="000000"/>
              </a:solidFill>
              <a:ea typeface="標楷體" pitchFamily="65" charset="-120"/>
            </a:endParaRPr>
          </a:p>
          <a:p>
            <a:pPr marL="0" lvl="1" indent="-285750">
              <a:lnSpc>
                <a:spcPct val="115000"/>
              </a:lnSpc>
            </a:pPr>
            <a:r>
              <a:rPr lang="en-US" altLang="zh-TW" sz="3200" dirty="0">
                <a:solidFill>
                  <a:srgbClr val="000000"/>
                </a:solidFill>
                <a:ea typeface="標楷體" pitchFamily="65" charset="-120"/>
              </a:rPr>
              <a:t>5</a:t>
            </a:r>
            <a:r>
              <a:rPr lang="en-US" altLang="zh-TW" sz="3200" dirty="0" smtClean="0">
                <a:solidFill>
                  <a:srgbClr val="000000"/>
                </a:solidFill>
                <a:ea typeface="標楷體" pitchFamily="65" charset="-120"/>
              </a:rPr>
              <a:t>.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不宜繫領帶；頭髮過長者應綁好固定。</a:t>
            </a:r>
            <a:endParaRPr lang="en-US" altLang="zh-TW" sz="3200" dirty="0">
              <a:ea typeface="標楷體" pitchFamily="65" charset="-120"/>
            </a:endParaRPr>
          </a:p>
          <a:p>
            <a:pPr marL="0" lvl="1" indent="-285750">
              <a:lnSpc>
                <a:spcPct val="115000"/>
              </a:lnSpc>
            </a:pPr>
            <a:r>
              <a:rPr lang="en-US" altLang="zh-TW" sz="3200" dirty="0">
                <a:ea typeface="標楷體" pitchFamily="65" charset="-120"/>
              </a:rPr>
              <a:t>6.</a:t>
            </a:r>
            <a:r>
              <a:rPr lang="zh-TW" altLang="en-US" sz="3200" dirty="0">
                <a:solidFill>
                  <a:srgbClr val="000000"/>
                </a:solidFill>
                <a:latin typeface="Arial" charset="0"/>
                <a:ea typeface="標楷體" pitchFamily="65" charset="-120"/>
              </a:rPr>
              <a:t>隨時發問</a:t>
            </a:r>
            <a:r>
              <a:rPr lang="zh-TW" altLang="en-US" sz="3200" dirty="0">
                <a:latin typeface="Arial" charset="0"/>
                <a:ea typeface="標楷體" pitchFamily="65" charset="-120"/>
              </a:rPr>
              <a:t>，</a:t>
            </a:r>
            <a:r>
              <a:rPr lang="zh-TW" altLang="en-US" sz="3200" dirty="0">
                <a:solidFill>
                  <a:srgbClr val="0000FF"/>
                </a:solidFill>
                <a:latin typeface="Arial" charset="0"/>
                <a:ea typeface="標楷體" pitchFamily="65" charset="-120"/>
              </a:rPr>
              <a:t>切勿私自變更實驗程序</a:t>
            </a:r>
            <a:r>
              <a:rPr lang="zh-TW" altLang="en-US" sz="3200" dirty="0">
                <a:solidFill>
                  <a:srgbClr val="000000"/>
                </a:solidFill>
                <a:latin typeface="Arial" charset="0"/>
                <a:ea typeface="標楷體" pitchFamily="65" charset="-120"/>
              </a:rPr>
              <a:t>。</a:t>
            </a:r>
            <a:endParaRPr lang="zh-TW" altLang="en-US" sz="3200" dirty="0">
              <a:ea typeface="標楷體" pitchFamily="65" charset="-120"/>
            </a:endParaRPr>
          </a:p>
        </p:txBody>
      </p:sp>
      <p:pic>
        <p:nvPicPr>
          <p:cNvPr id="8196" name="Picture 5" descr="extinguish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2214563"/>
            <a:ext cx="2232025" cy="258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227013"/>
            <a:ext cx="6870700" cy="771525"/>
          </a:xfrm>
        </p:spPr>
        <p:txBody>
          <a:bodyPr/>
          <a:lstStyle/>
          <a:p>
            <a:pPr eaLnBrk="1" hangingPunct="1"/>
            <a:r>
              <a:rPr lang="en-US" altLang="zh-TW" smtClean="0">
                <a:solidFill>
                  <a:srgbClr val="FF3399"/>
                </a:solidFill>
                <a:sym typeface="Webdings" pitchFamily="18" charset="2"/>
              </a:rPr>
              <a:t></a:t>
            </a:r>
            <a:r>
              <a:rPr lang="zh-TW" altLang="en-US" smtClean="0">
                <a:solidFill>
                  <a:srgbClr val="0000FF"/>
                </a:solidFill>
                <a:ea typeface="標楷體" pitchFamily="65" charset="-120"/>
              </a:rPr>
              <a:t>強酸的稀釋方法</a:t>
            </a:r>
          </a:p>
        </p:txBody>
      </p:sp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1779588" y="1241425"/>
            <a:ext cx="5832475" cy="4248150"/>
            <a:chOff x="1440" y="1296"/>
            <a:chExt cx="3312" cy="2485"/>
          </a:xfrm>
        </p:grpSpPr>
        <p:pic>
          <p:nvPicPr>
            <p:cNvPr id="18441" name="Picture 4" descr="YY884-3-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0" y="1296"/>
              <a:ext cx="3312" cy="2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8442" name="Group 5"/>
            <p:cNvGrpSpPr>
              <a:grpSpLocks/>
            </p:cNvGrpSpPr>
            <p:nvPr/>
          </p:nvGrpSpPr>
          <p:grpSpPr bwMode="auto">
            <a:xfrm>
              <a:off x="2208" y="2342"/>
              <a:ext cx="2112" cy="1250"/>
              <a:chOff x="2208" y="2342"/>
              <a:chExt cx="2112" cy="1250"/>
            </a:xfrm>
          </p:grpSpPr>
          <p:sp>
            <p:nvSpPr>
              <p:cNvPr id="18443" name="Line 6"/>
              <p:cNvSpPr>
                <a:spLocks noChangeShapeType="1"/>
              </p:cNvSpPr>
              <p:nvPr/>
            </p:nvSpPr>
            <p:spPr bwMode="auto">
              <a:xfrm>
                <a:off x="3072" y="2496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8444" name="Line 7"/>
              <p:cNvSpPr>
                <a:spLocks noChangeShapeType="1"/>
              </p:cNvSpPr>
              <p:nvPr/>
            </p:nvSpPr>
            <p:spPr bwMode="auto">
              <a:xfrm>
                <a:off x="2496" y="3504"/>
                <a:ext cx="5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8445" name="Text Box 8"/>
              <p:cNvSpPr txBox="1">
                <a:spLocks noChangeArrowheads="1"/>
              </p:cNvSpPr>
              <p:nvPr/>
            </p:nvSpPr>
            <p:spPr bwMode="auto">
              <a:xfrm>
                <a:off x="3696" y="2342"/>
                <a:ext cx="624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TW" altLang="en-US" sz="2000">
                    <a:ea typeface="標楷體" pitchFamily="65" charset="-120"/>
                  </a:rPr>
                  <a:t>濃硫酸</a:t>
                </a:r>
              </a:p>
            </p:txBody>
          </p:sp>
          <p:sp>
            <p:nvSpPr>
              <p:cNvPr id="18446" name="Text Box 9"/>
              <p:cNvSpPr txBox="1">
                <a:spLocks noChangeArrowheads="1"/>
              </p:cNvSpPr>
              <p:nvPr/>
            </p:nvSpPr>
            <p:spPr bwMode="auto">
              <a:xfrm>
                <a:off x="2208" y="3360"/>
                <a:ext cx="336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TW" altLang="en-US" sz="2000">
                    <a:ea typeface="標楷體" pitchFamily="65" charset="-120"/>
                  </a:rPr>
                  <a:t>水</a:t>
                </a:r>
              </a:p>
            </p:txBody>
          </p:sp>
        </p:grpSp>
      </p:grpSp>
      <p:sp>
        <p:nvSpPr>
          <p:cNvPr id="18436" name="Text Box 10"/>
          <p:cNvSpPr txBox="1">
            <a:spLocks noChangeArrowheads="1"/>
          </p:cNvSpPr>
          <p:nvPr/>
        </p:nvSpPr>
        <p:spPr bwMode="auto">
          <a:xfrm>
            <a:off x="1979613" y="5576888"/>
            <a:ext cx="5688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latin typeface="Comic Sans MS" pitchFamily="66" charset="0"/>
                <a:ea typeface="標楷體" pitchFamily="65" charset="-120"/>
              </a:rPr>
              <a:t>應讓</a:t>
            </a:r>
            <a:r>
              <a:rPr lang="zh-TW" altLang="en-US">
                <a:solidFill>
                  <a:srgbClr val="0000FF"/>
                </a:solidFill>
                <a:latin typeface="Comic Sans MS" pitchFamily="66" charset="0"/>
                <a:ea typeface="標楷體" pitchFamily="65" charset="-120"/>
              </a:rPr>
              <a:t>酸液沿著玻璃棒流入水中</a:t>
            </a:r>
            <a:r>
              <a:rPr lang="zh-TW" altLang="en-US">
                <a:latin typeface="Comic Sans MS" pitchFamily="66" charset="0"/>
                <a:ea typeface="標楷體" pitchFamily="65" charset="-120"/>
              </a:rPr>
              <a:t>並緩緩攪拌</a:t>
            </a:r>
          </a:p>
        </p:txBody>
      </p:sp>
      <p:sp>
        <p:nvSpPr>
          <p:cNvPr id="589836" name="Text Box 12"/>
          <p:cNvSpPr txBox="1">
            <a:spLocks noChangeArrowheads="1"/>
          </p:cNvSpPr>
          <p:nvPr/>
        </p:nvSpPr>
        <p:spPr bwMode="auto">
          <a:xfrm>
            <a:off x="1833563" y="6035675"/>
            <a:ext cx="5834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solidFill>
                  <a:srgbClr val="0000FF"/>
                </a:solidFill>
                <a:latin typeface="Comic Sans MS" pitchFamily="66" charset="0"/>
                <a:ea typeface="標楷體" pitchFamily="65" charset="-120"/>
                <a:sym typeface="Wingdings" pitchFamily="2" charset="2"/>
              </a:rPr>
              <a:t> </a:t>
            </a:r>
            <a:r>
              <a:rPr lang="zh-TW" altLang="en-US" sz="2000">
                <a:solidFill>
                  <a:srgbClr val="0000FF"/>
                </a:solidFill>
                <a:latin typeface="Comic Sans MS" pitchFamily="66" charset="0"/>
                <a:ea typeface="標楷體" pitchFamily="65" charset="-120"/>
              </a:rPr>
              <a:t>讓酸液被多量水包圍而稀釋，減緩其放熱速率</a:t>
            </a:r>
          </a:p>
        </p:txBody>
      </p:sp>
      <p:sp>
        <p:nvSpPr>
          <p:cNvPr id="589837" name="Text Box 13"/>
          <p:cNvSpPr txBox="1">
            <a:spLocks noChangeArrowheads="1"/>
          </p:cNvSpPr>
          <p:nvPr/>
        </p:nvSpPr>
        <p:spPr bwMode="auto">
          <a:xfrm>
            <a:off x="6043613" y="2003425"/>
            <a:ext cx="1533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>
                <a:solidFill>
                  <a:schemeClr val="bg1"/>
                </a:solidFill>
                <a:latin typeface="Comic Sans MS" pitchFamily="66" charset="0"/>
                <a:ea typeface="標楷體" pitchFamily="65" charset="-120"/>
              </a:rPr>
              <a:t>稀釋</a:t>
            </a:r>
            <a:br>
              <a:rPr lang="zh-TW" altLang="en-US" sz="2000">
                <a:solidFill>
                  <a:schemeClr val="bg1"/>
                </a:solidFill>
                <a:latin typeface="Comic Sans MS" pitchFamily="66" charset="0"/>
                <a:ea typeface="標楷體" pitchFamily="65" charset="-120"/>
              </a:rPr>
            </a:br>
            <a:r>
              <a:rPr lang="zh-TW" altLang="en-US" sz="2000">
                <a:solidFill>
                  <a:schemeClr val="bg1"/>
                </a:solidFill>
                <a:latin typeface="Comic Sans MS" pitchFamily="66" charset="0"/>
                <a:ea typeface="標楷體" pitchFamily="65" charset="-120"/>
              </a:rPr>
              <a:t>使水溫上升</a:t>
            </a:r>
          </a:p>
        </p:txBody>
      </p:sp>
      <p:sp>
        <p:nvSpPr>
          <p:cNvPr id="589838" name="Oval 14"/>
          <p:cNvSpPr>
            <a:spLocks noChangeArrowheads="1"/>
          </p:cNvSpPr>
          <p:nvPr/>
        </p:nvSpPr>
        <p:spPr bwMode="auto">
          <a:xfrm>
            <a:off x="3779838" y="2852738"/>
            <a:ext cx="1079500" cy="936625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3492500" y="1341438"/>
            <a:ext cx="33115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solidFill>
                  <a:schemeClr val="bg1"/>
                </a:solidFill>
                <a:ea typeface="標楷體" pitchFamily="65" charset="-120"/>
              </a:rPr>
              <a:t>避免突沸及爆炸性濺射</a:t>
            </a:r>
            <a:endParaRPr lang="zh-TW" altLang="en-US"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9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9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89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9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9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9836" grpId="0"/>
      <p:bldP spid="589837" grpId="0"/>
      <p:bldP spid="589838" grpId="0" animBg="1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Scan0017"/>
          <p:cNvPicPr>
            <a:picLocks noChangeAspect="1" noChangeArrowheads="1"/>
          </p:cNvPicPr>
          <p:nvPr/>
        </p:nvPicPr>
        <p:blipFill>
          <a:blip r:embed="rId2" cstate="print">
            <a:lum bright="-12000" contrast="30000"/>
          </a:blip>
          <a:srcRect l="2475" t="3917" r="3757" b="5717"/>
          <a:stretch>
            <a:fillRect/>
          </a:stretch>
        </p:blipFill>
        <p:spPr bwMode="auto">
          <a:xfrm>
            <a:off x="419100" y="898525"/>
            <a:ext cx="8269288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9043" name="Oval 3"/>
          <p:cNvSpPr>
            <a:spLocks noChangeArrowheads="1"/>
          </p:cNvSpPr>
          <p:nvPr/>
        </p:nvSpPr>
        <p:spPr bwMode="auto">
          <a:xfrm>
            <a:off x="1116013" y="5157788"/>
            <a:ext cx="504825" cy="863600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323975" y="139700"/>
            <a:ext cx="6870700" cy="771525"/>
          </a:xfrm>
        </p:spPr>
        <p:txBody>
          <a:bodyPr/>
          <a:lstStyle/>
          <a:p>
            <a:pPr eaLnBrk="1" hangingPunct="1"/>
            <a:r>
              <a:rPr lang="zh-TW" altLang="en-US" smtClean="0">
                <a:solidFill>
                  <a:schemeClr val="tx1"/>
                </a:solidFill>
                <a:ea typeface="標楷體" pitchFamily="65" charset="-120"/>
              </a:rPr>
              <a:t>瘋狂實驗室</a:t>
            </a:r>
          </a:p>
        </p:txBody>
      </p:sp>
      <p:sp>
        <p:nvSpPr>
          <p:cNvPr id="599045" name="Oval 5"/>
          <p:cNvSpPr>
            <a:spLocks noChangeArrowheads="1"/>
          </p:cNvSpPr>
          <p:nvPr/>
        </p:nvSpPr>
        <p:spPr bwMode="auto">
          <a:xfrm>
            <a:off x="1619250" y="4437063"/>
            <a:ext cx="863600" cy="1079500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99046" name="Oval 6"/>
          <p:cNvSpPr>
            <a:spLocks noChangeArrowheads="1"/>
          </p:cNvSpPr>
          <p:nvPr/>
        </p:nvSpPr>
        <p:spPr bwMode="auto">
          <a:xfrm>
            <a:off x="2268538" y="5157788"/>
            <a:ext cx="1368425" cy="1079500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99047" name="Oval 7"/>
          <p:cNvSpPr>
            <a:spLocks noChangeArrowheads="1"/>
          </p:cNvSpPr>
          <p:nvPr/>
        </p:nvSpPr>
        <p:spPr bwMode="auto">
          <a:xfrm>
            <a:off x="3276600" y="3933825"/>
            <a:ext cx="1368425" cy="1079500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99048" name="Oval 8"/>
          <p:cNvSpPr>
            <a:spLocks noChangeArrowheads="1"/>
          </p:cNvSpPr>
          <p:nvPr/>
        </p:nvSpPr>
        <p:spPr bwMode="auto">
          <a:xfrm>
            <a:off x="6300788" y="5013325"/>
            <a:ext cx="1368425" cy="1079500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99049" name="Oval 9"/>
          <p:cNvSpPr>
            <a:spLocks noChangeArrowheads="1"/>
          </p:cNvSpPr>
          <p:nvPr/>
        </p:nvSpPr>
        <p:spPr bwMode="auto">
          <a:xfrm>
            <a:off x="4643438" y="4365625"/>
            <a:ext cx="1368425" cy="1079500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99050" name="Oval 10"/>
          <p:cNvSpPr>
            <a:spLocks noChangeArrowheads="1"/>
          </p:cNvSpPr>
          <p:nvPr/>
        </p:nvSpPr>
        <p:spPr bwMode="auto">
          <a:xfrm>
            <a:off x="5651500" y="3789363"/>
            <a:ext cx="1368425" cy="1079500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99051" name="Oval 11"/>
          <p:cNvSpPr>
            <a:spLocks noChangeArrowheads="1"/>
          </p:cNvSpPr>
          <p:nvPr/>
        </p:nvSpPr>
        <p:spPr bwMode="auto">
          <a:xfrm>
            <a:off x="6443663" y="2205038"/>
            <a:ext cx="1368425" cy="1079500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99052" name="Oval 12"/>
          <p:cNvSpPr>
            <a:spLocks noChangeArrowheads="1"/>
          </p:cNvSpPr>
          <p:nvPr/>
        </p:nvSpPr>
        <p:spPr bwMode="auto">
          <a:xfrm>
            <a:off x="5435600" y="2781300"/>
            <a:ext cx="1368425" cy="1079500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99053" name="Oval 13"/>
          <p:cNvSpPr>
            <a:spLocks noChangeArrowheads="1"/>
          </p:cNvSpPr>
          <p:nvPr/>
        </p:nvSpPr>
        <p:spPr bwMode="auto">
          <a:xfrm>
            <a:off x="4787900" y="1916113"/>
            <a:ext cx="1368425" cy="1079500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99054" name="Oval 14"/>
          <p:cNvSpPr>
            <a:spLocks noChangeArrowheads="1"/>
          </p:cNvSpPr>
          <p:nvPr/>
        </p:nvSpPr>
        <p:spPr bwMode="auto">
          <a:xfrm>
            <a:off x="4211638" y="3213100"/>
            <a:ext cx="936625" cy="792163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99055" name="Oval 15"/>
          <p:cNvSpPr>
            <a:spLocks noChangeArrowheads="1"/>
          </p:cNvSpPr>
          <p:nvPr/>
        </p:nvSpPr>
        <p:spPr bwMode="auto">
          <a:xfrm>
            <a:off x="2843213" y="1844675"/>
            <a:ext cx="1368425" cy="1079500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99056" name="Oval 16"/>
          <p:cNvSpPr>
            <a:spLocks noChangeArrowheads="1"/>
          </p:cNvSpPr>
          <p:nvPr/>
        </p:nvSpPr>
        <p:spPr bwMode="auto">
          <a:xfrm>
            <a:off x="971550" y="1196975"/>
            <a:ext cx="1368425" cy="1079500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99057" name="Oval 17"/>
          <p:cNvSpPr>
            <a:spLocks noChangeArrowheads="1"/>
          </p:cNvSpPr>
          <p:nvPr/>
        </p:nvSpPr>
        <p:spPr bwMode="auto">
          <a:xfrm>
            <a:off x="1763713" y="3644900"/>
            <a:ext cx="1368425" cy="1079500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99058" name="Oval 18"/>
          <p:cNvSpPr>
            <a:spLocks noChangeArrowheads="1"/>
          </p:cNvSpPr>
          <p:nvPr/>
        </p:nvSpPr>
        <p:spPr bwMode="auto">
          <a:xfrm>
            <a:off x="611188" y="2781300"/>
            <a:ext cx="1657350" cy="1079500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99059" name="Oval 19"/>
          <p:cNvSpPr>
            <a:spLocks noChangeArrowheads="1"/>
          </p:cNvSpPr>
          <p:nvPr/>
        </p:nvSpPr>
        <p:spPr bwMode="auto">
          <a:xfrm>
            <a:off x="2124075" y="2708275"/>
            <a:ext cx="1368425" cy="1079500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9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9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99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99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99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99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99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99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99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99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99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99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99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99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99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99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9043" grpId="0" animBg="1"/>
      <p:bldP spid="599045" grpId="0" animBg="1"/>
      <p:bldP spid="599046" grpId="0" animBg="1"/>
      <p:bldP spid="599047" grpId="0" animBg="1"/>
      <p:bldP spid="599048" grpId="0" animBg="1"/>
      <p:bldP spid="599049" grpId="0" animBg="1"/>
      <p:bldP spid="599050" grpId="0" animBg="1"/>
      <p:bldP spid="599051" grpId="0" animBg="1"/>
      <p:bldP spid="599052" grpId="0" animBg="1"/>
      <p:bldP spid="599053" grpId="0" animBg="1"/>
      <p:bldP spid="599054" grpId="0" animBg="1"/>
      <p:bldP spid="599055" grpId="0" animBg="1"/>
      <p:bldP spid="599056" grpId="0" animBg="1"/>
      <p:bldP spid="599057" grpId="0" animBg="1"/>
      <p:bldP spid="599058" grpId="0" animBg="1"/>
      <p:bldP spid="59905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966" name="Group 102"/>
          <p:cNvGraphicFramePr>
            <a:graphicFrameLocks noGrp="1"/>
          </p:cNvGraphicFramePr>
          <p:nvPr/>
        </p:nvGraphicFramePr>
        <p:xfrm>
          <a:off x="395288" y="620713"/>
          <a:ext cx="8424862" cy="5616577"/>
        </p:xfrm>
        <a:graphic>
          <a:graphicData uri="http://schemas.openxmlformats.org/drawingml/2006/table">
            <a:tbl>
              <a:tblPr/>
              <a:tblGrid>
                <a:gridCol w="4213225"/>
                <a:gridCol w="4211637"/>
              </a:tblGrid>
              <a:tr h="10255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危險事項</a:t>
                      </a:r>
                      <a:endParaRPr kumimoji="1" lang="zh-TW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可能有何危險？</a:t>
                      </a:r>
                      <a:endParaRPr kumimoji="1" lang="zh-TW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1.</a:t>
                      </a:r>
                      <a:r>
                        <a:rPr kumimoji="1" lang="zh-TW" alt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用舌頭嚐試藥品</a:t>
                      </a:r>
                      <a:endParaRPr kumimoji="1" lang="zh-TW" alt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腐蝕性和毒性</a:t>
                      </a:r>
                      <a:endParaRPr kumimoji="1" lang="zh-TW" alt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58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2.</a:t>
                      </a:r>
                      <a:r>
                        <a:rPr kumimoji="1" lang="zh-TW" alt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在實驗室內吃零食和喝水</a:t>
                      </a:r>
                      <a:endParaRPr kumimoji="1" lang="zh-TW" alt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誤食</a:t>
                      </a:r>
                      <a:endParaRPr kumimoji="1" lang="zh-TW" alt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58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3.</a:t>
                      </a:r>
                      <a:r>
                        <a:rPr kumimoji="1" lang="zh-TW" alt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鼻孔接近瓶口嗅聞藥品</a:t>
                      </a:r>
                      <a:endParaRPr kumimoji="1" lang="zh-TW" alt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刺鼻味和毒性</a:t>
                      </a:r>
                      <a:endParaRPr kumimoji="1" lang="zh-TW" alt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4.</a:t>
                      </a:r>
                      <a:r>
                        <a:rPr kumimoji="1" lang="zh-TW" alt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未配戴安全眼鏡</a:t>
                      </a:r>
                      <a:endParaRPr kumimoji="1" lang="zh-TW" alt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危險物質噴到眼睛</a:t>
                      </a:r>
                      <a:endParaRPr kumimoji="1" lang="zh-TW" alt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5.</a:t>
                      </a:r>
                      <a:r>
                        <a:rPr kumimoji="1" lang="zh-TW" alt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溼手觸摸插座</a:t>
                      </a:r>
                      <a:endParaRPr kumimoji="1" lang="zh-TW" alt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觸電</a:t>
                      </a:r>
                      <a:endParaRPr kumimoji="1" lang="zh-TW" alt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58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6.</a:t>
                      </a:r>
                      <a:r>
                        <a:rPr kumimoji="1" lang="zh-TW" alt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以金屬物品玩弄插座</a:t>
                      </a:r>
                      <a:endParaRPr kumimoji="1" lang="zh-TW" alt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觸電</a:t>
                      </a:r>
                      <a:endParaRPr kumimoji="1" lang="zh-TW" alt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58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7.</a:t>
                      </a:r>
                      <a:r>
                        <a:rPr kumimoji="1" lang="zh-TW" alt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加熱時，試管口對準人</a:t>
                      </a:r>
                      <a:endParaRPr kumimoji="1" lang="zh-TW" alt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加熱物質和蒸氣噴出傷人</a:t>
                      </a:r>
                      <a:endParaRPr kumimoji="1" lang="zh-TW" alt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84" name="Group 40"/>
          <p:cNvGraphicFramePr>
            <a:graphicFrameLocks noGrp="1"/>
          </p:cNvGraphicFramePr>
          <p:nvPr>
            <p:ph/>
          </p:nvPr>
        </p:nvGraphicFramePr>
        <p:xfrm>
          <a:off x="252413" y="620713"/>
          <a:ext cx="8640514" cy="5680393"/>
        </p:xfrm>
        <a:graphic>
          <a:graphicData uri="http://schemas.openxmlformats.org/drawingml/2006/table">
            <a:tbl>
              <a:tblPr/>
              <a:tblGrid>
                <a:gridCol w="4321794"/>
                <a:gridCol w="4318720"/>
              </a:tblGrid>
              <a:tr h="9747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危險事項</a:t>
                      </a:r>
                      <a:endParaRPr kumimoji="1" lang="zh-TW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可能有何危險？</a:t>
                      </a:r>
                      <a:endParaRPr kumimoji="1" lang="zh-TW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1.</a:t>
                      </a:r>
                      <a:r>
                        <a:rPr kumimoji="1" lang="zh-TW" alt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追逐推擠</a:t>
                      </a:r>
                      <a:endParaRPr kumimoji="1" lang="zh-TW" alt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撞翻實驗器材、藥品、酒精</a:t>
                      </a:r>
                      <a:endParaRPr kumimoji="1" lang="zh-TW" alt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2.</a:t>
                      </a:r>
                      <a:r>
                        <a:rPr kumimoji="1" lang="zh-TW" alt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以書本為酒精燈擋風</a:t>
                      </a:r>
                      <a:endParaRPr kumimoji="1" lang="zh-TW" alt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易燃燒</a:t>
                      </a:r>
                      <a:endParaRPr kumimoji="1" lang="zh-TW" alt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3.</a:t>
                      </a:r>
                      <a:r>
                        <a:rPr kumimoji="1" lang="zh-TW" alt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以書本墊在酒精燈下</a:t>
                      </a:r>
                      <a:endParaRPr kumimoji="1" lang="zh-TW" alt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酒精燈易翻倒</a:t>
                      </a:r>
                      <a:endParaRPr kumimoji="1" lang="zh-TW" alt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4.</a:t>
                      </a:r>
                      <a:r>
                        <a:rPr kumimoji="1" lang="zh-TW" alt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試管平放在桌上</a:t>
                      </a:r>
                      <a:endParaRPr kumimoji="1" lang="zh-TW" alt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試管易滾動掉落</a:t>
                      </a:r>
                      <a:endParaRPr kumimoji="1" lang="zh-TW" alt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62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5.</a:t>
                      </a:r>
                      <a:r>
                        <a:rPr kumimoji="1" lang="zh-TW" alt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不用之器材和藥品隨意放置</a:t>
                      </a:r>
                      <a:endParaRPr kumimoji="1" lang="zh-TW" alt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易打破、掉落、刺刮傷、誤觸</a:t>
                      </a:r>
                      <a:endParaRPr kumimoji="1" lang="zh-TW" alt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6.</a:t>
                      </a:r>
                      <a:r>
                        <a:rPr kumimoji="1" lang="zh-TW" alt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任意傾倒溶液或藥品</a:t>
                      </a:r>
                      <a:endParaRPr kumimoji="1" lang="zh-TW" alt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腐蝕、惡臭或毒性</a:t>
                      </a:r>
                      <a:endParaRPr kumimoji="1" lang="zh-TW" alt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7.</a:t>
                      </a:r>
                      <a:r>
                        <a:rPr kumimoji="1" lang="zh-TW" alt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書包雜物隨意放置</a:t>
                      </a:r>
                      <a:endParaRPr kumimoji="1" lang="zh-TW" alt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易絆倒同學</a:t>
                      </a:r>
                      <a:endParaRPr kumimoji="1" lang="zh-TW" alt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2250" y="115888"/>
            <a:ext cx="6870700" cy="771525"/>
          </a:xfrm>
        </p:spPr>
        <p:txBody>
          <a:bodyPr/>
          <a:lstStyle/>
          <a:p>
            <a:pPr algn="l" eaLnBrk="1" hangingPunct="1"/>
            <a:r>
              <a:rPr lang="en-US" altLang="zh-TW" smtClean="0">
                <a:solidFill>
                  <a:srgbClr val="FF3399"/>
                </a:solidFill>
                <a:sym typeface="Webdings" pitchFamily="18" charset="2"/>
              </a:rPr>
              <a:t></a:t>
            </a:r>
            <a:r>
              <a:rPr lang="zh-TW" altLang="en-US" smtClean="0">
                <a:solidFill>
                  <a:srgbClr val="0000FF"/>
                </a:solidFill>
                <a:ea typeface="標楷體" pitchFamily="65" charset="-120"/>
              </a:rPr>
              <a:t>實驗室安全守則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68313" y="908050"/>
            <a:ext cx="8280400" cy="53292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/>
          <a:lstStyle/>
          <a:p>
            <a:pPr marL="0" lvl="1" indent="-285750">
              <a:lnSpc>
                <a:spcPct val="115000"/>
              </a:lnSpc>
            </a:pPr>
            <a:r>
              <a:rPr lang="en-US" altLang="zh-TW" sz="3200" dirty="0">
                <a:solidFill>
                  <a:srgbClr val="000000"/>
                </a:solidFill>
                <a:latin typeface="Arial" charset="0"/>
                <a:ea typeface="標楷體" pitchFamily="65" charset="-120"/>
              </a:rPr>
              <a:t>7.</a:t>
            </a:r>
            <a:r>
              <a:rPr lang="zh-TW" altLang="en-US" sz="3200" dirty="0">
                <a:solidFill>
                  <a:srgbClr val="000000"/>
                </a:solidFill>
                <a:latin typeface="Arial" charset="0"/>
                <a:ea typeface="標楷體" pitchFamily="65" charset="-120"/>
              </a:rPr>
              <a:t>廢棄物或未用完藥品</a:t>
            </a:r>
            <a:r>
              <a:rPr lang="zh-TW" altLang="en-US" sz="3200" dirty="0" smtClean="0">
                <a:latin typeface="Arial" charset="0"/>
                <a:ea typeface="標楷體" pitchFamily="65" charset="-120"/>
              </a:rPr>
              <a:t>，</a:t>
            </a:r>
            <a:r>
              <a:rPr lang="zh-TW" altLang="en-US" sz="3200" dirty="0" smtClean="0">
                <a:solidFill>
                  <a:srgbClr val="0000FF"/>
                </a:solidFill>
                <a:latin typeface="Comic Sans MS" pitchFamily="66" charset="0"/>
                <a:ea typeface="標楷體" pitchFamily="65" charset="-120"/>
              </a:rPr>
              <a:t>分類集中處理</a:t>
            </a:r>
            <a:r>
              <a:rPr lang="zh-TW" altLang="en-US" sz="3200" dirty="0" smtClean="0">
                <a:solidFill>
                  <a:srgbClr val="000000"/>
                </a:solidFill>
                <a:latin typeface="Arial" charset="0"/>
                <a:ea typeface="標楷體" pitchFamily="65" charset="-120"/>
              </a:rPr>
              <a:t>。</a:t>
            </a:r>
            <a:endParaRPr lang="zh-TW" altLang="en-US" sz="3200" dirty="0">
              <a:solidFill>
                <a:srgbClr val="000000"/>
              </a:solidFill>
              <a:latin typeface="Arial" charset="0"/>
              <a:ea typeface="標楷體" pitchFamily="65" charset="-120"/>
            </a:endParaRPr>
          </a:p>
          <a:p>
            <a:pPr marL="0" lvl="1" indent="-285750">
              <a:lnSpc>
                <a:spcPct val="115000"/>
              </a:lnSpc>
            </a:pPr>
            <a:r>
              <a:rPr lang="en-US" altLang="zh-TW" sz="3200" dirty="0">
                <a:solidFill>
                  <a:srgbClr val="000000"/>
                </a:solidFill>
                <a:latin typeface="Arial" charset="0"/>
                <a:ea typeface="標楷體" pitchFamily="65" charset="-120"/>
              </a:rPr>
              <a:t>8.</a:t>
            </a:r>
            <a:r>
              <a:rPr lang="zh-TW" altLang="en-US" sz="3200" dirty="0">
                <a:solidFill>
                  <a:srgbClr val="000000"/>
                </a:solidFill>
                <a:latin typeface="Arial" charset="0"/>
                <a:ea typeface="標楷體" pitchFamily="65" charset="-120"/>
              </a:rPr>
              <a:t>實驗後器材要清理完畢。</a:t>
            </a:r>
            <a:endParaRPr lang="en-US" altLang="zh-TW" sz="3200" dirty="0">
              <a:solidFill>
                <a:srgbClr val="000000"/>
              </a:solidFill>
              <a:latin typeface="Arial" charset="0"/>
              <a:ea typeface="標楷體" pitchFamily="65" charset="-120"/>
            </a:endParaRPr>
          </a:p>
          <a:p>
            <a:pPr marL="0" lvl="1" indent="-285750">
              <a:lnSpc>
                <a:spcPct val="115000"/>
              </a:lnSpc>
            </a:pPr>
            <a:endParaRPr lang="en-US" altLang="zh-TW" sz="3200" dirty="0">
              <a:solidFill>
                <a:srgbClr val="000000"/>
              </a:solidFill>
              <a:latin typeface="Arial" charset="0"/>
              <a:ea typeface="標楷體" pitchFamily="65" charset="-120"/>
            </a:endParaRPr>
          </a:p>
          <a:p>
            <a:pPr marL="0" lvl="1" indent="-285750">
              <a:lnSpc>
                <a:spcPct val="115000"/>
              </a:lnSpc>
            </a:pPr>
            <a:endParaRPr lang="en-US" altLang="zh-TW" sz="3200" dirty="0" smtClean="0">
              <a:solidFill>
                <a:srgbClr val="000000"/>
              </a:solidFill>
              <a:latin typeface="Arial" charset="0"/>
              <a:ea typeface="標楷體" pitchFamily="65" charset="-120"/>
            </a:endParaRPr>
          </a:p>
          <a:p>
            <a:pPr marL="0" lvl="1" indent="-285750">
              <a:lnSpc>
                <a:spcPct val="115000"/>
              </a:lnSpc>
            </a:pPr>
            <a:endParaRPr lang="en-US" altLang="zh-TW" sz="3200" dirty="0">
              <a:solidFill>
                <a:srgbClr val="000000"/>
              </a:solidFill>
              <a:latin typeface="Arial" charset="0"/>
              <a:ea typeface="標楷體" pitchFamily="65" charset="-120"/>
            </a:endParaRPr>
          </a:p>
          <a:p>
            <a:pPr marL="0" lvl="1" indent="-285750">
              <a:lnSpc>
                <a:spcPct val="115000"/>
              </a:lnSpc>
            </a:pPr>
            <a:r>
              <a:rPr lang="en-US" altLang="zh-TW" sz="2800" dirty="0">
                <a:solidFill>
                  <a:srgbClr val="000000"/>
                </a:solidFill>
                <a:ea typeface="標楷體" pitchFamily="65" charset="-120"/>
                <a:cs typeface="Times New Roman" pitchFamily="18" charset="0"/>
              </a:rPr>
              <a:t>※</a:t>
            </a:r>
            <a:r>
              <a:rPr lang="zh-TW" altLang="en-US" sz="2800" dirty="0">
                <a:solidFill>
                  <a:srgbClr val="000000"/>
                </a:solidFill>
                <a:ea typeface="標楷體" pitchFamily="65" charset="-120"/>
                <a:cs typeface="Times New Roman" pitchFamily="18" charset="0"/>
              </a:rPr>
              <a:t>緊急救護處理：</a:t>
            </a:r>
            <a:br>
              <a:rPr lang="zh-TW" altLang="en-US" sz="2800" dirty="0">
                <a:solidFill>
                  <a:srgbClr val="000000"/>
                </a:solidFill>
                <a:ea typeface="標楷體" pitchFamily="65" charset="-120"/>
                <a:cs typeface="Times New Roman" pitchFamily="18" charset="0"/>
              </a:rPr>
            </a:br>
            <a:r>
              <a:rPr lang="zh-TW" altLang="en-US" sz="2800" dirty="0">
                <a:solidFill>
                  <a:srgbClr val="000000"/>
                </a:solidFill>
                <a:ea typeface="標楷體" pitchFamily="65" charset="-120"/>
                <a:cs typeface="Times New Roman" pitchFamily="18" charset="0"/>
              </a:rPr>
              <a:t>   </a:t>
            </a:r>
            <a:r>
              <a:rPr lang="en-US" altLang="zh-TW" sz="2800" dirty="0">
                <a:solidFill>
                  <a:srgbClr val="000000"/>
                </a:solidFill>
                <a:ea typeface="標楷體" pitchFamily="65" charset="-120"/>
                <a:cs typeface="Times New Roman" pitchFamily="18" charset="0"/>
              </a:rPr>
              <a:t>(1)</a:t>
            </a:r>
            <a:r>
              <a:rPr lang="zh-TW" altLang="en-US" sz="2800" dirty="0">
                <a:solidFill>
                  <a:srgbClr val="000000"/>
                </a:solidFill>
                <a:ea typeface="標楷體" pitchFamily="65" charset="-120"/>
                <a:cs typeface="Times New Roman" pitchFamily="18" charset="0"/>
              </a:rPr>
              <a:t>接觸化學藥品： </a:t>
            </a:r>
            <a:r>
              <a:rPr lang="zh-TW" altLang="en-US" sz="2800" dirty="0" smtClean="0">
                <a:solidFill>
                  <a:srgbClr val="000000"/>
                </a:solidFill>
                <a:ea typeface="標楷體" pitchFamily="65" charset="-120"/>
                <a:cs typeface="Times New Roman" pitchFamily="18" charset="0"/>
              </a:rPr>
              <a:t>應</a:t>
            </a:r>
            <a:r>
              <a:rPr lang="zh-TW" altLang="en-US" sz="2800" dirty="0" smtClean="0">
                <a:solidFill>
                  <a:srgbClr val="FF0000"/>
                </a:solidFill>
                <a:latin typeface="Comic Sans MS" pitchFamily="66" charset="0"/>
                <a:ea typeface="標楷體" pitchFamily="65" charset="-120"/>
              </a:rPr>
              <a:t>以大量清水沖洗</a:t>
            </a:r>
            <a:r>
              <a:rPr lang="zh-TW" altLang="en-US" sz="2800" dirty="0" smtClean="0">
                <a:solidFill>
                  <a:srgbClr val="000000"/>
                </a:solidFill>
                <a:ea typeface="標楷體" pitchFamily="65" charset="-120"/>
                <a:cs typeface="Times New Roman" pitchFamily="18" charset="0"/>
              </a:rPr>
              <a:t>。</a:t>
            </a:r>
            <a:r>
              <a:rPr lang="zh-TW" altLang="en-US" sz="2800" dirty="0">
                <a:solidFill>
                  <a:srgbClr val="000000"/>
                </a:solidFill>
                <a:ea typeface="標楷體" pitchFamily="65" charset="-120"/>
                <a:cs typeface="Times New Roman" pitchFamily="18" charset="0"/>
              </a:rPr>
              <a:t/>
            </a:r>
            <a:br>
              <a:rPr lang="zh-TW" altLang="en-US" sz="2800" dirty="0">
                <a:solidFill>
                  <a:srgbClr val="000000"/>
                </a:solidFill>
                <a:ea typeface="標楷體" pitchFamily="65" charset="-120"/>
                <a:cs typeface="Times New Roman" pitchFamily="18" charset="0"/>
              </a:rPr>
            </a:br>
            <a:r>
              <a:rPr lang="zh-TW" altLang="en-US" sz="2800" dirty="0">
                <a:solidFill>
                  <a:srgbClr val="000000"/>
                </a:solidFill>
                <a:ea typeface="標楷體" pitchFamily="65" charset="-120"/>
                <a:cs typeface="Times New Roman" pitchFamily="18" charset="0"/>
              </a:rPr>
              <a:t>   </a:t>
            </a:r>
            <a:r>
              <a:rPr lang="en-US" altLang="zh-TW" sz="2800" dirty="0">
                <a:solidFill>
                  <a:srgbClr val="000000"/>
                </a:solidFill>
                <a:ea typeface="標楷體" pitchFamily="65" charset="-120"/>
                <a:cs typeface="Times New Roman" pitchFamily="18" charset="0"/>
              </a:rPr>
              <a:t>(2)</a:t>
            </a:r>
            <a:r>
              <a:rPr lang="zh-TW" altLang="en-US" sz="2800" dirty="0">
                <a:solidFill>
                  <a:srgbClr val="000000"/>
                </a:solidFill>
                <a:ea typeface="標楷體" pitchFamily="65" charset="-120"/>
                <a:cs typeface="Times New Roman" pitchFamily="18" charset="0"/>
                <a:sym typeface="Wingdings 2" pitchFamily="18" charset="2"/>
              </a:rPr>
              <a:t>誤食化學藥品</a:t>
            </a:r>
            <a:r>
              <a:rPr lang="zh-TW" altLang="en-US" sz="2800" dirty="0">
                <a:solidFill>
                  <a:srgbClr val="000000"/>
                </a:solidFill>
                <a:ea typeface="標楷體" pitchFamily="65" charset="-120"/>
                <a:cs typeface="Times New Roman" pitchFamily="18" charset="0"/>
              </a:rPr>
              <a:t>：</a:t>
            </a:r>
            <a:br>
              <a:rPr lang="zh-TW" altLang="en-US" sz="2800" dirty="0">
                <a:solidFill>
                  <a:srgbClr val="000000"/>
                </a:solidFill>
                <a:ea typeface="標楷體" pitchFamily="65" charset="-120"/>
                <a:cs typeface="Times New Roman" pitchFamily="18" charset="0"/>
              </a:rPr>
            </a:br>
            <a:r>
              <a:rPr lang="zh-TW" altLang="en-US" sz="2800" dirty="0">
                <a:solidFill>
                  <a:srgbClr val="000000"/>
                </a:solidFill>
                <a:ea typeface="標楷體" pitchFamily="65" charset="-120"/>
                <a:cs typeface="Times New Roman" pitchFamily="18" charset="0"/>
              </a:rPr>
              <a:t>       </a:t>
            </a:r>
            <a:r>
              <a:rPr lang="zh-TW" altLang="en-US" sz="2800" dirty="0">
                <a:solidFill>
                  <a:srgbClr val="000000"/>
                </a:solidFill>
                <a:ea typeface="標楷體" pitchFamily="65" charset="-120"/>
                <a:cs typeface="Times New Roman" pitchFamily="18" charset="0"/>
                <a:sym typeface="Wingdings 2" pitchFamily="18" charset="2"/>
              </a:rPr>
              <a:t></a:t>
            </a:r>
            <a:r>
              <a:rPr lang="zh-TW" altLang="en-US" sz="2800" dirty="0">
                <a:ea typeface="標楷體" pitchFamily="65" charset="-120"/>
                <a:cs typeface="Times New Roman" pitchFamily="18" charset="0"/>
              </a:rPr>
              <a:t>若誤食非腐蝕物，</a:t>
            </a:r>
            <a:r>
              <a:rPr lang="zh-TW" altLang="en-US" sz="2800" dirty="0" smtClean="0">
                <a:ea typeface="標楷體" pitchFamily="65" charset="-120"/>
                <a:cs typeface="Times New Roman" pitchFamily="18" charset="0"/>
              </a:rPr>
              <a:t>先行</a:t>
            </a:r>
            <a:r>
              <a:rPr lang="zh-TW" altLang="en-US" sz="2800" dirty="0" smtClean="0">
                <a:solidFill>
                  <a:srgbClr val="0000FF"/>
                </a:solidFill>
                <a:latin typeface="Comic Sans MS" pitchFamily="66" charset="0"/>
                <a:ea typeface="標楷體" pitchFamily="65" charset="-120"/>
              </a:rPr>
              <a:t>催吐</a:t>
            </a:r>
            <a:r>
              <a:rPr lang="zh-TW" altLang="en-US" sz="2800" dirty="0" smtClean="0">
                <a:solidFill>
                  <a:srgbClr val="000000"/>
                </a:solidFill>
                <a:ea typeface="標楷體" pitchFamily="65" charset="-120"/>
                <a:cs typeface="Times New Roman" pitchFamily="18" charset="0"/>
              </a:rPr>
              <a:t>。</a:t>
            </a:r>
            <a:r>
              <a:rPr lang="zh-TW" altLang="en-US" sz="2800" dirty="0">
                <a:solidFill>
                  <a:srgbClr val="000000"/>
                </a:solidFill>
                <a:ea typeface="標楷體" pitchFamily="65" charset="-120"/>
                <a:cs typeface="Times New Roman" pitchFamily="18" charset="0"/>
              </a:rPr>
              <a:t/>
            </a:r>
            <a:br>
              <a:rPr lang="zh-TW" altLang="en-US" sz="2800" dirty="0">
                <a:solidFill>
                  <a:srgbClr val="000000"/>
                </a:solidFill>
                <a:ea typeface="標楷體" pitchFamily="65" charset="-120"/>
                <a:cs typeface="Times New Roman" pitchFamily="18" charset="0"/>
              </a:rPr>
            </a:br>
            <a:r>
              <a:rPr lang="zh-TW" altLang="en-US" sz="2800" dirty="0">
                <a:solidFill>
                  <a:srgbClr val="000000"/>
                </a:solidFill>
                <a:ea typeface="標楷體" pitchFamily="65" charset="-120"/>
                <a:cs typeface="Times New Roman" pitchFamily="18" charset="0"/>
              </a:rPr>
              <a:t>       </a:t>
            </a:r>
            <a:r>
              <a:rPr lang="zh-TW" altLang="en-US" sz="2800" dirty="0">
                <a:solidFill>
                  <a:srgbClr val="000000"/>
                </a:solidFill>
                <a:ea typeface="標楷體" pitchFamily="65" charset="-120"/>
                <a:cs typeface="Times New Roman" pitchFamily="18" charset="0"/>
                <a:sym typeface="Wingdings 2" pitchFamily="18" charset="2"/>
              </a:rPr>
              <a:t></a:t>
            </a:r>
            <a:r>
              <a:rPr lang="zh-TW" altLang="en-US" sz="2800" dirty="0">
                <a:ea typeface="標楷體" pitchFamily="65" charset="-120"/>
                <a:cs typeface="Times New Roman" pitchFamily="18" charset="0"/>
              </a:rPr>
              <a:t>若誤食鹽酸等腐蝕物，可</a:t>
            </a:r>
            <a:r>
              <a:rPr lang="zh-TW" altLang="en-US" sz="2800" dirty="0" smtClean="0">
                <a:ea typeface="標楷體" pitchFamily="65" charset="-120"/>
                <a:cs typeface="Times New Roman" pitchFamily="18" charset="0"/>
              </a:rPr>
              <a:t>喝</a:t>
            </a:r>
            <a:r>
              <a:rPr lang="zh-TW" altLang="en-US" sz="2800" dirty="0" smtClean="0">
                <a:solidFill>
                  <a:srgbClr val="0000FF"/>
                </a:solidFill>
                <a:ea typeface="標楷體" pitchFamily="65" charset="-120"/>
                <a:cs typeface="Times New Roman" pitchFamily="18" charset="0"/>
              </a:rPr>
              <a:t>牛奶</a:t>
            </a:r>
            <a:r>
              <a:rPr lang="zh-TW" altLang="en-US" sz="2800" dirty="0" smtClean="0">
                <a:ea typeface="標楷體" pitchFamily="65" charset="-120"/>
                <a:cs typeface="Times New Roman" pitchFamily="18" charset="0"/>
              </a:rPr>
              <a:t>或</a:t>
            </a:r>
            <a:r>
              <a:rPr lang="zh-TW" altLang="en-US" sz="2800" dirty="0" smtClean="0">
                <a:solidFill>
                  <a:srgbClr val="0000FF"/>
                </a:solidFill>
                <a:ea typeface="標楷體" pitchFamily="65" charset="-120"/>
                <a:cs typeface="Times New Roman" pitchFamily="18" charset="0"/>
              </a:rPr>
              <a:t>生蛋白</a:t>
            </a:r>
            <a:r>
              <a:rPr lang="zh-TW" altLang="en-US" sz="2800" dirty="0" smtClean="0">
                <a:solidFill>
                  <a:srgbClr val="000000"/>
                </a:solidFill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sz="2800" dirty="0" smtClean="0">
              <a:solidFill>
                <a:srgbClr val="000000"/>
              </a:solidFill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9225" name="Picture 9" descr="00-A8廢棄物集中"/>
          <p:cNvPicPr>
            <a:picLocks noChangeAspect="1" noChangeArrowheads="1"/>
          </p:cNvPicPr>
          <p:nvPr/>
        </p:nvPicPr>
        <p:blipFill>
          <a:blip r:embed="rId2" cstate="print">
            <a:lum bright="-24000" contrast="42000"/>
          </a:blip>
          <a:srcRect b="1465"/>
          <a:stretch>
            <a:fillRect/>
          </a:stretch>
        </p:blipFill>
        <p:spPr bwMode="auto">
          <a:xfrm>
            <a:off x="6084169" y="1557337"/>
            <a:ext cx="2304182" cy="259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120775" y="180975"/>
            <a:ext cx="6870700" cy="828675"/>
          </a:xfrm>
        </p:spPr>
        <p:txBody>
          <a:bodyPr/>
          <a:lstStyle/>
          <a:p>
            <a:pPr eaLnBrk="1" hangingPunct="1"/>
            <a:r>
              <a:rPr lang="en-US" altLang="zh-TW" smtClean="0">
                <a:solidFill>
                  <a:srgbClr val="FF3399"/>
                </a:solidFill>
                <a:sym typeface="Webdings" pitchFamily="18" charset="2"/>
              </a:rPr>
              <a:t></a:t>
            </a:r>
            <a:r>
              <a:rPr lang="zh-TW" altLang="en-US" smtClean="0">
                <a:solidFill>
                  <a:srgbClr val="0000FF"/>
                </a:solidFill>
                <a:ea typeface="標楷體" pitchFamily="65" charset="-120"/>
              </a:rPr>
              <a:t>實驗衣與護目鏡</a:t>
            </a:r>
          </a:p>
        </p:txBody>
      </p:sp>
      <p:pic>
        <p:nvPicPr>
          <p:cNvPr id="10243" name="Picture 3" descr="shirt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3429000"/>
            <a:ext cx="2049462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5" descr="護目鏡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4652963"/>
            <a:ext cx="26638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2914650" y="5949950"/>
            <a:ext cx="18732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20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防護衣</a:t>
            </a: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539750" y="1052513"/>
            <a:ext cx="4559300" cy="2212975"/>
          </a:xfrm>
          <a:prstGeom prst="rect">
            <a:avLst/>
          </a:prstGeom>
        </p:spPr>
        <p:txBody>
          <a:bodyPr/>
          <a:lstStyle/>
          <a:p>
            <a:pPr indent="-342900">
              <a:spcBef>
                <a:spcPts val="0"/>
              </a:spcBef>
              <a:defRPr/>
            </a:pPr>
            <a:r>
              <a:rPr lang="zh-TW" altLang="en-US" sz="3200" kern="0" dirty="0">
                <a:ea typeface="標楷體" pitchFamily="65" charset="-120"/>
                <a:cs typeface="Times New Roman" pitchFamily="18" charset="0"/>
              </a:rPr>
              <a:t>實驗時最好穿著實驗衣或長袖衣物，必要時戴護目鏡，以預防化學藥品傷害。</a:t>
            </a:r>
            <a:endParaRPr lang="zh-TW" altLang="en-US" sz="3200" kern="0" dirty="0">
              <a:solidFill>
                <a:srgbClr val="FF0000"/>
              </a:solidFill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10247" name="Picture 6" descr="圖片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43525" y="1125538"/>
            <a:ext cx="3405188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Text Box 6"/>
          <p:cNvSpPr txBox="1">
            <a:spLocks noChangeArrowheads="1"/>
          </p:cNvSpPr>
          <p:nvPr/>
        </p:nvSpPr>
        <p:spPr bwMode="auto">
          <a:xfrm>
            <a:off x="3851275" y="4652963"/>
            <a:ext cx="15128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20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護目鏡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GLP-13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89750" y="352425"/>
            <a:ext cx="1858963" cy="616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27000" y="333375"/>
            <a:ext cx="6499225" cy="771525"/>
          </a:xfrm>
        </p:spPr>
        <p:txBody>
          <a:bodyPr/>
          <a:lstStyle/>
          <a:p>
            <a:pPr eaLnBrk="1" hangingPunct="1"/>
            <a:r>
              <a:rPr lang="en-US" altLang="zh-TW" smtClean="0">
                <a:solidFill>
                  <a:srgbClr val="FF3399"/>
                </a:solidFill>
                <a:sym typeface="Webdings" pitchFamily="18" charset="2"/>
              </a:rPr>
              <a:t></a:t>
            </a:r>
            <a:r>
              <a:rPr lang="zh-TW" altLang="en-US" smtClean="0">
                <a:solidFill>
                  <a:srgbClr val="0000FF"/>
                </a:solidFill>
                <a:ea typeface="標楷體" pitchFamily="65" charset="-120"/>
              </a:rPr>
              <a:t>通風櫥與緊急沖淋設備</a:t>
            </a:r>
          </a:p>
        </p:txBody>
      </p:sp>
      <p:pic>
        <p:nvPicPr>
          <p:cNvPr id="584708" name="Picture 4" descr="01-實驗室中的通風櫥羽化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27584" y="1340768"/>
            <a:ext cx="5105400" cy="38290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84709" name="Text Box 5"/>
          <p:cNvSpPr txBox="1">
            <a:spLocks noChangeArrowheads="1"/>
          </p:cNvSpPr>
          <p:nvPr/>
        </p:nvSpPr>
        <p:spPr bwMode="auto">
          <a:xfrm>
            <a:off x="2325688" y="5430838"/>
            <a:ext cx="2376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latin typeface="Comic Sans MS" pitchFamily="66" charset="0"/>
                <a:ea typeface="標楷體" pitchFamily="65" charset="-120"/>
              </a:rPr>
              <a:t>實驗室抽風櫃</a:t>
            </a:r>
          </a:p>
        </p:txBody>
      </p:sp>
      <p:sp>
        <p:nvSpPr>
          <p:cNvPr id="584710" name="Text Box 6"/>
          <p:cNvSpPr txBox="1">
            <a:spLocks noChangeArrowheads="1"/>
          </p:cNvSpPr>
          <p:nvPr/>
        </p:nvSpPr>
        <p:spPr bwMode="auto">
          <a:xfrm>
            <a:off x="6357938" y="1298575"/>
            <a:ext cx="1728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latin typeface="Comic Sans MS" pitchFamily="66" charset="0"/>
                <a:ea typeface="標楷體" pitchFamily="65" charset="-120"/>
              </a:rPr>
              <a:t>緊急沖淋器</a:t>
            </a:r>
          </a:p>
        </p:txBody>
      </p:sp>
      <p:sp>
        <p:nvSpPr>
          <p:cNvPr id="584711" name="Text Box 7"/>
          <p:cNvSpPr txBox="1">
            <a:spLocks noChangeArrowheads="1"/>
          </p:cNvSpPr>
          <p:nvPr/>
        </p:nvSpPr>
        <p:spPr bwMode="auto">
          <a:xfrm>
            <a:off x="6403975" y="4905375"/>
            <a:ext cx="172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latin typeface="Comic Sans MS" pitchFamily="66" charset="0"/>
                <a:ea typeface="標楷體" pitchFamily="65" charset="-120"/>
              </a:rPr>
              <a:t>緊急洗眼器</a:t>
            </a:r>
          </a:p>
        </p:txBody>
      </p:sp>
      <p:sp>
        <p:nvSpPr>
          <p:cNvPr id="584712" name="Text Box 8"/>
          <p:cNvSpPr txBox="1">
            <a:spLocks noChangeArrowheads="1"/>
          </p:cNvSpPr>
          <p:nvPr/>
        </p:nvSpPr>
        <p:spPr bwMode="auto">
          <a:xfrm>
            <a:off x="1331913" y="5919788"/>
            <a:ext cx="4895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 </a:t>
            </a:r>
            <a:r>
              <a:rPr lang="zh-TW" altLang="en-US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有毒或揮發性氣體應在其中操作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4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84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84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84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709" grpId="0"/>
      <p:bldP spid="584710" grpId="0"/>
      <p:bldP spid="584711" grpId="0"/>
      <p:bldP spid="5847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38411" y="1208162"/>
            <a:ext cx="6617965" cy="1428750"/>
          </a:xfrm>
        </p:spPr>
        <p:txBody>
          <a:bodyPr/>
          <a:lstStyle/>
          <a:p>
            <a:pPr algn="l"/>
            <a:r>
              <a:rPr lang="en-US" altLang="zh-TW" sz="4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 </a:t>
            </a:r>
            <a:r>
              <a:rPr lang="zh-TW" altLang="en-US" sz="4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常用器材及使用注意</a:t>
            </a:r>
          </a:p>
        </p:txBody>
      </p:sp>
      <p:pic>
        <p:nvPicPr>
          <p:cNvPr id="46082" name="Picture 2" descr="C:\Users\user\Desktop\MCj02383850000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764" y="3284984"/>
            <a:ext cx="3144892" cy="26862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1076325" y="165100"/>
            <a:ext cx="6870700" cy="771525"/>
          </a:xfrm>
        </p:spPr>
        <p:txBody>
          <a:bodyPr/>
          <a:lstStyle/>
          <a:p>
            <a:pPr eaLnBrk="1" hangingPunct="1"/>
            <a:r>
              <a:rPr lang="en-US" altLang="zh-TW" smtClean="0">
                <a:solidFill>
                  <a:srgbClr val="FF3399"/>
                </a:solidFill>
                <a:sym typeface="Webdings" pitchFamily="18" charset="2"/>
              </a:rPr>
              <a:t></a:t>
            </a:r>
            <a:r>
              <a:rPr lang="zh-TW" altLang="en-US" smtClean="0">
                <a:solidFill>
                  <a:srgbClr val="0000FF"/>
                </a:solidFill>
                <a:ea typeface="標楷體" pitchFamily="65" charset="-120"/>
              </a:rPr>
              <a:t>常用器材一</a:t>
            </a:r>
          </a:p>
        </p:txBody>
      </p:sp>
      <p:grpSp>
        <p:nvGrpSpPr>
          <p:cNvPr id="23" name="Group 20"/>
          <p:cNvGrpSpPr>
            <a:grpSpLocks/>
          </p:cNvGrpSpPr>
          <p:nvPr/>
        </p:nvGrpSpPr>
        <p:grpSpPr bwMode="auto">
          <a:xfrm>
            <a:off x="439738" y="1120775"/>
            <a:ext cx="1971675" cy="2740025"/>
            <a:chOff x="277" y="460"/>
            <a:chExt cx="1242" cy="1726"/>
          </a:xfrm>
        </p:grpSpPr>
        <p:pic>
          <p:nvPicPr>
            <p:cNvPr id="24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7" y="460"/>
              <a:ext cx="1242" cy="1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Rectangle 18"/>
            <p:cNvSpPr>
              <a:spLocks noChangeArrowheads="1"/>
            </p:cNvSpPr>
            <p:nvPr/>
          </p:nvSpPr>
          <p:spPr bwMode="auto">
            <a:xfrm>
              <a:off x="672" y="1859"/>
              <a:ext cx="56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2800">
                  <a:latin typeface="標楷體" pitchFamily="65" charset="-120"/>
                  <a:ea typeface="標楷體" pitchFamily="65" charset="-120"/>
                </a:rPr>
                <a:t>燒杯</a:t>
              </a:r>
            </a:p>
          </p:txBody>
        </p:sp>
      </p:grpSp>
      <p:grpSp>
        <p:nvGrpSpPr>
          <p:cNvPr id="26" name="Group 21"/>
          <p:cNvGrpSpPr>
            <a:grpSpLocks/>
          </p:cNvGrpSpPr>
          <p:nvPr/>
        </p:nvGrpSpPr>
        <p:grpSpPr bwMode="auto">
          <a:xfrm>
            <a:off x="2949897" y="1125538"/>
            <a:ext cx="1262063" cy="2735263"/>
            <a:chOff x="1632" y="463"/>
            <a:chExt cx="795" cy="1723"/>
          </a:xfrm>
        </p:grpSpPr>
        <p:pic>
          <p:nvPicPr>
            <p:cNvPr id="27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44" y="463"/>
              <a:ext cx="783" cy="1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Rectangle 19"/>
            <p:cNvSpPr>
              <a:spLocks noChangeArrowheads="1"/>
            </p:cNvSpPr>
            <p:nvPr/>
          </p:nvSpPr>
          <p:spPr bwMode="auto">
            <a:xfrm>
              <a:off x="1632" y="1859"/>
              <a:ext cx="7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2800">
                  <a:latin typeface="標楷體" pitchFamily="65" charset="-120"/>
                  <a:ea typeface="標楷體" pitchFamily="65" charset="-120"/>
                </a:rPr>
                <a:t>廣口瓶</a:t>
              </a:r>
            </a:p>
          </p:txBody>
        </p:sp>
      </p:grpSp>
      <p:grpSp>
        <p:nvGrpSpPr>
          <p:cNvPr id="29" name="Group 22"/>
          <p:cNvGrpSpPr>
            <a:grpSpLocks/>
          </p:cNvGrpSpPr>
          <p:nvPr/>
        </p:nvGrpSpPr>
        <p:grpSpPr bwMode="auto">
          <a:xfrm>
            <a:off x="4846042" y="1074738"/>
            <a:ext cx="1439861" cy="2944813"/>
            <a:chOff x="2608" y="431"/>
            <a:chExt cx="907" cy="1855"/>
          </a:xfrm>
        </p:grpSpPr>
        <p:pic>
          <p:nvPicPr>
            <p:cNvPr id="30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08" y="431"/>
              <a:ext cx="907" cy="1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Rectangle 20"/>
            <p:cNvSpPr>
              <a:spLocks noChangeArrowheads="1"/>
            </p:cNvSpPr>
            <p:nvPr/>
          </p:nvSpPr>
          <p:spPr bwMode="auto">
            <a:xfrm>
              <a:off x="2691" y="1959"/>
              <a:ext cx="7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2800" dirty="0">
                  <a:latin typeface="標楷體" pitchFamily="65" charset="-120"/>
                  <a:ea typeface="標楷體" pitchFamily="65" charset="-120"/>
                </a:rPr>
                <a:t>錐形瓶</a:t>
              </a:r>
            </a:p>
          </p:txBody>
        </p:sp>
      </p:grpSp>
      <p:grpSp>
        <p:nvGrpSpPr>
          <p:cNvPr id="32" name="Group 23"/>
          <p:cNvGrpSpPr>
            <a:grpSpLocks/>
          </p:cNvGrpSpPr>
          <p:nvPr/>
        </p:nvGrpSpPr>
        <p:grpSpPr bwMode="auto">
          <a:xfrm>
            <a:off x="611560" y="4097039"/>
            <a:ext cx="2664296" cy="2334147"/>
            <a:chOff x="3696" y="528"/>
            <a:chExt cx="1824" cy="1651"/>
          </a:xfrm>
        </p:grpSpPr>
        <p:pic>
          <p:nvPicPr>
            <p:cNvPr id="33" name="Picture 1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96" y="528"/>
              <a:ext cx="1824" cy="1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Rectangle 21"/>
            <p:cNvSpPr>
              <a:spLocks noChangeArrowheads="1"/>
            </p:cNvSpPr>
            <p:nvPr/>
          </p:nvSpPr>
          <p:spPr bwMode="auto">
            <a:xfrm>
              <a:off x="4288" y="1852"/>
              <a:ext cx="56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2800" dirty="0">
                  <a:latin typeface="標楷體" pitchFamily="65" charset="-120"/>
                  <a:ea typeface="標楷體" pitchFamily="65" charset="-120"/>
                </a:rPr>
                <a:t>漏斗</a:t>
              </a:r>
            </a:p>
          </p:txBody>
        </p:sp>
      </p:grpSp>
      <p:grpSp>
        <p:nvGrpSpPr>
          <p:cNvPr id="41" name="Group 26"/>
          <p:cNvGrpSpPr>
            <a:grpSpLocks/>
          </p:cNvGrpSpPr>
          <p:nvPr/>
        </p:nvGrpSpPr>
        <p:grpSpPr bwMode="auto">
          <a:xfrm>
            <a:off x="6516216" y="4169047"/>
            <a:ext cx="2058988" cy="2349500"/>
            <a:chOff x="4224" y="2640"/>
            <a:chExt cx="1297" cy="1480"/>
          </a:xfrm>
        </p:grpSpPr>
        <p:pic>
          <p:nvPicPr>
            <p:cNvPr id="42" name="Picture 1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24" y="2640"/>
              <a:ext cx="1297" cy="1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Rectangle 24"/>
            <p:cNvSpPr>
              <a:spLocks noChangeArrowheads="1"/>
            </p:cNvSpPr>
            <p:nvPr/>
          </p:nvSpPr>
          <p:spPr bwMode="auto">
            <a:xfrm>
              <a:off x="4331" y="3793"/>
              <a:ext cx="101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2800" dirty="0">
                  <a:latin typeface="標楷體" pitchFamily="65" charset="-120"/>
                  <a:ea typeface="標楷體" pitchFamily="65" charset="-120"/>
                </a:rPr>
                <a:t>研缽和杵</a:t>
              </a:r>
            </a:p>
          </p:txBody>
        </p:sp>
      </p:grpSp>
      <p:grpSp>
        <p:nvGrpSpPr>
          <p:cNvPr id="44" name="Group 8"/>
          <p:cNvGrpSpPr>
            <a:grpSpLocks/>
          </p:cNvGrpSpPr>
          <p:nvPr/>
        </p:nvGrpSpPr>
        <p:grpSpPr bwMode="auto">
          <a:xfrm>
            <a:off x="6839013" y="1105482"/>
            <a:ext cx="1516465" cy="2785980"/>
            <a:chOff x="686" y="889"/>
            <a:chExt cx="1265" cy="2324"/>
          </a:xfrm>
        </p:grpSpPr>
        <p:pic>
          <p:nvPicPr>
            <p:cNvPr id="45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86" y="889"/>
              <a:ext cx="1265" cy="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Rectangle 6"/>
            <p:cNvSpPr>
              <a:spLocks noChangeArrowheads="1"/>
            </p:cNvSpPr>
            <p:nvPr/>
          </p:nvSpPr>
          <p:spPr bwMode="auto">
            <a:xfrm>
              <a:off x="793" y="2886"/>
              <a:ext cx="7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2800">
                  <a:latin typeface="標楷體" pitchFamily="65" charset="-120"/>
                  <a:ea typeface="標楷體" pitchFamily="65" charset="-120"/>
                </a:rPr>
                <a:t>過濾瓶</a:t>
              </a:r>
            </a:p>
          </p:txBody>
        </p:sp>
      </p:grpSp>
      <p:grpSp>
        <p:nvGrpSpPr>
          <p:cNvPr id="47" name="Group 22"/>
          <p:cNvGrpSpPr>
            <a:grpSpLocks/>
          </p:cNvGrpSpPr>
          <p:nvPr/>
        </p:nvGrpSpPr>
        <p:grpSpPr bwMode="auto">
          <a:xfrm>
            <a:off x="3852615" y="4096469"/>
            <a:ext cx="2160588" cy="2428875"/>
            <a:chOff x="2987" y="861"/>
            <a:chExt cx="1361" cy="1530"/>
          </a:xfrm>
        </p:grpSpPr>
        <p:pic>
          <p:nvPicPr>
            <p:cNvPr id="48" name="Picture 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87" y="861"/>
              <a:ext cx="1361" cy="1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Rectangle 14"/>
            <p:cNvSpPr>
              <a:spLocks noChangeArrowheads="1"/>
            </p:cNvSpPr>
            <p:nvPr/>
          </p:nvSpPr>
          <p:spPr bwMode="auto">
            <a:xfrm>
              <a:off x="3168" y="2064"/>
              <a:ext cx="101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2800">
                  <a:latin typeface="標楷體" pitchFamily="65" charset="-120"/>
                  <a:ea typeface="標楷體" pitchFamily="65" charset="-120"/>
                </a:rPr>
                <a:t>薊頭漏斗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1076325" y="165100"/>
            <a:ext cx="6870700" cy="771525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solidFill>
                  <a:srgbClr val="FF3399"/>
                </a:solidFill>
                <a:sym typeface="Webdings" pitchFamily="18" charset="2"/>
              </a:rPr>
              <a:t></a:t>
            </a:r>
            <a:r>
              <a:rPr lang="zh-TW" altLang="en-US" dirty="0" smtClean="0">
                <a:solidFill>
                  <a:srgbClr val="0000FF"/>
                </a:solidFill>
                <a:ea typeface="標楷體" pitchFamily="65" charset="-120"/>
              </a:rPr>
              <a:t>常用器材二</a:t>
            </a:r>
          </a:p>
        </p:txBody>
      </p:sp>
      <p:grpSp>
        <p:nvGrpSpPr>
          <p:cNvPr id="26" name="Group 20"/>
          <p:cNvGrpSpPr>
            <a:grpSpLocks/>
          </p:cNvGrpSpPr>
          <p:nvPr/>
        </p:nvGrpSpPr>
        <p:grpSpPr bwMode="auto">
          <a:xfrm>
            <a:off x="533400" y="898798"/>
            <a:ext cx="1090613" cy="3265487"/>
            <a:chOff x="336" y="288"/>
            <a:chExt cx="687" cy="2057"/>
          </a:xfrm>
        </p:grpSpPr>
        <p:pic>
          <p:nvPicPr>
            <p:cNvPr id="29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6" y="288"/>
              <a:ext cx="687" cy="1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Rectangle 12"/>
            <p:cNvSpPr>
              <a:spLocks noChangeArrowheads="1"/>
            </p:cNvSpPr>
            <p:nvPr/>
          </p:nvSpPr>
          <p:spPr bwMode="auto">
            <a:xfrm>
              <a:off x="431" y="2018"/>
              <a:ext cx="56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2800" dirty="0">
                  <a:latin typeface="標楷體" pitchFamily="65" charset="-120"/>
                  <a:ea typeface="標楷體" pitchFamily="65" charset="-120"/>
                </a:rPr>
                <a:t>量筒</a:t>
              </a:r>
            </a:p>
          </p:txBody>
        </p:sp>
      </p:grpSp>
      <p:grpSp>
        <p:nvGrpSpPr>
          <p:cNvPr id="35" name="Group 21"/>
          <p:cNvGrpSpPr>
            <a:grpSpLocks/>
          </p:cNvGrpSpPr>
          <p:nvPr/>
        </p:nvGrpSpPr>
        <p:grpSpPr bwMode="auto">
          <a:xfrm>
            <a:off x="2057400" y="1197248"/>
            <a:ext cx="2949575" cy="2822575"/>
            <a:chOff x="1296" y="542"/>
            <a:chExt cx="1858" cy="1778"/>
          </a:xfrm>
        </p:grpSpPr>
        <p:pic>
          <p:nvPicPr>
            <p:cNvPr id="38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96" y="542"/>
              <a:ext cx="1858" cy="1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Rectangle 13"/>
            <p:cNvSpPr>
              <a:spLocks noChangeArrowheads="1"/>
            </p:cNvSpPr>
            <p:nvPr/>
          </p:nvSpPr>
          <p:spPr bwMode="auto">
            <a:xfrm>
              <a:off x="1973" y="1993"/>
              <a:ext cx="56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2800" dirty="0">
                  <a:latin typeface="標楷體" pitchFamily="65" charset="-120"/>
                  <a:ea typeface="標楷體" pitchFamily="65" charset="-120"/>
                </a:rPr>
                <a:t>試管</a:t>
              </a:r>
            </a:p>
          </p:txBody>
        </p:sp>
      </p:grpSp>
      <p:grpSp>
        <p:nvGrpSpPr>
          <p:cNvPr id="47" name="Group 23"/>
          <p:cNvGrpSpPr>
            <a:grpSpLocks/>
          </p:cNvGrpSpPr>
          <p:nvPr/>
        </p:nvGrpSpPr>
        <p:grpSpPr bwMode="auto">
          <a:xfrm>
            <a:off x="7314505" y="1268760"/>
            <a:ext cx="1577975" cy="2751138"/>
            <a:chOff x="4468" y="669"/>
            <a:chExt cx="994" cy="1733"/>
          </a:xfrm>
        </p:grpSpPr>
        <p:pic>
          <p:nvPicPr>
            <p:cNvPr id="48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68" y="669"/>
              <a:ext cx="994" cy="1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Rectangle 15"/>
            <p:cNvSpPr>
              <a:spLocks noChangeArrowheads="1"/>
            </p:cNvSpPr>
            <p:nvPr/>
          </p:nvSpPr>
          <p:spPr bwMode="auto">
            <a:xfrm>
              <a:off x="4736" y="2075"/>
              <a:ext cx="56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2800" dirty="0">
                  <a:latin typeface="標楷體" pitchFamily="65" charset="-120"/>
                  <a:ea typeface="標楷體" pitchFamily="65" charset="-120"/>
                </a:rPr>
                <a:t>滴管</a:t>
              </a:r>
            </a:p>
          </p:txBody>
        </p:sp>
      </p:grpSp>
      <p:grpSp>
        <p:nvGrpSpPr>
          <p:cNvPr id="50" name="Group 24"/>
          <p:cNvGrpSpPr>
            <a:grpSpLocks/>
          </p:cNvGrpSpPr>
          <p:nvPr/>
        </p:nvGrpSpPr>
        <p:grpSpPr bwMode="auto">
          <a:xfrm>
            <a:off x="304800" y="4211910"/>
            <a:ext cx="2362200" cy="2457450"/>
            <a:chOff x="192" y="2715"/>
            <a:chExt cx="1488" cy="1548"/>
          </a:xfrm>
        </p:grpSpPr>
        <p:pic>
          <p:nvPicPr>
            <p:cNvPr id="51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2" y="2715"/>
              <a:ext cx="1488" cy="1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Rectangle 16"/>
            <p:cNvSpPr>
              <a:spLocks noChangeArrowheads="1"/>
            </p:cNvSpPr>
            <p:nvPr/>
          </p:nvSpPr>
          <p:spPr bwMode="auto">
            <a:xfrm>
              <a:off x="720" y="3936"/>
              <a:ext cx="56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2800" dirty="0">
                  <a:latin typeface="標楷體" pitchFamily="65" charset="-120"/>
                  <a:ea typeface="標楷體" pitchFamily="65" charset="-120"/>
                </a:rPr>
                <a:t>鑷子</a:t>
              </a:r>
            </a:p>
          </p:txBody>
        </p:sp>
      </p:grpSp>
      <p:grpSp>
        <p:nvGrpSpPr>
          <p:cNvPr id="53" name="Group 25"/>
          <p:cNvGrpSpPr>
            <a:grpSpLocks/>
          </p:cNvGrpSpPr>
          <p:nvPr/>
        </p:nvGrpSpPr>
        <p:grpSpPr bwMode="auto">
          <a:xfrm>
            <a:off x="3348038" y="4570685"/>
            <a:ext cx="2209800" cy="2043113"/>
            <a:chOff x="2109" y="2976"/>
            <a:chExt cx="1392" cy="1287"/>
          </a:xfrm>
        </p:grpSpPr>
        <p:pic>
          <p:nvPicPr>
            <p:cNvPr id="54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09" y="2976"/>
              <a:ext cx="1392" cy="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Rectangle 17"/>
            <p:cNvSpPr>
              <a:spLocks noChangeArrowheads="1"/>
            </p:cNvSpPr>
            <p:nvPr/>
          </p:nvSpPr>
          <p:spPr bwMode="auto">
            <a:xfrm>
              <a:off x="2448" y="3936"/>
              <a:ext cx="56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2800">
                  <a:latin typeface="標楷體" pitchFamily="65" charset="-120"/>
                  <a:ea typeface="標楷體" pitchFamily="65" charset="-120"/>
                </a:rPr>
                <a:t>刮勺</a:t>
              </a:r>
            </a:p>
          </p:txBody>
        </p:sp>
      </p:grpSp>
      <p:grpSp>
        <p:nvGrpSpPr>
          <p:cNvPr id="56" name="群組 2"/>
          <p:cNvGrpSpPr>
            <a:grpSpLocks/>
          </p:cNvGrpSpPr>
          <p:nvPr/>
        </p:nvGrpSpPr>
        <p:grpSpPr bwMode="auto">
          <a:xfrm>
            <a:off x="5114701" y="1685164"/>
            <a:ext cx="1833563" cy="2262177"/>
            <a:chOff x="6228630" y="4581127"/>
            <a:chExt cx="1834283" cy="2262589"/>
          </a:xfrm>
        </p:grpSpPr>
        <p:grpSp>
          <p:nvGrpSpPr>
            <p:cNvPr id="57" name="Group 26"/>
            <p:cNvGrpSpPr>
              <a:grpSpLocks/>
            </p:cNvGrpSpPr>
            <p:nvPr/>
          </p:nvGrpSpPr>
          <p:grpSpPr bwMode="auto">
            <a:xfrm>
              <a:off x="6300788" y="4581527"/>
              <a:ext cx="1762125" cy="2262189"/>
              <a:chOff x="4059" y="2886"/>
              <a:chExt cx="1110" cy="1425"/>
            </a:xfrm>
          </p:grpSpPr>
          <p:pic>
            <p:nvPicPr>
              <p:cNvPr id="59" name="Picture 10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059" y="2886"/>
                <a:ext cx="1110" cy="10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0" name="Rectangle 18"/>
              <p:cNvSpPr>
                <a:spLocks noChangeArrowheads="1"/>
              </p:cNvSpPr>
              <p:nvPr/>
            </p:nvSpPr>
            <p:spPr bwMode="auto">
              <a:xfrm>
                <a:off x="4261" y="3984"/>
                <a:ext cx="788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zh-TW" altLang="en-US" sz="2800" dirty="0">
                    <a:latin typeface="標楷體" pitchFamily="65" charset="-120"/>
                    <a:ea typeface="標楷體" pitchFamily="65" charset="-120"/>
                  </a:rPr>
                  <a:t>試管刷</a:t>
                </a:r>
              </a:p>
            </p:txBody>
          </p:sp>
        </p:grpSp>
        <p:sp>
          <p:nvSpPr>
            <p:cNvPr id="58" name="矩形 57"/>
            <p:cNvSpPr/>
            <p:nvPr/>
          </p:nvSpPr>
          <p:spPr>
            <a:xfrm>
              <a:off x="6228630" y="4581127"/>
              <a:ext cx="71466" cy="172275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grpSp>
        <p:nvGrpSpPr>
          <p:cNvPr id="61" name="Group 25"/>
          <p:cNvGrpSpPr>
            <a:grpSpLocks/>
          </p:cNvGrpSpPr>
          <p:nvPr/>
        </p:nvGrpSpPr>
        <p:grpSpPr bwMode="auto">
          <a:xfrm>
            <a:off x="6012160" y="4365104"/>
            <a:ext cx="2514600" cy="2251075"/>
            <a:chOff x="2160" y="2592"/>
            <a:chExt cx="1584" cy="1418"/>
          </a:xfrm>
        </p:grpSpPr>
        <p:pic>
          <p:nvPicPr>
            <p:cNvPr id="62" name="Picture 1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160" y="2592"/>
              <a:ext cx="1584" cy="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" name="Rectangle 23"/>
            <p:cNvSpPr>
              <a:spLocks noChangeArrowheads="1"/>
            </p:cNvSpPr>
            <p:nvPr/>
          </p:nvSpPr>
          <p:spPr bwMode="auto">
            <a:xfrm>
              <a:off x="2544" y="3683"/>
              <a:ext cx="7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2800">
                  <a:latin typeface="標楷體" pitchFamily="65" charset="-120"/>
                  <a:ea typeface="標楷體" pitchFamily="65" charset="-120"/>
                </a:rPr>
                <a:t>試管夾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1076325" y="165100"/>
            <a:ext cx="6870700" cy="771525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solidFill>
                  <a:srgbClr val="FF3399"/>
                </a:solidFill>
                <a:sym typeface="Webdings" pitchFamily="18" charset="2"/>
              </a:rPr>
              <a:t></a:t>
            </a:r>
            <a:r>
              <a:rPr lang="zh-TW" altLang="en-US" dirty="0" smtClean="0">
                <a:solidFill>
                  <a:srgbClr val="0000FF"/>
                </a:solidFill>
                <a:ea typeface="標楷體" pitchFamily="65" charset="-120"/>
              </a:rPr>
              <a:t>常用器材三</a:t>
            </a:r>
          </a:p>
        </p:txBody>
      </p:sp>
      <p:grpSp>
        <p:nvGrpSpPr>
          <p:cNvPr id="26" name="Group 16"/>
          <p:cNvGrpSpPr>
            <a:grpSpLocks/>
          </p:cNvGrpSpPr>
          <p:nvPr/>
        </p:nvGrpSpPr>
        <p:grpSpPr bwMode="auto">
          <a:xfrm>
            <a:off x="1043608" y="1066800"/>
            <a:ext cx="1470025" cy="2514600"/>
            <a:chOff x="336" y="672"/>
            <a:chExt cx="926" cy="1584"/>
          </a:xfrm>
        </p:grpSpPr>
        <p:pic>
          <p:nvPicPr>
            <p:cNvPr id="27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6" y="672"/>
              <a:ext cx="926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Rectangle 10"/>
            <p:cNvSpPr>
              <a:spLocks noChangeArrowheads="1"/>
            </p:cNvSpPr>
            <p:nvPr/>
          </p:nvSpPr>
          <p:spPr bwMode="auto">
            <a:xfrm>
              <a:off x="364" y="1929"/>
              <a:ext cx="7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2800" dirty="0">
                  <a:latin typeface="標楷體" pitchFamily="65" charset="-120"/>
                  <a:ea typeface="標楷體" pitchFamily="65" charset="-120"/>
                </a:rPr>
                <a:t>溫度計</a:t>
              </a:r>
            </a:p>
          </p:txBody>
        </p:sp>
      </p:grpSp>
      <p:grpSp>
        <p:nvGrpSpPr>
          <p:cNvPr id="34" name="Group 19"/>
          <p:cNvGrpSpPr>
            <a:grpSpLocks/>
          </p:cNvGrpSpPr>
          <p:nvPr/>
        </p:nvGrpSpPr>
        <p:grpSpPr bwMode="auto">
          <a:xfrm>
            <a:off x="3230488" y="4091706"/>
            <a:ext cx="2133600" cy="2424113"/>
            <a:chOff x="1872" y="2496"/>
            <a:chExt cx="1344" cy="1527"/>
          </a:xfrm>
        </p:grpSpPr>
        <p:pic>
          <p:nvPicPr>
            <p:cNvPr id="35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72" y="2496"/>
              <a:ext cx="1344" cy="1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Rectangle 12"/>
            <p:cNvSpPr>
              <a:spLocks noChangeArrowheads="1"/>
            </p:cNvSpPr>
            <p:nvPr/>
          </p:nvSpPr>
          <p:spPr bwMode="auto">
            <a:xfrm>
              <a:off x="2092" y="3696"/>
              <a:ext cx="7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TW" altLang="en-US" sz="2800">
                  <a:latin typeface="標楷體" pitchFamily="65" charset="-120"/>
                  <a:ea typeface="標楷體" pitchFamily="65" charset="-120"/>
                </a:rPr>
                <a:t>固定夾</a:t>
              </a:r>
            </a:p>
          </p:txBody>
        </p:sp>
      </p:grpSp>
      <p:grpSp>
        <p:nvGrpSpPr>
          <p:cNvPr id="37" name="Group 18"/>
          <p:cNvGrpSpPr>
            <a:grpSpLocks/>
          </p:cNvGrpSpPr>
          <p:nvPr/>
        </p:nvGrpSpPr>
        <p:grpSpPr bwMode="auto">
          <a:xfrm>
            <a:off x="868288" y="4025031"/>
            <a:ext cx="1371600" cy="2500313"/>
            <a:chOff x="384" y="2454"/>
            <a:chExt cx="864" cy="1575"/>
          </a:xfrm>
        </p:grpSpPr>
        <p:pic>
          <p:nvPicPr>
            <p:cNvPr id="39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4" y="2454"/>
              <a:ext cx="864" cy="1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Rectangle 13"/>
            <p:cNvSpPr>
              <a:spLocks noChangeArrowheads="1"/>
            </p:cNvSpPr>
            <p:nvPr/>
          </p:nvSpPr>
          <p:spPr bwMode="auto">
            <a:xfrm>
              <a:off x="431" y="3702"/>
              <a:ext cx="7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TW" altLang="en-US" sz="2800">
                  <a:latin typeface="標楷體" pitchFamily="65" charset="-120"/>
                  <a:ea typeface="標楷體" pitchFamily="65" charset="-120"/>
                </a:rPr>
                <a:t>廣用夾</a:t>
              </a:r>
            </a:p>
          </p:txBody>
        </p:sp>
      </p:grpSp>
      <p:grpSp>
        <p:nvGrpSpPr>
          <p:cNvPr id="42" name="Group 20"/>
          <p:cNvGrpSpPr>
            <a:grpSpLocks/>
          </p:cNvGrpSpPr>
          <p:nvPr/>
        </p:nvGrpSpPr>
        <p:grpSpPr bwMode="auto">
          <a:xfrm>
            <a:off x="6126163" y="1066800"/>
            <a:ext cx="2235200" cy="5329238"/>
            <a:chOff x="3859" y="672"/>
            <a:chExt cx="1408" cy="3357"/>
          </a:xfrm>
        </p:grpSpPr>
        <p:pic>
          <p:nvPicPr>
            <p:cNvPr id="43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59" y="672"/>
              <a:ext cx="1408" cy="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" name="Rectangle 14"/>
            <p:cNvSpPr>
              <a:spLocks noChangeArrowheads="1"/>
            </p:cNvSpPr>
            <p:nvPr/>
          </p:nvSpPr>
          <p:spPr bwMode="auto">
            <a:xfrm>
              <a:off x="3923" y="3702"/>
              <a:ext cx="134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TW" altLang="en-US" sz="2800">
                  <a:latin typeface="標楷體" pitchFamily="65" charset="-120"/>
                  <a:ea typeface="標楷體" pitchFamily="65" charset="-120"/>
                </a:rPr>
                <a:t>鐵架與夾具</a:t>
              </a:r>
            </a:p>
          </p:txBody>
        </p:sp>
      </p:grpSp>
      <p:grpSp>
        <p:nvGrpSpPr>
          <p:cNvPr id="47" name="Group 9"/>
          <p:cNvGrpSpPr>
            <a:grpSpLocks/>
          </p:cNvGrpSpPr>
          <p:nvPr/>
        </p:nvGrpSpPr>
        <p:grpSpPr bwMode="auto">
          <a:xfrm>
            <a:off x="3851920" y="980728"/>
            <a:ext cx="1368152" cy="2831385"/>
            <a:chOff x="3259" y="845"/>
            <a:chExt cx="1294" cy="2420"/>
          </a:xfrm>
        </p:grpSpPr>
        <p:pic>
          <p:nvPicPr>
            <p:cNvPr id="50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59" y="845"/>
              <a:ext cx="1294" cy="2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3395" y="2938"/>
              <a:ext cx="7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2800" dirty="0">
                  <a:latin typeface="標楷體" pitchFamily="65" charset="-120"/>
                  <a:ea typeface="標楷體" pitchFamily="65" charset="-120"/>
                </a:rPr>
                <a:t>洗滌瓶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新細明體"/>
        <a:cs typeface=""/>
      </a:majorFont>
      <a:minorFont>
        <a:latin typeface="Comic Sans MS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3687</TotalTime>
  <Words>666</Words>
  <Application>Microsoft Office PowerPoint</Application>
  <PresentationFormat>如螢幕大小 (4:3)</PresentationFormat>
  <Paragraphs>142</Paragraphs>
  <Slides>23</Slides>
  <Notes>2</Notes>
  <HiddenSlides>0</HiddenSlides>
  <MMClips>0</MMClips>
  <ScaleCrop>false</ScaleCrop>
  <HeadingPairs>
    <vt:vector size="6" baseType="variant">
      <vt:variant>
        <vt:lpstr>佈景主題</vt:lpstr>
      </vt:variant>
      <vt:variant>
        <vt:i4>2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6" baseType="lpstr">
      <vt:lpstr>Crayons</vt:lpstr>
      <vt:lpstr>預設簡報設計</vt:lpstr>
      <vt:lpstr>方程式</vt:lpstr>
      <vt:lpstr>第 1 章    實驗的基本操作與測量</vt:lpstr>
      <vt:lpstr>實驗室安全守則</vt:lpstr>
      <vt:lpstr>實驗室安全守則</vt:lpstr>
      <vt:lpstr>實驗衣與護目鏡</vt:lpstr>
      <vt:lpstr>通風櫥與緊急沖淋設備</vt:lpstr>
      <vt:lpstr> 常用器材及使用注意</vt:lpstr>
      <vt:lpstr>常用器材一</vt:lpstr>
      <vt:lpstr>常用器材二</vt:lpstr>
      <vt:lpstr>常用器材三</vt:lpstr>
      <vt:lpstr>常用器材四</vt:lpstr>
      <vt:lpstr>坩堝夾</vt:lpstr>
      <vt:lpstr>投影片 12</vt:lpstr>
      <vt:lpstr>加熱裝置</vt:lpstr>
      <vt:lpstr>過濾裝置</vt:lpstr>
      <vt:lpstr>集氣裝置</vt:lpstr>
      <vt:lpstr>滴定裝置</vt:lpstr>
      <vt:lpstr>酒精燈的使用</vt:lpstr>
      <vt:lpstr>試管、量筒的使用</vt:lpstr>
      <vt:lpstr>其他的使用</vt:lpstr>
      <vt:lpstr>強酸的稀釋方法</vt:lpstr>
      <vt:lpstr>瘋狂實驗室</vt:lpstr>
      <vt:lpstr>投影片 22</vt:lpstr>
      <vt:lpstr>投影片 23</vt:lpstr>
    </vt:vector>
  </TitlesOfParts>
  <Company>456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第0章 進入實驗室</dc:title>
  <dc:creator>suyuhnan</dc:creator>
  <cp:lastModifiedBy>user</cp:lastModifiedBy>
  <cp:revision>723</cp:revision>
  <dcterms:created xsi:type="dcterms:W3CDTF">2002-02-06T14:45:10Z</dcterms:created>
  <dcterms:modified xsi:type="dcterms:W3CDTF">2015-08-26T01:34:30Z</dcterms:modified>
</cp:coreProperties>
</file>