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handoutMasterIdLst>
    <p:handoutMasterId r:id="rId28"/>
  </p:handoutMasterIdLst>
  <p:sldIdLst>
    <p:sldId id="256" r:id="rId2"/>
    <p:sldId id="271" r:id="rId3"/>
    <p:sldId id="264" r:id="rId4"/>
    <p:sldId id="268" r:id="rId5"/>
    <p:sldId id="267" r:id="rId6"/>
    <p:sldId id="288" r:id="rId7"/>
    <p:sldId id="262" r:id="rId8"/>
    <p:sldId id="266" r:id="rId9"/>
    <p:sldId id="272" r:id="rId10"/>
    <p:sldId id="274" r:id="rId11"/>
    <p:sldId id="263" r:id="rId12"/>
    <p:sldId id="284" r:id="rId13"/>
    <p:sldId id="278" r:id="rId14"/>
    <p:sldId id="276" r:id="rId15"/>
    <p:sldId id="260" r:id="rId16"/>
    <p:sldId id="286" r:id="rId17"/>
    <p:sldId id="270" r:id="rId18"/>
    <p:sldId id="275" r:id="rId19"/>
    <p:sldId id="258" r:id="rId20"/>
    <p:sldId id="277" r:id="rId21"/>
    <p:sldId id="269" r:id="rId22"/>
    <p:sldId id="273" r:id="rId23"/>
    <p:sldId id="285" r:id="rId24"/>
    <p:sldId id="261" r:id="rId25"/>
    <p:sldId id="265" r:id="rId26"/>
    <p:sldId id="287" r:id="rId27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8000"/>
    <a:srgbClr val="CCFF33"/>
    <a:srgbClr val="F8F8F8"/>
    <a:srgbClr val="FF7C80"/>
    <a:srgbClr val="FF66CC"/>
    <a:srgbClr val="FF00FF"/>
    <a:srgbClr val="FF0000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83" autoAdjust="0"/>
  </p:normalViewPr>
  <p:slideViewPr>
    <p:cSldViewPr>
      <p:cViewPr varScale="1">
        <p:scale>
          <a:sx n="62" d="100"/>
          <a:sy n="62" d="100"/>
        </p:scale>
        <p:origin x="283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05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2251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8C6161-A9A7-4371-A03A-175F9F611029}" type="datetimeFigureOut">
              <a:rPr lang="zh-TW" altLang="en-US" smtClean="0"/>
              <a:t>2017/3/12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51A98-9025-4E0C-9A51-350CF5AF95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6188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A32EE-BC8A-42FF-A203-63E8730C9F5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68244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47B12-BC14-4D3E-9851-3E9818A676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5572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80EA9-88C3-458B-AF97-BC986EEE4E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10493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01C2C-D58B-4CB8-B012-3B42EC11528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366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78BBB-D0C3-43CD-8E04-48A57F109EA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444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5FF95-0AEB-4753-93A2-5CC012CF6CC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60022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BADA8-9FB7-4642-B335-B5A7B35C687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1564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92E6F-CB94-4467-8C2D-EB6ECCACFB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6717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C0157-732C-4969-9FA2-509B2336067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4490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5D2CA-5B8F-4E0B-8D94-CA67727725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33203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C038B-31E0-404C-A1C6-3A578068E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51485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F6F92-FE61-4D3B-8541-FCFBB0AD299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6061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1DDBA44-6B8E-4C5B-A18F-164E55AB7E4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DSC0981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09600" y="3048000"/>
            <a:ext cx="7731671" cy="3581400"/>
          </a:xfrm>
          <a:prstGeom prst="roundRect">
            <a:avLst>
              <a:gd name="adj" fmla="val 6558"/>
            </a:avLst>
          </a:prstGeom>
          <a:ln>
            <a:solidFill>
              <a:srgbClr val="FFFF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02207" y="-19050"/>
            <a:ext cx="6858000" cy="3067050"/>
          </a:xfrm>
        </p:spPr>
        <p:txBody>
          <a:bodyPr anchor="ctr"/>
          <a:lstStyle/>
          <a:p>
            <a:pPr eaLnBrk="1" hangingPunct="1"/>
            <a:r>
              <a:rPr lang="zh-TW" altLang="en-US" dirty="0" smtClean="0">
                <a:solidFill>
                  <a:srgbClr val="FFFF00"/>
                </a:solidFill>
                <a:latin typeface="華康超黑體" panose="020B0C09000000000000" pitchFamily="49" charset="-120"/>
                <a:ea typeface="華康超黑體" panose="020B0C09000000000000" pitchFamily="49" charset="-120"/>
              </a:rPr>
              <a:t>行動閱讀課</a:t>
            </a:r>
            <a:r>
              <a:rPr lang="en-US" altLang="zh-TW" dirty="0">
                <a:solidFill>
                  <a:srgbClr val="FFFF00"/>
                </a:solidFill>
                <a:latin typeface="華康超黑體" panose="020B0C09000000000000" pitchFamily="49" charset="-120"/>
                <a:ea typeface="華康超黑體" panose="020B0C09000000000000" pitchFamily="49" charset="-120"/>
              </a:rPr>
              <a:t/>
            </a:r>
            <a:br>
              <a:rPr lang="en-US" altLang="zh-TW" dirty="0">
                <a:solidFill>
                  <a:srgbClr val="FFFF00"/>
                </a:solidFill>
                <a:latin typeface="華康超黑體" panose="020B0C09000000000000" pitchFamily="49" charset="-120"/>
                <a:ea typeface="華康超黑體" panose="020B0C09000000000000" pitchFamily="49" charset="-120"/>
              </a:rPr>
            </a:br>
            <a:r>
              <a:rPr lang="zh-TW" altLang="en-US" dirty="0" smtClean="0">
                <a:solidFill>
                  <a:srgbClr val="FFFF00"/>
                </a:solidFill>
                <a:latin typeface="華康超黑體" panose="020B0C09000000000000" pitchFamily="49" charset="-120"/>
                <a:ea typeface="華康超黑體" panose="020B0C09000000000000" pitchFamily="49" charset="-120"/>
              </a:rPr>
              <a:t>台灣歷史攻城戰</a:t>
            </a:r>
            <a:r>
              <a:rPr lang="en-US" altLang="zh-TW" dirty="0" smtClean="0">
                <a:solidFill>
                  <a:srgbClr val="FFFF00"/>
                </a:solidFill>
                <a:latin typeface="華康超黑體" panose="020B0C09000000000000" pitchFamily="49" charset="-120"/>
                <a:ea typeface="華康超黑體" panose="020B0C09000000000000" pitchFamily="49" charset="-120"/>
              </a:rPr>
              <a:t/>
            </a:r>
            <a:br>
              <a:rPr lang="en-US" altLang="zh-TW" dirty="0" smtClean="0">
                <a:solidFill>
                  <a:srgbClr val="FFFF00"/>
                </a:solidFill>
                <a:latin typeface="華康超黑體" panose="020B0C09000000000000" pitchFamily="49" charset="-120"/>
                <a:ea typeface="華康超黑體" panose="020B0C09000000000000" pitchFamily="49" charset="-120"/>
              </a:rPr>
            </a:br>
            <a:r>
              <a:rPr lang="en-US" altLang="zh-TW" dirty="0" smtClean="0">
                <a:solidFill>
                  <a:srgbClr val="FFFF00"/>
                </a:solidFill>
                <a:latin typeface="華康超黑體" panose="020B0C09000000000000" pitchFamily="49" charset="-120"/>
                <a:ea typeface="華康超黑體" panose="020B0C09000000000000" pitchFamily="49" charset="-120"/>
              </a:rPr>
              <a:t>《</a:t>
            </a:r>
            <a:r>
              <a:rPr lang="zh-TW" altLang="zh-TW" dirty="0" smtClean="0">
                <a:solidFill>
                  <a:srgbClr val="FFFF00"/>
                </a:solidFill>
                <a:latin typeface="華康超黑體" panose="020B0C09000000000000" pitchFamily="49" charset="-120"/>
                <a:ea typeface="華康超黑體" panose="020B0C09000000000000" pitchFamily="49" charset="-120"/>
              </a:rPr>
              <a:t>福爾摩沙探險趣</a:t>
            </a:r>
            <a:r>
              <a:rPr lang="en-US" altLang="zh-TW" dirty="0" smtClean="0">
                <a:solidFill>
                  <a:srgbClr val="FFFF00"/>
                </a:solidFill>
                <a:latin typeface="華康超黑體" panose="020B0C09000000000000" pitchFamily="49" charset="-120"/>
                <a:ea typeface="華康超黑體" panose="020B0C09000000000000" pitchFamily="49" charset="-120"/>
              </a:rPr>
              <a:t>》</a:t>
            </a:r>
            <a:endParaRPr lang="zh-TW" altLang="en-US" dirty="0" smtClean="0">
              <a:solidFill>
                <a:srgbClr val="FFFF00"/>
              </a:solidFill>
              <a:latin typeface="華康超黑體" panose="020B0C09000000000000" pitchFamily="49" charset="-120"/>
              <a:ea typeface="華康超黑體" panose="020B0C09000000000000" pitchFamily="49" charset="-120"/>
            </a:endParaRPr>
          </a:p>
        </p:txBody>
      </p:sp>
      <p:pic>
        <p:nvPicPr>
          <p:cNvPr id="11" name="Picture 2" descr="P12-13各時代小人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806" b="51802"/>
          <a:stretch/>
        </p:blipFill>
        <p:spPr bwMode="auto">
          <a:xfrm rot="569448">
            <a:off x="7243739" y="437584"/>
            <a:ext cx="1525849" cy="1759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P12-13各時代小人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900" r="75000" b="-2"/>
          <a:stretch/>
        </p:blipFill>
        <p:spPr bwMode="auto">
          <a:xfrm rot="21354475">
            <a:off x="273465" y="1527181"/>
            <a:ext cx="1387861" cy="1904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8" r="11103"/>
          <a:stretch/>
        </p:blipFill>
        <p:spPr>
          <a:xfrm>
            <a:off x="1" y="0"/>
            <a:ext cx="9144000" cy="1334529"/>
          </a:xfrm>
          <a:prstGeom prst="roundRect">
            <a:avLst>
              <a:gd name="adj" fmla="val 3312"/>
            </a:avLst>
          </a:prstGeom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074" name="圓角矩形 3"/>
          <p:cNvSpPr>
            <a:spLocks noChangeArrowheads="1"/>
          </p:cNvSpPr>
          <p:nvPr/>
        </p:nvSpPr>
        <p:spPr bwMode="auto">
          <a:xfrm>
            <a:off x="381000" y="1752600"/>
            <a:ext cx="5943600" cy="10668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1.</a:t>
            </a:r>
            <a:r>
              <a:rPr lang="zh-TW" altLang="en-US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開墾墾號</a:t>
            </a:r>
            <a:endParaRPr lang="zh-TW" altLang="en-US" sz="4000" b="1" dirty="0">
              <a:solidFill>
                <a:schemeClr val="bg1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3" name="圓角矩形 2"/>
          <p:cNvSpPr/>
          <p:nvPr/>
        </p:nvSpPr>
        <p:spPr bwMode="auto">
          <a:xfrm>
            <a:off x="6324600" y="228600"/>
            <a:ext cx="2514600" cy="838200"/>
          </a:xfrm>
          <a:prstGeom prst="round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行動</a:t>
            </a: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～</a:t>
            </a:r>
            <a:endParaRPr lang="en-US" altLang="zh-TW" sz="24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</a:t>
            </a: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爾摩沙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探險趣</a:t>
            </a:r>
            <a:endParaRPr kumimoji="0" lang="zh-TW" alt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圓角矩形 3"/>
          <p:cNvSpPr>
            <a:spLocks noChangeArrowheads="1"/>
          </p:cNvSpPr>
          <p:nvPr/>
        </p:nvSpPr>
        <p:spPr bwMode="auto">
          <a:xfrm>
            <a:off x="381000" y="3352800"/>
            <a:ext cx="5943600" cy="1066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>
                <a:latin typeface="華康粗圓體" panose="020F0709000000000000" pitchFamily="49" charset="-120"/>
                <a:ea typeface="華康粗圓體" panose="020F0709000000000000" pitchFamily="49" charset="-120"/>
              </a:rPr>
              <a:t>2</a:t>
            </a:r>
            <a:r>
              <a:rPr lang="en-US" altLang="zh-TW" sz="4000" b="1" dirty="0" smtClean="0">
                <a:latin typeface="華康粗圓體" panose="020F0709000000000000" pitchFamily="49" charset="-120"/>
                <a:ea typeface="華康粗圓體" panose="020F0709000000000000" pitchFamily="49" charset="-120"/>
              </a:rPr>
              <a:t>.</a:t>
            </a:r>
            <a:r>
              <a:rPr lang="zh-TW" altLang="en-US" sz="4000" b="1" dirty="0" smtClean="0">
                <a:latin typeface="華康粗圓體" panose="020F0709000000000000" pitchFamily="49" charset="-120"/>
                <a:ea typeface="華康粗圓體" panose="020F0709000000000000" pitchFamily="49" charset="-120"/>
              </a:rPr>
              <a:t>姜秀鑾、周邦正</a:t>
            </a:r>
            <a:endParaRPr lang="zh-TW" altLang="en-US" sz="4000" b="1" dirty="0"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6" name="圓角矩形 3"/>
          <p:cNvSpPr>
            <a:spLocks noChangeArrowheads="1"/>
          </p:cNvSpPr>
          <p:nvPr/>
        </p:nvSpPr>
        <p:spPr bwMode="auto">
          <a:xfrm>
            <a:off x="358346" y="4953000"/>
            <a:ext cx="5966254" cy="1524000"/>
          </a:xfrm>
          <a:prstGeom prst="roundRect">
            <a:avLst>
              <a:gd name="adj" fmla="val 16667"/>
            </a:avLst>
          </a:prstGeom>
          <a:solidFill>
            <a:srgbClr val="FF7C8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444500" indent="-444500"/>
            <a:r>
              <a:rPr lang="en-US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3.</a:t>
            </a:r>
            <a:r>
              <a:rPr lang="zh-TW" altLang="en-US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墾號名稱象徵著官方、廣東與福建三方合作</a:t>
            </a:r>
            <a:endParaRPr lang="zh-TW" altLang="en-US" sz="4000" b="1" dirty="0">
              <a:solidFill>
                <a:schemeClr val="bg1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010400" y="1789670"/>
            <a:ext cx="1415772" cy="4343400"/>
          </a:xfrm>
          <a:prstGeom prst="rect">
            <a:avLst/>
          </a:prstGeom>
          <a:noFill/>
        </p:spPr>
        <p:txBody>
          <a:bodyPr vert="eaVert"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zh-TW" altLang="en-US" sz="8000" b="1" spc="50" dirty="0" smtClean="0">
                <a:ln w="9525" cmpd="sng">
                  <a:solidFill>
                    <a:srgbClr val="FFFF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華康儷粗圓" panose="020F0709000000000000" pitchFamily="49" charset="-120"/>
                <a:ea typeface="華康儷粗圓" panose="020F0709000000000000" pitchFamily="49" charset="-120"/>
              </a:rPr>
              <a:t>金廣福</a:t>
            </a:r>
            <a:endParaRPr lang="zh-TW" altLang="en-US" sz="8000" b="1" spc="50" dirty="0">
              <a:ln w="9525" cmpd="sng">
                <a:solidFill>
                  <a:srgbClr val="FFFF00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58346" y="228600"/>
            <a:ext cx="55090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5400" dirty="0" smtClean="0">
                <a:solidFill>
                  <a:schemeClr val="bg1">
                    <a:lumMod val="85000"/>
                  </a:schemeClr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台灣歷史攻城戰</a:t>
            </a:r>
            <a:endParaRPr lang="zh-TW" altLang="en-US" sz="5400" dirty="0">
              <a:solidFill>
                <a:schemeClr val="bg1">
                  <a:lumMod val="85000"/>
                </a:schemeClr>
              </a:solidFill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2682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5" grpId="0" animBg="1"/>
      <p:bldP spid="6" grpId="0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8" r="11103"/>
          <a:stretch/>
        </p:blipFill>
        <p:spPr>
          <a:xfrm>
            <a:off x="1" y="0"/>
            <a:ext cx="9144000" cy="1334529"/>
          </a:xfrm>
          <a:prstGeom prst="roundRect">
            <a:avLst>
              <a:gd name="adj" fmla="val 3312"/>
            </a:avLst>
          </a:prstGeom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074" name="圓角矩形 3"/>
          <p:cNvSpPr>
            <a:spLocks noChangeArrowheads="1"/>
          </p:cNvSpPr>
          <p:nvPr/>
        </p:nvSpPr>
        <p:spPr bwMode="auto">
          <a:xfrm>
            <a:off x="381000" y="1752600"/>
            <a:ext cx="5867400" cy="10668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1.</a:t>
            </a:r>
            <a:r>
              <a:rPr lang="zh-TW" altLang="en-US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泰雅族、結婚</a:t>
            </a:r>
            <a:endParaRPr lang="zh-TW" altLang="en-US" sz="4000" b="1" dirty="0">
              <a:solidFill>
                <a:schemeClr val="bg1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3" name="圓角矩形 2"/>
          <p:cNvSpPr/>
          <p:nvPr/>
        </p:nvSpPr>
        <p:spPr bwMode="auto">
          <a:xfrm>
            <a:off x="6324600" y="228600"/>
            <a:ext cx="2514600" cy="838200"/>
          </a:xfrm>
          <a:prstGeom prst="round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行動</a:t>
            </a: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～</a:t>
            </a:r>
            <a:endParaRPr lang="en-US" altLang="zh-TW" sz="24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</a:t>
            </a: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爾摩沙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探險趣</a:t>
            </a:r>
            <a:endParaRPr kumimoji="0" lang="zh-TW" alt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圓角矩形 3"/>
          <p:cNvSpPr>
            <a:spLocks noChangeArrowheads="1"/>
          </p:cNvSpPr>
          <p:nvPr/>
        </p:nvSpPr>
        <p:spPr bwMode="auto">
          <a:xfrm>
            <a:off x="381000" y="3352800"/>
            <a:ext cx="5867400" cy="1066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>
                <a:latin typeface="華康粗圓體" panose="020F0709000000000000" pitchFamily="49" charset="-120"/>
                <a:ea typeface="華康粗圓體" panose="020F0709000000000000" pitchFamily="49" charset="-120"/>
              </a:rPr>
              <a:t>2</a:t>
            </a:r>
            <a:r>
              <a:rPr lang="en-US" altLang="zh-TW" sz="4000" b="1" dirty="0" smtClean="0">
                <a:latin typeface="華康粗圓體" panose="020F0709000000000000" pitchFamily="49" charset="-120"/>
                <a:ea typeface="華康粗圓體" panose="020F0709000000000000" pitchFamily="49" charset="-120"/>
              </a:rPr>
              <a:t>.</a:t>
            </a:r>
            <a:r>
              <a:rPr lang="zh-TW" altLang="en-US" sz="4000" b="1" dirty="0" smtClean="0">
                <a:latin typeface="華康粗圓體" panose="020F0709000000000000" pitchFamily="49" charset="-120"/>
                <a:ea typeface="華康粗圓體" panose="020F0709000000000000" pitchFamily="49" charset="-120"/>
              </a:rPr>
              <a:t>清代三大水圳</a:t>
            </a:r>
            <a:endParaRPr lang="zh-TW" altLang="en-US" sz="4000" b="1" dirty="0"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6" name="圓角矩形 3"/>
          <p:cNvSpPr>
            <a:spLocks noChangeArrowheads="1"/>
          </p:cNvSpPr>
          <p:nvPr/>
        </p:nvSpPr>
        <p:spPr bwMode="auto">
          <a:xfrm>
            <a:off x="358346" y="5029200"/>
            <a:ext cx="5867400" cy="1066800"/>
          </a:xfrm>
          <a:prstGeom prst="roundRect">
            <a:avLst>
              <a:gd name="adj" fmla="val 16667"/>
            </a:avLst>
          </a:prstGeom>
          <a:solidFill>
            <a:srgbClr val="FF7C8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3.</a:t>
            </a:r>
            <a:r>
              <a:rPr lang="zh-TW" altLang="en-US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郭錫瑠開鑿</a:t>
            </a:r>
            <a:endParaRPr lang="zh-TW" altLang="en-US" sz="4000" b="1" dirty="0">
              <a:solidFill>
                <a:schemeClr val="bg1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010400" y="1789670"/>
            <a:ext cx="1415772" cy="4343400"/>
          </a:xfrm>
          <a:prstGeom prst="rect">
            <a:avLst/>
          </a:prstGeom>
          <a:noFill/>
        </p:spPr>
        <p:txBody>
          <a:bodyPr vert="eaVert"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zh-TW" altLang="en-US" sz="8000" b="1" spc="50" dirty="0" smtClean="0">
                <a:ln w="9525" cmpd="sng">
                  <a:solidFill>
                    <a:srgbClr val="FFFF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華康儷粗圓" panose="020F0709000000000000" pitchFamily="49" charset="-120"/>
                <a:ea typeface="華康儷粗圓" panose="020F0709000000000000" pitchFamily="49" charset="-120"/>
              </a:rPr>
              <a:t>瑠公圳</a:t>
            </a:r>
            <a:endParaRPr lang="zh-TW" altLang="en-US" sz="8000" b="1" spc="50" dirty="0">
              <a:ln w="9525" cmpd="sng">
                <a:solidFill>
                  <a:srgbClr val="FFFF00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58346" y="228600"/>
            <a:ext cx="55090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5400" dirty="0" smtClean="0">
                <a:solidFill>
                  <a:schemeClr val="bg1">
                    <a:lumMod val="85000"/>
                  </a:schemeClr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台灣歷史攻城戰</a:t>
            </a:r>
            <a:endParaRPr lang="zh-TW" altLang="en-US" sz="5400" dirty="0">
              <a:solidFill>
                <a:schemeClr val="bg1">
                  <a:lumMod val="85000"/>
                </a:schemeClr>
              </a:solidFill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97210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5" grpId="0" animBg="1"/>
      <p:bldP spid="6" grpId="0" animBg="1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8" r="11103"/>
          <a:stretch/>
        </p:blipFill>
        <p:spPr>
          <a:xfrm>
            <a:off x="1" y="0"/>
            <a:ext cx="9144000" cy="1334529"/>
          </a:xfrm>
          <a:prstGeom prst="roundRect">
            <a:avLst>
              <a:gd name="adj" fmla="val 3312"/>
            </a:avLst>
          </a:prstGeom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074" name="圓角矩形 3"/>
          <p:cNvSpPr>
            <a:spLocks noChangeArrowheads="1"/>
          </p:cNvSpPr>
          <p:nvPr/>
        </p:nvSpPr>
        <p:spPr bwMode="auto">
          <a:xfrm>
            <a:off x="381000" y="1752600"/>
            <a:ext cx="5867400" cy="10668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1.</a:t>
            </a:r>
            <a:r>
              <a:rPr lang="zh-TW" altLang="en-US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學甲慈濟宮</a:t>
            </a:r>
            <a:endParaRPr lang="zh-TW" altLang="en-US" sz="4000" b="1" dirty="0">
              <a:solidFill>
                <a:schemeClr val="bg1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3" name="圓角矩形 2"/>
          <p:cNvSpPr/>
          <p:nvPr/>
        </p:nvSpPr>
        <p:spPr bwMode="auto">
          <a:xfrm>
            <a:off x="6324600" y="228600"/>
            <a:ext cx="2514600" cy="838200"/>
          </a:xfrm>
          <a:prstGeom prst="round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行動</a:t>
            </a: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～</a:t>
            </a:r>
            <a:endParaRPr lang="en-US" altLang="zh-TW" sz="24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</a:t>
            </a: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爾摩沙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探險趣</a:t>
            </a:r>
            <a:endParaRPr kumimoji="0" lang="zh-TW" alt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圓角矩形 3"/>
          <p:cNvSpPr>
            <a:spLocks noChangeArrowheads="1"/>
          </p:cNvSpPr>
          <p:nvPr/>
        </p:nvSpPr>
        <p:spPr bwMode="auto">
          <a:xfrm>
            <a:off x="381000" y="3352800"/>
            <a:ext cx="5867400" cy="1066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>
                <a:latin typeface="華康粗圓體" panose="020F0709000000000000" pitchFamily="49" charset="-120"/>
                <a:ea typeface="華康粗圓體" panose="020F0709000000000000" pitchFamily="49" charset="-120"/>
              </a:rPr>
              <a:t>2</a:t>
            </a:r>
            <a:r>
              <a:rPr lang="en-US" altLang="zh-TW" sz="4000" b="1" dirty="0" smtClean="0">
                <a:latin typeface="華康粗圓體" panose="020F0709000000000000" pitchFamily="49" charset="-120"/>
                <a:ea typeface="華康粗圓體" panose="020F0709000000000000" pitchFamily="49" charset="-120"/>
              </a:rPr>
              <a:t>.</a:t>
            </a:r>
            <a:r>
              <a:rPr lang="zh-TW" altLang="en-US" sz="4000" b="1" dirty="0" smtClean="0">
                <a:latin typeface="華康粗圓體" panose="020F0709000000000000" pitchFamily="49" charset="-120"/>
                <a:ea typeface="華康粗圓體" panose="020F0709000000000000" pitchFamily="49" charset="-120"/>
              </a:rPr>
              <a:t>與「馬」有關的傳說</a:t>
            </a:r>
            <a:endParaRPr lang="zh-TW" altLang="en-US" sz="4000" b="1" dirty="0"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6" name="圓角矩形 3"/>
          <p:cNvSpPr>
            <a:spLocks noChangeArrowheads="1"/>
          </p:cNvSpPr>
          <p:nvPr/>
        </p:nvSpPr>
        <p:spPr bwMode="auto">
          <a:xfrm>
            <a:off x="358346" y="5029200"/>
            <a:ext cx="5867400" cy="1103870"/>
          </a:xfrm>
          <a:prstGeom prst="roundRect">
            <a:avLst>
              <a:gd name="adj" fmla="val 16667"/>
            </a:avLst>
          </a:prstGeom>
          <a:solidFill>
            <a:srgbClr val="FF7C8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444500" indent="-444500"/>
            <a:r>
              <a:rPr lang="en-US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3.</a:t>
            </a:r>
            <a:r>
              <a:rPr lang="zh-TW" altLang="en-US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台灣交趾陶第一人</a:t>
            </a:r>
            <a:endParaRPr lang="zh-TW" altLang="en-US" sz="4000" b="1" dirty="0">
              <a:solidFill>
                <a:schemeClr val="bg1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010400" y="1789670"/>
            <a:ext cx="1415772" cy="4343400"/>
          </a:xfrm>
          <a:prstGeom prst="rect">
            <a:avLst/>
          </a:prstGeom>
          <a:noFill/>
        </p:spPr>
        <p:txBody>
          <a:bodyPr vert="eaVert"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zh-TW" altLang="en-US" sz="8000" b="1" spc="50" dirty="0" smtClean="0">
                <a:ln w="9525" cmpd="sng">
                  <a:solidFill>
                    <a:srgbClr val="FFFF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華康儷粗圓" panose="020F0709000000000000" pitchFamily="49" charset="-120"/>
                <a:ea typeface="華康儷粗圓" panose="020F0709000000000000" pitchFamily="49" charset="-120"/>
              </a:rPr>
              <a:t>葉 王</a:t>
            </a:r>
            <a:endParaRPr lang="zh-TW" altLang="en-US" sz="8000" b="1" spc="50" dirty="0">
              <a:ln w="9525" cmpd="sng">
                <a:solidFill>
                  <a:srgbClr val="FFFF00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58346" y="228600"/>
            <a:ext cx="55090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5400" dirty="0" smtClean="0">
                <a:solidFill>
                  <a:schemeClr val="bg1">
                    <a:lumMod val="85000"/>
                  </a:schemeClr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台灣歷史攻城戰</a:t>
            </a:r>
            <a:endParaRPr lang="zh-TW" altLang="en-US" sz="5400" dirty="0">
              <a:solidFill>
                <a:schemeClr val="bg1">
                  <a:lumMod val="85000"/>
                </a:schemeClr>
              </a:solidFill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321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5" grpId="0" animBg="1"/>
      <p:bldP spid="6" grpId="0" animBg="1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8" r="11103"/>
          <a:stretch/>
        </p:blipFill>
        <p:spPr>
          <a:xfrm>
            <a:off x="1" y="0"/>
            <a:ext cx="9144000" cy="1334529"/>
          </a:xfrm>
          <a:prstGeom prst="roundRect">
            <a:avLst>
              <a:gd name="adj" fmla="val 3312"/>
            </a:avLst>
          </a:prstGeom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074" name="圓角矩形 3"/>
          <p:cNvSpPr>
            <a:spLocks noChangeArrowheads="1"/>
          </p:cNvSpPr>
          <p:nvPr/>
        </p:nvSpPr>
        <p:spPr bwMode="auto">
          <a:xfrm>
            <a:off x="381000" y="1752600"/>
            <a:ext cx="5867400" cy="10668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1.</a:t>
            </a:r>
            <a:r>
              <a:rPr lang="zh-TW" altLang="en-US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傳教士</a:t>
            </a:r>
            <a:endParaRPr lang="zh-TW" altLang="en-US" sz="4000" b="1" dirty="0">
              <a:solidFill>
                <a:schemeClr val="bg1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3" name="圓角矩形 2"/>
          <p:cNvSpPr/>
          <p:nvPr/>
        </p:nvSpPr>
        <p:spPr bwMode="auto">
          <a:xfrm>
            <a:off x="6324600" y="228600"/>
            <a:ext cx="2514600" cy="838200"/>
          </a:xfrm>
          <a:prstGeom prst="round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行動</a:t>
            </a: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～</a:t>
            </a:r>
            <a:endParaRPr lang="en-US" altLang="zh-TW" sz="24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</a:t>
            </a: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爾摩沙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探險趣</a:t>
            </a:r>
            <a:endParaRPr kumimoji="0" lang="zh-TW" alt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圓角矩形 3"/>
          <p:cNvSpPr>
            <a:spLocks noChangeArrowheads="1"/>
          </p:cNvSpPr>
          <p:nvPr/>
        </p:nvSpPr>
        <p:spPr bwMode="auto">
          <a:xfrm>
            <a:off x="381000" y="3352800"/>
            <a:ext cx="5867400" cy="1066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>
                <a:latin typeface="華康粗圓體" panose="020F0709000000000000" pitchFamily="49" charset="-120"/>
                <a:ea typeface="華康粗圓體" panose="020F0709000000000000" pitchFamily="49" charset="-120"/>
              </a:rPr>
              <a:t>2</a:t>
            </a:r>
            <a:r>
              <a:rPr lang="en-US" altLang="zh-TW" sz="4000" b="1" dirty="0" smtClean="0">
                <a:latin typeface="華康粗圓體" panose="020F0709000000000000" pitchFamily="49" charset="-120"/>
                <a:ea typeface="華康粗圓體" panose="020F0709000000000000" pitchFamily="49" charset="-120"/>
              </a:rPr>
              <a:t>.</a:t>
            </a:r>
            <a:r>
              <a:rPr lang="zh-TW" altLang="en-US" sz="4000" b="1" dirty="0" smtClean="0">
                <a:latin typeface="華康粗圓體" panose="020F0709000000000000" pitchFamily="49" charset="-120"/>
                <a:ea typeface="華康粗圓體" panose="020F0709000000000000" pitchFamily="49" charset="-120"/>
              </a:rPr>
              <a:t>牛津學堂</a:t>
            </a:r>
            <a:endParaRPr lang="zh-TW" altLang="en-US" sz="4000" b="1" dirty="0"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6" name="圓角矩形 3"/>
          <p:cNvSpPr>
            <a:spLocks noChangeArrowheads="1"/>
          </p:cNvSpPr>
          <p:nvPr/>
        </p:nvSpPr>
        <p:spPr bwMode="auto">
          <a:xfrm>
            <a:off x="358346" y="5029200"/>
            <a:ext cx="5867400" cy="1066800"/>
          </a:xfrm>
          <a:prstGeom prst="roundRect">
            <a:avLst>
              <a:gd name="adj" fmla="val 16667"/>
            </a:avLst>
          </a:prstGeom>
          <a:solidFill>
            <a:srgbClr val="FF7C8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3.</a:t>
            </a:r>
            <a:r>
              <a:rPr lang="zh-TW" altLang="en-US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牧童與拔牙傳教</a:t>
            </a:r>
            <a:endParaRPr lang="zh-TW" altLang="en-US" sz="4000" b="1" dirty="0">
              <a:solidFill>
                <a:schemeClr val="bg1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010400" y="1789670"/>
            <a:ext cx="1415772" cy="4343400"/>
          </a:xfrm>
          <a:prstGeom prst="rect">
            <a:avLst/>
          </a:prstGeom>
          <a:noFill/>
        </p:spPr>
        <p:txBody>
          <a:bodyPr vert="eaVert"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zh-TW" altLang="en-US" sz="8000" b="1" spc="50" dirty="0" smtClean="0">
                <a:ln w="9525" cmpd="sng">
                  <a:solidFill>
                    <a:srgbClr val="FFFF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華康儷粗圓" panose="020F0709000000000000" pitchFamily="49" charset="-120"/>
                <a:ea typeface="華康儷粗圓" panose="020F0709000000000000" pitchFamily="49" charset="-120"/>
              </a:rPr>
              <a:t>馬 偕</a:t>
            </a:r>
            <a:endParaRPr lang="zh-TW" altLang="en-US" sz="8000" b="1" spc="50" dirty="0">
              <a:ln w="9525" cmpd="sng">
                <a:solidFill>
                  <a:srgbClr val="FFFF00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58346" y="228600"/>
            <a:ext cx="55090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5400" dirty="0" smtClean="0">
                <a:solidFill>
                  <a:schemeClr val="bg1">
                    <a:lumMod val="85000"/>
                  </a:schemeClr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台灣歷史攻城戰</a:t>
            </a:r>
            <a:endParaRPr lang="zh-TW" altLang="en-US" sz="5400" dirty="0">
              <a:solidFill>
                <a:schemeClr val="bg1">
                  <a:lumMod val="85000"/>
                </a:schemeClr>
              </a:solidFill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8182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5" grpId="0" animBg="1"/>
      <p:bldP spid="6" grpId="0" animBg="1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8" r="11103"/>
          <a:stretch/>
        </p:blipFill>
        <p:spPr>
          <a:xfrm>
            <a:off x="1" y="0"/>
            <a:ext cx="9144000" cy="1334529"/>
          </a:xfrm>
          <a:prstGeom prst="roundRect">
            <a:avLst>
              <a:gd name="adj" fmla="val 3312"/>
            </a:avLst>
          </a:prstGeom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074" name="圓角矩形 3"/>
          <p:cNvSpPr>
            <a:spLocks noChangeArrowheads="1"/>
          </p:cNvSpPr>
          <p:nvPr/>
        </p:nvSpPr>
        <p:spPr bwMode="auto">
          <a:xfrm>
            <a:off x="381000" y="1752600"/>
            <a:ext cx="5867400" cy="10668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1.</a:t>
            </a:r>
            <a:r>
              <a:rPr lang="zh-TW" altLang="en-US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英法聯軍</a:t>
            </a:r>
            <a:endParaRPr lang="zh-TW" altLang="en-US" sz="4000" b="1" dirty="0">
              <a:solidFill>
                <a:schemeClr val="bg1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3" name="圓角矩形 2"/>
          <p:cNvSpPr/>
          <p:nvPr/>
        </p:nvSpPr>
        <p:spPr bwMode="auto">
          <a:xfrm>
            <a:off x="6324600" y="228600"/>
            <a:ext cx="2514600" cy="838200"/>
          </a:xfrm>
          <a:prstGeom prst="round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行動</a:t>
            </a: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～</a:t>
            </a:r>
            <a:endParaRPr lang="en-US" altLang="zh-TW" sz="24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</a:t>
            </a: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爾摩沙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探險趣</a:t>
            </a:r>
            <a:endParaRPr kumimoji="0" lang="zh-TW" alt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圓角矩形 3"/>
          <p:cNvSpPr>
            <a:spLocks noChangeArrowheads="1"/>
          </p:cNvSpPr>
          <p:nvPr/>
        </p:nvSpPr>
        <p:spPr bwMode="auto">
          <a:xfrm>
            <a:off x="381000" y="3352800"/>
            <a:ext cx="5867400" cy="1066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>
                <a:latin typeface="華康粗圓體" panose="020F0709000000000000" pitchFamily="49" charset="-120"/>
                <a:ea typeface="華康粗圓體" panose="020F0709000000000000" pitchFamily="49" charset="-120"/>
              </a:rPr>
              <a:t>2</a:t>
            </a:r>
            <a:r>
              <a:rPr lang="en-US" altLang="zh-TW" sz="4000" b="1" dirty="0" smtClean="0">
                <a:latin typeface="華康粗圓體" panose="020F0709000000000000" pitchFamily="49" charset="-120"/>
                <a:ea typeface="華康粗圓體" panose="020F0709000000000000" pitchFamily="49" charset="-120"/>
              </a:rPr>
              <a:t>.</a:t>
            </a:r>
            <a:r>
              <a:rPr lang="zh-TW" altLang="en-US" sz="4000" b="1" dirty="0" smtClean="0">
                <a:latin typeface="華康粗圓體" panose="020F0709000000000000" pitchFamily="49" charset="-120"/>
                <a:ea typeface="華康粗圓體" panose="020F0709000000000000" pitchFamily="49" charset="-120"/>
              </a:rPr>
              <a:t>開港通商的港口</a:t>
            </a:r>
            <a:endParaRPr lang="zh-TW" altLang="en-US" sz="4000" b="1" dirty="0"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6" name="圓角矩形 3"/>
          <p:cNvSpPr>
            <a:spLocks noChangeArrowheads="1"/>
          </p:cNvSpPr>
          <p:nvPr/>
        </p:nvSpPr>
        <p:spPr bwMode="auto">
          <a:xfrm>
            <a:off x="358346" y="5029200"/>
            <a:ext cx="5867400" cy="1066800"/>
          </a:xfrm>
          <a:prstGeom prst="roundRect">
            <a:avLst>
              <a:gd name="adj" fmla="val 16667"/>
            </a:avLst>
          </a:prstGeom>
          <a:solidFill>
            <a:srgbClr val="FF7C8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3.</a:t>
            </a:r>
            <a:r>
              <a:rPr lang="zh-TW" altLang="en-US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現在叫做「高雄」</a:t>
            </a:r>
            <a:endParaRPr lang="zh-TW" altLang="en-US" sz="4000" b="1" dirty="0">
              <a:solidFill>
                <a:schemeClr val="bg1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010400" y="1789670"/>
            <a:ext cx="1415772" cy="4343400"/>
          </a:xfrm>
          <a:prstGeom prst="rect">
            <a:avLst/>
          </a:prstGeom>
          <a:noFill/>
        </p:spPr>
        <p:txBody>
          <a:bodyPr vert="eaVert"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zh-TW" altLang="en-US" sz="8000" b="1" spc="50" dirty="0" smtClean="0">
                <a:ln w="9525" cmpd="sng">
                  <a:solidFill>
                    <a:srgbClr val="FFFF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華康儷粗圓" panose="020F0709000000000000" pitchFamily="49" charset="-120"/>
                <a:ea typeface="華康儷粗圓" panose="020F0709000000000000" pitchFamily="49" charset="-120"/>
              </a:rPr>
              <a:t>打 狗</a:t>
            </a:r>
            <a:endParaRPr lang="zh-TW" altLang="en-US" sz="8000" b="1" spc="50" dirty="0">
              <a:ln w="9525" cmpd="sng">
                <a:solidFill>
                  <a:srgbClr val="FFFF00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58346" y="228600"/>
            <a:ext cx="55090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5400" dirty="0" smtClean="0">
                <a:solidFill>
                  <a:schemeClr val="bg1">
                    <a:lumMod val="85000"/>
                  </a:schemeClr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台灣歷史攻城戰</a:t>
            </a:r>
            <a:endParaRPr lang="zh-TW" altLang="en-US" sz="5400" dirty="0">
              <a:solidFill>
                <a:schemeClr val="bg1">
                  <a:lumMod val="85000"/>
                </a:schemeClr>
              </a:solidFill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171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5" grpId="0" animBg="1"/>
      <p:bldP spid="6" grpId="0" animBg="1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8" r="11103"/>
          <a:stretch/>
        </p:blipFill>
        <p:spPr>
          <a:xfrm>
            <a:off x="1" y="0"/>
            <a:ext cx="9144000" cy="1334529"/>
          </a:xfrm>
          <a:prstGeom prst="roundRect">
            <a:avLst>
              <a:gd name="adj" fmla="val 3312"/>
            </a:avLst>
          </a:prstGeom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074" name="圓角矩形 3"/>
          <p:cNvSpPr>
            <a:spLocks noChangeArrowheads="1"/>
          </p:cNvSpPr>
          <p:nvPr/>
        </p:nvSpPr>
        <p:spPr bwMode="auto">
          <a:xfrm>
            <a:off x="381000" y="1752600"/>
            <a:ext cx="6172200" cy="10668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1.</a:t>
            </a:r>
            <a:r>
              <a:rPr lang="zh-TW" altLang="en-US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三貂角、二圍、烏石港</a:t>
            </a:r>
            <a:endParaRPr lang="zh-TW" altLang="en-US" sz="4000" b="1" dirty="0">
              <a:solidFill>
                <a:schemeClr val="bg1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3" name="圓角矩形 2"/>
          <p:cNvSpPr/>
          <p:nvPr/>
        </p:nvSpPr>
        <p:spPr bwMode="auto">
          <a:xfrm>
            <a:off x="6324600" y="228600"/>
            <a:ext cx="2514600" cy="838200"/>
          </a:xfrm>
          <a:prstGeom prst="round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行動</a:t>
            </a: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～</a:t>
            </a:r>
            <a:endParaRPr lang="en-US" altLang="zh-TW" sz="24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</a:t>
            </a: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爾摩沙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探險趣</a:t>
            </a:r>
            <a:endParaRPr kumimoji="0" lang="zh-TW" alt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圓角矩形 3"/>
          <p:cNvSpPr>
            <a:spLocks noChangeArrowheads="1"/>
          </p:cNvSpPr>
          <p:nvPr/>
        </p:nvSpPr>
        <p:spPr bwMode="auto">
          <a:xfrm>
            <a:off x="381000" y="3352800"/>
            <a:ext cx="6172200" cy="1066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>
                <a:latin typeface="華康粗圓體" panose="020F0709000000000000" pitchFamily="49" charset="-120"/>
                <a:ea typeface="華康粗圓體" panose="020F0709000000000000" pitchFamily="49" charset="-120"/>
              </a:rPr>
              <a:t>2</a:t>
            </a:r>
            <a:r>
              <a:rPr lang="en-US" altLang="zh-TW" sz="4000" b="1" dirty="0" smtClean="0">
                <a:latin typeface="華康粗圓體" panose="020F0709000000000000" pitchFamily="49" charset="-120"/>
                <a:ea typeface="華康粗圓體" panose="020F0709000000000000" pitchFamily="49" charset="-120"/>
              </a:rPr>
              <a:t>.</a:t>
            </a:r>
            <a:r>
              <a:rPr lang="zh-TW" altLang="en-US" sz="4000" b="1" dirty="0" smtClean="0">
                <a:latin typeface="華康粗圓體" panose="020F0709000000000000" pitchFamily="49" charset="-120"/>
                <a:ea typeface="華康粗圓體" panose="020F0709000000000000" pitchFamily="49" charset="-120"/>
              </a:rPr>
              <a:t>天花、治病</a:t>
            </a:r>
            <a:endParaRPr lang="zh-TW" altLang="en-US" sz="4000" b="1" dirty="0"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6" name="圓角矩形 3"/>
          <p:cNvSpPr>
            <a:spLocks noChangeArrowheads="1"/>
          </p:cNvSpPr>
          <p:nvPr/>
        </p:nvSpPr>
        <p:spPr bwMode="auto">
          <a:xfrm>
            <a:off x="358346" y="5029200"/>
            <a:ext cx="6194854" cy="1066800"/>
          </a:xfrm>
          <a:prstGeom prst="roundRect">
            <a:avLst>
              <a:gd name="adj" fmla="val 16667"/>
            </a:avLst>
          </a:prstGeom>
          <a:solidFill>
            <a:srgbClr val="FF7C8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3.</a:t>
            </a:r>
            <a:r>
              <a:rPr lang="zh-TW" altLang="en-US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開墾噶瑪蘭的第一人</a:t>
            </a:r>
            <a:endParaRPr lang="zh-TW" altLang="en-US" sz="4000" b="1" dirty="0">
              <a:solidFill>
                <a:schemeClr val="bg1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010400" y="1789670"/>
            <a:ext cx="1415772" cy="4343400"/>
          </a:xfrm>
          <a:prstGeom prst="rect">
            <a:avLst/>
          </a:prstGeom>
          <a:noFill/>
        </p:spPr>
        <p:txBody>
          <a:bodyPr vert="eaVert"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zh-TW" altLang="en-US" sz="8000" b="1" spc="50" dirty="0" smtClean="0">
                <a:ln w="9525" cmpd="sng">
                  <a:solidFill>
                    <a:srgbClr val="FFFF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華康儷粗圓" panose="020F0709000000000000" pitchFamily="49" charset="-120"/>
                <a:ea typeface="華康儷粗圓" panose="020F0709000000000000" pitchFamily="49" charset="-120"/>
              </a:rPr>
              <a:t>吳 沙</a:t>
            </a:r>
            <a:endParaRPr lang="zh-TW" altLang="en-US" sz="8000" b="1" spc="50" dirty="0">
              <a:ln w="9525" cmpd="sng">
                <a:solidFill>
                  <a:srgbClr val="FFFF00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58346" y="228600"/>
            <a:ext cx="55090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5400" dirty="0" smtClean="0">
                <a:solidFill>
                  <a:schemeClr val="bg1">
                    <a:lumMod val="85000"/>
                  </a:schemeClr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台灣歷史攻城戰</a:t>
            </a:r>
            <a:endParaRPr lang="zh-TW" altLang="en-US" sz="5400" dirty="0">
              <a:solidFill>
                <a:schemeClr val="bg1">
                  <a:lumMod val="85000"/>
                </a:schemeClr>
              </a:solidFill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0966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5" grpId="0" animBg="1"/>
      <p:bldP spid="6" grpId="0" animBg="1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8" r="11103"/>
          <a:stretch/>
        </p:blipFill>
        <p:spPr>
          <a:xfrm>
            <a:off x="1" y="0"/>
            <a:ext cx="9144000" cy="1334529"/>
          </a:xfrm>
          <a:prstGeom prst="roundRect">
            <a:avLst>
              <a:gd name="adj" fmla="val 3312"/>
            </a:avLst>
          </a:prstGeom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074" name="圓角矩形 3"/>
          <p:cNvSpPr>
            <a:spLocks noChangeArrowheads="1"/>
          </p:cNvSpPr>
          <p:nvPr/>
        </p:nvSpPr>
        <p:spPr bwMode="auto">
          <a:xfrm>
            <a:off x="381000" y="1752600"/>
            <a:ext cx="5943600" cy="10668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1.</a:t>
            </a:r>
            <a:r>
              <a:rPr lang="zh-TW" altLang="en-US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琉球漂民事件</a:t>
            </a:r>
            <a:endParaRPr lang="zh-TW" altLang="en-US" sz="4000" b="1" dirty="0">
              <a:solidFill>
                <a:schemeClr val="bg1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3" name="圓角矩形 2"/>
          <p:cNvSpPr/>
          <p:nvPr/>
        </p:nvSpPr>
        <p:spPr bwMode="auto">
          <a:xfrm>
            <a:off x="6324600" y="228600"/>
            <a:ext cx="2514600" cy="838200"/>
          </a:xfrm>
          <a:prstGeom prst="round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行動</a:t>
            </a: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～</a:t>
            </a:r>
            <a:endParaRPr lang="en-US" altLang="zh-TW" sz="24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</a:t>
            </a: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爾摩沙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探險趣</a:t>
            </a:r>
            <a:endParaRPr kumimoji="0" lang="zh-TW" alt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圓角矩形 3"/>
          <p:cNvSpPr>
            <a:spLocks noChangeArrowheads="1"/>
          </p:cNvSpPr>
          <p:nvPr/>
        </p:nvSpPr>
        <p:spPr bwMode="auto">
          <a:xfrm>
            <a:off x="381000" y="3352800"/>
            <a:ext cx="5943600" cy="1066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>
                <a:latin typeface="華康粗圓體" panose="020F0709000000000000" pitchFamily="49" charset="-120"/>
                <a:ea typeface="華康粗圓體" panose="020F0709000000000000" pitchFamily="49" charset="-120"/>
              </a:rPr>
              <a:t>2</a:t>
            </a:r>
            <a:r>
              <a:rPr lang="en-US" altLang="zh-TW" sz="4000" b="1" dirty="0" smtClean="0">
                <a:latin typeface="華康粗圓體" panose="020F0709000000000000" pitchFamily="49" charset="-120"/>
                <a:ea typeface="華康粗圓體" panose="020F0709000000000000" pitchFamily="49" charset="-120"/>
              </a:rPr>
              <a:t>.</a:t>
            </a:r>
            <a:r>
              <a:rPr lang="zh-TW" altLang="en-US" sz="4000" b="1" dirty="0" smtClean="0">
                <a:latin typeface="華康粗圓體" panose="020F0709000000000000" pitchFamily="49" charset="-120"/>
                <a:ea typeface="華康粗圓體" panose="020F0709000000000000" pitchFamily="49" charset="-120"/>
              </a:rPr>
              <a:t>開山撫番</a:t>
            </a:r>
            <a:endParaRPr lang="zh-TW" altLang="en-US" sz="4000" b="1" dirty="0"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6" name="圓角矩形 3"/>
          <p:cNvSpPr>
            <a:spLocks noChangeArrowheads="1"/>
          </p:cNvSpPr>
          <p:nvPr/>
        </p:nvSpPr>
        <p:spPr bwMode="auto">
          <a:xfrm>
            <a:off x="358346" y="5029200"/>
            <a:ext cx="5966254" cy="1066800"/>
          </a:xfrm>
          <a:prstGeom prst="roundRect">
            <a:avLst>
              <a:gd name="adj" fmla="val 16667"/>
            </a:avLst>
          </a:prstGeom>
          <a:solidFill>
            <a:srgbClr val="FF7C8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3.</a:t>
            </a:r>
            <a:r>
              <a:rPr lang="zh-TW" altLang="en-US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「億載金城」的建造者</a:t>
            </a:r>
            <a:endParaRPr lang="zh-TW" altLang="en-US" sz="4000" b="1" dirty="0">
              <a:solidFill>
                <a:schemeClr val="bg1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010400" y="1789670"/>
            <a:ext cx="1415772" cy="4343400"/>
          </a:xfrm>
          <a:prstGeom prst="rect">
            <a:avLst/>
          </a:prstGeom>
          <a:noFill/>
        </p:spPr>
        <p:txBody>
          <a:bodyPr vert="eaVert"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zh-TW" altLang="en-US" sz="8000" b="1" spc="50" dirty="0" smtClean="0">
                <a:ln w="9525" cmpd="sng">
                  <a:solidFill>
                    <a:srgbClr val="FFFF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華康儷粗圓" panose="020F0709000000000000" pitchFamily="49" charset="-120"/>
                <a:ea typeface="華康儷粗圓" panose="020F0709000000000000" pitchFamily="49" charset="-120"/>
              </a:rPr>
              <a:t>沈葆楨</a:t>
            </a:r>
            <a:endParaRPr lang="zh-TW" altLang="en-US" sz="8000" b="1" spc="50" dirty="0">
              <a:ln w="9525" cmpd="sng">
                <a:solidFill>
                  <a:srgbClr val="FFFF00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58346" y="228600"/>
            <a:ext cx="55090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5400" dirty="0" smtClean="0">
                <a:solidFill>
                  <a:schemeClr val="bg1">
                    <a:lumMod val="85000"/>
                  </a:schemeClr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台灣歷史攻城戰</a:t>
            </a:r>
            <a:endParaRPr lang="zh-TW" altLang="en-US" sz="5400" dirty="0">
              <a:solidFill>
                <a:schemeClr val="bg1">
                  <a:lumMod val="85000"/>
                </a:schemeClr>
              </a:solidFill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397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5" grpId="0" animBg="1"/>
      <p:bldP spid="6" grpId="0" animBg="1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8" r="11103"/>
          <a:stretch/>
        </p:blipFill>
        <p:spPr>
          <a:xfrm>
            <a:off x="1" y="0"/>
            <a:ext cx="9144000" cy="1334529"/>
          </a:xfrm>
          <a:prstGeom prst="roundRect">
            <a:avLst>
              <a:gd name="adj" fmla="val 3312"/>
            </a:avLst>
          </a:prstGeom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074" name="圓角矩形 3"/>
          <p:cNvSpPr>
            <a:spLocks noChangeArrowheads="1"/>
          </p:cNvSpPr>
          <p:nvPr/>
        </p:nvSpPr>
        <p:spPr bwMode="auto">
          <a:xfrm>
            <a:off x="381000" y="1752600"/>
            <a:ext cx="5867400" cy="10668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1.</a:t>
            </a:r>
            <a:r>
              <a:rPr lang="zh-TW" altLang="en-US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科舉考試、籤詩</a:t>
            </a:r>
            <a:endParaRPr lang="zh-TW" altLang="en-US" sz="4000" b="1" dirty="0">
              <a:solidFill>
                <a:schemeClr val="bg1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3" name="圓角矩形 2"/>
          <p:cNvSpPr/>
          <p:nvPr/>
        </p:nvSpPr>
        <p:spPr bwMode="auto">
          <a:xfrm>
            <a:off x="6324600" y="228600"/>
            <a:ext cx="2514600" cy="838200"/>
          </a:xfrm>
          <a:prstGeom prst="round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行動</a:t>
            </a: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～</a:t>
            </a:r>
            <a:endParaRPr lang="en-US" altLang="zh-TW" sz="24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</a:t>
            </a: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爾摩沙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探險趣</a:t>
            </a:r>
            <a:endParaRPr kumimoji="0" lang="zh-TW" alt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圓角矩形 3"/>
          <p:cNvSpPr>
            <a:spLocks noChangeArrowheads="1"/>
          </p:cNvSpPr>
          <p:nvPr/>
        </p:nvSpPr>
        <p:spPr bwMode="auto">
          <a:xfrm>
            <a:off x="381000" y="3352800"/>
            <a:ext cx="5867400" cy="1066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>
                <a:latin typeface="華康粗圓體" panose="020F0709000000000000" pitchFamily="49" charset="-120"/>
                <a:ea typeface="華康粗圓體" panose="020F0709000000000000" pitchFamily="49" charset="-120"/>
              </a:rPr>
              <a:t>2</a:t>
            </a:r>
            <a:r>
              <a:rPr lang="en-US" altLang="zh-TW" sz="4000" b="1" dirty="0" smtClean="0">
                <a:latin typeface="華康粗圓體" panose="020F0709000000000000" pitchFamily="49" charset="-120"/>
                <a:ea typeface="華康粗圓體" panose="020F0709000000000000" pitchFamily="49" charset="-120"/>
              </a:rPr>
              <a:t>.</a:t>
            </a:r>
            <a:r>
              <a:rPr lang="zh-TW" altLang="en-US" sz="4000" b="1" dirty="0" smtClean="0">
                <a:latin typeface="華康粗圓體" panose="020F0709000000000000" pitchFamily="49" charset="-120"/>
                <a:ea typeface="華康粗圓體" panose="020F0709000000000000" pitchFamily="49" charset="-120"/>
              </a:rPr>
              <a:t>竹塹、北郭園</a:t>
            </a:r>
            <a:endParaRPr lang="zh-TW" altLang="en-US" sz="4000" b="1" dirty="0"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6" name="圓角矩形 3"/>
          <p:cNvSpPr>
            <a:spLocks noChangeArrowheads="1"/>
          </p:cNvSpPr>
          <p:nvPr/>
        </p:nvSpPr>
        <p:spPr bwMode="auto">
          <a:xfrm>
            <a:off x="358346" y="5029200"/>
            <a:ext cx="5867400" cy="1066800"/>
          </a:xfrm>
          <a:prstGeom prst="roundRect">
            <a:avLst>
              <a:gd name="adj" fmla="val 16667"/>
            </a:avLst>
          </a:prstGeom>
          <a:solidFill>
            <a:srgbClr val="FF7C8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3.</a:t>
            </a:r>
            <a:r>
              <a:rPr lang="zh-TW" altLang="en-US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有「開台進士」稱號</a:t>
            </a:r>
            <a:endParaRPr lang="zh-TW" altLang="en-US" sz="4000" b="1" dirty="0">
              <a:solidFill>
                <a:schemeClr val="bg1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010400" y="1789670"/>
            <a:ext cx="1415772" cy="4343400"/>
          </a:xfrm>
          <a:prstGeom prst="rect">
            <a:avLst/>
          </a:prstGeom>
          <a:noFill/>
        </p:spPr>
        <p:txBody>
          <a:bodyPr vert="eaVert"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zh-TW" altLang="en-US" sz="8000" b="1" spc="50" dirty="0" smtClean="0">
                <a:ln w="9525" cmpd="sng">
                  <a:solidFill>
                    <a:srgbClr val="FFFF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華康儷粗圓" panose="020F0709000000000000" pitchFamily="49" charset="-120"/>
                <a:ea typeface="華康儷粗圓" panose="020F0709000000000000" pitchFamily="49" charset="-120"/>
              </a:rPr>
              <a:t>鄭用錫</a:t>
            </a:r>
            <a:endParaRPr lang="zh-TW" altLang="en-US" sz="8000" b="1" spc="50" dirty="0">
              <a:ln w="9525" cmpd="sng">
                <a:solidFill>
                  <a:srgbClr val="FFFF00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58346" y="228600"/>
            <a:ext cx="55090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5400" dirty="0" smtClean="0">
                <a:solidFill>
                  <a:schemeClr val="bg1">
                    <a:lumMod val="85000"/>
                  </a:schemeClr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台灣歷史攻城戰</a:t>
            </a:r>
            <a:endParaRPr lang="zh-TW" altLang="en-US" sz="5400" dirty="0">
              <a:solidFill>
                <a:schemeClr val="bg1">
                  <a:lumMod val="85000"/>
                </a:schemeClr>
              </a:solidFill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448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5" grpId="0" animBg="1"/>
      <p:bldP spid="6" grpId="0" animBg="1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8" r="11103"/>
          <a:stretch/>
        </p:blipFill>
        <p:spPr>
          <a:xfrm>
            <a:off x="1" y="0"/>
            <a:ext cx="9144000" cy="1334529"/>
          </a:xfrm>
          <a:prstGeom prst="roundRect">
            <a:avLst>
              <a:gd name="adj" fmla="val 3312"/>
            </a:avLst>
          </a:prstGeom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074" name="圓角矩形 3"/>
          <p:cNvSpPr>
            <a:spLocks noChangeArrowheads="1"/>
          </p:cNvSpPr>
          <p:nvPr/>
        </p:nvSpPr>
        <p:spPr bwMode="auto">
          <a:xfrm>
            <a:off x="381000" y="1752600"/>
            <a:ext cx="5867400" cy="10668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1.</a:t>
            </a:r>
            <a:r>
              <a:rPr lang="zh-TW" altLang="en-US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李春生</a:t>
            </a:r>
            <a:endParaRPr lang="zh-TW" altLang="en-US" sz="4000" b="1" dirty="0">
              <a:solidFill>
                <a:schemeClr val="bg1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3" name="圓角矩形 2"/>
          <p:cNvSpPr/>
          <p:nvPr/>
        </p:nvSpPr>
        <p:spPr bwMode="auto">
          <a:xfrm>
            <a:off x="6324600" y="228600"/>
            <a:ext cx="2514600" cy="838200"/>
          </a:xfrm>
          <a:prstGeom prst="round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行動</a:t>
            </a: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～</a:t>
            </a:r>
            <a:endParaRPr lang="en-US" altLang="zh-TW" sz="24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</a:t>
            </a: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爾摩沙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探險趣</a:t>
            </a:r>
            <a:endParaRPr kumimoji="0" lang="zh-TW" alt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圓角矩形 3"/>
          <p:cNvSpPr>
            <a:spLocks noChangeArrowheads="1"/>
          </p:cNvSpPr>
          <p:nvPr/>
        </p:nvSpPr>
        <p:spPr bwMode="auto">
          <a:xfrm>
            <a:off x="381000" y="3352800"/>
            <a:ext cx="5867400" cy="1066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>
                <a:latin typeface="華康粗圓體" panose="020F0709000000000000" pitchFamily="49" charset="-120"/>
                <a:ea typeface="華康粗圓體" panose="020F0709000000000000" pitchFamily="49" charset="-120"/>
              </a:rPr>
              <a:t>2</a:t>
            </a:r>
            <a:r>
              <a:rPr lang="en-US" altLang="zh-TW" sz="4000" b="1" dirty="0" smtClean="0">
                <a:latin typeface="華康粗圓體" panose="020F0709000000000000" pitchFamily="49" charset="-120"/>
                <a:ea typeface="華康粗圓體" panose="020F0709000000000000" pitchFamily="49" charset="-120"/>
              </a:rPr>
              <a:t>.</a:t>
            </a:r>
            <a:r>
              <a:rPr lang="zh-TW" altLang="en-US" sz="4000" b="1" dirty="0" smtClean="0">
                <a:latin typeface="華康粗圓體" panose="020F0709000000000000" pitchFamily="49" charset="-120"/>
                <a:ea typeface="華康粗圓體" panose="020F0709000000000000" pitchFamily="49" charset="-120"/>
              </a:rPr>
              <a:t>陶德</a:t>
            </a:r>
            <a:endParaRPr lang="zh-TW" altLang="en-US" sz="4000" b="1" dirty="0"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6" name="圓角矩形 3"/>
          <p:cNvSpPr>
            <a:spLocks noChangeArrowheads="1"/>
          </p:cNvSpPr>
          <p:nvPr/>
        </p:nvSpPr>
        <p:spPr bwMode="auto">
          <a:xfrm>
            <a:off x="358346" y="5029200"/>
            <a:ext cx="5867400" cy="1447800"/>
          </a:xfrm>
          <a:prstGeom prst="roundRect">
            <a:avLst>
              <a:gd name="adj" fmla="val 16667"/>
            </a:avLst>
          </a:prstGeom>
          <a:solidFill>
            <a:srgbClr val="FF7C8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444500" indent="-444500"/>
            <a:r>
              <a:rPr lang="en-US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3.</a:t>
            </a:r>
            <a:r>
              <a:rPr lang="zh-TW" altLang="en-US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清代台灣出口的三寶之一</a:t>
            </a:r>
            <a:endParaRPr lang="zh-TW" altLang="en-US" sz="4000" b="1" dirty="0">
              <a:solidFill>
                <a:schemeClr val="bg1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010400" y="1789670"/>
            <a:ext cx="1415772" cy="4343400"/>
          </a:xfrm>
          <a:prstGeom prst="rect">
            <a:avLst/>
          </a:prstGeom>
          <a:noFill/>
        </p:spPr>
        <p:txBody>
          <a:bodyPr vert="eaVert"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zh-TW" altLang="en-US" sz="8000" b="1" spc="50" dirty="0" smtClean="0">
                <a:ln w="9525" cmpd="sng">
                  <a:solidFill>
                    <a:srgbClr val="FFFF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華康儷粗圓" panose="020F0709000000000000" pitchFamily="49" charset="-120"/>
                <a:ea typeface="華康儷粗圓" panose="020F0709000000000000" pitchFamily="49" charset="-120"/>
              </a:rPr>
              <a:t>茶 葉</a:t>
            </a:r>
            <a:endParaRPr lang="zh-TW" altLang="en-US" sz="8000" b="1" spc="50" dirty="0">
              <a:ln w="9525" cmpd="sng">
                <a:solidFill>
                  <a:srgbClr val="FFFF00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58346" y="228600"/>
            <a:ext cx="55090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5400" dirty="0" smtClean="0">
                <a:solidFill>
                  <a:schemeClr val="bg1">
                    <a:lumMod val="85000"/>
                  </a:schemeClr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台灣歷史攻城戰</a:t>
            </a:r>
            <a:endParaRPr lang="zh-TW" altLang="en-US" sz="5400" dirty="0">
              <a:solidFill>
                <a:schemeClr val="bg1">
                  <a:lumMod val="85000"/>
                </a:schemeClr>
              </a:solidFill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416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5" grpId="0" animBg="1"/>
      <p:bldP spid="6" grpId="0" animBg="1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8" r="11103"/>
          <a:stretch/>
        </p:blipFill>
        <p:spPr>
          <a:xfrm>
            <a:off x="1" y="0"/>
            <a:ext cx="9144000" cy="1334529"/>
          </a:xfrm>
          <a:prstGeom prst="roundRect">
            <a:avLst>
              <a:gd name="adj" fmla="val 3312"/>
            </a:avLst>
          </a:prstGeom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074" name="圓角矩形 3"/>
          <p:cNvSpPr>
            <a:spLocks noChangeArrowheads="1"/>
          </p:cNvSpPr>
          <p:nvPr/>
        </p:nvSpPr>
        <p:spPr bwMode="auto">
          <a:xfrm>
            <a:off x="381000" y="1752600"/>
            <a:ext cx="5867400" cy="10668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1.</a:t>
            </a:r>
            <a:r>
              <a:rPr lang="zh-TW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俗諺</a:t>
            </a:r>
            <a:r>
              <a:rPr lang="zh-TW" altLang="zh-TW" sz="4000" b="1" dirty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、貿易組織</a:t>
            </a:r>
            <a:r>
              <a:rPr lang="zh-TW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興盛</a:t>
            </a:r>
            <a:endParaRPr lang="zh-TW" altLang="en-US" sz="4000" b="1" dirty="0">
              <a:solidFill>
                <a:schemeClr val="bg1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3" name="圓角矩形 2"/>
          <p:cNvSpPr/>
          <p:nvPr/>
        </p:nvSpPr>
        <p:spPr bwMode="auto">
          <a:xfrm>
            <a:off x="6324600" y="228600"/>
            <a:ext cx="2514600" cy="838200"/>
          </a:xfrm>
          <a:prstGeom prst="round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行動</a:t>
            </a: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～</a:t>
            </a:r>
            <a:endParaRPr lang="en-US" altLang="zh-TW" sz="24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</a:t>
            </a: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爾摩沙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探險趣</a:t>
            </a:r>
            <a:endParaRPr kumimoji="0" lang="zh-TW" alt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圓角矩形 3"/>
          <p:cNvSpPr>
            <a:spLocks noChangeArrowheads="1"/>
          </p:cNvSpPr>
          <p:nvPr/>
        </p:nvSpPr>
        <p:spPr bwMode="auto">
          <a:xfrm>
            <a:off x="381000" y="3352800"/>
            <a:ext cx="5867400" cy="1066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>
                <a:latin typeface="華康粗圓體" panose="020F0709000000000000" pitchFamily="49" charset="-120"/>
                <a:ea typeface="華康粗圓體" panose="020F0709000000000000" pitchFamily="49" charset="-120"/>
              </a:rPr>
              <a:t>2</a:t>
            </a:r>
            <a:r>
              <a:rPr lang="en-US" altLang="zh-TW" sz="4000" b="1" dirty="0" smtClean="0">
                <a:latin typeface="華康粗圓體" panose="020F0709000000000000" pitchFamily="49" charset="-120"/>
                <a:ea typeface="華康粗圓體" panose="020F0709000000000000" pitchFamily="49" charset="-120"/>
              </a:rPr>
              <a:t>.</a:t>
            </a:r>
            <a:r>
              <a:rPr lang="zh-TW" altLang="en-US" sz="4000" b="1" dirty="0" smtClean="0">
                <a:latin typeface="華康粗圓體" panose="020F0709000000000000" pitchFamily="49" charset="-120"/>
                <a:ea typeface="華康粗圓體" panose="020F0709000000000000" pitchFamily="49" charset="-120"/>
              </a:rPr>
              <a:t>南郊、北郊、糖郊</a:t>
            </a:r>
            <a:endParaRPr lang="zh-TW" altLang="en-US" sz="4000" b="1" dirty="0"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6" name="圓角矩形 3"/>
          <p:cNvSpPr>
            <a:spLocks noChangeArrowheads="1"/>
          </p:cNvSpPr>
          <p:nvPr/>
        </p:nvSpPr>
        <p:spPr bwMode="auto">
          <a:xfrm>
            <a:off x="358346" y="5029200"/>
            <a:ext cx="5867400" cy="1066800"/>
          </a:xfrm>
          <a:prstGeom prst="roundRect">
            <a:avLst>
              <a:gd name="adj" fmla="val 16667"/>
            </a:avLst>
          </a:prstGeom>
          <a:solidFill>
            <a:srgbClr val="FF7C8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3.</a:t>
            </a:r>
            <a:r>
              <a:rPr lang="zh-TW" altLang="en-US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興盛程度</a:t>
            </a:r>
            <a:r>
              <a:rPr lang="zh-TW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排名第一</a:t>
            </a:r>
            <a:r>
              <a:rPr lang="zh-TW" altLang="en-US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！</a:t>
            </a:r>
            <a:endParaRPr lang="zh-TW" altLang="en-US" sz="4000" b="1" dirty="0">
              <a:solidFill>
                <a:schemeClr val="bg1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010400" y="1789670"/>
            <a:ext cx="1415772" cy="4343400"/>
          </a:xfrm>
          <a:prstGeom prst="rect">
            <a:avLst/>
          </a:prstGeom>
          <a:noFill/>
        </p:spPr>
        <p:txBody>
          <a:bodyPr vert="eaVert"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zh-TW" altLang="en-US" sz="8000" b="1" spc="50" dirty="0" smtClean="0">
                <a:ln w="9525" cmpd="sng">
                  <a:solidFill>
                    <a:srgbClr val="FFFF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華康儷粗圓" panose="020F0709000000000000" pitchFamily="49" charset="-120"/>
                <a:ea typeface="華康儷粗圓" panose="020F0709000000000000" pitchFamily="49" charset="-120"/>
              </a:rPr>
              <a:t>台南府城</a:t>
            </a:r>
            <a:endParaRPr lang="zh-TW" altLang="en-US" sz="8000" b="1" spc="50" dirty="0">
              <a:ln w="9525" cmpd="sng">
                <a:solidFill>
                  <a:srgbClr val="FFFF00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58346" y="228600"/>
            <a:ext cx="55090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5400" dirty="0" smtClean="0">
                <a:solidFill>
                  <a:schemeClr val="bg1">
                    <a:lumMod val="85000"/>
                  </a:schemeClr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台灣歷史攻城戰</a:t>
            </a:r>
            <a:endParaRPr lang="zh-TW" altLang="en-US" sz="5400" dirty="0">
              <a:solidFill>
                <a:schemeClr val="bg1">
                  <a:lumMod val="85000"/>
                </a:schemeClr>
              </a:solidFill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5" grpId="0" animBg="1"/>
      <p:bldP spid="6" grpId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8" r="11103"/>
          <a:stretch/>
        </p:blipFill>
        <p:spPr>
          <a:xfrm>
            <a:off x="1" y="0"/>
            <a:ext cx="9144000" cy="1334529"/>
          </a:xfrm>
          <a:prstGeom prst="roundRect">
            <a:avLst>
              <a:gd name="adj" fmla="val 3312"/>
            </a:avLst>
          </a:prstGeom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074" name="圓角矩形 3"/>
          <p:cNvSpPr>
            <a:spLocks noChangeArrowheads="1"/>
          </p:cNvSpPr>
          <p:nvPr/>
        </p:nvSpPr>
        <p:spPr bwMode="auto">
          <a:xfrm>
            <a:off x="381000" y="1752600"/>
            <a:ext cx="5867400" cy="10668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1.</a:t>
            </a:r>
            <a:r>
              <a:rPr lang="zh-TW" altLang="en-US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顯靈事蹟</a:t>
            </a:r>
            <a:endParaRPr lang="zh-TW" altLang="en-US" sz="4000" b="1" dirty="0">
              <a:solidFill>
                <a:schemeClr val="bg1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3" name="圓角矩形 2"/>
          <p:cNvSpPr/>
          <p:nvPr/>
        </p:nvSpPr>
        <p:spPr bwMode="auto">
          <a:xfrm>
            <a:off x="6324600" y="228600"/>
            <a:ext cx="2514600" cy="838200"/>
          </a:xfrm>
          <a:prstGeom prst="round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行動</a:t>
            </a: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～</a:t>
            </a:r>
            <a:endParaRPr lang="en-US" altLang="zh-TW" sz="24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</a:t>
            </a: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爾摩沙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探險趣</a:t>
            </a:r>
            <a:endParaRPr kumimoji="0" lang="zh-TW" alt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圓角矩形 3"/>
          <p:cNvSpPr>
            <a:spLocks noChangeArrowheads="1"/>
          </p:cNvSpPr>
          <p:nvPr/>
        </p:nvSpPr>
        <p:spPr bwMode="auto">
          <a:xfrm>
            <a:off x="381000" y="3352800"/>
            <a:ext cx="5867400" cy="1066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>
                <a:latin typeface="華康粗圓體" panose="020F0709000000000000" pitchFamily="49" charset="-120"/>
                <a:ea typeface="華康粗圓體" panose="020F0709000000000000" pitchFamily="49" charset="-120"/>
              </a:rPr>
              <a:t>2</a:t>
            </a:r>
            <a:r>
              <a:rPr lang="en-US" altLang="zh-TW" sz="4000" b="1" dirty="0" smtClean="0">
                <a:latin typeface="華康粗圓體" panose="020F0709000000000000" pitchFamily="49" charset="-120"/>
                <a:ea typeface="華康粗圓體" panose="020F0709000000000000" pitchFamily="49" charset="-120"/>
              </a:rPr>
              <a:t>.</a:t>
            </a:r>
            <a:r>
              <a:rPr lang="zh-TW" altLang="en-US" sz="4000" b="1" dirty="0" smtClean="0">
                <a:latin typeface="華康粗圓體" panose="020F0709000000000000" pitchFamily="49" charset="-120"/>
                <a:ea typeface="華康粗圓體" panose="020F0709000000000000" pitchFamily="49" charset="-120"/>
              </a:rPr>
              <a:t>農曆三月</a:t>
            </a:r>
            <a:endParaRPr lang="zh-TW" altLang="en-US" sz="4000" b="1" dirty="0"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6" name="圓角矩形 3"/>
          <p:cNvSpPr>
            <a:spLocks noChangeArrowheads="1"/>
          </p:cNvSpPr>
          <p:nvPr/>
        </p:nvSpPr>
        <p:spPr bwMode="auto">
          <a:xfrm>
            <a:off x="358346" y="5029200"/>
            <a:ext cx="5867400" cy="1066800"/>
          </a:xfrm>
          <a:prstGeom prst="roundRect">
            <a:avLst>
              <a:gd name="adj" fmla="val 16667"/>
            </a:avLst>
          </a:prstGeom>
          <a:solidFill>
            <a:srgbClr val="FF7C8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3.</a:t>
            </a:r>
            <a:r>
              <a:rPr lang="zh-TW" altLang="en-US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收服千里眼與順風耳</a:t>
            </a:r>
            <a:endParaRPr lang="zh-TW" altLang="en-US" sz="4000" b="1" dirty="0">
              <a:solidFill>
                <a:schemeClr val="bg1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010400" y="1789670"/>
            <a:ext cx="1415772" cy="4343400"/>
          </a:xfrm>
          <a:prstGeom prst="rect">
            <a:avLst/>
          </a:prstGeom>
          <a:noFill/>
        </p:spPr>
        <p:txBody>
          <a:bodyPr vert="eaVert"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zh-TW" altLang="en-US" sz="8000" b="1" spc="50" dirty="0" smtClean="0">
                <a:ln w="9525" cmpd="sng">
                  <a:solidFill>
                    <a:srgbClr val="FFFF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華康儷粗圓" panose="020F0709000000000000" pitchFamily="49" charset="-120"/>
                <a:ea typeface="華康儷粗圓" panose="020F0709000000000000" pitchFamily="49" charset="-120"/>
              </a:rPr>
              <a:t>媽 祖</a:t>
            </a:r>
            <a:endParaRPr lang="zh-TW" altLang="en-US" sz="8000" b="1" spc="50" dirty="0">
              <a:ln w="9525" cmpd="sng">
                <a:solidFill>
                  <a:srgbClr val="FFFF00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58346" y="228600"/>
            <a:ext cx="55090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5400" dirty="0" smtClean="0">
                <a:solidFill>
                  <a:schemeClr val="bg1">
                    <a:lumMod val="85000"/>
                  </a:schemeClr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台灣歷史攻城戰</a:t>
            </a:r>
            <a:endParaRPr lang="zh-TW" altLang="en-US" sz="5400" dirty="0">
              <a:solidFill>
                <a:schemeClr val="bg1">
                  <a:lumMod val="85000"/>
                </a:schemeClr>
              </a:solidFill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963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5" grpId="0" animBg="1"/>
      <p:bldP spid="6" grpId="0" animBg="1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8" r="11103"/>
          <a:stretch/>
        </p:blipFill>
        <p:spPr>
          <a:xfrm>
            <a:off x="1" y="0"/>
            <a:ext cx="9144000" cy="1334529"/>
          </a:xfrm>
          <a:prstGeom prst="roundRect">
            <a:avLst>
              <a:gd name="adj" fmla="val 3312"/>
            </a:avLst>
          </a:prstGeom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074" name="圓角矩形 3"/>
          <p:cNvSpPr>
            <a:spLocks noChangeArrowheads="1"/>
          </p:cNvSpPr>
          <p:nvPr/>
        </p:nvSpPr>
        <p:spPr bwMode="auto">
          <a:xfrm>
            <a:off x="381000" y="1752600"/>
            <a:ext cx="5867400" cy="10668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1.</a:t>
            </a:r>
            <a:r>
              <a:rPr lang="zh-TW" altLang="en-US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醫療治病</a:t>
            </a:r>
            <a:endParaRPr lang="zh-TW" altLang="en-US" sz="4000" b="1" dirty="0">
              <a:solidFill>
                <a:schemeClr val="bg1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3" name="圓角矩形 2"/>
          <p:cNvSpPr/>
          <p:nvPr/>
        </p:nvSpPr>
        <p:spPr bwMode="auto">
          <a:xfrm>
            <a:off x="6324600" y="228600"/>
            <a:ext cx="2514600" cy="838200"/>
          </a:xfrm>
          <a:prstGeom prst="round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行動</a:t>
            </a: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～</a:t>
            </a:r>
            <a:endParaRPr lang="en-US" altLang="zh-TW" sz="24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</a:t>
            </a: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爾摩沙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探險趣</a:t>
            </a:r>
            <a:endParaRPr kumimoji="0" lang="zh-TW" alt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圓角矩形 3"/>
          <p:cNvSpPr>
            <a:spLocks noChangeArrowheads="1"/>
          </p:cNvSpPr>
          <p:nvPr/>
        </p:nvSpPr>
        <p:spPr bwMode="auto">
          <a:xfrm>
            <a:off x="381000" y="3352800"/>
            <a:ext cx="5867400" cy="1066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>
                <a:latin typeface="華康粗圓體" panose="020F0709000000000000" pitchFamily="49" charset="-120"/>
                <a:ea typeface="華康粗圓體" panose="020F0709000000000000" pitchFamily="49" charset="-120"/>
              </a:rPr>
              <a:t>2</a:t>
            </a:r>
            <a:r>
              <a:rPr lang="en-US" altLang="zh-TW" sz="4000" b="1" dirty="0" smtClean="0">
                <a:latin typeface="華康粗圓體" panose="020F0709000000000000" pitchFamily="49" charset="-120"/>
                <a:ea typeface="華康粗圓體" panose="020F0709000000000000" pitchFamily="49" charset="-120"/>
              </a:rPr>
              <a:t>.</a:t>
            </a:r>
            <a:r>
              <a:rPr lang="zh-TW" altLang="en-US" sz="4000" b="1" dirty="0" smtClean="0">
                <a:latin typeface="華康粗圓體" panose="020F0709000000000000" pitchFamily="49" charset="-120"/>
                <a:ea typeface="華康粗圓體" panose="020F0709000000000000" pitchFamily="49" charset="-120"/>
              </a:rPr>
              <a:t>傳教士</a:t>
            </a:r>
            <a:endParaRPr lang="zh-TW" altLang="en-US" sz="4000" b="1" dirty="0"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6" name="圓角矩形 3"/>
          <p:cNvSpPr>
            <a:spLocks noChangeArrowheads="1"/>
          </p:cNvSpPr>
          <p:nvPr/>
        </p:nvSpPr>
        <p:spPr bwMode="auto">
          <a:xfrm>
            <a:off x="358346" y="5029200"/>
            <a:ext cx="5867400" cy="1447800"/>
          </a:xfrm>
          <a:prstGeom prst="roundRect">
            <a:avLst>
              <a:gd name="adj" fmla="val 16667"/>
            </a:avLst>
          </a:prstGeom>
          <a:solidFill>
            <a:srgbClr val="FF7C8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542925" indent="-542925"/>
            <a:r>
              <a:rPr lang="en-US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3.</a:t>
            </a:r>
            <a:r>
              <a:rPr lang="zh-TW" altLang="en-US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舊樓醫院與新樓醫院的創辦人</a:t>
            </a:r>
            <a:endParaRPr lang="zh-TW" altLang="en-US" sz="4000" b="1" dirty="0">
              <a:solidFill>
                <a:schemeClr val="bg1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010400" y="1789670"/>
            <a:ext cx="1415772" cy="4343400"/>
          </a:xfrm>
          <a:prstGeom prst="rect">
            <a:avLst/>
          </a:prstGeom>
          <a:noFill/>
        </p:spPr>
        <p:txBody>
          <a:bodyPr vert="eaVert"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zh-TW" altLang="en-US" sz="8000" b="1" spc="50" dirty="0" smtClean="0">
                <a:ln w="9525" cmpd="sng">
                  <a:solidFill>
                    <a:srgbClr val="FFFF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華康儷粗圓" panose="020F0709000000000000" pitchFamily="49" charset="-120"/>
                <a:ea typeface="華康儷粗圓" panose="020F0709000000000000" pitchFamily="49" charset="-120"/>
              </a:rPr>
              <a:t>馬 雅 各</a:t>
            </a:r>
            <a:endParaRPr lang="zh-TW" altLang="en-US" sz="8000" b="1" spc="50" dirty="0">
              <a:ln w="9525" cmpd="sng">
                <a:solidFill>
                  <a:srgbClr val="FFFF00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58346" y="228600"/>
            <a:ext cx="55090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5400" dirty="0" smtClean="0">
                <a:solidFill>
                  <a:schemeClr val="bg1">
                    <a:lumMod val="85000"/>
                  </a:schemeClr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台灣歷史攻城戰</a:t>
            </a:r>
            <a:endParaRPr lang="zh-TW" altLang="en-US" sz="5400" dirty="0">
              <a:solidFill>
                <a:schemeClr val="bg1">
                  <a:lumMod val="85000"/>
                </a:schemeClr>
              </a:solidFill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257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5" grpId="0" animBg="1"/>
      <p:bldP spid="6" grpId="0" animBg="1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8" r="11103"/>
          <a:stretch/>
        </p:blipFill>
        <p:spPr>
          <a:xfrm>
            <a:off x="1" y="0"/>
            <a:ext cx="9144000" cy="1334529"/>
          </a:xfrm>
          <a:prstGeom prst="roundRect">
            <a:avLst>
              <a:gd name="adj" fmla="val 3312"/>
            </a:avLst>
          </a:prstGeom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074" name="圓角矩形 3"/>
          <p:cNvSpPr>
            <a:spLocks noChangeArrowheads="1"/>
          </p:cNvSpPr>
          <p:nvPr/>
        </p:nvSpPr>
        <p:spPr bwMode="auto">
          <a:xfrm>
            <a:off x="381000" y="1752600"/>
            <a:ext cx="5867400" cy="10668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1.</a:t>
            </a:r>
            <a:r>
              <a:rPr lang="zh-TW" altLang="en-US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大出海</a:t>
            </a:r>
            <a:endParaRPr lang="zh-TW" altLang="en-US" sz="4000" b="1" dirty="0">
              <a:solidFill>
                <a:schemeClr val="bg1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3" name="圓角矩形 2"/>
          <p:cNvSpPr/>
          <p:nvPr/>
        </p:nvSpPr>
        <p:spPr bwMode="auto">
          <a:xfrm>
            <a:off x="6324600" y="228600"/>
            <a:ext cx="2514600" cy="838200"/>
          </a:xfrm>
          <a:prstGeom prst="round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行動</a:t>
            </a: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～</a:t>
            </a:r>
            <a:endParaRPr lang="en-US" altLang="zh-TW" sz="24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</a:t>
            </a: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爾摩沙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探險趣</a:t>
            </a:r>
            <a:endParaRPr kumimoji="0" lang="zh-TW" alt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圓角矩形 3"/>
          <p:cNvSpPr>
            <a:spLocks noChangeArrowheads="1"/>
          </p:cNvSpPr>
          <p:nvPr/>
        </p:nvSpPr>
        <p:spPr bwMode="auto">
          <a:xfrm>
            <a:off x="381000" y="3238164"/>
            <a:ext cx="5867400" cy="13716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444500" indent="-444500"/>
            <a:r>
              <a:rPr lang="en-US" altLang="zh-TW" sz="4000" b="1" dirty="0">
                <a:latin typeface="華康粗圓體" panose="020F0709000000000000" pitchFamily="49" charset="-120"/>
                <a:ea typeface="華康粗圓體" panose="020F0709000000000000" pitchFamily="49" charset="-120"/>
              </a:rPr>
              <a:t>2</a:t>
            </a:r>
            <a:r>
              <a:rPr lang="en-US" altLang="zh-TW" sz="4000" b="1" dirty="0" smtClean="0">
                <a:latin typeface="華康粗圓體" panose="020F0709000000000000" pitchFamily="49" charset="-120"/>
                <a:ea typeface="華康粗圓體" panose="020F0709000000000000" pitchFamily="49" charset="-120"/>
              </a:rPr>
              <a:t>.</a:t>
            </a:r>
            <a:r>
              <a:rPr lang="zh-TW" altLang="en-US" sz="4000" b="1" dirty="0" smtClean="0">
                <a:latin typeface="華康粗圓體" panose="020F0709000000000000" pitchFamily="49" charset="-120"/>
                <a:ea typeface="華康粗圓體" panose="020F0709000000000000" pitchFamily="49" charset="-120"/>
              </a:rPr>
              <a:t>不怕千萬兵，只怕李長庚</a:t>
            </a:r>
            <a:endParaRPr lang="zh-TW" altLang="en-US" sz="4000" b="1" dirty="0"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6" name="圓角矩形 3"/>
          <p:cNvSpPr>
            <a:spLocks noChangeArrowheads="1"/>
          </p:cNvSpPr>
          <p:nvPr/>
        </p:nvSpPr>
        <p:spPr bwMode="auto">
          <a:xfrm>
            <a:off x="358346" y="5029200"/>
            <a:ext cx="5867400" cy="1295400"/>
          </a:xfrm>
          <a:prstGeom prst="roundRect">
            <a:avLst>
              <a:gd name="adj" fmla="val 16667"/>
            </a:avLst>
          </a:prstGeom>
          <a:solidFill>
            <a:srgbClr val="FF7C8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542925" indent="-542925"/>
            <a:r>
              <a:rPr lang="en-US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3.</a:t>
            </a:r>
            <a:r>
              <a:rPr lang="zh-TW" altLang="en-US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自稱「鎮海威武王」的清代海賊王</a:t>
            </a:r>
            <a:endParaRPr lang="zh-TW" altLang="en-US" sz="4000" b="1" dirty="0">
              <a:solidFill>
                <a:schemeClr val="bg1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010400" y="1789670"/>
            <a:ext cx="1415772" cy="4343400"/>
          </a:xfrm>
          <a:prstGeom prst="rect">
            <a:avLst/>
          </a:prstGeom>
          <a:noFill/>
        </p:spPr>
        <p:txBody>
          <a:bodyPr vert="eaVert"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zh-TW" altLang="en-US" sz="8000" b="1" spc="50" dirty="0" smtClean="0">
                <a:ln w="9525" cmpd="sng">
                  <a:solidFill>
                    <a:srgbClr val="FFFF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華康儷粗圓" panose="020F0709000000000000" pitchFamily="49" charset="-120"/>
                <a:ea typeface="華康儷粗圓" panose="020F0709000000000000" pitchFamily="49" charset="-120"/>
              </a:rPr>
              <a:t>蔡 牽</a:t>
            </a:r>
            <a:endParaRPr lang="zh-TW" altLang="en-US" sz="8000" b="1" spc="50" dirty="0">
              <a:ln w="9525" cmpd="sng">
                <a:solidFill>
                  <a:srgbClr val="FFFF00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58346" y="228600"/>
            <a:ext cx="55090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5400" dirty="0" smtClean="0">
                <a:solidFill>
                  <a:schemeClr val="bg1">
                    <a:lumMod val="85000"/>
                  </a:schemeClr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台灣歷史攻城戰</a:t>
            </a:r>
            <a:endParaRPr lang="zh-TW" altLang="en-US" sz="5400" dirty="0">
              <a:solidFill>
                <a:schemeClr val="bg1">
                  <a:lumMod val="85000"/>
                </a:schemeClr>
              </a:solidFill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7546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5" grpId="0" animBg="1"/>
      <p:bldP spid="6" grpId="0" animBg="1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8" r="11103"/>
          <a:stretch/>
        </p:blipFill>
        <p:spPr>
          <a:xfrm>
            <a:off x="1" y="0"/>
            <a:ext cx="9144000" cy="1334529"/>
          </a:xfrm>
          <a:prstGeom prst="roundRect">
            <a:avLst>
              <a:gd name="adj" fmla="val 3312"/>
            </a:avLst>
          </a:prstGeom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074" name="圓角矩形 3"/>
          <p:cNvSpPr>
            <a:spLocks noChangeArrowheads="1"/>
          </p:cNvSpPr>
          <p:nvPr/>
        </p:nvSpPr>
        <p:spPr bwMode="auto">
          <a:xfrm>
            <a:off x="381000" y="1752600"/>
            <a:ext cx="5867400" cy="10668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1.</a:t>
            </a:r>
            <a:r>
              <a:rPr lang="zh-TW" altLang="en-US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飲水本思源</a:t>
            </a:r>
            <a:endParaRPr lang="zh-TW" altLang="en-US" sz="4000" b="1" dirty="0">
              <a:solidFill>
                <a:schemeClr val="bg1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3" name="圓角矩形 2"/>
          <p:cNvSpPr/>
          <p:nvPr/>
        </p:nvSpPr>
        <p:spPr bwMode="auto">
          <a:xfrm>
            <a:off x="6324600" y="228600"/>
            <a:ext cx="2514600" cy="838200"/>
          </a:xfrm>
          <a:prstGeom prst="round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行動</a:t>
            </a: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～</a:t>
            </a:r>
            <a:endParaRPr lang="en-US" altLang="zh-TW" sz="24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</a:t>
            </a: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爾摩沙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探險趣</a:t>
            </a:r>
            <a:endParaRPr kumimoji="0" lang="zh-TW" alt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圓角矩形 3"/>
          <p:cNvSpPr>
            <a:spLocks noChangeArrowheads="1"/>
          </p:cNvSpPr>
          <p:nvPr/>
        </p:nvSpPr>
        <p:spPr bwMode="auto">
          <a:xfrm>
            <a:off x="381000" y="3352800"/>
            <a:ext cx="5867400" cy="1066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>
                <a:latin typeface="華康粗圓體" panose="020F0709000000000000" pitchFamily="49" charset="-120"/>
                <a:ea typeface="華康粗圓體" panose="020F0709000000000000" pitchFamily="49" charset="-120"/>
              </a:rPr>
              <a:t>2</a:t>
            </a:r>
            <a:r>
              <a:rPr lang="en-US" altLang="zh-TW" sz="4000" b="1" dirty="0" smtClean="0">
                <a:latin typeface="華康粗圓體" panose="020F0709000000000000" pitchFamily="49" charset="-120"/>
                <a:ea typeface="華康粗圓體" panose="020F0709000000000000" pitchFamily="49" charset="-120"/>
              </a:rPr>
              <a:t>.</a:t>
            </a:r>
            <a:r>
              <a:rPr lang="zh-TW" altLang="en-US" sz="4000" b="1" dirty="0" smtClean="0">
                <a:latin typeface="華康粗圓體" panose="020F0709000000000000" pitchFamily="49" charset="-120"/>
                <a:ea typeface="華康粗圓體" panose="020F0709000000000000" pitchFamily="49" charset="-120"/>
              </a:rPr>
              <a:t>板橋</a:t>
            </a:r>
            <a:endParaRPr lang="zh-TW" altLang="en-US" sz="4000" b="1" dirty="0"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6" name="圓角矩形 3"/>
          <p:cNvSpPr>
            <a:spLocks noChangeArrowheads="1"/>
          </p:cNvSpPr>
          <p:nvPr/>
        </p:nvSpPr>
        <p:spPr bwMode="auto">
          <a:xfrm>
            <a:off x="358346" y="4953000"/>
            <a:ext cx="5867400" cy="1524000"/>
          </a:xfrm>
          <a:prstGeom prst="roundRect">
            <a:avLst>
              <a:gd name="adj" fmla="val 16667"/>
            </a:avLst>
          </a:prstGeom>
          <a:solidFill>
            <a:srgbClr val="FF7C8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444500" indent="-444500"/>
            <a:r>
              <a:rPr lang="en-US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3.</a:t>
            </a:r>
            <a:r>
              <a:rPr lang="zh-TW" altLang="en-US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林本源祭祀公業，家族興建的大宅名稱</a:t>
            </a:r>
            <a:endParaRPr lang="zh-TW" altLang="en-US" sz="4000" b="1" dirty="0">
              <a:solidFill>
                <a:schemeClr val="bg1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162800" y="1334529"/>
            <a:ext cx="1200329" cy="5325070"/>
          </a:xfrm>
          <a:prstGeom prst="rect">
            <a:avLst/>
          </a:prstGeom>
          <a:noFill/>
        </p:spPr>
        <p:txBody>
          <a:bodyPr vert="eaVert"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zh-TW" altLang="en-US" sz="6600" b="1" spc="50" dirty="0" smtClean="0">
                <a:ln w="9525" cmpd="sng">
                  <a:solidFill>
                    <a:srgbClr val="FFFF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華康儷粗圓" panose="020F0709000000000000" pitchFamily="49" charset="-120"/>
                <a:ea typeface="華康儷粗圓" panose="020F0709000000000000" pitchFamily="49" charset="-120"/>
              </a:rPr>
              <a:t>板橋林家花園</a:t>
            </a:r>
            <a:endParaRPr lang="zh-TW" altLang="en-US" sz="6600" b="1" spc="50" dirty="0">
              <a:ln w="9525" cmpd="sng">
                <a:solidFill>
                  <a:srgbClr val="FFFF00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58346" y="228600"/>
            <a:ext cx="55090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5400" dirty="0" smtClean="0">
                <a:solidFill>
                  <a:schemeClr val="bg1">
                    <a:lumMod val="85000"/>
                  </a:schemeClr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台灣歷史攻城戰</a:t>
            </a:r>
            <a:endParaRPr lang="zh-TW" altLang="en-US" sz="5400" dirty="0">
              <a:solidFill>
                <a:schemeClr val="bg1">
                  <a:lumMod val="85000"/>
                </a:schemeClr>
              </a:solidFill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935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5" grpId="0" animBg="1"/>
      <p:bldP spid="6" grpId="0" animBg="1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8" r="11103"/>
          <a:stretch/>
        </p:blipFill>
        <p:spPr>
          <a:xfrm>
            <a:off x="1" y="0"/>
            <a:ext cx="9144000" cy="1334529"/>
          </a:xfrm>
          <a:prstGeom prst="roundRect">
            <a:avLst>
              <a:gd name="adj" fmla="val 3312"/>
            </a:avLst>
          </a:prstGeom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074" name="圓角矩形 3"/>
          <p:cNvSpPr>
            <a:spLocks noChangeArrowheads="1"/>
          </p:cNvSpPr>
          <p:nvPr/>
        </p:nvSpPr>
        <p:spPr bwMode="auto">
          <a:xfrm>
            <a:off x="381000" y="1752600"/>
            <a:ext cx="5867400" cy="10668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1.</a:t>
            </a:r>
            <a:r>
              <a:rPr lang="zh-TW" altLang="en-US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船難</a:t>
            </a:r>
            <a:endParaRPr lang="zh-TW" altLang="en-US" sz="4000" b="1" dirty="0">
              <a:solidFill>
                <a:schemeClr val="bg1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3" name="圓角矩形 2"/>
          <p:cNvSpPr/>
          <p:nvPr/>
        </p:nvSpPr>
        <p:spPr bwMode="auto">
          <a:xfrm>
            <a:off x="6324600" y="228600"/>
            <a:ext cx="2514600" cy="838200"/>
          </a:xfrm>
          <a:prstGeom prst="round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行動</a:t>
            </a: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～</a:t>
            </a:r>
            <a:endParaRPr lang="en-US" altLang="zh-TW" sz="24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</a:t>
            </a: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爾摩沙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探險趣</a:t>
            </a:r>
            <a:endParaRPr kumimoji="0" lang="zh-TW" alt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圓角矩形 3"/>
          <p:cNvSpPr>
            <a:spLocks noChangeArrowheads="1"/>
          </p:cNvSpPr>
          <p:nvPr/>
        </p:nvSpPr>
        <p:spPr bwMode="auto">
          <a:xfrm>
            <a:off x="381000" y="3352800"/>
            <a:ext cx="5867400" cy="1066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>
                <a:latin typeface="華康粗圓體" panose="020F0709000000000000" pitchFamily="49" charset="-120"/>
                <a:ea typeface="華康粗圓體" panose="020F0709000000000000" pitchFamily="49" charset="-120"/>
              </a:rPr>
              <a:t>2</a:t>
            </a:r>
            <a:r>
              <a:rPr lang="en-US" altLang="zh-TW" sz="4000" b="1" dirty="0" smtClean="0">
                <a:latin typeface="華康粗圓體" panose="020F0709000000000000" pitchFamily="49" charset="-120"/>
                <a:ea typeface="華康粗圓體" panose="020F0709000000000000" pitchFamily="49" charset="-120"/>
              </a:rPr>
              <a:t>.</a:t>
            </a:r>
            <a:r>
              <a:rPr lang="zh-TW" altLang="en-US" sz="4000" b="1" dirty="0" smtClean="0">
                <a:latin typeface="華康粗圓體" panose="020F0709000000000000" pitchFamily="49" charset="-120"/>
                <a:ea typeface="華康粗圓體" panose="020F0709000000000000" pitchFamily="49" charset="-120"/>
              </a:rPr>
              <a:t>琉球</a:t>
            </a:r>
            <a:endParaRPr lang="zh-TW" altLang="en-US" sz="4000" b="1" dirty="0"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6" name="圓角矩形 3"/>
          <p:cNvSpPr>
            <a:spLocks noChangeArrowheads="1"/>
          </p:cNvSpPr>
          <p:nvPr/>
        </p:nvSpPr>
        <p:spPr bwMode="auto">
          <a:xfrm>
            <a:off x="358346" y="5029200"/>
            <a:ext cx="5867400" cy="1447800"/>
          </a:xfrm>
          <a:prstGeom prst="roundRect">
            <a:avLst>
              <a:gd name="adj" fmla="val 16667"/>
            </a:avLst>
          </a:prstGeom>
          <a:solidFill>
            <a:srgbClr val="FF7C8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444500" indent="-444500"/>
            <a:r>
              <a:rPr lang="en-US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3.</a:t>
            </a:r>
            <a:r>
              <a:rPr lang="zh-TW" altLang="en-US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何國趁機派兵進攻牡丹社？</a:t>
            </a:r>
            <a:endParaRPr lang="zh-TW" altLang="en-US" sz="4000" b="1" dirty="0">
              <a:solidFill>
                <a:schemeClr val="bg1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010400" y="1789670"/>
            <a:ext cx="1415772" cy="4343400"/>
          </a:xfrm>
          <a:prstGeom prst="rect">
            <a:avLst/>
          </a:prstGeom>
          <a:noFill/>
        </p:spPr>
        <p:txBody>
          <a:bodyPr vert="eaVert"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zh-TW" altLang="en-US" sz="8000" b="1" spc="50" dirty="0" smtClean="0">
                <a:ln w="9525" cmpd="sng">
                  <a:solidFill>
                    <a:srgbClr val="FFFF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華康儷粗圓" panose="020F0709000000000000" pitchFamily="49" charset="-120"/>
                <a:ea typeface="華康儷粗圓" panose="020F0709000000000000" pitchFamily="49" charset="-120"/>
              </a:rPr>
              <a:t>日 本</a:t>
            </a:r>
            <a:endParaRPr lang="zh-TW" altLang="en-US" sz="8000" b="1" spc="50" dirty="0">
              <a:ln w="9525" cmpd="sng">
                <a:solidFill>
                  <a:srgbClr val="FFFF00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58346" y="228600"/>
            <a:ext cx="55090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5400" dirty="0" smtClean="0">
                <a:solidFill>
                  <a:schemeClr val="bg1">
                    <a:lumMod val="85000"/>
                  </a:schemeClr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台灣歷史攻城戰</a:t>
            </a:r>
            <a:endParaRPr lang="zh-TW" altLang="en-US" sz="5400" dirty="0">
              <a:solidFill>
                <a:schemeClr val="bg1">
                  <a:lumMod val="85000"/>
                </a:schemeClr>
              </a:solidFill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194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5" grpId="0" animBg="1"/>
      <p:bldP spid="6" grpId="0" animBg="1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8" r="11103"/>
          <a:stretch/>
        </p:blipFill>
        <p:spPr>
          <a:xfrm>
            <a:off x="1" y="0"/>
            <a:ext cx="9144000" cy="1334529"/>
          </a:xfrm>
          <a:prstGeom prst="roundRect">
            <a:avLst>
              <a:gd name="adj" fmla="val 3312"/>
            </a:avLst>
          </a:prstGeom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074" name="圓角矩形 3"/>
          <p:cNvSpPr>
            <a:spLocks noChangeArrowheads="1"/>
          </p:cNvSpPr>
          <p:nvPr/>
        </p:nvSpPr>
        <p:spPr bwMode="auto">
          <a:xfrm>
            <a:off x="381000" y="1752600"/>
            <a:ext cx="5867400" cy="10668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1.</a:t>
            </a:r>
            <a:r>
              <a:rPr lang="zh-TW" altLang="en-US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康熙年間、冒險</a:t>
            </a:r>
            <a:endParaRPr lang="zh-TW" altLang="en-US" sz="4000" b="1" dirty="0">
              <a:solidFill>
                <a:schemeClr val="bg1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3" name="圓角矩形 2"/>
          <p:cNvSpPr/>
          <p:nvPr/>
        </p:nvSpPr>
        <p:spPr bwMode="auto">
          <a:xfrm>
            <a:off x="6324600" y="228600"/>
            <a:ext cx="2514600" cy="838200"/>
          </a:xfrm>
          <a:prstGeom prst="round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行動</a:t>
            </a: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～</a:t>
            </a:r>
            <a:endParaRPr lang="en-US" altLang="zh-TW" sz="24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</a:t>
            </a: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爾摩沙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探險趣</a:t>
            </a:r>
            <a:endParaRPr kumimoji="0" lang="zh-TW" alt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圓角矩形 3"/>
          <p:cNvSpPr>
            <a:spLocks noChangeArrowheads="1"/>
          </p:cNvSpPr>
          <p:nvPr/>
        </p:nvSpPr>
        <p:spPr bwMode="auto">
          <a:xfrm>
            <a:off x="381000" y="3352800"/>
            <a:ext cx="5867400" cy="1066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>
                <a:latin typeface="華康粗圓體" panose="020F0709000000000000" pitchFamily="49" charset="-120"/>
                <a:ea typeface="華康粗圓體" panose="020F0709000000000000" pitchFamily="49" charset="-120"/>
              </a:rPr>
              <a:t>2</a:t>
            </a:r>
            <a:r>
              <a:rPr lang="en-US" altLang="zh-TW" sz="4000" b="1" dirty="0" smtClean="0">
                <a:latin typeface="華康粗圓體" panose="020F0709000000000000" pitchFamily="49" charset="-120"/>
                <a:ea typeface="華康粗圓體" panose="020F0709000000000000" pitchFamily="49" charset="-120"/>
              </a:rPr>
              <a:t>.</a:t>
            </a:r>
            <a:r>
              <a:rPr lang="zh-TW" altLang="en-US" sz="4000" b="1" dirty="0" smtClean="0">
                <a:latin typeface="華康粗圓體" panose="020F0709000000000000" pitchFamily="49" charset="-120"/>
                <a:ea typeface="華康粗圓體" panose="020F0709000000000000" pitchFamily="49" charset="-120"/>
              </a:rPr>
              <a:t>硫磺</a:t>
            </a:r>
            <a:endParaRPr lang="zh-TW" altLang="en-US" sz="4000" b="1" dirty="0"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6" name="圓角矩形 3"/>
          <p:cNvSpPr>
            <a:spLocks noChangeArrowheads="1"/>
          </p:cNvSpPr>
          <p:nvPr/>
        </p:nvSpPr>
        <p:spPr bwMode="auto">
          <a:xfrm>
            <a:off x="358346" y="5029200"/>
            <a:ext cx="5867400" cy="1066800"/>
          </a:xfrm>
          <a:prstGeom prst="roundRect">
            <a:avLst>
              <a:gd name="adj" fmla="val 16667"/>
            </a:avLst>
          </a:prstGeom>
          <a:solidFill>
            <a:srgbClr val="FF7C8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3.《</a:t>
            </a:r>
            <a:r>
              <a:rPr lang="zh-TW" altLang="en-US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裨海記遊</a:t>
            </a:r>
            <a:r>
              <a:rPr lang="en-US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》</a:t>
            </a:r>
            <a:r>
              <a:rPr lang="zh-TW" altLang="en-US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作者</a:t>
            </a:r>
            <a:endParaRPr lang="zh-TW" altLang="en-US" sz="4000" b="1" dirty="0">
              <a:solidFill>
                <a:schemeClr val="bg1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010400" y="1789670"/>
            <a:ext cx="1415772" cy="4343400"/>
          </a:xfrm>
          <a:prstGeom prst="rect">
            <a:avLst/>
          </a:prstGeom>
          <a:noFill/>
        </p:spPr>
        <p:txBody>
          <a:bodyPr vert="eaVert"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zh-TW" altLang="en-US" sz="8000" b="1" spc="50" dirty="0" smtClean="0">
                <a:ln w="9525" cmpd="sng">
                  <a:solidFill>
                    <a:srgbClr val="FFFF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華康儷粗圓" panose="020F0709000000000000" pitchFamily="49" charset="-120"/>
                <a:ea typeface="華康儷粗圓" panose="020F0709000000000000" pitchFamily="49" charset="-120"/>
              </a:rPr>
              <a:t>郁 永 河</a:t>
            </a:r>
            <a:endParaRPr lang="zh-TW" altLang="en-US" sz="8000" b="1" spc="50" dirty="0">
              <a:ln w="9525" cmpd="sng">
                <a:solidFill>
                  <a:srgbClr val="FFFF00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58346" y="228600"/>
            <a:ext cx="55090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5400" dirty="0" smtClean="0">
                <a:solidFill>
                  <a:schemeClr val="bg1">
                    <a:lumMod val="85000"/>
                  </a:schemeClr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台灣歷史攻城戰</a:t>
            </a:r>
            <a:endParaRPr lang="zh-TW" altLang="en-US" sz="5400" dirty="0">
              <a:solidFill>
                <a:schemeClr val="bg1">
                  <a:lumMod val="85000"/>
                </a:schemeClr>
              </a:solidFill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602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5" grpId="0" animBg="1"/>
      <p:bldP spid="6" grpId="0" animBg="1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8" r="11103"/>
          <a:stretch/>
        </p:blipFill>
        <p:spPr>
          <a:xfrm>
            <a:off x="1" y="0"/>
            <a:ext cx="9144000" cy="1334529"/>
          </a:xfrm>
          <a:prstGeom prst="roundRect">
            <a:avLst>
              <a:gd name="adj" fmla="val 3312"/>
            </a:avLst>
          </a:prstGeom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074" name="圓角矩形 3"/>
          <p:cNvSpPr>
            <a:spLocks noChangeArrowheads="1"/>
          </p:cNvSpPr>
          <p:nvPr/>
        </p:nvSpPr>
        <p:spPr bwMode="auto">
          <a:xfrm>
            <a:off x="381000" y="1752600"/>
            <a:ext cx="5943600" cy="10668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1.</a:t>
            </a:r>
            <a:r>
              <a:rPr lang="zh-TW" altLang="en-US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日茂行</a:t>
            </a:r>
            <a:endParaRPr lang="zh-TW" altLang="en-US" sz="4000" b="1" dirty="0">
              <a:solidFill>
                <a:schemeClr val="bg1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3" name="圓角矩形 2"/>
          <p:cNvSpPr/>
          <p:nvPr/>
        </p:nvSpPr>
        <p:spPr bwMode="auto">
          <a:xfrm>
            <a:off x="6324600" y="228600"/>
            <a:ext cx="2514600" cy="838200"/>
          </a:xfrm>
          <a:prstGeom prst="round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行動</a:t>
            </a: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～</a:t>
            </a:r>
            <a:endParaRPr lang="en-US" altLang="zh-TW" sz="24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</a:t>
            </a: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爾摩沙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探險趣</a:t>
            </a:r>
            <a:endParaRPr kumimoji="0" lang="zh-TW" alt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圓角矩形 3"/>
          <p:cNvSpPr>
            <a:spLocks noChangeArrowheads="1"/>
          </p:cNvSpPr>
          <p:nvPr/>
        </p:nvSpPr>
        <p:spPr bwMode="auto">
          <a:xfrm>
            <a:off x="381000" y="3352800"/>
            <a:ext cx="5943600" cy="1066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>
                <a:latin typeface="華康粗圓體" panose="020F0709000000000000" pitchFamily="49" charset="-120"/>
                <a:ea typeface="華康粗圓體" panose="020F0709000000000000" pitchFamily="49" charset="-120"/>
              </a:rPr>
              <a:t>2</a:t>
            </a:r>
            <a:r>
              <a:rPr lang="en-US" altLang="zh-TW" sz="4000" b="1" dirty="0" smtClean="0">
                <a:latin typeface="華康粗圓體" panose="020F0709000000000000" pitchFamily="49" charset="-120"/>
                <a:ea typeface="華康粗圓體" panose="020F0709000000000000" pitchFamily="49" charset="-120"/>
              </a:rPr>
              <a:t>.</a:t>
            </a:r>
            <a:r>
              <a:rPr lang="zh-TW" altLang="en-US" sz="4000" b="1" dirty="0" smtClean="0">
                <a:latin typeface="華康粗圓體" panose="020F0709000000000000" pitchFamily="49" charset="-120"/>
                <a:ea typeface="華康粗圓體" panose="020F0709000000000000" pitchFamily="49" charset="-120"/>
              </a:rPr>
              <a:t>泉郊</a:t>
            </a:r>
            <a:endParaRPr lang="zh-TW" altLang="en-US" sz="4000" b="1" dirty="0"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6" name="圓角矩形 3"/>
          <p:cNvSpPr>
            <a:spLocks noChangeArrowheads="1"/>
          </p:cNvSpPr>
          <p:nvPr/>
        </p:nvSpPr>
        <p:spPr bwMode="auto">
          <a:xfrm>
            <a:off x="358346" y="5029200"/>
            <a:ext cx="5966254" cy="1066800"/>
          </a:xfrm>
          <a:prstGeom prst="roundRect">
            <a:avLst>
              <a:gd name="adj" fmla="val 16667"/>
            </a:avLst>
          </a:prstGeom>
          <a:solidFill>
            <a:srgbClr val="FF7C8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3.</a:t>
            </a:r>
            <a:r>
              <a:rPr lang="zh-TW" altLang="en-US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以</a:t>
            </a:r>
            <a:r>
              <a:rPr lang="zh-TW" altLang="en-US" sz="4000" b="1" dirty="0" smtClean="0">
                <a:solidFill>
                  <a:srgbClr val="008000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不見天街</a:t>
            </a:r>
            <a:r>
              <a:rPr lang="zh-TW" altLang="en-US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聞名的城市</a:t>
            </a:r>
            <a:endParaRPr lang="zh-TW" altLang="en-US" sz="4000" b="1" dirty="0">
              <a:solidFill>
                <a:schemeClr val="bg1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010400" y="1789670"/>
            <a:ext cx="1415772" cy="4343400"/>
          </a:xfrm>
          <a:prstGeom prst="rect">
            <a:avLst/>
          </a:prstGeom>
          <a:noFill/>
        </p:spPr>
        <p:txBody>
          <a:bodyPr vert="eaVert"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zh-TW" altLang="en-US" sz="8000" b="1" spc="50" dirty="0" smtClean="0">
                <a:ln w="9525" cmpd="sng">
                  <a:solidFill>
                    <a:srgbClr val="FFFF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華康儷粗圓" panose="020F0709000000000000" pitchFamily="49" charset="-120"/>
                <a:ea typeface="華康儷粗圓" panose="020F0709000000000000" pitchFamily="49" charset="-120"/>
              </a:rPr>
              <a:t>鹿 港</a:t>
            </a:r>
            <a:endParaRPr lang="zh-TW" altLang="en-US" sz="8000" b="1" spc="50" dirty="0">
              <a:ln w="9525" cmpd="sng">
                <a:solidFill>
                  <a:srgbClr val="FFFF00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58346" y="228600"/>
            <a:ext cx="55090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5400" dirty="0" smtClean="0">
                <a:solidFill>
                  <a:schemeClr val="bg1">
                    <a:lumMod val="85000"/>
                  </a:schemeClr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台灣歷史攻城戰</a:t>
            </a:r>
            <a:endParaRPr lang="zh-TW" altLang="en-US" sz="5400" dirty="0">
              <a:solidFill>
                <a:schemeClr val="bg1">
                  <a:lumMod val="85000"/>
                </a:schemeClr>
              </a:solidFill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873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5" grpId="0" animBg="1"/>
      <p:bldP spid="6" grpId="0" animBg="1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8" r="11103"/>
          <a:stretch/>
        </p:blipFill>
        <p:spPr>
          <a:xfrm>
            <a:off x="1" y="0"/>
            <a:ext cx="9144000" cy="1334529"/>
          </a:xfrm>
          <a:prstGeom prst="roundRect">
            <a:avLst>
              <a:gd name="adj" fmla="val 3312"/>
            </a:avLst>
          </a:prstGeom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074" name="圓角矩形 3"/>
          <p:cNvSpPr>
            <a:spLocks noChangeArrowheads="1"/>
          </p:cNvSpPr>
          <p:nvPr/>
        </p:nvSpPr>
        <p:spPr bwMode="auto">
          <a:xfrm>
            <a:off x="381000" y="1752600"/>
            <a:ext cx="5867400" cy="10668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1.</a:t>
            </a:r>
            <a:r>
              <a:rPr lang="zh-TW" altLang="en-US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孤拔元帥</a:t>
            </a:r>
            <a:endParaRPr lang="zh-TW" altLang="en-US" sz="4000" b="1" dirty="0">
              <a:solidFill>
                <a:schemeClr val="bg1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3" name="圓角矩形 2"/>
          <p:cNvSpPr/>
          <p:nvPr/>
        </p:nvSpPr>
        <p:spPr bwMode="auto">
          <a:xfrm>
            <a:off x="6324600" y="228600"/>
            <a:ext cx="2514600" cy="838200"/>
          </a:xfrm>
          <a:prstGeom prst="round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行動</a:t>
            </a: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～</a:t>
            </a:r>
            <a:endParaRPr lang="en-US" altLang="zh-TW" sz="24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</a:t>
            </a: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爾摩沙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探險趣</a:t>
            </a:r>
            <a:endParaRPr kumimoji="0" lang="zh-TW" alt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圓角矩形 3"/>
          <p:cNvSpPr>
            <a:spLocks noChangeArrowheads="1"/>
          </p:cNvSpPr>
          <p:nvPr/>
        </p:nvSpPr>
        <p:spPr bwMode="auto">
          <a:xfrm>
            <a:off x="381000" y="3352800"/>
            <a:ext cx="5867400" cy="1066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>
                <a:latin typeface="華康粗圓體" panose="020F0709000000000000" pitchFamily="49" charset="-120"/>
                <a:ea typeface="華康粗圓體" panose="020F0709000000000000" pitchFamily="49" charset="-120"/>
              </a:rPr>
              <a:t>2</a:t>
            </a:r>
            <a:r>
              <a:rPr lang="en-US" altLang="zh-TW" sz="4000" b="1" dirty="0" smtClean="0">
                <a:latin typeface="華康粗圓體" panose="020F0709000000000000" pitchFamily="49" charset="-120"/>
                <a:ea typeface="華康粗圓體" panose="020F0709000000000000" pitchFamily="49" charset="-120"/>
              </a:rPr>
              <a:t>.</a:t>
            </a:r>
            <a:r>
              <a:rPr lang="zh-TW" altLang="en-US" sz="4000" b="1" dirty="0" smtClean="0">
                <a:latin typeface="華康粗圓體" panose="020F0709000000000000" pitchFamily="49" charset="-120"/>
                <a:ea typeface="華康粗圓體" panose="020F0709000000000000" pitchFamily="49" charset="-120"/>
              </a:rPr>
              <a:t>中法戰爭</a:t>
            </a:r>
            <a:endParaRPr lang="zh-TW" altLang="en-US" sz="4000" b="1" dirty="0"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6" name="圓角矩形 3"/>
          <p:cNvSpPr>
            <a:spLocks noChangeArrowheads="1"/>
          </p:cNvSpPr>
          <p:nvPr/>
        </p:nvSpPr>
        <p:spPr bwMode="auto">
          <a:xfrm>
            <a:off x="358346" y="5029200"/>
            <a:ext cx="5867400" cy="1066800"/>
          </a:xfrm>
          <a:prstGeom prst="roundRect">
            <a:avLst>
              <a:gd name="adj" fmla="val 16667"/>
            </a:avLst>
          </a:prstGeom>
          <a:solidFill>
            <a:srgbClr val="FF7C8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3.</a:t>
            </a:r>
            <a:r>
              <a:rPr lang="zh-TW" altLang="en-US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台灣第一任巡撫</a:t>
            </a:r>
            <a:endParaRPr lang="zh-TW" altLang="en-US" sz="4000" b="1" dirty="0">
              <a:solidFill>
                <a:schemeClr val="bg1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010400" y="1789670"/>
            <a:ext cx="1415772" cy="4343400"/>
          </a:xfrm>
          <a:prstGeom prst="rect">
            <a:avLst/>
          </a:prstGeom>
          <a:noFill/>
        </p:spPr>
        <p:txBody>
          <a:bodyPr vert="eaVert"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zh-TW" altLang="en-US" sz="8000" b="1" spc="50" dirty="0" smtClean="0">
                <a:ln w="9525" cmpd="sng">
                  <a:solidFill>
                    <a:srgbClr val="FFFF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華康儷粗圓" panose="020F0709000000000000" pitchFamily="49" charset="-120"/>
                <a:ea typeface="華康儷粗圓" panose="020F0709000000000000" pitchFamily="49" charset="-120"/>
              </a:rPr>
              <a:t>劉銘傳</a:t>
            </a:r>
            <a:endParaRPr lang="zh-TW" altLang="en-US" sz="8000" b="1" spc="50" dirty="0">
              <a:ln w="9525" cmpd="sng">
                <a:solidFill>
                  <a:srgbClr val="FFFF00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58346" y="228600"/>
            <a:ext cx="55090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5400" dirty="0" smtClean="0">
                <a:solidFill>
                  <a:schemeClr val="bg1">
                    <a:lumMod val="85000"/>
                  </a:schemeClr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台灣歷史攻城戰</a:t>
            </a:r>
            <a:endParaRPr lang="zh-TW" altLang="en-US" sz="5400" dirty="0">
              <a:solidFill>
                <a:schemeClr val="bg1">
                  <a:lumMod val="85000"/>
                </a:schemeClr>
              </a:solidFill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158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5" grpId="0" animBg="1"/>
      <p:bldP spid="6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8" r="11103"/>
          <a:stretch/>
        </p:blipFill>
        <p:spPr>
          <a:xfrm>
            <a:off x="1" y="0"/>
            <a:ext cx="9144000" cy="1334529"/>
          </a:xfrm>
          <a:prstGeom prst="roundRect">
            <a:avLst>
              <a:gd name="adj" fmla="val 3312"/>
            </a:avLst>
          </a:prstGeom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074" name="圓角矩形 3"/>
          <p:cNvSpPr>
            <a:spLocks noChangeArrowheads="1"/>
          </p:cNvSpPr>
          <p:nvPr/>
        </p:nvSpPr>
        <p:spPr bwMode="auto">
          <a:xfrm>
            <a:off x="381000" y="1752600"/>
            <a:ext cx="5867400" cy="10668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1.</a:t>
            </a:r>
            <a:r>
              <a:rPr lang="zh-TW" altLang="en-US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半線</a:t>
            </a:r>
            <a:endParaRPr lang="zh-TW" altLang="en-US" sz="4000" b="1" dirty="0">
              <a:solidFill>
                <a:schemeClr val="bg1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3" name="圓角矩形 2"/>
          <p:cNvSpPr/>
          <p:nvPr/>
        </p:nvSpPr>
        <p:spPr bwMode="auto">
          <a:xfrm>
            <a:off x="6324600" y="228600"/>
            <a:ext cx="2514600" cy="838200"/>
          </a:xfrm>
          <a:prstGeom prst="round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行動</a:t>
            </a: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～</a:t>
            </a:r>
            <a:endParaRPr lang="en-US" altLang="zh-TW" sz="24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</a:t>
            </a: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爾摩沙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探險趣</a:t>
            </a:r>
            <a:endParaRPr kumimoji="0" lang="zh-TW" alt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圓角矩形 3"/>
          <p:cNvSpPr>
            <a:spLocks noChangeArrowheads="1"/>
          </p:cNvSpPr>
          <p:nvPr/>
        </p:nvSpPr>
        <p:spPr bwMode="auto">
          <a:xfrm>
            <a:off x="381000" y="3352800"/>
            <a:ext cx="5867400" cy="1066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>
                <a:latin typeface="華康粗圓體" panose="020F0709000000000000" pitchFamily="49" charset="-120"/>
                <a:ea typeface="華康粗圓體" panose="020F0709000000000000" pitchFamily="49" charset="-120"/>
              </a:rPr>
              <a:t>2</a:t>
            </a:r>
            <a:r>
              <a:rPr lang="en-US" altLang="zh-TW" sz="4000" b="1" dirty="0" smtClean="0">
                <a:latin typeface="華康粗圓體" panose="020F0709000000000000" pitchFamily="49" charset="-120"/>
                <a:ea typeface="華康粗圓體" panose="020F0709000000000000" pitchFamily="49" charset="-120"/>
              </a:rPr>
              <a:t>.</a:t>
            </a:r>
            <a:r>
              <a:rPr lang="zh-TW" altLang="en-US" sz="4000" b="1" dirty="0" smtClean="0">
                <a:latin typeface="華康粗圓體" panose="020F0709000000000000" pitchFamily="49" charset="-120"/>
                <a:ea typeface="華康粗圓體" panose="020F0709000000000000" pitchFamily="49" charset="-120"/>
              </a:rPr>
              <a:t>林先生</a:t>
            </a:r>
            <a:endParaRPr lang="zh-TW" altLang="en-US" sz="4000" b="1" dirty="0"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6" name="圓角矩形 3"/>
          <p:cNvSpPr>
            <a:spLocks noChangeArrowheads="1"/>
          </p:cNvSpPr>
          <p:nvPr/>
        </p:nvSpPr>
        <p:spPr bwMode="auto">
          <a:xfrm>
            <a:off x="358346" y="5029200"/>
            <a:ext cx="5867400" cy="1066800"/>
          </a:xfrm>
          <a:prstGeom prst="roundRect">
            <a:avLst>
              <a:gd name="adj" fmla="val 16667"/>
            </a:avLst>
          </a:prstGeom>
          <a:solidFill>
            <a:srgbClr val="FF7C8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3.</a:t>
            </a:r>
            <a:r>
              <a:rPr lang="zh-TW" altLang="en-US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施世榜開鑿的水圳名</a:t>
            </a:r>
            <a:endParaRPr lang="zh-TW" altLang="en-US" sz="4000" b="1" dirty="0">
              <a:solidFill>
                <a:schemeClr val="bg1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010400" y="1789670"/>
            <a:ext cx="1415772" cy="4343400"/>
          </a:xfrm>
          <a:prstGeom prst="rect">
            <a:avLst/>
          </a:prstGeom>
          <a:noFill/>
        </p:spPr>
        <p:txBody>
          <a:bodyPr vert="eaVert"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zh-TW" altLang="en-US" sz="8000" b="1" spc="50" dirty="0" smtClean="0">
                <a:ln w="9525" cmpd="sng">
                  <a:solidFill>
                    <a:srgbClr val="FFFF00"/>
                  </a:solidFill>
                  <a:prstDash val="solid"/>
                </a:ln>
                <a:solidFill>
                  <a:srgbClr val="CCFF33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華康儷粗圓" panose="020F0709000000000000" pitchFamily="49" charset="-120"/>
                <a:ea typeface="華康儷粗圓" panose="020F0709000000000000" pitchFamily="49" charset="-120"/>
              </a:rPr>
              <a:t>八堡圳</a:t>
            </a:r>
            <a:endParaRPr lang="zh-TW" altLang="en-US" sz="8000" b="1" spc="50" dirty="0">
              <a:ln w="9525" cmpd="sng">
                <a:solidFill>
                  <a:srgbClr val="FFFF00"/>
                </a:solidFill>
                <a:prstDash val="solid"/>
              </a:ln>
              <a:solidFill>
                <a:srgbClr val="CCFF33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58346" y="228600"/>
            <a:ext cx="55090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5400" dirty="0" smtClean="0">
                <a:solidFill>
                  <a:schemeClr val="bg1">
                    <a:lumMod val="85000"/>
                  </a:schemeClr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台灣歷史攻城戰</a:t>
            </a:r>
            <a:endParaRPr lang="zh-TW" altLang="en-US" sz="5400" dirty="0">
              <a:solidFill>
                <a:schemeClr val="bg1">
                  <a:lumMod val="85000"/>
                </a:schemeClr>
              </a:solidFill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5417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5" grpId="0" animBg="1"/>
      <p:bldP spid="6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8" r="11103"/>
          <a:stretch/>
        </p:blipFill>
        <p:spPr>
          <a:xfrm>
            <a:off x="1" y="0"/>
            <a:ext cx="9144000" cy="1334529"/>
          </a:xfrm>
          <a:prstGeom prst="roundRect">
            <a:avLst>
              <a:gd name="adj" fmla="val 3312"/>
            </a:avLst>
          </a:prstGeom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074" name="圓角矩形 3"/>
          <p:cNvSpPr>
            <a:spLocks noChangeArrowheads="1"/>
          </p:cNvSpPr>
          <p:nvPr/>
        </p:nvSpPr>
        <p:spPr bwMode="auto">
          <a:xfrm>
            <a:off x="381000" y="1752600"/>
            <a:ext cx="6019800" cy="10668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1.</a:t>
            </a:r>
            <a:r>
              <a:rPr lang="zh-TW" altLang="en-US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平定林爽文、張丙事件</a:t>
            </a:r>
            <a:endParaRPr lang="zh-TW" altLang="en-US" sz="4000" b="1" dirty="0">
              <a:solidFill>
                <a:schemeClr val="bg1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3" name="圓角矩形 2"/>
          <p:cNvSpPr/>
          <p:nvPr/>
        </p:nvSpPr>
        <p:spPr bwMode="auto">
          <a:xfrm>
            <a:off x="6324600" y="228600"/>
            <a:ext cx="2514600" cy="838200"/>
          </a:xfrm>
          <a:prstGeom prst="round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行動</a:t>
            </a: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～</a:t>
            </a:r>
            <a:endParaRPr lang="en-US" altLang="zh-TW" sz="24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</a:t>
            </a: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爾摩沙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探險趣</a:t>
            </a:r>
            <a:endParaRPr kumimoji="0" lang="zh-TW" alt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圓角矩形 3"/>
          <p:cNvSpPr>
            <a:spLocks noChangeArrowheads="1"/>
          </p:cNvSpPr>
          <p:nvPr/>
        </p:nvSpPr>
        <p:spPr bwMode="auto">
          <a:xfrm>
            <a:off x="381000" y="3352800"/>
            <a:ext cx="6019800" cy="1066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>
                <a:latin typeface="華康粗圓體" panose="020F0709000000000000" pitchFamily="49" charset="-120"/>
                <a:ea typeface="華康粗圓體" panose="020F0709000000000000" pitchFamily="49" charset="-120"/>
              </a:rPr>
              <a:t>2</a:t>
            </a:r>
            <a:r>
              <a:rPr lang="en-US" altLang="zh-TW" sz="4000" b="1" dirty="0" smtClean="0">
                <a:latin typeface="華康粗圓體" panose="020F0709000000000000" pitchFamily="49" charset="-120"/>
                <a:ea typeface="華康粗圓體" panose="020F0709000000000000" pitchFamily="49" charset="-120"/>
              </a:rPr>
              <a:t>.</a:t>
            </a:r>
            <a:r>
              <a:rPr lang="zh-TW" altLang="en-US" sz="4000" b="1" dirty="0" smtClean="0">
                <a:latin typeface="華康粗圓體" panose="020F0709000000000000" pitchFamily="49" charset="-120"/>
                <a:ea typeface="華康粗圓體" panose="020F0709000000000000" pitchFamily="49" charset="-120"/>
              </a:rPr>
              <a:t>太子太保</a:t>
            </a:r>
            <a:endParaRPr lang="zh-TW" altLang="en-US" sz="4000" b="1" dirty="0"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6" name="圓角矩形 3"/>
          <p:cNvSpPr>
            <a:spLocks noChangeArrowheads="1"/>
          </p:cNvSpPr>
          <p:nvPr/>
        </p:nvSpPr>
        <p:spPr bwMode="auto">
          <a:xfrm>
            <a:off x="358346" y="4953000"/>
            <a:ext cx="6042454" cy="1447800"/>
          </a:xfrm>
          <a:prstGeom prst="roundRect">
            <a:avLst>
              <a:gd name="adj" fmla="val 16667"/>
            </a:avLst>
          </a:prstGeom>
          <a:solidFill>
            <a:srgbClr val="FF7C8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542925" indent="-542925"/>
            <a:r>
              <a:rPr lang="en-US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3.</a:t>
            </a:r>
            <a:r>
              <a:rPr lang="zh-TW" altLang="en-US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清代第一位台灣籍的水師提督</a:t>
            </a:r>
            <a:endParaRPr lang="zh-TW" altLang="en-US" sz="4000" b="1" dirty="0">
              <a:solidFill>
                <a:schemeClr val="bg1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010400" y="1789670"/>
            <a:ext cx="1415772" cy="4343400"/>
          </a:xfrm>
          <a:prstGeom prst="rect">
            <a:avLst/>
          </a:prstGeom>
          <a:noFill/>
        </p:spPr>
        <p:txBody>
          <a:bodyPr vert="eaVert"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zh-TW" altLang="en-US" sz="8000" b="1" spc="50" dirty="0" smtClean="0">
                <a:ln w="9525" cmpd="sng">
                  <a:solidFill>
                    <a:srgbClr val="FFFF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華康儷粗圓" panose="020F0709000000000000" pitchFamily="49" charset="-120"/>
                <a:ea typeface="華康儷粗圓" panose="020F0709000000000000" pitchFamily="49" charset="-120"/>
              </a:rPr>
              <a:t>王得祿</a:t>
            </a:r>
            <a:endParaRPr lang="zh-TW" altLang="en-US" sz="8000" b="1" spc="50" dirty="0">
              <a:ln w="9525" cmpd="sng">
                <a:solidFill>
                  <a:srgbClr val="FFFF00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58346" y="228600"/>
            <a:ext cx="55090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5400" dirty="0" smtClean="0">
                <a:solidFill>
                  <a:schemeClr val="bg1">
                    <a:lumMod val="85000"/>
                  </a:schemeClr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台灣歷史攻城戰</a:t>
            </a:r>
            <a:endParaRPr lang="zh-TW" altLang="en-US" sz="5400" dirty="0">
              <a:solidFill>
                <a:schemeClr val="bg1">
                  <a:lumMod val="85000"/>
                </a:schemeClr>
              </a:solidFill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7636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5" grpId="0" animBg="1"/>
      <p:bldP spid="6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8" r="11103"/>
          <a:stretch/>
        </p:blipFill>
        <p:spPr>
          <a:xfrm>
            <a:off x="1" y="0"/>
            <a:ext cx="9144000" cy="1334529"/>
          </a:xfrm>
          <a:prstGeom prst="roundRect">
            <a:avLst>
              <a:gd name="adj" fmla="val 3312"/>
            </a:avLst>
          </a:prstGeom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074" name="圓角矩形 3"/>
          <p:cNvSpPr>
            <a:spLocks noChangeArrowheads="1"/>
          </p:cNvSpPr>
          <p:nvPr/>
        </p:nvSpPr>
        <p:spPr bwMode="auto">
          <a:xfrm>
            <a:off x="381000" y="1752600"/>
            <a:ext cx="5867400" cy="10668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1.</a:t>
            </a:r>
            <a:r>
              <a:rPr lang="zh-TW" altLang="en-US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龍山寺、祖師廟</a:t>
            </a:r>
            <a:endParaRPr lang="zh-TW" altLang="en-US" sz="4000" b="1" dirty="0">
              <a:solidFill>
                <a:schemeClr val="bg1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3" name="圓角矩形 2"/>
          <p:cNvSpPr/>
          <p:nvPr/>
        </p:nvSpPr>
        <p:spPr bwMode="auto">
          <a:xfrm>
            <a:off x="6324600" y="228600"/>
            <a:ext cx="2514600" cy="838200"/>
          </a:xfrm>
          <a:prstGeom prst="round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行動</a:t>
            </a: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～</a:t>
            </a:r>
            <a:endParaRPr lang="en-US" altLang="zh-TW" sz="24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</a:t>
            </a: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爾摩沙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探險趣</a:t>
            </a:r>
            <a:endParaRPr kumimoji="0" lang="zh-TW" alt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圓角矩形 3"/>
          <p:cNvSpPr>
            <a:spLocks noChangeArrowheads="1"/>
          </p:cNvSpPr>
          <p:nvPr/>
        </p:nvSpPr>
        <p:spPr bwMode="auto">
          <a:xfrm>
            <a:off x="381000" y="3352800"/>
            <a:ext cx="5867400" cy="1066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>
                <a:latin typeface="華康粗圓體" panose="020F0709000000000000" pitchFamily="49" charset="-120"/>
                <a:ea typeface="華康粗圓體" panose="020F0709000000000000" pitchFamily="49" charset="-120"/>
              </a:rPr>
              <a:t>2</a:t>
            </a:r>
            <a:r>
              <a:rPr lang="en-US" altLang="zh-TW" sz="4000" b="1" dirty="0" smtClean="0">
                <a:latin typeface="華康粗圓體" panose="020F0709000000000000" pitchFamily="49" charset="-120"/>
                <a:ea typeface="華康粗圓體" panose="020F0709000000000000" pitchFamily="49" charset="-120"/>
              </a:rPr>
              <a:t>.</a:t>
            </a:r>
            <a:r>
              <a:rPr lang="zh-TW" altLang="en-US" sz="4000" b="1" dirty="0" smtClean="0">
                <a:latin typeface="華康粗圓體" panose="020F0709000000000000" pitchFamily="49" charset="-120"/>
                <a:ea typeface="華康粗圓體" panose="020F0709000000000000" pitchFamily="49" charset="-120"/>
              </a:rPr>
              <a:t>三邑人、同安人</a:t>
            </a:r>
            <a:endParaRPr lang="zh-TW" altLang="en-US" sz="4000" b="1" dirty="0"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6" name="圓角矩形 3"/>
          <p:cNvSpPr>
            <a:spLocks noChangeArrowheads="1"/>
          </p:cNvSpPr>
          <p:nvPr/>
        </p:nvSpPr>
        <p:spPr bwMode="auto">
          <a:xfrm>
            <a:off x="358346" y="4953000"/>
            <a:ext cx="5867400" cy="1371600"/>
          </a:xfrm>
          <a:prstGeom prst="roundRect">
            <a:avLst>
              <a:gd name="adj" fmla="val 16667"/>
            </a:avLst>
          </a:prstGeom>
          <a:solidFill>
            <a:srgbClr val="FF7C8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444500" indent="-444500"/>
            <a:r>
              <a:rPr lang="en-US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3.</a:t>
            </a:r>
            <a:r>
              <a:rPr lang="zh-TW" altLang="en-US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清代發生在「艋舺」的械鬥事件</a:t>
            </a:r>
            <a:endParaRPr lang="zh-TW" altLang="en-US" sz="4000" b="1" dirty="0">
              <a:solidFill>
                <a:schemeClr val="bg1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010400" y="1789670"/>
            <a:ext cx="1415772" cy="4343400"/>
          </a:xfrm>
          <a:prstGeom prst="rect">
            <a:avLst/>
          </a:prstGeom>
          <a:noFill/>
        </p:spPr>
        <p:txBody>
          <a:bodyPr vert="eaVert"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zh-TW" altLang="en-US" sz="8000" b="1" spc="50" dirty="0" smtClean="0">
                <a:ln w="9525" cmpd="sng">
                  <a:solidFill>
                    <a:srgbClr val="FFFF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華康儷粗圓" panose="020F0709000000000000" pitchFamily="49" charset="-120"/>
                <a:ea typeface="華康儷粗圓" panose="020F0709000000000000" pitchFamily="49" charset="-120"/>
              </a:rPr>
              <a:t>頂下郊拼</a:t>
            </a:r>
            <a:endParaRPr lang="zh-TW" altLang="en-US" sz="8000" b="1" spc="50" dirty="0">
              <a:ln w="9525" cmpd="sng">
                <a:solidFill>
                  <a:srgbClr val="FFFF00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58346" y="228600"/>
            <a:ext cx="55090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5400" dirty="0" smtClean="0">
                <a:solidFill>
                  <a:schemeClr val="bg1">
                    <a:lumMod val="85000"/>
                  </a:schemeClr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台灣歷史攻城戰</a:t>
            </a:r>
            <a:endParaRPr lang="zh-TW" altLang="en-US" sz="5400" dirty="0">
              <a:solidFill>
                <a:schemeClr val="bg1">
                  <a:lumMod val="85000"/>
                </a:schemeClr>
              </a:solidFill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3051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5" grpId="0" animBg="1"/>
      <p:bldP spid="6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8" r="11103"/>
          <a:stretch/>
        </p:blipFill>
        <p:spPr>
          <a:xfrm>
            <a:off x="1" y="0"/>
            <a:ext cx="9144000" cy="1334529"/>
          </a:xfrm>
          <a:prstGeom prst="roundRect">
            <a:avLst>
              <a:gd name="adj" fmla="val 3312"/>
            </a:avLst>
          </a:prstGeom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074" name="圓角矩形 3"/>
          <p:cNvSpPr>
            <a:spLocks noChangeArrowheads="1"/>
          </p:cNvSpPr>
          <p:nvPr/>
        </p:nvSpPr>
        <p:spPr bwMode="auto">
          <a:xfrm>
            <a:off x="381000" y="1752600"/>
            <a:ext cx="6019800" cy="10668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1.</a:t>
            </a:r>
            <a:r>
              <a:rPr lang="zh-TW" altLang="en-US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劉六麻子</a:t>
            </a:r>
            <a:endParaRPr lang="zh-TW" altLang="en-US" sz="4000" b="1" dirty="0">
              <a:solidFill>
                <a:schemeClr val="bg1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3" name="圓角矩形 2"/>
          <p:cNvSpPr/>
          <p:nvPr/>
        </p:nvSpPr>
        <p:spPr bwMode="auto">
          <a:xfrm>
            <a:off x="6324600" y="228600"/>
            <a:ext cx="2514600" cy="838200"/>
          </a:xfrm>
          <a:prstGeom prst="round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行動</a:t>
            </a: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～</a:t>
            </a:r>
            <a:endParaRPr lang="en-US" altLang="zh-TW" sz="24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</a:t>
            </a: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爾摩沙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探險趣</a:t>
            </a:r>
            <a:endParaRPr kumimoji="0" lang="zh-TW" alt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圓角矩形 3"/>
          <p:cNvSpPr>
            <a:spLocks noChangeArrowheads="1"/>
          </p:cNvSpPr>
          <p:nvPr/>
        </p:nvSpPr>
        <p:spPr bwMode="auto">
          <a:xfrm>
            <a:off x="381000" y="3352800"/>
            <a:ext cx="6019800" cy="1066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>
                <a:latin typeface="華康粗圓體" panose="020F0709000000000000" pitchFamily="49" charset="-120"/>
                <a:ea typeface="華康粗圓體" panose="020F0709000000000000" pitchFamily="49" charset="-120"/>
              </a:rPr>
              <a:t>2</a:t>
            </a:r>
            <a:r>
              <a:rPr lang="en-US" altLang="zh-TW" sz="4000" b="1" dirty="0" smtClean="0">
                <a:latin typeface="華康粗圓體" panose="020F0709000000000000" pitchFamily="49" charset="-120"/>
                <a:ea typeface="華康粗圓體" panose="020F0709000000000000" pitchFamily="49" charset="-120"/>
              </a:rPr>
              <a:t>.</a:t>
            </a:r>
            <a:r>
              <a:rPr lang="zh-TW" altLang="en-US" sz="4000" b="1" dirty="0" smtClean="0">
                <a:latin typeface="華康粗圓體" panose="020F0709000000000000" pitchFamily="49" charset="-120"/>
                <a:ea typeface="華康粗圓體" panose="020F0709000000000000" pitchFamily="49" charset="-120"/>
              </a:rPr>
              <a:t>台灣建省</a:t>
            </a:r>
            <a:endParaRPr lang="zh-TW" altLang="en-US" sz="4000" b="1" dirty="0"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6" name="圓角矩形 3"/>
          <p:cNvSpPr>
            <a:spLocks noChangeArrowheads="1"/>
          </p:cNvSpPr>
          <p:nvPr/>
        </p:nvSpPr>
        <p:spPr bwMode="auto">
          <a:xfrm>
            <a:off x="358346" y="5029200"/>
            <a:ext cx="5966254" cy="1066800"/>
          </a:xfrm>
          <a:prstGeom prst="roundRect">
            <a:avLst>
              <a:gd name="adj" fmla="val 16667"/>
            </a:avLst>
          </a:prstGeom>
          <a:solidFill>
            <a:srgbClr val="FF7C8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3.</a:t>
            </a:r>
            <a:r>
              <a:rPr lang="zh-TW" altLang="en-US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第一台火車、黑色妖馬</a:t>
            </a:r>
            <a:endParaRPr lang="zh-TW" altLang="en-US" sz="4000" b="1" dirty="0">
              <a:solidFill>
                <a:schemeClr val="bg1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010400" y="1789670"/>
            <a:ext cx="1415772" cy="4343400"/>
          </a:xfrm>
          <a:prstGeom prst="rect">
            <a:avLst/>
          </a:prstGeom>
          <a:noFill/>
        </p:spPr>
        <p:txBody>
          <a:bodyPr vert="eaVert"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zh-TW" altLang="en-US" sz="8000" b="1" spc="50" dirty="0" smtClean="0">
                <a:ln w="9525" cmpd="sng">
                  <a:solidFill>
                    <a:srgbClr val="FFFF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華康儷粗圓" panose="020F0709000000000000" pitchFamily="49" charset="-120"/>
                <a:ea typeface="華康儷粗圓" panose="020F0709000000000000" pitchFamily="49" charset="-120"/>
              </a:rPr>
              <a:t>騰雲號</a:t>
            </a:r>
            <a:endParaRPr lang="zh-TW" altLang="en-US" sz="8000" b="1" spc="50" dirty="0">
              <a:ln w="9525" cmpd="sng">
                <a:solidFill>
                  <a:srgbClr val="FFFF00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58346" y="228600"/>
            <a:ext cx="55090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5400" dirty="0" smtClean="0">
                <a:solidFill>
                  <a:schemeClr val="bg1">
                    <a:lumMod val="85000"/>
                  </a:schemeClr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台灣歷史攻城戰</a:t>
            </a:r>
            <a:endParaRPr lang="zh-TW" altLang="en-US" sz="5400" dirty="0">
              <a:solidFill>
                <a:schemeClr val="bg1">
                  <a:lumMod val="85000"/>
                </a:schemeClr>
              </a:solidFill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96662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5" grpId="0" animBg="1"/>
      <p:bldP spid="6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8" r="11103"/>
          <a:stretch/>
        </p:blipFill>
        <p:spPr>
          <a:xfrm>
            <a:off x="1" y="0"/>
            <a:ext cx="9144000" cy="1334529"/>
          </a:xfrm>
          <a:prstGeom prst="roundRect">
            <a:avLst>
              <a:gd name="adj" fmla="val 3312"/>
            </a:avLst>
          </a:prstGeom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074" name="圓角矩形 3"/>
          <p:cNvSpPr>
            <a:spLocks noChangeArrowheads="1"/>
          </p:cNvSpPr>
          <p:nvPr/>
        </p:nvSpPr>
        <p:spPr bwMode="auto">
          <a:xfrm>
            <a:off x="381000" y="1752600"/>
            <a:ext cx="5867400" cy="10668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1.</a:t>
            </a:r>
            <a:r>
              <a:rPr lang="zh-TW" altLang="en-US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施琅</a:t>
            </a:r>
            <a:endParaRPr lang="zh-TW" altLang="en-US" sz="4000" b="1" dirty="0">
              <a:solidFill>
                <a:schemeClr val="bg1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3" name="圓角矩形 2"/>
          <p:cNvSpPr/>
          <p:nvPr/>
        </p:nvSpPr>
        <p:spPr bwMode="auto">
          <a:xfrm>
            <a:off x="6324600" y="228600"/>
            <a:ext cx="2514600" cy="838200"/>
          </a:xfrm>
          <a:prstGeom prst="round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行動</a:t>
            </a: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～</a:t>
            </a:r>
            <a:endParaRPr lang="en-US" altLang="zh-TW" sz="24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</a:t>
            </a: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爾摩沙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探險趣</a:t>
            </a:r>
            <a:endParaRPr kumimoji="0" lang="zh-TW" alt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圓角矩形 3"/>
          <p:cNvSpPr>
            <a:spLocks noChangeArrowheads="1"/>
          </p:cNvSpPr>
          <p:nvPr/>
        </p:nvSpPr>
        <p:spPr bwMode="auto">
          <a:xfrm>
            <a:off x="381000" y="3352800"/>
            <a:ext cx="5867400" cy="1066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>
                <a:latin typeface="華康粗圓體" panose="020F0709000000000000" pitchFamily="49" charset="-120"/>
                <a:ea typeface="華康粗圓體" panose="020F0709000000000000" pitchFamily="49" charset="-120"/>
              </a:rPr>
              <a:t>2</a:t>
            </a:r>
            <a:r>
              <a:rPr lang="en-US" altLang="zh-TW" sz="4000" b="1" dirty="0" smtClean="0">
                <a:latin typeface="華康粗圓體" panose="020F0709000000000000" pitchFamily="49" charset="-120"/>
                <a:ea typeface="華康粗圓體" panose="020F0709000000000000" pitchFamily="49" charset="-120"/>
              </a:rPr>
              <a:t>.</a:t>
            </a:r>
            <a:r>
              <a:rPr lang="zh-TW" altLang="en-US" sz="4000" b="1" dirty="0" smtClean="0">
                <a:latin typeface="華康粗圓體" panose="020F0709000000000000" pitchFamily="49" charset="-120"/>
                <a:ea typeface="華康粗圓體" panose="020F0709000000000000" pitchFamily="49" charset="-120"/>
              </a:rPr>
              <a:t>有唐山公，無唐山媽</a:t>
            </a:r>
            <a:endParaRPr lang="zh-TW" altLang="en-US" sz="4000" b="1" dirty="0"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6" name="圓角矩形 3"/>
          <p:cNvSpPr>
            <a:spLocks noChangeArrowheads="1"/>
          </p:cNvSpPr>
          <p:nvPr/>
        </p:nvSpPr>
        <p:spPr bwMode="auto">
          <a:xfrm>
            <a:off x="358346" y="5029200"/>
            <a:ext cx="5867400" cy="1066800"/>
          </a:xfrm>
          <a:prstGeom prst="roundRect">
            <a:avLst>
              <a:gd name="adj" fmla="val 16667"/>
            </a:avLst>
          </a:prstGeom>
          <a:solidFill>
            <a:srgbClr val="FF7C8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3.</a:t>
            </a:r>
            <a:r>
              <a:rPr lang="zh-TW" altLang="en-US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廣東人不可到台灣</a:t>
            </a:r>
            <a:endParaRPr lang="zh-TW" altLang="en-US" sz="4000" b="1" dirty="0">
              <a:solidFill>
                <a:schemeClr val="bg1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010400" y="1789670"/>
            <a:ext cx="1415772" cy="4343400"/>
          </a:xfrm>
          <a:prstGeom prst="rect">
            <a:avLst/>
          </a:prstGeom>
          <a:noFill/>
        </p:spPr>
        <p:txBody>
          <a:bodyPr vert="eaVert"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zh-TW" altLang="en-US" sz="8000" b="1" spc="50" dirty="0" smtClean="0">
                <a:ln w="9525" cmpd="sng">
                  <a:solidFill>
                    <a:srgbClr val="FFFF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華康儷粗圓" panose="020F0709000000000000" pitchFamily="49" charset="-120"/>
                <a:ea typeface="華康儷粗圓" panose="020F0709000000000000" pitchFamily="49" charset="-120"/>
              </a:rPr>
              <a:t>渡台三禁</a:t>
            </a:r>
            <a:endParaRPr lang="zh-TW" altLang="en-US" sz="8000" b="1" spc="50" dirty="0">
              <a:ln w="9525" cmpd="sng">
                <a:solidFill>
                  <a:srgbClr val="FFFF00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58346" y="228600"/>
            <a:ext cx="55090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5400" dirty="0" smtClean="0">
                <a:solidFill>
                  <a:schemeClr val="bg1">
                    <a:lumMod val="85000"/>
                  </a:schemeClr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台灣歷史攻城戰</a:t>
            </a:r>
            <a:endParaRPr lang="zh-TW" altLang="en-US" sz="5400" dirty="0">
              <a:solidFill>
                <a:schemeClr val="bg1">
                  <a:lumMod val="85000"/>
                </a:schemeClr>
              </a:solidFill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7397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5" grpId="0" animBg="1"/>
      <p:bldP spid="6" grpId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8" r="11103"/>
          <a:stretch/>
        </p:blipFill>
        <p:spPr>
          <a:xfrm>
            <a:off x="1" y="0"/>
            <a:ext cx="9144000" cy="1334529"/>
          </a:xfrm>
          <a:prstGeom prst="roundRect">
            <a:avLst>
              <a:gd name="adj" fmla="val 3312"/>
            </a:avLst>
          </a:prstGeom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074" name="圓角矩形 3"/>
          <p:cNvSpPr>
            <a:spLocks noChangeArrowheads="1"/>
          </p:cNvSpPr>
          <p:nvPr/>
        </p:nvSpPr>
        <p:spPr bwMode="auto">
          <a:xfrm>
            <a:off x="381000" y="1752600"/>
            <a:ext cx="5867400" cy="10668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1.</a:t>
            </a:r>
            <a:r>
              <a:rPr lang="zh-TW" altLang="en-US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獨木舟</a:t>
            </a:r>
            <a:endParaRPr lang="zh-TW" altLang="en-US" sz="4000" b="1" dirty="0">
              <a:solidFill>
                <a:schemeClr val="bg1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3" name="圓角矩形 2"/>
          <p:cNvSpPr/>
          <p:nvPr/>
        </p:nvSpPr>
        <p:spPr bwMode="auto">
          <a:xfrm>
            <a:off x="6324600" y="228600"/>
            <a:ext cx="2514600" cy="838200"/>
          </a:xfrm>
          <a:prstGeom prst="round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行動</a:t>
            </a: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～</a:t>
            </a:r>
            <a:endParaRPr lang="en-US" altLang="zh-TW" sz="24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</a:t>
            </a: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爾摩沙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探險趣</a:t>
            </a:r>
            <a:endParaRPr kumimoji="0" lang="zh-TW" alt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圓角矩形 3"/>
          <p:cNvSpPr>
            <a:spLocks noChangeArrowheads="1"/>
          </p:cNvSpPr>
          <p:nvPr/>
        </p:nvSpPr>
        <p:spPr bwMode="auto">
          <a:xfrm>
            <a:off x="381000" y="3352800"/>
            <a:ext cx="5867400" cy="1066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>
                <a:latin typeface="華康粗圓體" panose="020F0709000000000000" pitchFamily="49" charset="-120"/>
                <a:ea typeface="華康粗圓體" panose="020F0709000000000000" pitchFamily="49" charset="-120"/>
              </a:rPr>
              <a:t>2</a:t>
            </a:r>
            <a:r>
              <a:rPr lang="en-US" altLang="zh-TW" sz="4000" b="1" dirty="0" smtClean="0">
                <a:latin typeface="華康粗圓體" panose="020F0709000000000000" pitchFamily="49" charset="-120"/>
                <a:ea typeface="華康粗圓體" panose="020F0709000000000000" pitchFamily="49" charset="-120"/>
              </a:rPr>
              <a:t>.</a:t>
            </a:r>
            <a:r>
              <a:rPr lang="zh-TW" altLang="en-US" sz="4000" b="1" dirty="0" smtClean="0">
                <a:latin typeface="華康粗圓體" panose="020F0709000000000000" pitchFamily="49" charset="-120"/>
                <a:ea typeface="華康粗圓體" panose="020F0709000000000000" pitchFamily="49" charset="-120"/>
              </a:rPr>
              <a:t>第一好張德寶</a:t>
            </a:r>
            <a:endParaRPr lang="zh-TW" altLang="en-US" sz="4000" b="1" dirty="0"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6" name="圓角矩形 3"/>
          <p:cNvSpPr>
            <a:spLocks noChangeArrowheads="1"/>
          </p:cNvSpPr>
          <p:nvPr/>
        </p:nvSpPr>
        <p:spPr bwMode="auto">
          <a:xfrm>
            <a:off x="358346" y="5029200"/>
            <a:ext cx="5867400" cy="1066800"/>
          </a:xfrm>
          <a:prstGeom prst="roundRect">
            <a:avLst>
              <a:gd name="adj" fmla="val 16667"/>
            </a:avLst>
          </a:prstGeom>
          <a:solidFill>
            <a:srgbClr val="FF7C8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3.</a:t>
            </a:r>
            <a:r>
              <a:rPr lang="zh-TW" altLang="en-US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日治時期改名為萬華</a:t>
            </a:r>
            <a:endParaRPr lang="zh-TW" altLang="en-US" sz="4000" b="1" dirty="0">
              <a:solidFill>
                <a:schemeClr val="bg1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010400" y="1789670"/>
            <a:ext cx="1415772" cy="4343400"/>
          </a:xfrm>
          <a:prstGeom prst="rect">
            <a:avLst/>
          </a:prstGeom>
          <a:noFill/>
        </p:spPr>
        <p:txBody>
          <a:bodyPr vert="eaVert"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zh-TW" altLang="en-US" sz="8000" b="1" spc="50" dirty="0" smtClean="0">
                <a:ln w="9525" cmpd="sng">
                  <a:solidFill>
                    <a:srgbClr val="FFFF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華康儷粗圓" panose="020F0709000000000000" pitchFamily="49" charset="-120"/>
                <a:ea typeface="華康儷粗圓" panose="020F0709000000000000" pitchFamily="49" charset="-120"/>
              </a:rPr>
              <a:t>艋 舺</a:t>
            </a:r>
            <a:endParaRPr lang="zh-TW" altLang="en-US" sz="8000" b="1" spc="50" dirty="0">
              <a:ln w="9525" cmpd="sng">
                <a:solidFill>
                  <a:srgbClr val="FFFF00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58346" y="228600"/>
            <a:ext cx="55090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5400" dirty="0" smtClean="0">
                <a:solidFill>
                  <a:schemeClr val="bg1">
                    <a:lumMod val="85000"/>
                  </a:schemeClr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台灣歷史攻城戰</a:t>
            </a:r>
            <a:endParaRPr lang="zh-TW" altLang="en-US" sz="5400" dirty="0">
              <a:solidFill>
                <a:schemeClr val="bg1">
                  <a:lumMod val="85000"/>
                </a:schemeClr>
              </a:solidFill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950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5" grpId="0" animBg="1"/>
      <p:bldP spid="6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8" r="11103"/>
          <a:stretch/>
        </p:blipFill>
        <p:spPr>
          <a:xfrm>
            <a:off x="1" y="0"/>
            <a:ext cx="9144000" cy="1334529"/>
          </a:xfrm>
          <a:prstGeom prst="roundRect">
            <a:avLst>
              <a:gd name="adj" fmla="val 3312"/>
            </a:avLst>
          </a:prstGeom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074" name="圓角矩形 3"/>
          <p:cNvSpPr>
            <a:spLocks noChangeArrowheads="1"/>
          </p:cNvSpPr>
          <p:nvPr/>
        </p:nvSpPr>
        <p:spPr bwMode="auto">
          <a:xfrm>
            <a:off x="381000" y="1752600"/>
            <a:ext cx="5867400" cy="10668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1.</a:t>
            </a:r>
            <a:r>
              <a:rPr lang="zh-TW" altLang="en-US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治病</a:t>
            </a:r>
            <a:endParaRPr lang="zh-TW" altLang="en-US" sz="4000" b="1" dirty="0">
              <a:solidFill>
                <a:schemeClr val="bg1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3" name="圓角矩形 2"/>
          <p:cNvSpPr/>
          <p:nvPr/>
        </p:nvSpPr>
        <p:spPr bwMode="auto">
          <a:xfrm>
            <a:off x="6324600" y="228600"/>
            <a:ext cx="2514600" cy="838200"/>
          </a:xfrm>
          <a:prstGeom prst="round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行動</a:t>
            </a: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～</a:t>
            </a:r>
            <a:endParaRPr lang="en-US" altLang="zh-TW" sz="24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</a:t>
            </a: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爾摩沙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探險趣</a:t>
            </a:r>
            <a:endParaRPr kumimoji="0" lang="zh-TW" alt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圓角矩形 3"/>
          <p:cNvSpPr>
            <a:spLocks noChangeArrowheads="1"/>
          </p:cNvSpPr>
          <p:nvPr/>
        </p:nvSpPr>
        <p:spPr bwMode="auto">
          <a:xfrm>
            <a:off x="381000" y="3352800"/>
            <a:ext cx="5867400" cy="1066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000" b="1" dirty="0">
                <a:latin typeface="華康粗圓體" panose="020F0709000000000000" pitchFamily="49" charset="-120"/>
                <a:ea typeface="華康粗圓體" panose="020F0709000000000000" pitchFamily="49" charset="-120"/>
              </a:rPr>
              <a:t>2</a:t>
            </a:r>
            <a:r>
              <a:rPr lang="en-US" altLang="zh-TW" sz="4000" b="1" dirty="0" smtClean="0">
                <a:latin typeface="華康粗圓體" panose="020F0709000000000000" pitchFamily="49" charset="-120"/>
                <a:ea typeface="華康粗圓體" panose="020F0709000000000000" pitchFamily="49" charset="-120"/>
              </a:rPr>
              <a:t>.</a:t>
            </a:r>
            <a:r>
              <a:rPr lang="zh-TW" altLang="en-US" sz="4000" b="1" dirty="0" smtClean="0">
                <a:latin typeface="華康粗圓體" panose="020F0709000000000000" pitchFamily="49" charset="-120"/>
                <a:ea typeface="華康粗圓體" panose="020F0709000000000000" pitchFamily="49" charset="-120"/>
              </a:rPr>
              <a:t>慈濟宮</a:t>
            </a:r>
            <a:endParaRPr lang="zh-TW" altLang="en-US" sz="4000" b="1" dirty="0"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6" name="圓角矩形 3"/>
          <p:cNvSpPr>
            <a:spLocks noChangeArrowheads="1"/>
          </p:cNvSpPr>
          <p:nvPr/>
        </p:nvSpPr>
        <p:spPr bwMode="auto">
          <a:xfrm>
            <a:off x="358346" y="5029200"/>
            <a:ext cx="5867400" cy="1371600"/>
          </a:xfrm>
          <a:prstGeom prst="roundRect">
            <a:avLst>
              <a:gd name="adj" fmla="val 16667"/>
            </a:avLst>
          </a:prstGeom>
          <a:solidFill>
            <a:srgbClr val="FF7C8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444500" indent="-444500"/>
            <a:r>
              <a:rPr lang="en-US" altLang="zh-TW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3.</a:t>
            </a:r>
            <a:r>
              <a:rPr lang="zh-TW" altLang="en-US" sz="4000" b="1" dirty="0" smtClean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本名吳夲，是泉州人 的保護神</a:t>
            </a:r>
            <a:endParaRPr lang="zh-TW" altLang="en-US" sz="4000" b="1" dirty="0">
              <a:solidFill>
                <a:schemeClr val="bg1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010400" y="1789670"/>
            <a:ext cx="1415772" cy="4343400"/>
          </a:xfrm>
          <a:prstGeom prst="rect">
            <a:avLst/>
          </a:prstGeom>
          <a:noFill/>
        </p:spPr>
        <p:txBody>
          <a:bodyPr vert="eaVert"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zh-TW" altLang="en-US" sz="8000" b="1" spc="50" dirty="0" smtClean="0">
                <a:ln w="9525" cmpd="sng">
                  <a:solidFill>
                    <a:srgbClr val="FFFF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華康儷粗圓" panose="020F0709000000000000" pitchFamily="49" charset="-120"/>
                <a:ea typeface="華康儷粗圓" panose="020F0709000000000000" pitchFamily="49" charset="-120"/>
              </a:rPr>
              <a:t>保生大帝</a:t>
            </a:r>
            <a:endParaRPr lang="zh-TW" altLang="en-US" sz="8000" b="1" spc="50" dirty="0">
              <a:ln w="9525" cmpd="sng">
                <a:solidFill>
                  <a:srgbClr val="FFFF00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58346" y="228600"/>
            <a:ext cx="55090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5400" dirty="0" smtClean="0">
                <a:solidFill>
                  <a:schemeClr val="bg1">
                    <a:lumMod val="85000"/>
                  </a:schemeClr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台灣歷史攻城戰</a:t>
            </a:r>
            <a:endParaRPr lang="zh-TW" altLang="en-US" sz="5400" dirty="0">
              <a:solidFill>
                <a:schemeClr val="bg1">
                  <a:lumMod val="85000"/>
                </a:schemeClr>
              </a:solidFill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0612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5" grpId="0" animBg="1"/>
      <p:bldP spid="6" grpId="0" animBg="1"/>
      <p:bldP spid="4" grpId="0"/>
    </p:bld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</TotalTime>
  <Words>906</Words>
  <Application>Microsoft Office PowerPoint</Application>
  <PresentationFormat>如螢幕大小 (4:3)</PresentationFormat>
  <Paragraphs>176</Paragraphs>
  <Slides>26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33" baseType="lpstr">
      <vt:lpstr>華康粗圓體</vt:lpstr>
      <vt:lpstr>華康超黑體</vt:lpstr>
      <vt:lpstr>華康儷粗圓</vt:lpstr>
      <vt:lpstr>新細明體</vt:lpstr>
      <vt:lpstr>標楷體</vt:lpstr>
      <vt:lpstr>Arial</vt:lpstr>
      <vt:lpstr>預設簡報設計</vt:lpstr>
      <vt:lpstr>行動閱讀課 台灣歷史攻城戰 《福爾摩沙探險趣》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panda</dc:creator>
  <cp:lastModifiedBy>panda</cp:lastModifiedBy>
  <cp:revision>56</cp:revision>
  <cp:lastPrinted>1601-01-01T00:00:00Z</cp:lastPrinted>
  <dcterms:created xsi:type="dcterms:W3CDTF">1601-01-01T00:00:00Z</dcterms:created>
  <dcterms:modified xsi:type="dcterms:W3CDTF">2017-03-11T18:34:25Z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