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98" r:id="rId5"/>
    <p:sldId id="301" r:id="rId6"/>
    <p:sldId id="299" r:id="rId7"/>
    <p:sldId id="302" r:id="rId8"/>
    <p:sldId id="307" r:id="rId9"/>
    <p:sldId id="303" r:id="rId10"/>
    <p:sldId id="306" r:id="rId11"/>
    <p:sldId id="304" r:id="rId12"/>
    <p:sldId id="294" r:id="rId13"/>
    <p:sldId id="305" r:id="rId14"/>
    <p:sldId id="308" r:id="rId15"/>
    <p:sldId id="297" r:id="rId16"/>
    <p:sldId id="309" r:id="rId17"/>
    <p:sldId id="310" r:id="rId18"/>
    <p:sldId id="311" r:id="rId19"/>
    <p:sldId id="312" r:id="rId20"/>
    <p:sldId id="313" r:id="rId21"/>
  </p:sldIdLst>
  <p:sldSz cx="9144000" cy="6858000" type="screen4x3"/>
  <p:notesSz cx="6858000" cy="9144000"/>
  <p:custShowLst>
    <p:custShow name="自訂放映 1" id="0">
      <p:sldLst>
        <p:sld r:id="rId4"/>
      </p:sldLst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8476" autoAdjust="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03DB03-13E8-41C7-A801-08FFE9D5A417}" type="datetimeFigureOut">
              <a:rPr lang="zh-TW" altLang="en-US"/>
              <a:pPr>
                <a:defRPr/>
              </a:pPr>
              <a:t>2017/4/26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FA9F74-CBC0-4662-A3C5-1C05BEA9EB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56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54E12-781B-4B57-9181-23E1E084EE55}" type="slidenum">
              <a:rPr lang="zh-TW" altLang="en-US" smtClean="0"/>
              <a:pPr eaLnBrk="1" hangingPunct="1"/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25594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699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F4E050-E190-4B53-BA5D-78E1A61A495F}" type="slidenum">
              <a:rPr lang="zh-TW" altLang="en-US" smtClean="0"/>
              <a:pPr eaLnBrk="1" hangingPunct="1"/>
              <a:t>11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0705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D22CE-CCB1-4EA6-9FCF-26874EB9C1A5}" type="slidenum">
              <a:rPr lang="zh-TW" altLang="en-US" smtClean="0"/>
              <a:pPr eaLnBrk="1" hangingPunct="1"/>
              <a:t>12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3279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314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88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735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40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1273-FF71-4CF3-B5D0-EE9C99AD2A8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95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1273-FF71-4CF3-B5D0-EE9C99AD2A8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762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1273-FF71-4CF3-B5D0-EE9C99AD2A8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B9DB14-FF17-499F-8E16-7F55B93875E3}" type="slidenum">
              <a:rPr lang="zh-TW" altLang="en-US" smtClean="0"/>
              <a:pPr eaLnBrk="1" hangingPunct="1"/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66890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1273-FF71-4CF3-B5D0-EE9C99AD2A8A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94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D22CE-CCB1-4EA6-9FCF-26874EB9C1A5}" type="slidenum">
              <a:rPr lang="zh-TW" altLang="en-US" smtClean="0"/>
              <a:pPr eaLnBrk="1" hangingPunct="1"/>
              <a:t>3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00153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76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10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605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57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57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FA9F74-CBC0-4662-A3C5-1C05BEA9EBF5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65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608A-474A-42A1-B844-B06D8A651869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D313-D3B8-46FE-A4EF-90D5D62F68C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16935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A0B8-B063-486E-9740-CBA55AC3C832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DBEC-FEB2-4536-A50D-2F280D85144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63683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452-FDFC-49FC-951D-94B9D1D59C1A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8358-4EF8-4310-AB17-3919E9D8F57F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51928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BBCE-CFEF-418D-ABEA-674011E627CA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4E03-5936-434B-9CA9-99C062E78C9A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04786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0A895-47A2-4843-B882-39263D940353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76BE-2833-476B-A991-2A1E8EFAD149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93642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5626-909F-4C5B-A000-238623D93A04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7840-AFD4-4A21-8312-503560718877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776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556D2-AB02-4244-866D-2607DBC4C406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3207-6C91-48AD-A4B7-979BBB836A72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37854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2F1B-06C3-4D48-B8DE-B40048DA8663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1CE3-E9A0-4611-A7DA-D76469A6397E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69536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17CD-B470-46BB-B6C6-EC12FDBF2022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2C50-6FA9-4092-BFF8-F0C3E511E24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88878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C39F-4BA4-41CE-AD4F-0A8017A1C6E7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31B0-8EE2-4F8F-9B18-AE363BB042F4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49868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5165-93B2-4A2C-8440-BC655C89E24E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9BF7-D91C-415F-A31C-EB665792AB3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92932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D2263A8-16DB-4AC2-A1D1-329E6597307D}" type="datetimeFigureOut">
              <a:rPr lang="fr-FR" altLang="zh-TW"/>
              <a:pPr>
                <a:defRPr/>
              </a:pPr>
              <a:t>26/04/2017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0211F6-952C-4BAB-8B8D-2841061D5508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s://www.youtube.com/watch?v=8jxHHtkWjH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ally\&#22283;&#35486;\animal\vd\95&#40055;&#39770;&#20808;&#29983;%20-%20YouTube2.mp4" TargetMode="External"/><Relationship Id="rId5" Type="http://schemas.openxmlformats.org/officeDocument/2006/relationships/hyperlink" Target="https://www.youtube.com/watch?v=_DLIdwab93E" TargetMode="External"/><Relationship Id="rId4" Type="http://schemas.openxmlformats.org/officeDocument/2006/relationships/hyperlink" Target="file:///C:\ally\&#22283;&#35486;\animal\vd\&#24656;&#24598;&#65281;&#38463;&#26681;&#24311;&#21050;&#39775;&#27602;&#28082;&#30636;&#38291;&#22890;&#21629;%20-%20YouTube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858250" cy="798513"/>
          </a:xfrm>
        </p:spPr>
        <p:txBody>
          <a:bodyPr/>
          <a:lstStyle/>
          <a:p>
            <a:pPr eaLnBrk="1" hangingPunct="1"/>
            <a:r>
              <a:rPr lang="zh-TW" altLang="en-US" sz="8000" dirty="0" smtClean="0">
                <a:solidFill>
                  <a:schemeClr val="bg1"/>
                </a:solidFill>
                <a:latin typeface="王漢宗空疊圓繁" pitchFamily="2" charset="-120"/>
                <a:ea typeface="王漢宗空疊圓繁" pitchFamily="2" charset="-120"/>
              </a:rPr>
              <a:t>動物的尾巴</a:t>
            </a:r>
            <a:endParaRPr lang="fr-CA" sz="8000" dirty="0" smtClean="0">
              <a:solidFill>
                <a:schemeClr val="bg1"/>
              </a:solidFill>
              <a:latin typeface="王漢宗空疊圓繁" pitchFamily="2" charset="-120"/>
              <a:ea typeface="王漢宗空疊圓繁" pitchFamily="2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835150" y="2852738"/>
            <a:ext cx="5113338" cy="6858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bg1"/>
                </a:solidFill>
                <a:ea typeface="書法家行書體" pitchFamily="2" charset="-120"/>
              </a:rPr>
              <a:t>馮輝岳</a:t>
            </a:r>
            <a:endParaRPr lang="fr-CA" b="1" dirty="0" smtClean="0">
              <a:solidFill>
                <a:schemeClr val="bg1"/>
              </a:solidFill>
              <a:ea typeface="書法家行書體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猜一</a:t>
            </a:r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猜</a:t>
            </a:r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松鼠的尾</a:t>
            </a:r>
            <a:r>
              <a:rPr lang="zh-TW" altLang="en-US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巴</a:t>
            </a:r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有</a:t>
            </a:r>
            <a:r>
              <a:rPr lang="en-US" altLang="zh-TW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/>
            </a:r>
            <a:br>
              <a:rPr lang="en-US" altLang="zh-TW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zh-TW" altLang="en-US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啥咪特殊功能</a:t>
            </a:r>
            <a:r>
              <a:rPr lang="en-US" altLang="zh-TW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??</a:t>
            </a:r>
            <a:endParaRPr lang="zh-TW" altLang="en-US" dirty="0">
              <a:solidFill>
                <a:srgbClr val="C0504D">
                  <a:lumMod val="75000"/>
                </a:srgb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762" y="2492896"/>
            <a:ext cx="35387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A.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警報   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B.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保暖   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C.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求偶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D</a:t>
            </a: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攻擊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E.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防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禦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F.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平衡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G.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其它</a:t>
            </a:r>
            <a:endParaRPr lang="zh-TW" altLang="en-US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</p:txBody>
      </p:sp>
      <p:pic>
        <p:nvPicPr>
          <p:cNvPr id="1028" name="Picture 4" descr="「松鼠 卡通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29523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62" y="2924944"/>
            <a:ext cx="5794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58705"/>
            <a:ext cx="5794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7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5" descr="魟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4300"/>
            <a:ext cx="5325516" cy="4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66213" y="2996952"/>
            <a:ext cx="2499966" cy="343170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dirty="0">
                <a:solidFill>
                  <a:schemeClr val="accent2">
                    <a:lumMod val="75000"/>
                  </a:schemeClr>
                </a:solidFill>
                <a:latin typeface="王漢宗中隸書繁" pitchFamily="2" charset="-120"/>
                <a:ea typeface="王漢宗中隸書繁" pitchFamily="2" charset="-120"/>
              </a:rPr>
              <a:t>魟</a:t>
            </a:r>
            <a:r>
              <a:rPr lang="zh-TW" altLang="en-US" sz="4400" dirty="0">
                <a:solidFill>
                  <a:schemeClr val="accent2">
                    <a:lumMod val="75000"/>
                  </a:schemeClr>
                </a:solidFill>
                <a:latin typeface="王漢宗中隸書繁" pitchFamily="2" charset="-120"/>
                <a:ea typeface="王漢宗中隸書繁" pitchFamily="2" charset="-120"/>
              </a:rPr>
              <a:t>魚</a:t>
            </a: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200" dirty="0">
                <a:latin typeface="楷体_GB2312" pitchFamily="49" charset="-122"/>
                <a:ea typeface="楷体_GB2312" pitchFamily="49" charset="-122"/>
                <a:hlinkClick r:id="rId4" action="ppaction://hlinkfile"/>
              </a:rPr>
              <a:t>短尾刺</a:t>
            </a: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  <a:hlinkClick r:id="rId4" action="ppaction://hlinkfile"/>
              </a:rPr>
              <a:t>魟</a:t>
            </a:r>
            <a:endParaRPr lang="en-US" altLang="zh-TW" sz="32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TW" sz="1000" dirty="0">
                <a:latin typeface="楷体_GB2312" pitchFamily="49" charset="-122"/>
                <a:ea typeface="楷体_GB2312" pitchFamily="49" charset="-122"/>
                <a:hlinkClick r:id="rId5"/>
              </a:rPr>
              <a:t>https://</a:t>
            </a:r>
            <a:r>
              <a:rPr lang="en-US" altLang="zh-TW" sz="1000" dirty="0" err="1">
                <a:latin typeface="楷体_GB2312" pitchFamily="49" charset="-122"/>
                <a:ea typeface="楷体_GB2312" pitchFamily="49" charset="-122"/>
                <a:hlinkClick r:id="rId5"/>
              </a:rPr>
              <a:t>www.youtube.com</a:t>
            </a:r>
            <a:r>
              <a:rPr lang="en-US" altLang="zh-TW" sz="1000" dirty="0">
                <a:latin typeface="楷体_GB2312" pitchFamily="49" charset="-122"/>
                <a:ea typeface="楷体_GB2312" pitchFamily="49" charset="-122"/>
                <a:hlinkClick r:id="rId5"/>
              </a:rPr>
              <a:t>/</a:t>
            </a:r>
            <a:r>
              <a:rPr lang="en-US" altLang="zh-TW" sz="1000" dirty="0" err="1">
                <a:latin typeface="楷体_GB2312" pitchFamily="49" charset="-122"/>
                <a:ea typeface="楷体_GB2312" pitchFamily="49" charset="-122"/>
                <a:hlinkClick r:id="rId5"/>
              </a:rPr>
              <a:t>watch?v</a:t>
            </a:r>
            <a:r>
              <a:rPr lang="en-US" altLang="zh-TW" sz="1000" dirty="0">
                <a:latin typeface="楷体_GB2312" pitchFamily="49" charset="-122"/>
                <a:ea typeface="楷体_GB2312" pitchFamily="49" charset="-122"/>
                <a:hlinkClick r:id="rId5"/>
              </a:rPr>
              <a:t>=_</a:t>
            </a:r>
            <a:r>
              <a:rPr lang="en-US" altLang="zh-TW" sz="1000" dirty="0" err="1">
                <a:latin typeface="楷体_GB2312" pitchFamily="49" charset="-122"/>
                <a:ea typeface="楷体_GB2312" pitchFamily="49" charset="-122"/>
                <a:hlinkClick r:id="rId5"/>
              </a:rPr>
              <a:t>DLIdwab93E</a:t>
            </a:r>
            <a:endParaRPr lang="en-US" altLang="zh-TW" sz="1000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3200" dirty="0" smtClean="0">
                <a:latin typeface="楷体_GB2312" pitchFamily="49" charset="-122"/>
                <a:ea typeface="楷体_GB2312" pitchFamily="49" charset="-122"/>
                <a:hlinkClick r:id="rId6" action="ppaction://hlinkfile"/>
              </a:rPr>
              <a:t>悼念鱷魚</a:t>
            </a:r>
            <a:r>
              <a:rPr lang="zh-TW" altLang="en-US" sz="3200" dirty="0">
                <a:latin typeface="楷体_GB2312" pitchFamily="49" charset="-122"/>
                <a:ea typeface="楷体_GB2312" pitchFamily="49" charset="-122"/>
                <a:hlinkClick r:id="rId6" action="ppaction://hlinkfile"/>
              </a:rPr>
              <a:t>先生 </a:t>
            </a:r>
            <a:r>
              <a:rPr lang="en-US" altLang="zh-TW" sz="1000" dirty="0">
                <a:latin typeface="楷体_GB2312" pitchFamily="49" charset="-122"/>
                <a:ea typeface="楷体_GB2312" pitchFamily="49" charset="-122"/>
                <a:hlinkClick r:id="rId7"/>
              </a:rPr>
              <a:t>https://</a:t>
            </a:r>
            <a:r>
              <a:rPr lang="en-US" altLang="zh-TW" sz="1000" dirty="0" err="1">
                <a:latin typeface="楷体_GB2312" pitchFamily="49" charset="-122"/>
                <a:ea typeface="楷体_GB2312" pitchFamily="49" charset="-122"/>
                <a:hlinkClick r:id="rId7"/>
              </a:rPr>
              <a:t>www.youtube.com</a:t>
            </a:r>
            <a:r>
              <a:rPr lang="en-US" altLang="zh-TW" sz="1000" dirty="0">
                <a:latin typeface="楷体_GB2312" pitchFamily="49" charset="-122"/>
                <a:ea typeface="楷体_GB2312" pitchFamily="49" charset="-122"/>
                <a:hlinkClick r:id="rId7"/>
              </a:rPr>
              <a:t>/</a:t>
            </a:r>
            <a:r>
              <a:rPr lang="en-US" altLang="zh-TW" sz="1000" dirty="0" err="1">
                <a:latin typeface="楷体_GB2312" pitchFamily="49" charset="-122"/>
                <a:ea typeface="楷体_GB2312" pitchFamily="49" charset="-122"/>
                <a:hlinkClick r:id="rId7"/>
              </a:rPr>
              <a:t>watch?v</a:t>
            </a:r>
            <a:r>
              <a:rPr lang="en-US" altLang="zh-TW" sz="1000" dirty="0">
                <a:latin typeface="楷体_GB2312" pitchFamily="49" charset="-122"/>
                <a:ea typeface="楷体_GB2312" pitchFamily="49" charset="-122"/>
                <a:hlinkClick r:id="rId7"/>
              </a:rPr>
              <a:t>=</a:t>
            </a:r>
            <a:r>
              <a:rPr lang="en-US" altLang="zh-TW" sz="1000" dirty="0" err="1">
                <a:latin typeface="楷体_GB2312" pitchFamily="49" charset="-122"/>
                <a:ea typeface="楷体_GB2312" pitchFamily="49" charset="-122"/>
                <a:hlinkClick r:id="rId7"/>
              </a:rPr>
              <a:t>8jxHHtkWjHU</a:t>
            </a:r>
            <a:endParaRPr lang="zh-CN" altLang="en-US" sz="1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61757" y="548680"/>
            <a:ext cx="66044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j-cs"/>
              </a:rPr>
              <a:t>課文中</a:t>
            </a:r>
            <a:r>
              <a:rPr lang="zh-TW" altLang="en-US" sz="4400" dirty="0" smtClean="0">
                <a:solidFill>
                  <a:srgbClr val="C0504D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rPr>
              <a:t>，</a:t>
            </a:r>
            <a:r>
              <a:rPr lang="zh-TW" altLang="en-US" sz="4400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j-cs"/>
              </a:rPr>
              <a:t>如何形容魟魚的尾</a:t>
            </a:r>
            <a:r>
              <a:rPr lang="zh-TW" altLang="en-US" sz="4400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j-cs"/>
              </a:rPr>
              <a:t>巴</a:t>
            </a:r>
            <a:r>
              <a:rPr lang="en-US" altLang="zh-TW" sz="4400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+mj-cs"/>
              </a:rPr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75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2824"/>
            <a:ext cx="398021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67744" y="404664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猜一猜</a:t>
            </a:r>
            <a:r>
              <a:rPr lang="zh-TW" altLang="en-US" sz="4800" dirty="0" smtClean="0">
                <a:solidFill>
                  <a:srgbClr val="C0504D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800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孔雀開屏有</a:t>
            </a:r>
            <a:endParaRPr lang="en-US" altLang="zh-TW" sz="4800" dirty="0" smtClean="0">
              <a:solidFill>
                <a:srgbClr val="C0504D">
                  <a:lumMod val="75000"/>
                </a:srgb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800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啥</a:t>
            </a:r>
            <a:r>
              <a:rPr lang="zh-TW" altLang="en-US" sz="4800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咪特殊功能</a:t>
            </a:r>
            <a:r>
              <a:rPr lang="en-US" altLang="zh-TW" sz="4800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??</a:t>
            </a:r>
            <a:endParaRPr lang="zh-TW" altLang="en-US" sz="4800" dirty="0">
              <a:solidFill>
                <a:srgbClr val="C0504D">
                  <a:lumMod val="75000"/>
                </a:srgb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3968" y="24208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A.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警報   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B</a:t>
            </a: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保暖   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C.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求偶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D.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趕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蒼蠅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E.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迷惑敵人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F.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其它</a:t>
            </a:r>
            <a:endParaRPr lang="zh-TW" altLang="en-US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</p:txBody>
      </p:sp>
      <p:pic>
        <p:nvPicPr>
          <p:cNvPr id="5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97" y="3284984"/>
            <a:ext cx="5794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216024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猜一猜</a:t>
            </a:r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蜥蜴的尾巴</a:t>
            </a:r>
            <a:r>
              <a:rPr lang="en-US" altLang="zh-TW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/>
            </a:r>
            <a:br>
              <a:rPr lang="en-US" altLang="zh-TW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zh-TW" altLang="en-US" dirty="0" smtClean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有</a:t>
            </a:r>
            <a:r>
              <a:rPr lang="zh-TW" altLang="en-US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啥咪特殊功能</a:t>
            </a:r>
            <a:r>
              <a:rPr lang="en-US" altLang="zh-TW" dirty="0">
                <a:solidFill>
                  <a:srgbClr val="C0504D">
                    <a:lumMod val="75000"/>
                  </a:srgb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??</a:t>
            </a:r>
            <a:r>
              <a:rPr lang="zh-TW" altLang="en-US" dirty="0">
                <a:solidFill>
                  <a:srgbClr val="C0504D">
                    <a:lumMod val="75000"/>
                  </a:srgbClr>
                </a:solidFill>
                <a:latin typeface="王漢宗中隸書繁" pitchFamily="2" charset="-120"/>
                <a:ea typeface="王漢宗中隸書繁" pitchFamily="2" charset="-120"/>
              </a:rPr>
              <a:t/>
            </a:r>
            <a:br>
              <a:rPr lang="zh-TW" altLang="en-US" dirty="0">
                <a:solidFill>
                  <a:srgbClr val="C0504D">
                    <a:lumMod val="75000"/>
                  </a:srgbClr>
                </a:solidFill>
                <a:latin typeface="王漢宗中隸書繁" pitchFamily="2" charset="-120"/>
                <a:ea typeface="王漢宗中隸書繁" pitchFamily="2" charset="-120"/>
              </a:rPr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" y="2204864"/>
            <a:ext cx="4222602" cy="4032448"/>
          </a:xfrm>
        </p:spPr>
      </p:pic>
      <p:sp>
        <p:nvSpPr>
          <p:cNvPr id="5" name="矩形 4"/>
          <p:cNvSpPr/>
          <p:nvPr/>
        </p:nvSpPr>
        <p:spPr>
          <a:xfrm>
            <a:off x="4932040" y="256490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A.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警報   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B.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保暖   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C.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求偶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D</a:t>
            </a: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逃命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E.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趕蒼蠅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F</a:t>
            </a: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其它</a:t>
            </a:r>
          </a:p>
        </p:txBody>
      </p:sp>
      <p:pic>
        <p:nvPicPr>
          <p:cNvPr id="6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5794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7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課文中</a:t>
            </a:r>
            <a:r>
              <a:rPr lang="zh-TW" altLang="en-US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所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提</a:t>
            </a:r>
            <a:r>
              <a:rPr lang="zh-TW" altLang="zh-TW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動物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的</a:t>
            </a:r>
            <a:r>
              <a:rPr lang="zh-TW" altLang="zh-TW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尾巴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之其</a:t>
            </a:r>
            <a:r>
              <a:rPr lang="zh-TW" altLang="zh-TW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外形</a:t>
            </a:r>
            <a:r>
              <a:rPr lang="zh-TW" altLang="zh-TW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  <a:cs typeface="DFMingStd-W5"/>
              </a:rPr>
              <a:t>和功能填在表格中</a:t>
            </a:r>
            <a:endParaRPr lang="zh-TW" altLang="en-US" dirty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41360"/>
              </p:ext>
            </p:extLst>
          </p:nvPr>
        </p:nvGraphicFramePr>
        <p:xfrm>
          <a:off x="827584" y="1772817"/>
          <a:ext cx="7920880" cy="4738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2376264"/>
                <a:gridCol w="4320480"/>
              </a:tblGrid>
              <a:tr h="65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動物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尾巴的形狀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尾巴的功能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8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猴子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9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松鼠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魚類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鳥類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孔雀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蜥蜴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521381"/>
              </p:ext>
            </p:extLst>
          </p:nvPr>
        </p:nvGraphicFramePr>
        <p:xfrm>
          <a:off x="827584" y="1772817"/>
          <a:ext cx="7920880" cy="494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/>
                <a:gridCol w="2376264"/>
                <a:gridCol w="4320480"/>
              </a:tblGrid>
              <a:tr h="657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動物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尾巴的形狀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尾巴的功能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8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猴子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長長的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跳躍時的平衡</a:t>
                      </a:r>
                      <a:r>
                        <a:rPr 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器</a:t>
                      </a:r>
                      <a:r>
                        <a:rPr lang="en-US" alt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權力象徵</a:t>
                      </a:r>
                      <a:r>
                        <a:rPr lang="en-US" alt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9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松鼠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又寬又大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平衡、保暖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魚類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移動、控制</a:t>
                      </a:r>
                      <a:r>
                        <a:rPr 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方向</a:t>
                      </a:r>
                      <a:r>
                        <a:rPr lang="en-US" alt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防禦武器</a:t>
                      </a:r>
                      <a:r>
                        <a:rPr lang="en-US" alt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鳥類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大多又寬又長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掌握飛行方向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孔雀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尾羽成大扇形</a:t>
                      </a:r>
                      <a:endParaRPr lang="en-US" altLang="zh-TW" sz="2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眼狀斑紋</a:t>
                      </a:r>
                      <a:r>
                        <a:rPr lang="en-US" altLang="zh-TW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迷惑敵人</a:t>
                      </a:r>
                      <a:r>
                        <a:rPr lang="zh-TW" altLang="en-US" sz="2800" kern="100" dirty="0" smtClean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en-US" sz="2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求偶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5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蜥蜴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保命</a:t>
                      </a:r>
                      <a:r>
                        <a:rPr lang="zh-TW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逃逸</a:t>
                      </a:r>
                      <a:r>
                        <a:rPr lang="en-US" sz="28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斷尾求生</a:t>
                      </a:r>
                      <a:r>
                        <a:rPr lang="en-US" sz="2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5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736304"/>
          </a:xfrm>
        </p:spPr>
        <p:txBody>
          <a:bodyPr/>
          <a:lstStyle/>
          <a:p>
            <a:r>
              <a:rPr lang="zh-TW" altLang="zh-TW" dirty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作者在文章中</a:t>
            </a:r>
            <a:r>
              <a:rPr lang="zh-TW" altLang="en-US" dirty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所</a:t>
            </a:r>
            <a:r>
              <a:rPr lang="zh-TW" altLang="zh-TW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舉出動物的</a:t>
            </a:r>
            <a:r>
              <a:rPr lang="en-US" altLang="zh-TW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</a:br>
            <a:r>
              <a:rPr lang="zh-TW" altLang="zh-TW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尾巴</a:t>
            </a:r>
            <a:r>
              <a:rPr lang="zh-TW" altLang="en-US" dirty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，與第一段的內容，有</a:t>
            </a:r>
            <a:r>
              <a:rPr lang="zh-TW" altLang="en-US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無</a:t>
            </a:r>
            <a:r>
              <a:rPr lang="en-US" altLang="zh-TW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</a:br>
            <a:r>
              <a:rPr lang="zh-TW" altLang="en-US" dirty="0" smtClean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相互</a:t>
            </a:r>
            <a:r>
              <a:rPr lang="zh-TW" altLang="en-US" dirty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呼應？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7" y="3284984"/>
            <a:ext cx="6552728" cy="936104"/>
          </a:xfrm>
        </p:spPr>
        <p:txBody>
          <a:bodyPr/>
          <a:lstStyle/>
          <a:p>
            <a:r>
              <a:rPr lang="zh-TW" altLang="en-US" dirty="0" smtClean="0"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你怎麼知道？請從課文中找線索</a:t>
            </a:r>
            <a:endParaRPr lang="zh-TW" altLang="en-US" dirty="0"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48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09718" cy="216024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TW" altLang="en-US" dirty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  <a:cs typeface="+mn-cs"/>
              </a:rPr>
              <a:t>這一課的文章</a:t>
            </a:r>
            <a:br>
              <a:rPr lang="zh-TW" altLang="en-US" dirty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  <a:cs typeface="+mn-cs"/>
              </a:rPr>
            </a:br>
            <a:r>
              <a:rPr lang="zh-TW" altLang="en-US" dirty="0">
                <a:solidFill>
                  <a:srgbClr val="C00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  <a:cs typeface="+mn-cs"/>
              </a:rPr>
              <a:t>是屬於什麼文體？  </a:t>
            </a:r>
            <a:r>
              <a:rPr lang="zh-TW" altLang="en-US" sz="3200" dirty="0">
                <a:solidFill>
                  <a:prstClr val="black"/>
                </a:solidFill>
                <a:cs typeface="+mn-cs"/>
              </a:rPr>
              <a:t/>
            </a:r>
            <a:br>
              <a:rPr lang="zh-TW" altLang="en-US" sz="3200" dirty="0">
                <a:solidFill>
                  <a:prstClr val="black"/>
                </a:solidFill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 smtClean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   </a:t>
            </a:r>
            <a:r>
              <a:rPr lang="en-US" altLang="zh-TW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(1)</a:t>
            </a:r>
            <a:r>
              <a:rPr lang="zh-TW" altLang="en-US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記敘文</a:t>
            </a:r>
          </a:p>
          <a:p>
            <a:r>
              <a:rPr lang="zh-TW" altLang="en-US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   </a:t>
            </a:r>
            <a:r>
              <a:rPr lang="en-US" altLang="zh-TW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(2)</a:t>
            </a:r>
            <a:r>
              <a:rPr lang="zh-TW" altLang="en-US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說明文</a:t>
            </a:r>
          </a:p>
          <a:p>
            <a:r>
              <a:rPr lang="zh-TW" altLang="en-US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   </a:t>
            </a:r>
            <a:r>
              <a:rPr lang="en-US" altLang="zh-TW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(3)</a:t>
            </a:r>
            <a:r>
              <a:rPr lang="zh-TW" altLang="en-US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應用文</a:t>
            </a:r>
          </a:p>
          <a:p>
            <a:r>
              <a:rPr lang="zh-TW" altLang="en-US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   </a:t>
            </a:r>
            <a:r>
              <a:rPr lang="en-US" altLang="zh-TW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(4)</a:t>
            </a:r>
            <a:r>
              <a:rPr lang="zh-TW" altLang="en-US" sz="4400" dirty="0">
                <a:solidFill>
                  <a:schemeClr val="tx2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議論文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31" y="1772816"/>
            <a:ext cx="4104456" cy="3888432"/>
          </a:xfrm>
          <a:prstGeom prst="rect">
            <a:avLst/>
          </a:prstGeom>
        </p:spPr>
      </p:pic>
      <p:pic>
        <p:nvPicPr>
          <p:cNvPr id="6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10" y="2492896"/>
            <a:ext cx="5794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7812360" y="304315"/>
            <a:ext cx="792162" cy="6149021"/>
          </a:xfrm>
          <a:noFill/>
        </p:spPr>
        <p:txBody>
          <a:bodyPr vert="eaVert"/>
          <a:lstStyle/>
          <a:p>
            <a:pPr eaLnBrk="1" hangingPunct="1"/>
            <a:r>
              <a:rPr lang="zh-TW" altLang="en-US" sz="3600" dirty="0" smtClean="0">
                <a:solidFill>
                  <a:srgbClr val="0000FF"/>
                </a:solidFill>
                <a:effectLst/>
              </a:rPr>
              <a:t>發現</a:t>
            </a:r>
            <a:r>
              <a:rPr lang="zh-TW" altLang="en-US" sz="3600" dirty="0" smtClean="0">
                <a:solidFill>
                  <a:srgbClr val="FF0000"/>
                </a:solidFill>
                <a:effectLst/>
              </a:rPr>
              <a:t>課文的結構</a:t>
            </a:r>
            <a:r>
              <a:rPr lang="zh-TW" altLang="en-US" sz="3600" dirty="0" smtClean="0">
                <a:solidFill>
                  <a:srgbClr val="0000FF"/>
                </a:solidFill>
                <a:effectLst/>
              </a:rPr>
              <a:t>與</a:t>
            </a:r>
            <a:r>
              <a:rPr lang="zh-TW" altLang="en-US" sz="3600" dirty="0" smtClean="0">
                <a:solidFill>
                  <a:srgbClr val="FF0000"/>
                </a:solidFill>
                <a:effectLst/>
              </a:rPr>
              <a:t>摘要大意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5042929" y="593652"/>
            <a:ext cx="100811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 smtClean="0">
                <a:solidFill>
                  <a:srgbClr val="0000FF"/>
                </a:solidFill>
              </a:rPr>
              <a:t>一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、總說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itchFamily="18" charset="-120"/>
              </a:rPr>
              <a:t>   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574026" y="304315"/>
            <a:ext cx="8636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   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說明文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99792" y="476672"/>
            <a:ext cx="1584176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動物的尾巴形狀不同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，卻各有用途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autoUpdateAnimBg="0"/>
      <p:bldP spid="619524" grpId="0" build="p"/>
      <p:bldP spid="6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063880" y="188640"/>
            <a:ext cx="108012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二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、分說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31632" y="548680"/>
            <a:ext cx="223224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en-US" altLang="zh-TW" sz="44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一</a:t>
            </a:r>
            <a:r>
              <a:rPr lang="en-US" altLang="zh-TW" sz="44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猴子的尾巴可以用來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平衡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，也是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權力的象徵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3968" y="525444"/>
            <a:ext cx="1656184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en-US" altLang="zh-TW" sz="44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二</a:t>
            </a:r>
            <a:r>
              <a:rPr lang="en-US" altLang="zh-TW" sz="44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松鼠的尾巴可以用來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平衡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及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保暖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35696" y="511935"/>
            <a:ext cx="226825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en-US" altLang="zh-TW" sz="44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三</a:t>
            </a:r>
            <a:r>
              <a:rPr lang="en-US" altLang="zh-TW" sz="44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魚類的尾巴可以用來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前進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、控制方向或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防禦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724128" y="692696"/>
            <a:ext cx="2232248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en-US" altLang="zh-TW" sz="44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四</a:t>
            </a:r>
            <a:r>
              <a:rPr lang="en-US" altLang="zh-TW" sz="44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鳥類的尾巴可以用來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掌握飛行方向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或是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/>
                <a:ea typeface="新細明體"/>
              </a:rPr>
              <a:t>求偶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、迷惑敵人。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03848" y="836712"/>
            <a:ext cx="1656184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</a:pPr>
            <a:r>
              <a:rPr lang="en-US" altLang="zh-TW" sz="4400" b="1" dirty="0" smtClean="0">
                <a:solidFill>
                  <a:srgbClr val="0000FF"/>
                </a:solidFill>
              </a:rPr>
              <a:t>(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五</a:t>
            </a:r>
            <a:r>
              <a:rPr lang="en-US" altLang="zh-TW" sz="4400" b="1" dirty="0" smtClean="0">
                <a:solidFill>
                  <a:srgbClr val="0000FF"/>
                </a:solidFill>
              </a:rPr>
              <a:t>)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蜥蜴的尾巴可以用來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逃生</a:t>
            </a:r>
            <a:r>
              <a:rPr lang="zh-TW" altLang="en-US" sz="4400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706437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dirty="0" smtClean="0">
                <a:solidFill>
                  <a:schemeClr val="tx2">
                    <a:lumMod val="75000"/>
                  </a:schemeClr>
                </a:solidFill>
              </a:rPr>
              <a:t>About 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a typeface="書法家行書體" pitchFamily="2" charset="-120"/>
              </a:rPr>
              <a:t>馮輝岳</a:t>
            </a:r>
            <a:r>
              <a:rPr lang="fr-CA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43100" y="1484313"/>
            <a:ext cx="7200900" cy="5257800"/>
          </a:xfrm>
        </p:spPr>
        <p:txBody>
          <a:bodyPr/>
          <a:lstStyle/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馮輝岳先生簡介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1949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年出生於桃園縣龍潭鄉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師範畢業擔任教職後，開始兒童文學創作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作品以兒歌和兒童散文為主，而故鄉與童年則是他敘述的兩大主軸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作品中常透過童稚的眼睛看周圍環境和成人世界，不僅分享了童年的天真和趣味，也讓讀者體會人與物之間的深情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作品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2800" dirty="0" smtClean="0"/>
              <a:t> </a:t>
            </a:r>
            <a:br>
              <a:rPr lang="en-US" altLang="zh-TW" sz="2800" dirty="0" smtClean="0"/>
            </a:b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2011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繪本「我的老師鍾肇政」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童謠集「春天就在這」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散文集「松鼠下山」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19446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660232" y="771422"/>
            <a:ext cx="936104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三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、總結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51920" y="892351"/>
            <a:ext cx="1656184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>
              <a:spcBef>
                <a:spcPct val="20000"/>
              </a:spcBef>
              <a:buClr>
                <a:srgbClr val="996633"/>
              </a:buClr>
              <a:buSzPct val="70000"/>
              <a:buFont typeface="Wingdings" pitchFamily="2" charset="2"/>
              <a:buNone/>
            </a:pPr>
            <a:r>
              <a:rPr lang="zh-TW" altLang="en-US" sz="4400" b="1" dirty="0">
                <a:solidFill>
                  <a:srgbClr val="0000FF"/>
                </a:solidFill>
              </a:rPr>
              <a:t> </a:t>
            </a:r>
            <a:r>
              <a:rPr lang="zh-TW" altLang="en-US" sz="4400" b="1" dirty="0" smtClean="0">
                <a:solidFill>
                  <a:srgbClr val="0000FF"/>
                </a:solidFill>
              </a:rPr>
              <a:t>動物的尾巴是重要的器官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/>
                <a:ea typeface="新細明體"/>
              </a:rPr>
              <a:t>，不要小看它</a:t>
            </a:r>
            <a:r>
              <a:rPr lang="zh-TW" altLang="en-US" sz="4400" b="1" dirty="0" smtClean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3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"/>
          <a:stretch/>
        </p:blipFill>
        <p:spPr>
          <a:xfrm>
            <a:off x="1020253" y="367085"/>
            <a:ext cx="3579073" cy="31339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/>
          <a:stretch/>
        </p:blipFill>
        <p:spPr>
          <a:xfrm>
            <a:off x="4626039" y="288319"/>
            <a:ext cx="3246999" cy="28779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53" y="3501008"/>
            <a:ext cx="3263715" cy="30523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39" y="3501008"/>
            <a:ext cx="3261246" cy="29057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03848" y="2060848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zh-TW" altLang="en-US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  <a:t>根據課文的名稱</a:t>
            </a:r>
            <a:r>
              <a:rPr lang="en-US" altLang="zh-TW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  <a:t>請猜猜看內容</a:t>
            </a:r>
            <a:r>
              <a:rPr lang="en-US" altLang="zh-TW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</a:br>
            <a:r>
              <a:rPr lang="zh-TW" altLang="en-US" sz="3200" dirty="0" smtClean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  <a:t>是</a:t>
            </a:r>
            <a:r>
              <a:rPr lang="zh-TW" altLang="en-US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  <a:t>在說什麼呢</a:t>
            </a:r>
            <a:r>
              <a:rPr lang="en-US" altLang="zh-TW" sz="3200" dirty="0">
                <a:solidFill>
                  <a:srgbClr val="FF0000"/>
                </a:solidFill>
                <a:latin typeface="王漢宗中隸書繁" pitchFamily="2" charset="-120"/>
                <a:ea typeface="王漢宗中隸書繁" pitchFamily="2" charset="-120"/>
              </a:rPr>
              <a:t>??</a:t>
            </a:r>
          </a:p>
        </p:txBody>
      </p:sp>
      <p:pic>
        <p:nvPicPr>
          <p:cNvPr id="8" name="Picture 2" descr="「思考」的圖片搜尋結果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473605"/>
            <a:ext cx="1860009" cy="186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你能列出幾個有關頭</a:t>
            </a:r>
            <a:r>
              <a:rPr lang="en-US" altLang="zh-TW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〈</a:t>
            </a:r>
            <a:r>
              <a:rPr lang="zh-TW" altLang="en-US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首</a:t>
            </a:r>
            <a:r>
              <a:rPr lang="en-US" altLang="zh-TW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〉</a:t>
            </a:r>
            <a:r>
              <a:rPr lang="zh-TW" altLang="en-US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尾</a:t>
            </a:r>
            <a:r>
              <a:rPr lang="en-US" altLang="zh-TW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的成語或四字語</a:t>
            </a:r>
            <a:r>
              <a:rPr lang="zh-TW" altLang="en-US" dirty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詞</a:t>
            </a:r>
            <a:r>
              <a:rPr lang="zh-TW" altLang="en-US" dirty="0" smtClean="0">
                <a:solidFill>
                  <a:srgbClr val="FF0000"/>
                </a:solidFill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？</a:t>
            </a:r>
            <a:endParaRPr lang="zh-TW" altLang="en-US" dirty="0">
              <a:solidFill>
                <a:srgbClr val="FF0000"/>
              </a:solidFill>
              <a:latin typeface="王漢宗海報體一半天水" panose="02020600000000000000" pitchFamily="18" charset="-120"/>
              <a:ea typeface="王漢宗海報體一半天水" panose="020206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4152" y="2348880"/>
            <a:ext cx="3950096" cy="4392488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pPr lvl="0"/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虎頭蛇尾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頭重腳輕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首</a:t>
            </a:r>
            <a:r>
              <a:rPr lang="zh-TW" altLang="en-US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尾</a:t>
            </a: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呼應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神龍見首不見尾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藏頭藏尾</a:t>
            </a:r>
            <a:endParaRPr lang="en-US" altLang="zh-TW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有頭無尾</a:t>
            </a:r>
          </a:p>
        </p:txBody>
      </p:sp>
    </p:spTree>
    <p:extLst>
      <p:ext uri="{BB962C8B-B14F-4D97-AF65-F5344CB8AC3E}">
        <p14:creationId xmlns:p14="http://schemas.microsoft.com/office/powerpoint/2010/main" val="28623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80990"/>
          </a:xfrm>
        </p:spPr>
        <p:txBody>
          <a:bodyPr/>
          <a:lstStyle/>
          <a:p>
            <a:r>
              <a:rPr lang="zh-TW" altLang="en-US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你覺得這一</a:t>
            </a: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課作者主要</a:t>
            </a:r>
            <a:r>
              <a:rPr lang="zh-TW" altLang="en-US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想</a:t>
            </a: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傳達</a:t>
            </a:r>
            <a: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/>
            </a:r>
            <a:b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的想法是什麼？</a:t>
            </a:r>
            <a:endParaRPr lang="en-US" altLang="zh-TW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1026" name="Picture 2" descr="「疑問 圖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276872"/>
            <a:ext cx="25527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27584" y="1772816"/>
            <a:ext cx="66247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dirty="0"/>
              <a:t>	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大部分的動物都有尾巴</a:t>
            </a: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	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2.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猴子的尾巴是權力的象徵</a:t>
            </a:r>
          </a:p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	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3.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松鼠的尾巴具保暖的功用</a:t>
            </a:r>
          </a:p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	</a:t>
            </a: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4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不同的尾巴有不同的用途</a:t>
            </a:r>
            <a:endParaRPr lang="zh-TW" altLang="en-US" sz="3200" dirty="0">
              <a:solidFill>
                <a:schemeClr val="accent2">
                  <a:lumMod val="50000"/>
                </a:scheme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	</a:t>
            </a:r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5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動物的尾巴也是重要的器官</a:t>
            </a:r>
            <a:endParaRPr lang="en-US" altLang="zh-TW" sz="3200" dirty="0" smtClean="0">
              <a:solidFill>
                <a:schemeClr val="accent2">
                  <a:lumMod val="50000"/>
                </a:scheme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en-US" altLang="zh-TW" sz="3200" dirty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    6.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其它</a:t>
            </a:r>
            <a:endParaRPr lang="zh-TW" altLang="en-US" sz="3200" dirty="0">
              <a:solidFill>
                <a:schemeClr val="accent2">
                  <a:lumMod val="50000"/>
                </a:schemeClr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5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5794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8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課文說：大部分的動物都有尾巴</a:t>
            </a:r>
            <a: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/>
            </a:r>
            <a:br>
              <a:rPr lang="en-US" altLang="zh-TW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</a:b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你認同嗎</a:t>
            </a:r>
            <a:r>
              <a:rPr lang="zh-TW" altLang="en-US" dirty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你能舉出在</a:t>
            </a:r>
            <a:r>
              <a:rPr lang="zh-TW" altLang="en-US" u="sng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路上跑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卻沒有尾巴的動物嗎？</a:t>
            </a:r>
            <a:endParaRPr lang="en-US" altLang="zh-TW" dirty="0" smtClean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endParaRPr lang="en-US" altLang="zh-TW" dirty="0" smtClean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你能舉出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在</a:t>
            </a:r>
            <a:r>
              <a:rPr lang="zh-TW" altLang="en-US" u="sng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水裡游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卻</a:t>
            </a:r>
            <a:r>
              <a:rPr lang="zh-TW" altLang="en-US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沒有尾巴的動物嗎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？</a:t>
            </a:r>
            <a:endParaRPr lang="en-US" altLang="zh-TW" dirty="0" smtClean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endParaRPr lang="en-US" altLang="zh-TW" dirty="0" smtClean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你能舉出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在</a:t>
            </a:r>
            <a:r>
              <a:rPr lang="zh-TW" altLang="en-US" u="sng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天上</a:t>
            </a:r>
            <a:r>
              <a:rPr lang="zh-TW" altLang="en-US" u="sng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飛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卻</a:t>
            </a:r>
            <a:r>
              <a:rPr lang="zh-TW" altLang="en-US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沒有尾巴的動物嗎？</a:t>
            </a:r>
            <a:endParaRPr lang="en-US" altLang="zh-TW" dirty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 descr="「蝙蝠 圖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45" y="4509120"/>
            <a:ext cx="4461955" cy="26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7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課文中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如何形容猴子的尾巴？</a:t>
            </a:r>
            <a:endParaRPr lang="zh-TW" altLang="en-US" dirty="0">
              <a:solidFill>
                <a:srgbClr val="FF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935904" cy="3755431"/>
          </a:xfrm>
          <a:prstGeom prst="rect">
            <a:avLst/>
          </a:prstGeom>
        </p:spPr>
      </p:pic>
      <p:pic>
        <p:nvPicPr>
          <p:cNvPr id="5" name="Picture 2" descr="12452051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91"/>
          <a:stretch/>
        </p:blipFill>
        <p:spPr bwMode="auto">
          <a:xfrm>
            <a:off x="3613273" y="1600200"/>
            <a:ext cx="5080572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8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在猴群中</a:t>
            </a:r>
            <a:r>
              <a:rPr lang="zh-TW" altLang="en-US" dirty="0" smtClean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你如何找出猴王？</a:t>
            </a:r>
            <a:endParaRPr lang="zh-TW" altLang="en-US" dirty="0">
              <a:solidFill>
                <a:srgbClr val="C00000"/>
              </a:solidFill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64088" y="2290738"/>
            <a:ext cx="28711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A</a:t>
            </a: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左擁右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抱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   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B</a:t>
            </a: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妻妾成群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C</a:t>
            </a: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高舉尾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巴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D</a:t>
            </a: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對牠磕頭</a:t>
            </a:r>
            <a:endParaRPr lang="en-US" altLang="zh-TW" sz="2800" dirty="0" smtClean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E.</a:t>
            </a:r>
            <a:r>
              <a:rPr lang="zh-TW" altLang="en-US" sz="2800" dirty="0" smtClean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不敢靠近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牠</a:t>
            </a:r>
            <a:endParaRPr lang="en-US" altLang="zh-TW" sz="2800" dirty="0">
              <a:solidFill>
                <a:srgbClr val="002060"/>
              </a:solidFill>
              <a:latin typeface="王漢宗中隸書繁" pitchFamily="2" charset="-120"/>
              <a:ea typeface="王漢宗中隸書繁" pitchFamily="2" charset="-12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F.</a:t>
            </a:r>
            <a:r>
              <a:rPr lang="zh-TW" altLang="en-US" sz="2800" dirty="0">
                <a:solidFill>
                  <a:srgbClr val="002060"/>
                </a:solidFill>
                <a:latin typeface="王漢宗中隸書繁" pitchFamily="2" charset="-120"/>
                <a:ea typeface="王漢宗中隸書繁" pitchFamily="2" charset="-120"/>
              </a:rPr>
              <a:t>其它</a:t>
            </a:r>
          </a:p>
        </p:txBody>
      </p:sp>
      <p:pic>
        <p:nvPicPr>
          <p:cNvPr id="1028" name="Picture 4" descr="「猴群圖片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" y="3046438"/>
            <a:ext cx="5080000" cy="38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「check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19530"/>
            <a:ext cx="57943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「動物園的猴王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31362"/>
            <a:ext cx="2154928" cy="161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課文中</a:t>
            </a:r>
            <a:r>
              <a:rPr lang="zh-TW" altLang="en-US" dirty="0" smtClean="0">
                <a:solidFill>
                  <a:srgbClr val="C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如何形容松鼠的</a:t>
            </a:r>
            <a:r>
              <a:rPr lang="zh-TW" altLang="en-US" dirty="0">
                <a:solidFill>
                  <a:srgbClr val="C00000"/>
                </a:solidFill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尾巴？</a:t>
            </a:r>
          </a:p>
        </p:txBody>
      </p:sp>
      <p:pic>
        <p:nvPicPr>
          <p:cNvPr id="4" name="图片 3" descr="a4a49e0a28459f1f95ca6bf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23622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5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動物的尾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動物的尾巴</Template>
  <TotalTime>509</TotalTime>
  <Words>606</Words>
  <Application>Microsoft Office PowerPoint</Application>
  <PresentationFormat>如螢幕大小 (4:3)</PresentationFormat>
  <Paragraphs>143</Paragraphs>
  <Slides>20</Slides>
  <Notes>20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  <vt:variant>
        <vt:lpstr>自訂放映</vt:lpstr>
      </vt:variant>
      <vt:variant>
        <vt:i4>1</vt:i4>
      </vt:variant>
    </vt:vector>
  </HeadingPairs>
  <TitlesOfParts>
    <vt:vector size="35" baseType="lpstr">
      <vt:lpstr>DFMingStd-W5</vt:lpstr>
      <vt:lpstr>楷体_GB2312</vt:lpstr>
      <vt:lpstr>王漢宗中隸書繁</vt:lpstr>
      <vt:lpstr>王漢宗空疊圓繁</vt:lpstr>
      <vt:lpstr>王漢宗海報體一半天水</vt:lpstr>
      <vt:lpstr>王漢宗特黑體繁</vt:lpstr>
      <vt:lpstr>書法家行書體</vt:lpstr>
      <vt:lpstr>新細明體</vt:lpstr>
      <vt:lpstr>標楷體</vt:lpstr>
      <vt:lpstr>Arial</vt:lpstr>
      <vt:lpstr>Calibri</vt:lpstr>
      <vt:lpstr>Times New Roman</vt:lpstr>
      <vt:lpstr>Wingdings</vt:lpstr>
      <vt:lpstr>動物的尾巴</vt:lpstr>
      <vt:lpstr>動物的尾巴</vt:lpstr>
      <vt:lpstr>About 馮輝岳 </vt:lpstr>
      <vt:lpstr>PowerPoint 簡報</vt:lpstr>
      <vt:lpstr>你能列出幾個有關頭〈首〉尾 的成語或四字語詞？</vt:lpstr>
      <vt:lpstr>你覺得這一課作者主要想傳達 的想法是什麼？</vt:lpstr>
      <vt:lpstr>課文說：大部分的動物都有尾巴 你認同嗎？</vt:lpstr>
      <vt:lpstr>課文中，如何形容猴子的尾巴？</vt:lpstr>
      <vt:lpstr>在猴群中，你如何找出猴王？</vt:lpstr>
      <vt:lpstr>課文中，如何形容松鼠的尾巴？</vt:lpstr>
      <vt:lpstr>猜一猜，松鼠的尾巴有 啥咪特殊功能??</vt:lpstr>
      <vt:lpstr>PowerPoint 簡報</vt:lpstr>
      <vt:lpstr>PowerPoint 簡報</vt:lpstr>
      <vt:lpstr>猜一猜，蜥蜴的尾巴 有啥咪特殊功能?? </vt:lpstr>
      <vt:lpstr>課文中所提動物的尾巴之其外形和功能填在表格中</vt:lpstr>
      <vt:lpstr>作者在文章中所舉出動物的 尾巴，與第一段的內容，有無 相互呼應？ </vt:lpstr>
      <vt:lpstr>這一課的文章 是屬於什麼文體？   </vt:lpstr>
      <vt:lpstr>發現課文的結構與摘要大意</vt:lpstr>
      <vt:lpstr>PowerPoint 簡報</vt:lpstr>
      <vt:lpstr>PowerPoint 簡報</vt:lpstr>
      <vt:lpstr>PowerPoint 簡報</vt:lpstr>
      <vt:lpstr>自訂放映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動物的尾巴</dc:title>
  <dc:creator>CLASS</dc:creator>
  <cp:lastModifiedBy>Teacher</cp:lastModifiedBy>
  <cp:revision>61</cp:revision>
  <dcterms:created xsi:type="dcterms:W3CDTF">2015-03-27T02:18:04Z</dcterms:created>
  <dcterms:modified xsi:type="dcterms:W3CDTF">2017-04-26T01:57:42Z</dcterms:modified>
</cp:coreProperties>
</file>