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2" r:id="rId4"/>
    <p:sldId id="271" r:id="rId5"/>
    <p:sldId id="258" r:id="rId6"/>
    <p:sldId id="259" r:id="rId7"/>
    <p:sldId id="261" r:id="rId8"/>
    <p:sldId id="262" r:id="rId9"/>
    <p:sldId id="266" r:id="rId10"/>
    <p:sldId id="267" r:id="rId11"/>
    <p:sldId id="263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FC04A3"/>
    <a:srgbClr val="002776"/>
    <a:srgbClr val="013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ABD0F34-CD74-44EA-8B31-67083E6ECE08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FA951E6-04BB-4E86-B477-B9E63028F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44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55C5334-F493-4DF8-BF44-AE4E95825444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5EF721D-48EC-439B-8862-40AEF5DF0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64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HK" altLang="en-US" dirty="0">
              <a:latin typeface="+mn-ea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2DA722-A6EF-430A-B7C5-22F67D902171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HK" altLang="en-US" dirty="0">
              <a:latin typeface="+mn-ea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F9C51D-BF6B-4AB2-95D4-07024C01EFBE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HK" altLang="en-US" dirty="0">
              <a:latin typeface="+mn-ea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F9C51D-BF6B-4AB2-95D4-07024C01EFBE}" type="slidenum">
              <a:rPr lang="en-US" altLang="zh-TW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F77F3-CDEC-4023-B6AC-126109177A67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BCC5-98D5-4E54-B847-DD3BFB046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4DF20-08FE-45F6-BEAB-7FF63E2517FE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FC07D-D45C-45B0-AF9B-1C1666DA3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EE15-E56D-4768-A198-1F1387D0E569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4396B-211C-4FDB-A02C-EA3DF2565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ED6EC-6AC4-40E9-A782-10DEDAA1DF12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D2C4-6F12-4E22-9709-C6B8AFB11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1784-2B09-4A4C-9BC7-0FA412B37647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781C-1ECF-496F-90B1-FDAA936C3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2FAA6-46E1-4DF6-9331-680193244B92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C45E-0686-4745-AB7E-DDD78AA3A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8F84E-013A-4702-BA1E-3AC6BE2F8E9A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E49B-C5CB-4EF1-8F3A-F2E8F7326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1B3A-AD6A-4A5E-9663-008257EAD988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315EE-8681-429C-B863-AB6E84E15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407E7-A1C5-42B8-B4E3-2B7B8CA2ED37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68B39-DBAD-4C63-983C-E1D2A2FF7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44573-261C-4CD0-8112-690695B38BDC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D53FD-2052-46E9-B5B2-5FC57DBD6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C889F-86D2-4DFB-95E1-34B25E1814C8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A9B1F-846B-4C45-8C3D-2C9C123CE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00206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EE1A8E-AEA8-4358-A4F3-CCC6E6DCFF1B}" type="datetimeFigureOut">
              <a:rPr lang="en-US"/>
              <a:pPr>
                <a:defRPr/>
              </a:pPr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0206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00206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71BB07-3ECA-4CCA-8F3B-02E8A5CCF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48322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rgbClr val="483226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rgbClr val="483226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 kern="1200">
          <a:solidFill>
            <a:srgbClr val="483226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rgbClr val="4832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\\tempfiles\&#26283;&#23384;&#36039;&#26009;&#22846;(&#27599;&#36913;&#20116;&#28165;&#38500;)\&#20998;&#20139;&#30340;&#27284;&#26696;\@&#20849;&#21516;&#32232;&#36655;&#21312;\107&#22235;&#24180;&#32026;\@107&#22235;&#19979;&#23478;&#38263;&#26085;&#34269;&#25991;&#25945;&#23416;&#35336;&#30059;\107&#23416;&#24180;&#30452;&#31515;&#35264;&#25705;&#21508;&#29677;&#37636;&#24433;\401.MTS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&#33288;&#31119;&#23534;&#21208;&#26597;/20190213&#33288;&#31119;&#31426;&#21208;&#26597;_1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071813"/>
            <a:ext cx="8001000" cy="642937"/>
          </a:xfrm>
        </p:spPr>
        <p:txBody>
          <a:bodyPr>
            <a:normAutofit/>
          </a:bodyPr>
          <a:lstStyle/>
          <a:p>
            <a:r>
              <a:rPr lang="zh-TW" altLang="en-US" b="1" smtClean="0">
                <a:solidFill>
                  <a:srgbClr val="0070C0"/>
                </a:solidFill>
                <a:latin typeface="微軟正黑體"/>
                <a:cs typeface="微軟正黑體"/>
              </a:rPr>
              <a:t>導師   陳鴻綸</a:t>
            </a:r>
          </a:p>
        </p:txBody>
      </p:sp>
      <p:sp>
        <p:nvSpPr>
          <p:cNvPr id="2" name="Subtitle 2"/>
          <p:cNvSpPr>
            <a:spLocks/>
          </p:cNvSpPr>
          <p:nvPr/>
        </p:nvSpPr>
        <p:spPr bwMode="auto">
          <a:xfrm>
            <a:off x="468313" y="1268413"/>
            <a:ext cx="8001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kumimoji="0" lang="en-US" altLang="zh-TW" sz="7200" b="1" dirty="0" smtClean="0">
                <a:solidFill>
                  <a:srgbClr val="0070C0"/>
                </a:solidFill>
                <a:latin typeface="微軟正黑體"/>
                <a:ea typeface="微軟正黑體"/>
                <a:cs typeface="微軟正黑體"/>
              </a:rPr>
              <a:t>401 </a:t>
            </a:r>
            <a:r>
              <a:rPr kumimoji="0" lang="zh-TW" altLang="en-US" sz="7200" b="1" dirty="0">
                <a:solidFill>
                  <a:srgbClr val="0070C0"/>
                </a:solidFill>
                <a:latin typeface="微軟正黑體"/>
                <a:ea typeface="微軟正黑體"/>
                <a:cs typeface="微軟正黑體"/>
              </a:rPr>
              <a:t>家長日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內容版面配置區 2"/>
          <p:cNvSpPr>
            <a:spLocks noGrp="1"/>
          </p:cNvSpPr>
          <p:nvPr>
            <p:ph sz="half" idx="1"/>
          </p:nvPr>
        </p:nvSpPr>
        <p:spPr>
          <a:xfrm>
            <a:off x="971550" y="1196974"/>
            <a:ext cx="3535363" cy="4968329"/>
          </a:xfrm>
        </p:spPr>
        <p:txBody>
          <a:bodyPr/>
          <a:lstStyle/>
          <a:p>
            <a:r>
              <a:rPr lang="zh-TW" altLang="en-US" b="1" dirty="0" smtClean="0">
                <a:cs typeface="微軟正黑體"/>
              </a:rPr>
              <a:t> 綜合</a:t>
            </a:r>
            <a:endParaRPr lang="en-US" altLang="zh-TW" b="1" dirty="0" smtClean="0">
              <a:cs typeface="微軟正黑體"/>
            </a:endParaRPr>
          </a:p>
          <a:p>
            <a:pPr>
              <a:buFontTx/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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 親近大自然</a:t>
            </a:r>
            <a:endParaRPr lang="zh-TW" altLang="zh-TW" sz="2400" b="1" dirty="0" smtClean="0">
              <a:latin typeface="微軟正黑體"/>
              <a:cs typeface="微軟正黑體"/>
            </a:endParaRPr>
          </a:p>
          <a:p>
            <a:pPr>
              <a:buFont typeface="Wingdings 2"/>
              <a:buChar char="v"/>
            </a:pP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親情倫理</a:t>
            </a:r>
            <a:endParaRPr lang="en-US" altLang="zh-TW" sz="2400" b="1" dirty="0" smtClean="0">
              <a:latin typeface="微軟正黑體"/>
              <a:cs typeface="微軟正黑體"/>
              <a:sym typeface="Wingdings 2" pitchFamily="18" charset="2"/>
            </a:endParaRPr>
          </a:p>
          <a:p>
            <a:pPr>
              <a:buFont typeface="Wingdings 2"/>
              <a:buChar char="w"/>
            </a:pP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社區生活</a:t>
            </a:r>
            <a:endParaRPr lang="en-US" altLang="zh-TW" sz="2400" b="1" dirty="0" smtClean="0">
              <a:latin typeface="微軟正黑體"/>
              <a:cs typeface="微軟正黑體"/>
              <a:sym typeface="Wingdings 2" pitchFamily="18" charset="2"/>
            </a:endParaRPr>
          </a:p>
          <a:p>
            <a:pPr marL="0" indent="0"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 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性別新視界</a:t>
            </a:r>
            <a:endParaRPr lang="zh-TW" altLang="zh-TW" sz="2400" b="1" dirty="0" smtClean="0">
              <a:latin typeface="微軟正黑體"/>
              <a:cs typeface="微軟正黑體"/>
            </a:endParaRPr>
          </a:p>
          <a:p>
            <a:pPr>
              <a:buFontTx/>
              <a:buNone/>
            </a:pPr>
            <a:endParaRPr lang="en-US" altLang="zh-TW" b="1" dirty="0" smtClean="0">
              <a:cs typeface="微軟正黑體"/>
            </a:endParaRPr>
          </a:p>
          <a:p>
            <a:pPr lvl="0"/>
            <a:r>
              <a:rPr lang="zh-TW" altLang="en-US" b="1" dirty="0">
                <a:cs typeface="微軟正黑體"/>
              </a:rPr>
              <a:t> </a:t>
            </a:r>
            <a:r>
              <a:rPr lang="zh-TW" altLang="en-US" b="1" dirty="0" smtClean="0">
                <a:cs typeface="微軟正黑體"/>
                <a:hlinkClick r:id="rId2" action="ppaction://hlinkfile"/>
              </a:rPr>
              <a:t>音樂</a:t>
            </a:r>
            <a:endParaRPr lang="en-US" altLang="zh-TW" b="1" dirty="0" smtClean="0">
              <a:cs typeface="微軟正黑體"/>
            </a:endParaRPr>
          </a:p>
          <a:p>
            <a:pPr>
              <a:buFontTx/>
              <a:buNone/>
            </a:pPr>
            <a:endParaRPr lang="zh-TW" altLang="en-US" b="1" dirty="0" smtClean="0">
              <a:cs typeface="微軟正黑體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40200" y="1125538"/>
            <a:ext cx="3744913" cy="4525962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cs typeface="微軟正黑體"/>
              </a:rPr>
              <a:t> 英文</a:t>
            </a:r>
            <a:endParaRPr lang="en-US" altLang="zh-TW" b="1" dirty="0" smtClean="0">
              <a:cs typeface="微軟正黑體"/>
            </a:endParaRPr>
          </a:p>
          <a:p>
            <a:pPr>
              <a:buFontTx/>
              <a:buNone/>
            </a:pPr>
            <a:r>
              <a:rPr lang="zh-TW" altLang="en-US" sz="2400" b="1" dirty="0" smtClean="0">
                <a:cs typeface="微軟正黑體"/>
              </a:rPr>
              <a:t> </a:t>
            </a: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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課前課後多聽</a:t>
            </a:r>
            <a:r>
              <a:rPr lang="en-US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CD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，</a:t>
            </a:r>
            <a:endParaRPr lang="en-US" altLang="zh-TW" sz="2400" b="1" dirty="0" smtClean="0">
              <a:latin typeface="微軟正黑體"/>
              <a:cs typeface="微軟正黑體"/>
              <a:sym typeface="Wingdings 2" pitchFamily="18" charset="2"/>
            </a:endParaRPr>
          </a:p>
          <a:p>
            <a:pPr>
              <a:buFontTx/>
              <a:buNone/>
            </a:pPr>
            <a:r>
              <a:rPr lang="zh-TW" altLang="en-US" sz="2400" b="1" dirty="0">
                <a:latin typeface="微軟正黑體"/>
                <a:cs typeface="微軟正黑體"/>
                <a:sym typeface="Wingdings 2" pitchFamily="18" charset="2"/>
              </a:rPr>
              <a:t> 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   鼓勵孩子多說英文</a:t>
            </a:r>
            <a:r>
              <a:rPr lang="zh-TW" altLang="en-US" sz="2400" b="1" dirty="0" smtClean="0">
                <a:latin typeface="微軟正黑體"/>
                <a:cs typeface="微軟正黑體"/>
              </a:rPr>
              <a:t>。</a:t>
            </a:r>
            <a:endParaRPr lang="en-US" altLang="zh-TW" sz="2400" b="1" dirty="0" smtClean="0">
              <a:latin typeface="微軟正黑體"/>
              <a:cs typeface="微軟正黑體"/>
            </a:endParaRPr>
          </a:p>
          <a:p>
            <a:pPr>
              <a:buFontTx/>
              <a:buNone/>
            </a:pPr>
            <a:endParaRPr lang="en-US" altLang="zh-TW" sz="2400" b="1" dirty="0" smtClean="0">
              <a:cs typeface="微軟正黑體"/>
            </a:endParaRPr>
          </a:p>
          <a:p>
            <a:r>
              <a:rPr lang="zh-TW" altLang="en-US" b="1" dirty="0" smtClean="0">
                <a:cs typeface="微軟正黑體"/>
              </a:rPr>
              <a:t> </a:t>
            </a:r>
            <a:r>
              <a:rPr lang="zh-TW" altLang="en-US" b="1" dirty="0" smtClean="0">
                <a:latin typeface="微軟正黑體"/>
                <a:cs typeface="微軟正黑體"/>
              </a:rPr>
              <a:t>台</a:t>
            </a:r>
            <a:r>
              <a:rPr lang="en-US" altLang="zh-TW" b="1" dirty="0" smtClean="0">
                <a:latin typeface="微軟正黑體"/>
                <a:cs typeface="微軟正黑體"/>
              </a:rPr>
              <a:t>(</a:t>
            </a:r>
            <a:r>
              <a:rPr lang="zh-TW" altLang="en-US" b="1" dirty="0" smtClean="0">
                <a:latin typeface="微軟正黑體"/>
                <a:cs typeface="微軟正黑體"/>
              </a:rPr>
              <a:t>客</a:t>
            </a:r>
            <a:r>
              <a:rPr lang="en-US" altLang="zh-TW" b="1" dirty="0" smtClean="0">
                <a:latin typeface="微軟正黑體"/>
                <a:cs typeface="微軟正黑體"/>
              </a:rPr>
              <a:t>)</a:t>
            </a:r>
            <a:r>
              <a:rPr lang="zh-TW" altLang="en-US" b="1" dirty="0" smtClean="0">
                <a:latin typeface="微軟正黑體"/>
                <a:cs typeface="微軟正黑體"/>
              </a:rPr>
              <a:t>語</a:t>
            </a:r>
            <a:endParaRPr lang="en-US" altLang="zh-TW" b="1" dirty="0" smtClean="0">
              <a:latin typeface="微軟正黑體"/>
              <a:cs typeface="微軟正黑體"/>
            </a:endParaRPr>
          </a:p>
          <a:p>
            <a:pPr>
              <a:buFontTx/>
              <a:buNone/>
            </a:pPr>
            <a:r>
              <a:rPr lang="zh-TW" altLang="en-US" sz="2400" b="1" dirty="0" smtClean="0">
                <a:cs typeface="微軟正黑體"/>
              </a:rPr>
              <a:t> </a:t>
            </a: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</a:t>
            </a:r>
            <a:r>
              <a:rPr lang="zh-TW" altLang="zh-TW" sz="2400" b="1" dirty="0" smtClean="0">
                <a:cs typeface="微軟正黑體"/>
              </a:rPr>
              <a:t>在日常生活中多用台（客）語和孩子對話。</a:t>
            </a:r>
            <a:endParaRPr lang="en-US" altLang="zh-TW" b="1" dirty="0" smtClean="0">
              <a:cs typeface="微軟正黑體"/>
            </a:endParaRPr>
          </a:p>
          <a:p>
            <a:pPr>
              <a:buFontTx/>
              <a:buNone/>
            </a:pPr>
            <a:endParaRPr lang="zh-TW" altLang="en-US" b="1" dirty="0" smtClean="0">
              <a:cs typeface="微軟正黑體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65201" y="1163653"/>
            <a:ext cx="6203144" cy="51234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友善校園宣導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反霸凌、防性騷擾、防毒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2/13</a:t>
            </a:r>
          </a:p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路權自行車宣導：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2/26</a:t>
            </a:r>
          </a:p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身高、體重、視力檢查： 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3/14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</a:t>
            </a:r>
            <a:endParaRPr lang="en-US" altLang="zh-TW" sz="2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40000"/>
              </a:lnSpc>
            </a:pPr>
            <a:r>
              <a:rPr lang="en-US" altLang="zh-TW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2/28-3/3</a:t>
            </a:r>
            <a:r>
              <a:rPr lang="zh-TW" altLang="en-US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 連假</a:t>
            </a:r>
            <a:r>
              <a:rPr lang="en-US" altLang="zh-TW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補課：</a:t>
            </a:r>
            <a:r>
              <a:rPr lang="en-US" altLang="zh-TW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2/23</a:t>
            </a:r>
            <a:r>
              <a:rPr lang="zh-TW" altLang="en-US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40000"/>
              </a:lnSpc>
            </a:pP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3/19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二 校外教學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(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興福寮農場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)</a:t>
            </a:r>
            <a:endParaRPr lang="en-US" altLang="zh-TW" sz="2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40000"/>
              </a:lnSpc>
            </a:pPr>
            <a:r>
              <a:rPr lang="en-US" altLang="zh-TW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4/4-4/7</a:t>
            </a:r>
            <a:r>
              <a:rPr lang="zh-TW" altLang="en-US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 清明連假</a:t>
            </a:r>
            <a:endParaRPr lang="en-US" altLang="zh-TW" sz="2000" b="1" dirty="0" smtClean="0">
              <a:solidFill>
                <a:srgbClr val="00339A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期中評量： 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4/16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、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4/17</a:t>
            </a:r>
          </a:p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校慶運動會： 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4/27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六  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補假：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4/29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140000"/>
              </a:lnSpc>
            </a:pPr>
            <a:r>
              <a:rPr lang="zh-TW" altLang="en-US" sz="20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新生報到：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5/18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六</a:t>
            </a:r>
            <a:endParaRPr lang="en-US" altLang="zh-TW" sz="2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40000"/>
              </a:lnSpc>
            </a:pPr>
            <a:r>
              <a:rPr lang="en-US" altLang="zh-TW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6/7-6/9</a:t>
            </a:r>
            <a:r>
              <a:rPr lang="zh-TW" altLang="en-US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 端午</a:t>
            </a:r>
            <a:r>
              <a:rPr lang="zh-TW" altLang="en-US" sz="2000" b="1" dirty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連</a:t>
            </a:r>
            <a:r>
              <a:rPr lang="zh-TW" altLang="en-US" sz="2000" b="1" dirty="0" smtClean="0">
                <a:solidFill>
                  <a:srgbClr val="00339A"/>
                </a:solidFill>
                <a:latin typeface="標楷體" pitchFamily="65" charset="-120"/>
                <a:ea typeface="標楷體" pitchFamily="65" charset="-120"/>
              </a:rPr>
              <a:t>假</a:t>
            </a:r>
            <a:endParaRPr lang="en-US" altLang="zh-TW" sz="2000" b="1" dirty="0">
              <a:solidFill>
                <a:srgbClr val="00339A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期末評量： 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6/20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6/21</a:t>
            </a:r>
          </a:p>
          <a:p>
            <a:pPr>
              <a:lnSpc>
                <a:spcPct val="140000"/>
              </a:lnSpc>
            </a:pP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休業式： 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6/28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五</a:t>
            </a:r>
            <a:endParaRPr lang="en-US" altLang="zh-TW" sz="2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475656" y="332656"/>
            <a:ext cx="52572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4800" dirty="0">
                <a:solidFill>
                  <a:srgbClr val="00339A"/>
                </a:solidFill>
                <a:ea typeface="標楷體" pitchFamily="65" charset="-120"/>
              </a:rPr>
              <a:t>學校重要行事曆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議題討論</a:t>
            </a:r>
            <a:endParaRPr lang="zh-TW" altLang="en-US" dirty="0"/>
          </a:p>
        </p:txBody>
      </p:sp>
      <p:sp>
        <p:nvSpPr>
          <p:cNvPr id="27650" name="內容版面配置區 2"/>
          <p:cNvSpPr>
            <a:spLocks noGrp="1"/>
          </p:cNvSpPr>
          <p:nvPr>
            <p:ph idx="1"/>
          </p:nvPr>
        </p:nvSpPr>
        <p:spPr>
          <a:xfrm>
            <a:off x="1331913" y="1484313"/>
            <a:ext cx="6130925" cy="2735262"/>
          </a:xfrm>
        </p:spPr>
        <p:txBody>
          <a:bodyPr/>
          <a:lstStyle/>
          <a:p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班費：剩餘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5351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元</a:t>
            </a:r>
          </a:p>
          <a:p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感謝：林柏</a:t>
            </a:r>
            <a:r>
              <a:rPr lang="zh-TW" altLang="en-US" sz="2600" b="1" dirty="0">
                <a:latin typeface="標楷體" pitchFamily="65" charset="-120"/>
                <a:ea typeface="標楷體" pitchFamily="65" charset="-120"/>
                <a:cs typeface="微軟正黑體"/>
              </a:rPr>
              <a:t>諺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媽媽</a:t>
            </a:r>
            <a:r>
              <a:rPr lang="zh-TW" altLang="en-US" sz="2600" b="1" dirty="0">
                <a:latin typeface="標楷體" pitchFamily="65" charset="-120"/>
                <a:ea typeface="標楷體" pitchFamily="65" charset="-120"/>
                <a:cs typeface="微軟正黑體"/>
              </a:rPr>
              <a:t>、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全班家長時時提供寶貴意見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0" indent="0">
              <a:buNone/>
            </a:pPr>
            <a:endParaRPr lang="en-US" altLang="zh-TW" sz="2600" b="1" dirty="0" smtClean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選書代表：黃子婷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賴柏諺媽媽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</a:p>
          <a:p>
            <a:endParaRPr lang="en-US" altLang="zh-TW" sz="2600" b="1" dirty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參加校外教學協助指導學生的家長：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0" indent="0">
              <a:buNone/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  李依璇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林柏諺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、林孟穎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黃琪淳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</a:p>
          <a:p>
            <a:pPr marL="0" indent="0">
              <a:buNone/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  周嵐楨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蘇若琳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、李雯秀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蔡欣芮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</a:p>
          <a:p>
            <a:pPr marL="0" indent="0">
              <a:buNone/>
            </a:pP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  陳瑋齡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張佑銓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、余芬馨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(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陳怡甄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  <a:endParaRPr lang="en-US" altLang="zh-TW" sz="2600" b="1" dirty="0" smtClean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0" indent="0">
              <a:buNone/>
            </a:pPr>
            <a:r>
              <a:rPr lang="zh-TW" altLang="en-US" sz="2600" b="1" dirty="0">
                <a:latin typeface="標楷體" pitchFamily="65" charset="-120"/>
                <a:ea typeface="標楷體" pitchFamily="65" charset="-120"/>
                <a:cs typeface="微軟正黑體"/>
              </a:rPr>
              <a:t> 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  <a:cs typeface="微軟正黑體"/>
              </a:rPr>
              <a:t> 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None/>
            </a:pPr>
            <a:r>
              <a:rPr lang="zh-TW" altLang="en-US" sz="2600" dirty="0" smtClean="0">
                <a:latin typeface="標楷體" pitchFamily="65" charset="-120"/>
                <a:ea typeface="標楷體" pitchFamily="65" charset="-120"/>
                <a:cs typeface="微軟正黑體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8800" smtClean="0">
                <a:ea typeface="標楷體" pitchFamily="65" charset="-120"/>
              </a:rPr>
              <a:t>謝謝您的蒞臨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187796">
            <a:off x="139696" y="597420"/>
            <a:ext cx="4159878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002776"/>
                </a:solidFill>
                <a:latin typeface="微軟正黑體" pitchFamily="34" charset="-120"/>
              </a:rPr>
              <a:t>校務宣導</a:t>
            </a:r>
            <a:endParaRPr lang="zh-HK" altLang="en-US" sz="4000" dirty="0">
              <a:solidFill>
                <a:srgbClr val="002776"/>
              </a:solidFill>
              <a:latin typeface="微軟正黑體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114550"/>
            <a:ext cx="388843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kumimoji="0" lang="en-US" altLang="zh-TW" sz="2400" b="1" dirty="0" smtClean="0">
                <a:latin typeface="新細明體"/>
                <a:ea typeface="新細明體"/>
              </a:rPr>
              <a:t>【</a:t>
            </a:r>
            <a:r>
              <a:rPr kumimoji="0" lang="zh-TW" altLang="en-US" sz="2400" b="1" dirty="0" smtClean="0">
                <a:latin typeface="新細明體"/>
                <a:ea typeface="新細明體"/>
              </a:rPr>
              <a:t>教務處</a:t>
            </a:r>
            <a:r>
              <a:rPr kumimoji="0" lang="en-US" altLang="zh-TW" sz="2400" b="1" dirty="0" smtClean="0">
                <a:ea typeface="標楷體" pitchFamily="65" charset="-120"/>
              </a:rPr>
              <a:t>】</a:t>
            </a:r>
          </a:p>
          <a:p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學</a:t>
            </a: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的會、帶的走、用的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上</a:t>
            </a: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2400" dirty="0">
                <a:solidFill>
                  <a:srgbClr val="483226"/>
                </a:solidFill>
                <a:latin typeface="新細明體" charset="-120"/>
              </a:rPr>
              <a:t>閱讀越快樂、全校來共</a:t>
            </a:r>
            <a:r>
              <a:rPr kumimoji="0" lang="zh-TW" altLang="en-US" sz="2400" dirty="0" smtClean="0">
                <a:solidFill>
                  <a:srgbClr val="483226"/>
                </a:solidFill>
                <a:latin typeface="新細明體" charset="-120"/>
              </a:rPr>
              <a:t>讀</a:t>
            </a:r>
            <a:endParaRPr kumimoji="0" lang="en-US" altLang="zh-TW" sz="2400" dirty="0" smtClean="0">
              <a:solidFill>
                <a:srgbClr val="483226"/>
              </a:solidFill>
              <a:latin typeface="新細明體" charset="-120"/>
            </a:endParaRPr>
          </a:p>
          <a:p>
            <a:r>
              <a:rPr lang="zh-TW" altLang="en-US" sz="2400" dirty="0"/>
              <a:t>學習技能化、教學生活</a:t>
            </a:r>
            <a:r>
              <a:rPr lang="zh-TW" altLang="en-US" sz="2400" dirty="0" smtClean="0"/>
              <a:t>化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pPr>
              <a:buBlip>
                <a:blip r:embed="rId4"/>
              </a:buBlip>
            </a:pPr>
            <a:r>
              <a:rPr kumimoji="0" lang="en-US" altLang="zh-TW" sz="2400" b="1" dirty="0">
                <a:latin typeface="新細明體"/>
                <a:ea typeface="新細明體"/>
              </a:rPr>
              <a:t>【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新細明體" charset="-120"/>
              </a:rPr>
              <a:t>教育部</a:t>
            </a:r>
            <a:r>
              <a:rPr kumimoji="0" lang="en-US" altLang="zh-TW" sz="2400" b="1" dirty="0">
                <a:ea typeface="標楷體" pitchFamily="65" charset="-120"/>
              </a:rPr>
              <a:t>】</a:t>
            </a:r>
            <a:endParaRPr kumimoji="0" lang="en-US" altLang="zh-TW" sz="2400" dirty="0">
              <a:solidFill>
                <a:srgbClr val="483226"/>
              </a:solidFill>
              <a:latin typeface="新細明體" charset="-120"/>
            </a:endParaRPr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 smtClean="0"/>
              <a:t>十二年</a:t>
            </a:r>
            <a:r>
              <a:rPr lang="zh-TW" altLang="en-US" sz="2400" dirty="0"/>
              <a:t>國民</a:t>
            </a:r>
            <a:r>
              <a:rPr lang="zh-TW" altLang="en-US" sz="2400" dirty="0" smtClean="0"/>
              <a:t>基本教育</a:t>
            </a:r>
            <a:endParaRPr kumimoji="0" lang="en-US" altLang="zh-TW" sz="2400" dirty="0" smtClean="0">
              <a:solidFill>
                <a:srgbClr val="483226"/>
              </a:solidFill>
              <a:latin typeface="新細明體" charset="-120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自發互動共好</a:t>
            </a:r>
            <a:endParaRPr kumimoji="0" lang="en-US" altLang="zh-TW" sz="2400" b="1" dirty="0" smtClean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dirty="0" smtClean="0">
                <a:solidFill>
                  <a:srgbClr val="483226"/>
                </a:solidFill>
                <a:latin typeface="新細明體" charset="-120"/>
              </a:rPr>
              <a:t>健康</a:t>
            </a:r>
            <a:r>
              <a:rPr kumimoji="0" lang="zh-TW" altLang="en-US" sz="2400" dirty="0">
                <a:solidFill>
                  <a:srgbClr val="483226"/>
                </a:solidFill>
                <a:latin typeface="新細明體" charset="-120"/>
              </a:rPr>
              <a:t>上網</a:t>
            </a:r>
            <a:endParaRPr kumimoji="0" lang="en-US" altLang="zh-TW" sz="2400" dirty="0">
              <a:solidFill>
                <a:srgbClr val="483226"/>
              </a:solidFill>
              <a:latin typeface="新細明體" charset="-120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一聽二規三動動 </a:t>
            </a:r>
            <a:endParaRPr kumimoji="0" lang="en-US" altLang="zh-TW" sz="2400" b="1" dirty="0" smtClean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kumimoji="0" lang="zh-TW" altLang="en-US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感五慣六讚讚</a:t>
            </a:r>
            <a:endParaRPr kumimoji="0" lang="zh-HK" altLang="en-US" sz="2400" b="1" dirty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88" y="558800"/>
            <a:ext cx="3906837" cy="60016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Blip>
                <a:blip r:embed="rId4"/>
              </a:buBlip>
            </a:pPr>
            <a:r>
              <a:rPr kumimoji="0" lang="en-US" altLang="zh-TW" sz="2400" b="1" dirty="0" smtClean="0">
                <a:latin typeface="新細明體"/>
                <a:ea typeface="新細明體"/>
              </a:rPr>
              <a:t>【</a:t>
            </a:r>
            <a:r>
              <a:rPr kumimoji="0" lang="zh-TW" altLang="en-US" sz="2400" b="1" dirty="0" smtClean="0">
                <a:latin typeface="新細明體"/>
                <a:ea typeface="新細明體"/>
              </a:rPr>
              <a:t>學務</a:t>
            </a:r>
            <a:r>
              <a:rPr kumimoji="0" lang="zh-TW" altLang="en-US" sz="2400" b="1" dirty="0">
                <a:latin typeface="新細明體"/>
                <a:ea typeface="新細明體"/>
              </a:rPr>
              <a:t>處</a:t>
            </a:r>
            <a:r>
              <a:rPr kumimoji="0" lang="en-US" altLang="zh-TW" sz="2400" b="1" dirty="0">
                <a:ea typeface="標楷體" pitchFamily="65" charset="-120"/>
              </a:rPr>
              <a:t>】</a:t>
            </a:r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/>
              <a:t>生活</a:t>
            </a:r>
            <a:r>
              <a:rPr lang="zh-TW" altLang="en-US" sz="2400" dirty="0" smtClean="0"/>
              <a:t>常規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 smtClean="0"/>
              <a:t>禮貌教育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 smtClean="0"/>
              <a:t>品德教育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/>
              <a:t>交通安全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endParaRPr kumimoji="0" lang="zh-TW" altLang="en-US" sz="24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/>
              <a:t>家庭防災卡</a:t>
            </a:r>
            <a:r>
              <a:rPr lang="zh-TW" altLang="en-US" sz="2400" dirty="0" smtClean="0"/>
              <a:t>，防災觀念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/>
              <a:t>強化體適</a:t>
            </a:r>
            <a:r>
              <a:rPr lang="zh-TW" altLang="en-US" sz="2400" dirty="0" smtClean="0"/>
              <a:t>能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 smtClean="0"/>
              <a:t>運動</a:t>
            </a:r>
            <a:r>
              <a:rPr lang="zh-TW" altLang="en-US" sz="2400" dirty="0"/>
              <a:t>大撲滿、</a:t>
            </a:r>
            <a:r>
              <a:rPr lang="en-US" altLang="zh-TW" sz="2400" dirty="0" err="1" smtClean="0"/>
              <a:t>SH150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r>
              <a:rPr lang="zh-TW" altLang="en-US" sz="2400" dirty="0"/>
              <a:t>含氟漱口水口腔</a:t>
            </a:r>
            <a:r>
              <a:rPr lang="zh-TW" altLang="en-US" sz="2400" dirty="0" smtClean="0"/>
              <a:t>保健</a:t>
            </a:r>
            <a:endParaRPr lang="en-US" altLang="zh-TW" sz="2400" dirty="0" smtClean="0"/>
          </a:p>
          <a:p>
            <a:pPr>
              <a:buFontTx/>
              <a:buBlip>
                <a:blip r:embed="rId4"/>
              </a:buBlip>
            </a:pP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Blip>
                <a:blip r:embed="rId4"/>
              </a:buBlip>
            </a:pPr>
            <a:r>
              <a:rPr kumimoji="0" lang="en-US" altLang="zh-TW" sz="2400" b="1" dirty="0" smtClean="0">
                <a:latin typeface="新細明體"/>
                <a:ea typeface="新細明體"/>
              </a:rPr>
              <a:t>【</a:t>
            </a:r>
            <a:r>
              <a:rPr kumimoji="0" lang="zh-TW" altLang="en-US" sz="2400" b="1" dirty="0" smtClean="0">
                <a:latin typeface="新細明體"/>
                <a:ea typeface="新細明體"/>
              </a:rPr>
              <a:t>輔導處</a:t>
            </a:r>
            <a:r>
              <a:rPr kumimoji="0" lang="en-US" altLang="zh-TW" sz="2400" b="1" dirty="0">
                <a:ea typeface="標楷體" pitchFamily="65" charset="-120"/>
              </a:rPr>
              <a:t>】</a:t>
            </a: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尊重</a:t>
            </a: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孩子而非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放縱</a:t>
            </a: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同</a:t>
            </a: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理孩子而非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溺愛</a:t>
            </a: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傾聽</a:t>
            </a: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孩子而非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順從 </a:t>
            </a: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4"/>
              </a:buBlip>
            </a:pP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幸福家庭 </a:t>
            </a:r>
            <a:r>
              <a:rPr kumimoji="0" lang="en-US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123 </a:t>
            </a: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計畫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550" y="1196752"/>
            <a:ext cx="3906838" cy="4524315"/>
          </a:xfrm>
          <a:prstGeom prst="rect">
            <a:avLst/>
          </a:prstGeom>
          <a:noFill/>
          <a:ln w="38100">
            <a:gradFill>
              <a:gsLst>
                <a:gs pos="0">
                  <a:srgbClr val="00206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zh-TW" altLang="en-US" sz="2400" dirty="0" smtClean="0"/>
              <a:t>中正路</a:t>
            </a:r>
            <a:r>
              <a:rPr lang="zh-TW" altLang="en-US" sz="2400" dirty="0"/>
              <a:t>三號</a:t>
            </a:r>
            <a:r>
              <a:rPr lang="zh-TW" altLang="en-US" sz="2400" dirty="0" smtClean="0"/>
              <a:t>門：設置</a:t>
            </a:r>
            <a:r>
              <a:rPr lang="zh-TW" altLang="en-US" sz="2400" dirty="0"/>
              <a:t>三處家長機車停放區，麻煩您將愛車擺放整齊，善加利用</a:t>
            </a:r>
            <a:r>
              <a:rPr lang="zh-TW" altLang="en-US" sz="2400" dirty="0" smtClean="0"/>
              <a:t>。</a:t>
            </a:r>
            <a:endParaRPr lang="en-US" altLang="zh-TW" sz="2400" dirty="0"/>
          </a:p>
          <a:p>
            <a:pPr>
              <a:buFontTx/>
              <a:buBlip>
                <a:blip r:embed="rId3"/>
              </a:buBlip>
            </a:pPr>
            <a:r>
              <a:rPr lang="zh-TW" altLang="en-US" sz="2400" dirty="0" smtClean="0"/>
              <a:t>機車請勿騎上人行道。</a:t>
            </a:r>
            <a:endParaRPr lang="en-US" altLang="zh-TW" sz="2400" dirty="0" smtClean="0"/>
          </a:p>
          <a:p>
            <a:pPr>
              <a:buFontTx/>
              <a:buBlip>
                <a:blip r:embed="rId3"/>
              </a:buBlip>
            </a:pPr>
            <a:endParaRPr lang="en-US" altLang="zh-TW" sz="2400" dirty="0"/>
          </a:p>
          <a:p>
            <a:pPr>
              <a:buFontTx/>
              <a:buBlip>
                <a:blip r:embed="rId3"/>
              </a:buBlip>
            </a:pPr>
            <a:r>
              <a:rPr lang="zh-TW" altLang="en-US" sz="2400" dirty="0"/>
              <a:t>六號</a:t>
            </a:r>
            <a:r>
              <a:rPr lang="zh-TW" altLang="en-US" sz="2400" dirty="0" smtClean="0"/>
              <a:t>門：勿</a:t>
            </a:r>
            <a:r>
              <a:rPr lang="zh-TW" altLang="en-US" sz="2400" dirty="0"/>
              <a:t>將汽機車、腳踏車騎、駛入安樂路 </a:t>
            </a:r>
            <a:r>
              <a:rPr lang="en-US" altLang="zh-TW" sz="2400" dirty="0"/>
              <a:t>198 </a:t>
            </a:r>
            <a:r>
              <a:rPr lang="zh-TW" altLang="en-US" sz="2400" dirty="0"/>
              <a:t>巷道</a:t>
            </a:r>
            <a:r>
              <a:rPr lang="zh-TW" altLang="en-US" sz="2400" dirty="0" smtClean="0"/>
              <a:t>內</a:t>
            </a:r>
            <a:endParaRPr lang="en-US" altLang="zh-TW" sz="2400" dirty="0" smtClean="0"/>
          </a:p>
          <a:p>
            <a:pPr>
              <a:buFontTx/>
              <a:buBlip>
                <a:blip r:embed="rId3"/>
              </a:buBlip>
            </a:pPr>
            <a:endParaRPr lang="en-US" altLang="zh-TW" sz="2400" dirty="0"/>
          </a:p>
          <a:p>
            <a:pPr>
              <a:buFontTx/>
              <a:buBlip>
                <a:blip r:embed="rId3"/>
              </a:buBlip>
            </a:pPr>
            <a:r>
              <a:rPr lang="zh-TW" altLang="en-US" sz="2400" dirty="0"/>
              <a:t>六號、八號門將於 </a:t>
            </a:r>
            <a:r>
              <a:rPr lang="en-US" altLang="zh-TW" sz="2400" dirty="0"/>
              <a:t>7:50 </a:t>
            </a:r>
            <a:r>
              <a:rPr lang="zh-TW" altLang="en-US" sz="2400" dirty="0"/>
              <a:t>關閉，請家長協助培養孩子守時的好</a:t>
            </a:r>
            <a:r>
              <a:rPr lang="zh-TW" altLang="en-US" sz="2400" dirty="0" smtClean="0"/>
              <a:t>習慣。</a:t>
            </a:r>
            <a:endParaRPr kumimoji="0" lang="en-US" altLang="zh-TW" sz="2400" dirty="0">
              <a:solidFill>
                <a:srgbClr val="483226"/>
              </a:solidFill>
              <a:latin typeface="新細明體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3" y="1196752"/>
            <a:ext cx="3906837" cy="4524315"/>
          </a:xfrm>
          <a:prstGeom prst="rect">
            <a:avLst/>
          </a:prstGeom>
          <a:noFill/>
          <a:ln w="38100">
            <a:gradFill>
              <a:gsLst>
                <a:gs pos="0">
                  <a:srgbClr val="00206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雨天請讓孩子以雨衣替代</a:t>
            </a:r>
          </a:p>
          <a:p>
            <a:r>
              <a:rPr kumimoji="0" lang="zh-TW" altLang="en-US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撐傘，避免傷到他人眼睛或影響視線。</a:t>
            </a:r>
          </a:p>
          <a:p>
            <a:pPr>
              <a:buFontTx/>
              <a:buBlip>
                <a:blip r:embed="rId3"/>
              </a:buBlip>
            </a:pP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3"/>
              </a:buBlip>
            </a:pP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學校制服及</a:t>
            </a:r>
            <a:r>
              <a:rPr kumimoji="0" lang="zh-TW" altLang="zh-TW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運動服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要縫上名牌</a:t>
            </a:r>
            <a:r>
              <a:rPr kumimoji="0" lang="zh-TW" altLang="zh-TW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、穿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便服要配戴名牌。</a:t>
            </a:r>
            <a:endParaRPr kumimoji="0" lang="en-US" altLang="zh-TW" sz="2400" b="1" dirty="0" smtClean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3"/>
              </a:buBlip>
            </a:pPr>
            <a:endParaRPr kumimoji="0" lang="zh-TW" altLang="en-US" sz="24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3"/>
              </a:buBlip>
            </a:pPr>
            <a:r>
              <a:rPr kumimoji="0" lang="zh-TW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估算孩子</a:t>
            </a:r>
            <a:r>
              <a:rPr kumimoji="0" lang="zh-TW" altLang="zh-TW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上下</a:t>
            </a:r>
            <a:r>
              <a:rPr kumimoji="0" lang="zh-TW" altLang="en-US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學</a:t>
            </a:r>
            <a:r>
              <a:rPr kumimoji="0" lang="zh-TW" altLang="zh-TW" sz="2400" b="1" dirty="0" smtClean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所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需時間，如遇詐騙事件請與導師或學務處</a:t>
            </a:r>
            <a:r>
              <a:rPr kumimoji="0" lang="en-US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(29214615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轉300-305</a:t>
            </a:r>
            <a:r>
              <a:rPr kumimoji="0" lang="en-US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)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聯繫，或撥</a:t>
            </a:r>
            <a:r>
              <a:rPr kumimoji="0" lang="en-US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165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防詐騙專線。</a:t>
            </a:r>
            <a:endParaRPr kumimoji="0" lang="zh-TW" altLang="en-US" sz="24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>
              <a:buFontTx/>
              <a:buBlip>
                <a:blip r:embed="rId3"/>
              </a:buBlip>
            </a:pPr>
            <a:endParaRPr kumimoji="0" lang="zh-TW" altLang="en-US" sz="24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62312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1187450" y="1600200"/>
            <a:ext cx="7499350" cy="4525963"/>
          </a:xfrm>
        </p:spPr>
        <p:txBody>
          <a:bodyPr/>
          <a:lstStyle/>
          <a:p>
            <a:pPr>
              <a:buFontTx/>
              <a:buNone/>
            </a:pPr>
            <a:r>
              <a:rPr kumimoji="1" lang="zh-TW" altLang="en-US" sz="3600" b="1" dirty="0" smtClean="0">
                <a:solidFill>
                  <a:srgbClr val="41211B"/>
                </a:solidFill>
                <a:latin typeface="標楷體" pitchFamily="65" charset="-120"/>
                <a:ea typeface="標楷體" pitchFamily="65" charset="-120"/>
              </a:rPr>
              <a:t>營造快樂的學習環境</a:t>
            </a:r>
          </a:p>
          <a:p>
            <a:pPr>
              <a:buFontTx/>
              <a:buNone/>
            </a:pPr>
            <a:r>
              <a:rPr kumimoji="1" lang="zh-TW" altLang="en-US" sz="3600" b="1" dirty="0" smtClean="0">
                <a:solidFill>
                  <a:srgbClr val="41211B"/>
                </a:solidFill>
                <a:latin typeface="標楷體" pitchFamily="65" charset="-120"/>
                <a:ea typeface="標楷體" pitchFamily="65" charset="-120"/>
              </a:rPr>
              <a:t>創造孩子的成就感</a:t>
            </a:r>
          </a:p>
          <a:p>
            <a:pPr>
              <a:buFontTx/>
              <a:buNone/>
            </a:pPr>
            <a:r>
              <a:rPr kumimoji="1" lang="zh-TW" altLang="en-US" sz="3600" b="1" dirty="0" smtClean="0">
                <a:solidFill>
                  <a:srgbClr val="41211B"/>
                </a:solidFill>
                <a:latin typeface="標楷體" pitchFamily="65" charset="-120"/>
                <a:ea typeface="標楷體" pitchFamily="65" charset="-120"/>
              </a:rPr>
              <a:t>讓孩子學習守紀律</a:t>
            </a:r>
            <a:endParaRPr kumimoji="1" lang="en-US" altLang="zh-TW" sz="3600" b="1" dirty="0" smtClean="0">
              <a:solidFill>
                <a:srgbClr val="41211B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kumimoji="1" lang="zh-TW" altLang="en-US" sz="3600" b="1" dirty="0" smtClean="0">
                <a:solidFill>
                  <a:srgbClr val="41211B"/>
                </a:solidFill>
                <a:latin typeface="標楷體" pitchFamily="65" charset="-120"/>
                <a:ea typeface="標楷體" pitchFamily="65" charset="-120"/>
              </a:rPr>
              <a:t>負責任  尊重他人</a:t>
            </a:r>
          </a:p>
          <a:p>
            <a:pPr>
              <a:buFontTx/>
              <a:buNone/>
            </a:pPr>
            <a:r>
              <a:rPr kumimoji="1" lang="zh-TW" altLang="en-US" sz="3600" b="1" dirty="0" smtClean="0">
                <a:solidFill>
                  <a:srgbClr val="41211B"/>
                </a:solidFill>
                <a:latin typeface="標楷體" pitchFamily="65" charset="-120"/>
                <a:ea typeface="標楷體" pitchFamily="65" charset="-120"/>
              </a:rPr>
              <a:t>培養解決問題的能力</a:t>
            </a:r>
          </a:p>
        </p:txBody>
      </p:sp>
      <p:sp>
        <p:nvSpPr>
          <p:cNvPr id="32772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87450" y="274638"/>
            <a:ext cx="7499350" cy="114300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kumimoji="1" lang="zh-TW" altLang="en-US" sz="6600" b="0" smtClean="0">
                <a:ln>
                  <a:noFill/>
                </a:ln>
                <a:effectLst/>
                <a:ea typeface="標楷體" pitchFamily="65" charset="-120"/>
              </a:rPr>
              <a:t>班級經營理念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484784"/>
            <a:ext cx="7931224" cy="449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zh-TW" sz="2800" b="1" dirty="0" smtClean="0">
                <a:cs typeface="微軟正黑體"/>
              </a:rPr>
              <a:t>養成</a:t>
            </a:r>
            <a:r>
              <a:rPr lang="zh-TW" altLang="zh-TW" sz="2800" b="1" dirty="0" smtClean="0">
                <a:solidFill>
                  <a:srgbClr val="FF0000"/>
                </a:solidFill>
                <a:cs typeface="微軟正黑體"/>
              </a:rPr>
              <a:t>良好的學習態度</a:t>
            </a:r>
            <a:r>
              <a:rPr lang="en-US" altLang="zh-TW" sz="2800" b="1" dirty="0" smtClean="0">
                <a:solidFill>
                  <a:srgbClr val="FF0000"/>
                </a:solidFill>
                <a:cs typeface="微軟正黑體"/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  <a:cs typeface="微軟正黑體"/>
              </a:rPr>
              <a:t>姿勢、作業</a:t>
            </a:r>
            <a:r>
              <a:rPr lang="en-US" altLang="zh-TW" sz="2800" b="1" dirty="0" smtClean="0">
                <a:solidFill>
                  <a:srgbClr val="FF0000"/>
                </a:solidFill>
                <a:cs typeface="微軟正黑體"/>
              </a:rPr>
              <a:t>)</a:t>
            </a:r>
            <a:r>
              <a:rPr lang="zh-TW" altLang="zh-TW" sz="2800" b="1" dirty="0" smtClean="0">
                <a:cs typeface="微軟正黑體"/>
              </a:rPr>
              <a:t>及</a:t>
            </a:r>
            <a:endParaRPr lang="en-US" altLang="zh-TW" sz="2800" b="1" dirty="0" smtClean="0">
              <a:cs typeface="微軟正黑體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800" b="1" dirty="0">
                <a:solidFill>
                  <a:srgbClr val="FF0000"/>
                </a:solidFill>
                <a:cs typeface="微軟正黑體"/>
              </a:rPr>
              <a:t>	</a:t>
            </a:r>
            <a:r>
              <a:rPr lang="zh-TW" altLang="zh-TW" sz="2800" b="1" dirty="0" smtClean="0">
                <a:solidFill>
                  <a:srgbClr val="FF0000"/>
                </a:solidFill>
                <a:cs typeface="微軟正黑體"/>
              </a:rPr>
              <a:t>自主生活習慣</a:t>
            </a:r>
            <a:r>
              <a:rPr lang="en-US" altLang="zh-TW" sz="2800" b="1" dirty="0" smtClean="0">
                <a:solidFill>
                  <a:srgbClr val="FF0000"/>
                </a:solidFill>
                <a:cs typeface="微軟正黑體"/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  <a:cs typeface="微軟正黑體"/>
              </a:rPr>
              <a:t>遲到、整潔</a:t>
            </a:r>
            <a:r>
              <a:rPr lang="en-US" altLang="zh-TW" sz="2800" b="1" dirty="0" smtClean="0">
                <a:solidFill>
                  <a:srgbClr val="FF0000"/>
                </a:solidFill>
                <a:cs typeface="微軟正黑體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800" b="1" dirty="0" smtClean="0">
              <a:cs typeface="微軟正黑體"/>
            </a:endParaRPr>
          </a:p>
          <a:p>
            <a:pPr>
              <a:lnSpc>
                <a:spcPct val="90000"/>
              </a:lnSpc>
            </a:pPr>
            <a:r>
              <a:rPr lang="zh-TW" altLang="zh-TW" sz="2800" b="1" dirty="0" smtClean="0">
                <a:cs typeface="微軟正黑體"/>
              </a:rPr>
              <a:t>孩子養成</a:t>
            </a:r>
            <a:r>
              <a:rPr lang="zh-TW" altLang="zh-TW" sz="2800" b="1" dirty="0" smtClean="0">
                <a:solidFill>
                  <a:srgbClr val="FF0000"/>
                </a:solidFill>
                <a:cs typeface="微軟正黑體"/>
              </a:rPr>
              <a:t>獨立自主</a:t>
            </a:r>
            <a:r>
              <a:rPr lang="zh-TW" altLang="zh-TW" sz="2800" b="1" dirty="0" smtClean="0">
                <a:cs typeface="微軟正黑體"/>
              </a:rPr>
              <a:t>的能力</a:t>
            </a:r>
            <a:r>
              <a:rPr lang="en-US" altLang="zh-TW" sz="2800" b="1" dirty="0" smtClean="0">
                <a:cs typeface="微軟正黑體"/>
              </a:rPr>
              <a:t>(</a:t>
            </a:r>
            <a:r>
              <a:rPr lang="zh-TW" altLang="zh-TW" sz="2800" b="1" dirty="0" smtClean="0">
                <a:cs typeface="微軟正黑體"/>
              </a:rPr>
              <a:t>做家事</a:t>
            </a:r>
            <a:r>
              <a:rPr lang="zh-TW" altLang="en-US" sz="2800" b="1" dirty="0" smtClean="0">
                <a:cs typeface="微軟正黑體"/>
              </a:rPr>
              <a:t>、寫作業</a:t>
            </a:r>
            <a:r>
              <a:rPr lang="en-US" altLang="zh-TW" sz="2800" b="1" dirty="0" smtClean="0">
                <a:cs typeface="微軟正黑體"/>
              </a:rPr>
              <a:t>)</a:t>
            </a:r>
            <a:r>
              <a:rPr lang="zh-TW" altLang="en-US" sz="2800" b="1" dirty="0" smtClean="0">
                <a:cs typeface="微軟正黑體"/>
              </a:rPr>
              <a:t>。</a:t>
            </a:r>
            <a:endParaRPr lang="en-US" altLang="zh-TW" sz="2800" b="1" dirty="0" smtClean="0">
              <a:cs typeface="微軟正黑體"/>
            </a:endParaRPr>
          </a:p>
          <a:p>
            <a:pPr>
              <a:lnSpc>
                <a:spcPct val="90000"/>
              </a:lnSpc>
            </a:pPr>
            <a:r>
              <a:rPr lang="zh-TW" altLang="zh-TW" sz="2800" b="1" dirty="0" smtClean="0">
                <a:cs typeface="微軟正黑體"/>
              </a:rPr>
              <a:t>每天問問孩子</a:t>
            </a:r>
            <a:r>
              <a:rPr lang="zh-TW" altLang="zh-TW" sz="2800" b="1" u="sng" dirty="0" smtClean="0">
                <a:cs typeface="微軟正黑體"/>
              </a:rPr>
              <a:t>學習狀況</a:t>
            </a:r>
            <a:r>
              <a:rPr lang="zh-TW" altLang="zh-TW" sz="2800" b="1" dirty="0" smtClean="0">
                <a:cs typeface="微軟正黑體"/>
              </a:rPr>
              <a:t>，看看他的</a:t>
            </a:r>
            <a:r>
              <a:rPr lang="zh-TW" altLang="zh-TW" sz="2800" b="1" u="sng" dirty="0" smtClean="0">
                <a:cs typeface="微軟正黑體"/>
              </a:rPr>
              <a:t>作業</a:t>
            </a:r>
            <a:r>
              <a:rPr lang="zh-TW" altLang="zh-TW" sz="2800" b="1" dirty="0" smtClean="0">
                <a:cs typeface="微軟正黑體"/>
              </a:rPr>
              <a:t>。</a:t>
            </a:r>
            <a:endParaRPr lang="en-US" altLang="zh-TW" sz="2800" b="1" dirty="0" smtClean="0">
              <a:cs typeface="微軟正黑體"/>
            </a:endParaRPr>
          </a:p>
          <a:p>
            <a:pPr>
              <a:lnSpc>
                <a:spcPct val="90000"/>
              </a:lnSpc>
            </a:pPr>
            <a:endParaRPr lang="en-US" altLang="zh-TW" sz="2800" b="1" dirty="0" smtClean="0">
              <a:cs typeface="微軟正黑體"/>
            </a:endParaRPr>
          </a:p>
          <a:p>
            <a:pPr>
              <a:lnSpc>
                <a:spcPct val="90000"/>
              </a:lnSpc>
            </a:pPr>
            <a:r>
              <a:rPr lang="zh-TW" altLang="zh-TW" sz="2800" b="1" dirty="0" smtClean="0">
                <a:cs typeface="微軟正黑體"/>
              </a:rPr>
              <a:t>注重孩子的</a:t>
            </a:r>
            <a:r>
              <a:rPr lang="zh-TW" altLang="zh-TW" sz="2800" b="1" dirty="0" smtClean="0">
                <a:solidFill>
                  <a:srgbClr val="FF0000"/>
                </a:solidFill>
                <a:cs typeface="微軟正黑體"/>
              </a:rPr>
              <a:t>個別差異</a:t>
            </a:r>
            <a:r>
              <a:rPr lang="zh-TW" altLang="en-US" sz="2800" b="1" dirty="0" smtClean="0">
                <a:cs typeface="微軟正黑體"/>
              </a:rPr>
              <a:t>。</a:t>
            </a:r>
            <a:endParaRPr lang="en-US" altLang="zh-TW" sz="2800" b="1" dirty="0" smtClean="0">
              <a:cs typeface="微軟正黑體"/>
            </a:endParaRPr>
          </a:p>
          <a:p>
            <a:pPr>
              <a:lnSpc>
                <a:spcPct val="90000"/>
              </a:lnSpc>
            </a:pPr>
            <a:r>
              <a:rPr lang="zh-TW" altLang="zh-TW" sz="2800" b="1" u="sng" dirty="0" smtClean="0">
                <a:cs typeface="微軟正黑體"/>
              </a:rPr>
              <a:t>不以成績論</a:t>
            </a:r>
            <a:r>
              <a:rPr lang="zh-TW" altLang="zh-TW" sz="2800" b="1" u="sng" dirty="0">
                <a:cs typeface="微軟正黑體"/>
              </a:rPr>
              <a:t>英雄</a:t>
            </a:r>
            <a:r>
              <a:rPr lang="zh-TW" altLang="zh-TW" sz="2800" b="1" dirty="0">
                <a:cs typeface="微軟正黑體"/>
              </a:rPr>
              <a:t>，接受孩子的成敗。</a:t>
            </a:r>
            <a:endParaRPr lang="zh-TW" altLang="en-US" sz="2800" dirty="0" smtClean="0">
              <a:cs typeface="微軟正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獎懲制度</a:t>
            </a: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：</a:t>
            </a:r>
            <a:endParaRPr kumimoji="0" lang="en-US" altLang="zh-TW" sz="2600" b="1" dirty="0" smtClean="0">
              <a:solidFill>
                <a:srgbClr val="483226"/>
              </a:solidFill>
              <a:latin typeface="Franklin Gothic Book"/>
              <a:ea typeface="微軟正黑體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en-US" sz="2600" b="1" dirty="0" smtClean="0">
                <a:solidFill>
                  <a:srgbClr val="FF0000"/>
                </a:solidFill>
                <a:latin typeface="Franklin Gothic Book"/>
                <a:ea typeface="微軟正黑體"/>
                <a:cs typeface="微軟正黑體"/>
              </a:rPr>
              <a:t>多</a:t>
            </a:r>
            <a:r>
              <a:rPr kumimoji="0" lang="zh-TW" altLang="zh-TW" sz="2600" b="1" dirty="0" smtClean="0">
                <a:solidFill>
                  <a:srgbClr val="FF0000"/>
                </a:solidFill>
                <a:latin typeface="Franklin Gothic Book"/>
                <a:ea typeface="微軟正黑體"/>
                <a:cs typeface="微軟正黑體"/>
              </a:rPr>
              <a:t>讚美</a:t>
            </a:r>
            <a:r>
              <a:rPr kumimoji="0" lang="zh-TW" altLang="en-US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：</a:t>
            </a: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培養</a:t>
            </a:r>
            <a:r>
              <a:rPr kumimoji="0" lang="zh-TW" altLang="zh-TW" sz="2600" b="1" dirty="0" smtClean="0">
                <a:solidFill>
                  <a:srgbClr val="FF0000"/>
                </a:solidFill>
                <a:latin typeface="Franklin Gothic Book"/>
                <a:ea typeface="微軟正黑體"/>
                <a:cs typeface="微軟正黑體"/>
              </a:rPr>
              <a:t>榮譽</a:t>
            </a:r>
            <a:r>
              <a:rPr kumimoji="0" lang="zh-TW" altLang="zh-TW" sz="2600" b="1" dirty="0">
                <a:solidFill>
                  <a:srgbClr val="FF0000"/>
                </a:solidFill>
                <a:latin typeface="Franklin Gothic Book"/>
                <a:ea typeface="微軟正黑體"/>
                <a:cs typeface="微軟正黑體"/>
              </a:rPr>
              <a:t>心</a:t>
            </a: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。</a:t>
            </a:r>
            <a:endParaRPr kumimoji="0" lang="en-US" altLang="zh-TW" sz="2600" b="1" dirty="0" smtClean="0">
              <a:solidFill>
                <a:srgbClr val="483226"/>
              </a:solidFill>
              <a:latin typeface="Franklin Gothic Book"/>
              <a:ea typeface="微軟正黑體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隨時注意</a:t>
            </a:r>
            <a:r>
              <a:rPr kumimoji="0" lang="zh-TW" altLang="en-US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：</a:t>
            </a:r>
            <a:r>
              <a:rPr kumimoji="0" lang="zh-TW" altLang="zh-TW" sz="2600" b="1" dirty="0" smtClean="0">
                <a:solidFill>
                  <a:srgbClr val="00B050"/>
                </a:solidFill>
                <a:latin typeface="Franklin Gothic Book"/>
                <a:ea typeface="微軟正黑體"/>
                <a:cs typeface="微軟正黑體"/>
              </a:rPr>
              <a:t>行為</a:t>
            </a:r>
            <a:r>
              <a:rPr kumimoji="0" lang="zh-TW" altLang="zh-TW" sz="2600" b="1" dirty="0">
                <a:solidFill>
                  <a:srgbClr val="00B050"/>
                </a:solidFill>
                <a:latin typeface="Franklin Gothic Book"/>
                <a:ea typeface="微軟正黑體"/>
                <a:cs typeface="微軟正黑體"/>
              </a:rPr>
              <a:t>偏差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或</a:t>
            </a:r>
            <a:r>
              <a:rPr kumimoji="0" lang="zh-TW" altLang="zh-TW" sz="2600" b="1" dirty="0">
                <a:solidFill>
                  <a:srgbClr val="00B050"/>
                </a:solidFill>
                <a:latin typeface="Franklin Gothic Book"/>
                <a:ea typeface="微軟正黑體"/>
                <a:cs typeface="微軟正黑體"/>
              </a:rPr>
              <a:t>屢勸不聽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的行為，適時適量給予機會教育。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endParaRPr kumimoji="0" lang="en-US" altLang="zh-TW" sz="2600" b="1" dirty="0">
              <a:solidFill>
                <a:srgbClr val="483226"/>
              </a:solidFill>
              <a:latin typeface="Franklin Gothic Book"/>
              <a:ea typeface="微軟正黑體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孩子對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老師的交代難免會傳達錯誤</a:t>
            </a: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，若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有任何的問題</a:t>
            </a:r>
            <a:r>
              <a:rPr kumimoji="0" lang="zh-TW" altLang="zh-TW" sz="2600" b="1" dirty="0" smtClean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，可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利用聯絡簿、電話、或是當面溝通。</a:t>
            </a:r>
            <a:endParaRPr kumimoji="0" lang="en-US" altLang="zh-TW" sz="2600" b="1" dirty="0">
              <a:solidFill>
                <a:srgbClr val="483226"/>
              </a:solidFill>
              <a:latin typeface="Franklin Gothic Book"/>
              <a:ea typeface="微軟正黑體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kumimoji="0" lang="en-US" altLang="zh-TW" sz="2600" b="1" dirty="0">
              <a:solidFill>
                <a:srgbClr val="483226"/>
              </a:solidFill>
              <a:latin typeface="Franklin Gothic Book"/>
              <a:ea typeface="微軟正黑體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天氣多變，請隨時為孩子增減衣物。夏天天氣炎熱，</a:t>
            </a:r>
            <a:r>
              <a:rPr kumimoji="0" lang="zh-TW" altLang="en-US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請幫孩子準備水壺，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容易流汗的孩子</a:t>
            </a:r>
            <a:r>
              <a:rPr kumimoji="0" lang="zh-TW" altLang="en-US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也</a:t>
            </a:r>
            <a:r>
              <a:rPr kumimoji="0" lang="zh-TW" altLang="zh-TW" sz="2600" b="1" dirty="0">
                <a:solidFill>
                  <a:srgbClr val="483226"/>
                </a:solidFill>
                <a:latin typeface="Franklin Gothic Book"/>
                <a:ea typeface="微軟正黑體"/>
                <a:cs typeface="微軟正黑體"/>
              </a:rPr>
              <a:t>最好帶一條毛巾、或是替換衣物，以保持個人衛生。</a:t>
            </a:r>
            <a:endParaRPr kumimoji="0" lang="zh-TW" altLang="en-US" sz="3000" dirty="0">
              <a:solidFill>
                <a:srgbClr val="483226"/>
              </a:solidFill>
              <a:latin typeface="Franklin Gothic Book"/>
              <a:ea typeface="微軟正黑體"/>
              <a:cs typeface="微軟正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>
          <a:xfrm>
            <a:off x="468313" y="1196752"/>
            <a:ext cx="8229600" cy="478494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全班有</a:t>
            </a:r>
            <a:r>
              <a:rPr kumimoji="0" lang="en-US" altLang="zh-TW" sz="2400" b="1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27</a:t>
            </a:r>
            <a:r>
              <a:rPr kumimoji="0" lang="zh-TW" altLang="zh-TW" sz="2400" b="1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位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小朋友，下課時間有限，不易做到充分的</a:t>
            </a:r>
            <a:r>
              <a:rPr kumimoji="0"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補救教學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。若發現孩子在學習上出現困難，讓我們一起找出其困難所在，雙方彼此配合，協助孩子獲得幫助。</a:t>
            </a:r>
          </a:p>
          <a:p>
            <a:pPr marL="342900" indent="-342900">
              <a:spcBef>
                <a:spcPct val="20000"/>
              </a:spcBef>
            </a:pPr>
            <a:endParaRPr kumimoji="0" lang="en-US" altLang="zh-TW" sz="2400" b="1" dirty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孩子在校時間長，與同學相處的機會也多，難免會出現糾紛，請一起勸勉孩子學習包容的心，同時，也教導孩子學習說 “</a:t>
            </a:r>
            <a:r>
              <a:rPr kumimoji="0" lang="zh-TW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請、謝謝、對不起</a:t>
            </a:r>
            <a:r>
              <a:rPr kumimoji="0" lang="zh-TW" altLang="zh-TW" sz="2400" b="1" dirty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”，同學間的相處才會和諧</a:t>
            </a:r>
            <a:r>
              <a:rPr kumimoji="0" lang="zh-TW" altLang="zh-TW" sz="2400" b="1" dirty="0" smtClean="0">
                <a:solidFill>
                  <a:srgbClr val="483226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微軟正黑體"/>
              </a:rPr>
              <a:t>。</a:t>
            </a:r>
            <a:endParaRPr kumimoji="0" lang="en-US" altLang="zh-TW" sz="2400" b="1" dirty="0" smtClean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en-US" altLang="zh-TW" sz="2400" b="1" dirty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</a:pP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注意孩子作息與言行，若有</a:t>
            </a:r>
            <a:r>
              <a:rPr lang="zh-TW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沉迷</a:t>
            </a:r>
            <a:r>
              <a:rPr lang="en-US" altLang="zh-TW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3C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電腦、電動和電視的習性，我們一起協助調整改善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zh-TW" altLang="en-US" sz="2400" b="1" dirty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endParaRPr kumimoji="0" lang="zh-TW" altLang="en-US" sz="2400" b="1" dirty="0">
              <a:solidFill>
                <a:srgbClr val="483226"/>
              </a:solidFill>
              <a:latin typeface="標楷體" panose="03000509000000000000" pitchFamily="65" charset="-120"/>
              <a:ea typeface="標楷體" panose="03000509000000000000" pitchFamily="65" charset="-120"/>
              <a:cs typeface="微軟正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不事事代勞，多給孩子機會</a:t>
            </a:r>
            <a:r>
              <a:rPr kumimoji="0" lang="zh-TW" altLang="en-US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kumimoji="0" lang="zh-TW" altLang="zh-TW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養成孩子對自己負責任的態度，</a:t>
            </a:r>
            <a:r>
              <a:rPr kumimoji="0" lang="zh-TW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睡覺前及上學前</a:t>
            </a:r>
            <a:r>
              <a:rPr kumimoji="0" lang="zh-TW" altLang="zh-TW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請孩子務必自己</a:t>
            </a:r>
            <a:r>
              <a:rPr kumimoji="0" lang="zh-TW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檢核學用品</a:t>
            </a:r>
            <a:r>
              <a:rPr kumimoji="0" lang="zh-TW" altLang="zh-TW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  <a:cs typeface="微軟正黑體"/>
              </a:rPr>
              <a:t>是否帶齊全，以免東西忘了帶。</a:t>
            </a:r>
            <a:endParaRPr kumimoji="0" lang="zh-TW" altLang="en-US" sz="26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endParaRPr kumimoji="0" lang="zh-TW" altLang="en-US" sz="26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zh-TW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請每日檢查聯絡簿並簽名，</a:t>
            </a:r>
            <a:r>
              <a:rPr kumimoji="0" lang="zh-TW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督導孩子認真完成各項作業，並訂正錯誤</a:t>
            </a:r>
            <a:r>
              <a:rPr kumimoji="0" lang="zh-TW" altLang="zh-TW" sz="2600" b="1" dirty="0">
                <a:solidFill>
                  <a:srgbClr val="483226"/>
                </a:solidFill>
                <a:latin typeface="標楷體" pitchFamily="65" charset="-120"/>
                <a:ea typeface="標楷體" pitchFamily="65" charset="-120"/>
              </a:rPr>
              <a:t>。作業訂正：其關乎整個學習的成功與否，請家長在簽名之前，務必再次檢查孩子上次的作業是否確實訂正無誤。</a:t>
            </a:r>
            <a:endParaRPr kumimoji="0" lang="zh-TW" altLang="en-US" sz="26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endParaRPr kumimoji="0" lang="zh-TW" altLang="en-US" sz="26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kumimoji="0" lang="zh-TW" altLang="en-US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不要立即給孩子答案</a:t>
            </a:r>
            <a:r>
              <a:rPr kumimoji="0" lang="zh-TW" altLang="en-US" sz="2600" b="1" dirty="0">
                <a:latin typeface="標楷體" pitchFamily="65" charset="-120"/>
                <a:ea typeface="標楷體" pitchFamily="65" charset="-120"/>
              </a:rPr>
              <a:t>，可以鼓勵孩子多思考，或反問孩子</a:t>
            </a:r>
            <a:r>
              <a:rPr kumimoji="0" lang="en-US" altLang="zh-TW" sz="26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kumimoji="0" lang="zh-TW" altLang="en-US" sz="2600" b="1" dirty="0">
                <a:latin typeface="標楷體" pitchFamily="65" charset="-120"/>
                <a:ea typeface="標楷體" pitchFamily="65" charset="-120"/>
              </a:rPr>
              <a:t>「你認為呢？」「還可以怎麼做？」</a:t>
            </a:r>
            <a:endParaRPr kumimoji="0" lang="en-US" altLang="zh-TW" sz="26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/>
            <a:endParaRPr kumimoji="0" lang="en-US" altLang="zh-TW" sz="2600" b="1" dirty="0">
              <a:solidFill>
                <a:srgbClr val="483226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525962"/>
          </a:xfrm>
        </p:spPr>
        <p:txBody>
          <a:bodyPr/>
          <a:lstStyle/>
          <a:p>
            <a:r>
              <a:rPr lang="zh-TW" altLang="en-US" b="1" dirty="0" smtClean="0">
                <a:cs typeface="微軟正黑體"/>
              </a:rPr>
              <a:t> 國語</a:t>
            </a:r>
            <a:endParaRPr lang="en-US" altLang="zh-TW" b="1" dirty="0" smtClean="0">
              <a:cs typeface="微軟正黑體"/>
            </a:endParaRPr>
          </a:p>
          <a:p>
            <a:pPr>
              <a:buFontTx/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</a:t>
            </a:r>
            <a:r>
              <a:rPr lang="zh-TW" altLang="zh-TW" sz="2400" b="1" dirty="0" smtClean="0">
                <a:latin typeface="微軟正黑體"/>
                <a:cs typeface="微軟正黑體"/>
              </a:rPr>
              <a:t>養成寫字和閱讀正確姿勢及習慣。</a:t>
            </a:r>
          </a:p>
          <a:p>
            <a:pPr>
              <a:buFontTx/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基礎：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生字、造詞、造句</a:t>
            </a:r>
          </a:p>
          <a:p>
            <a:pPr>
              <a:buFontTx/>
              <a:buNone/>
            </a:pP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  進階：內涵、思考、統整</a:t>
            </a:r>
            <a:endParaRPr lang="zh-TW" altLang="zh-TW" sz="2400" b="1" dirty="0" smtClean="0">
              <a:latin typeface="微軟正黑體"/>
              <a:cs typeface="微軟正黑體"/>
            </a:endParaRPr>
          </a:p>
          <a:p>
            <a:pPr>
              <a:buFontTx/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</a:t>
            </a:r>
            <a:r>
              <a:rPr lang="zh-TW" altLang="zh-TW" sz="2400" b="1" dirty="0" smtClean="0">
                <a:latin typeface="微軟正黑體"/>
                <a:cs typeface="微軟正黑體"/>
              </a:rPr>
              <a:t>培養良好的聆聽、朗讀、做筆記習慣</a:t>
            </a:r>
            <a:r>
              <a:rPr lang="zh-TW" altLang="en-US" sz="2400" b="1" dirty="0" smtClean="0">
                <a:latin typeface="微軟正黑體"/>
                <a:cs typeface="微軟正黑體"/>
              </a:rPr>
              <a:t>。</a:t>
            </a:r>
            <a:endParaRPr lang="zh-TW" altLang="zh-TW" sz="2400" b="1" dirty="0" smtClean="0">
              <a:latin typeface="微軟正黑體"/>
              <a:cs typeface="微軟正黑體"/>
            </a:endParaRPr>
          </a:p>
          <a:p>
            <a:pPr>
              <a:buFontTx/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</a:t>
            </a:r>
            <a:r>
              <a:rPr lang="zh-TW" altLang="zh-TW" sz="2400" b="1" dirty="0" smtClean="0">
                <a:latin typeface="微軟正黑體"/>
                <a:cs typeface="微軟正黑體"/>
              </a:rPr>
              <a:t>鼓勵孩子多閱讀課外讀物</a:t>
            </a:r>
            <a:r>
              <a:rPr lang="zh-TW" altLang="en-US" sz="2400" b="1" dirty="0" smtClean="0">
                <a:latin typeface="微軟正黑體"/>
                <a:cs typeface="微軟正黑體"/>
              </a:rPr>
              <a:t>。</a:t>
            </a:r>
            <a:endParaRPr lang="en-US" altLang="zh-TW" sz="2400" b="1" dirty="0" smtClean="0">
              <a:latin typeface="微軟正黑體"/>
              <a:cs typeface="微軟正黑體"/>
            </a:endParaRPr>
          </a:p>
          <a:p>
            <a:pPr>
              <a:buFontTx/>
              <a:buNone/>
            </a:pPr>
            <a:endParaRPr lang="en-US" altLang="zh-TW" sz="2400" b="1" dirty="0">
              <a:latin typeface="微軟正黑體"/>
              <a:cs typeface="微軟正黑體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4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cs typeface="微軟正黑體"/>
              </a:rPr>
              <a:t>詩詞教學、成語補充</a:t>
            </a:r>
            <a:endParaRPr lang="zh-TW" altLang="zh-TW" sz="2400" b="1" dirty="0" smtClean="0">
              <a:solidFill>
                <a:schemeClr val="tx2">
                  <a:lumMod val="50000"/>
                  <a:lumOff val="50000"/>
                </a:schemeClr>
              </a:solidFill>
              <a:latin typeface="微軟正黑體"/>
              <a:cs typeface="微軟正黑體"/>
            </a:endParaRPr>
          </a:p>
          <a:p>
            <a:pPr>
              <a:buFontTx/>
              <a:buNone/>
            </a:pPr>
            <a:endParaRPr lang="zh-TW" altLang="en-US" b="1" dirty="0" smtClean="0">
              <a:cs typeface="微軟正黑體"/>
            </a:endParaRPr>
          </a:p>
        </p:txBody>
      </p:sp>
      <p:sp>
        <p:nvSpPr>
          <p:cNvPr id="24579" name="內容版面配置區 3"/>
          <p:cNvSpPr>
            <a:spLocks noGrp="1"/>
          </p:cNvSpPr>
          <p:nvPr>
            <p:ph sz="half" idx="2"/>
          </p:nvPr>
        </p:nvSpPr>
        <p:spPr>
          <a:xfrm>
            <a:off x="4643438" y="1196975"/>
            <a:ext cx="4038600" cy="4525963"/>
          </a:xfrm>
        </p:spPr>
        <p:txBody>
          <a:bodyPr/>
          <a:lstStyle/>
          <a:p>
            <a:r>
              <a:rPr lang="zh-TW" altLang="en-US" b="1" dirty="0" smtClean="0">
                <a:cs typeface="微軟正黑體"/>
              </a:rPr>
              <a:t> 數學</a:t>
            </a:r>
            <a:endParaRPr lang="en-US" altLang="zh-TW" b="1" dirty="0" smtClean="0">
              <a:cs typeface="微軟正黑體"/>
            </a:endParaRPr>
          </a:p>
          <a:p>
            <a:pPr>
              <a:buFont typeface="Wingdings 2" pitchFamily="18" charset="2"/>
              <a:buChar char="u"/>
            </a:pP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基本運算能力</a:t>
            </a:r>
          </a:p>
          <a:p>
            <a:pPr>
              <a:buFont typeface="Wingdings 2" pitchFamily="18" charset="2"/>
              <a:buChar char="v"/>
            </a:pP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讀題、審題</a:t>
            </a:r>
            <a:endParaRPr lang="zh-TW" altLang="zh-TW" sz="2400" b="1" dirty="0" smtClean="0">
              <a:latin typeface="微軟正黑體"/>
              <a:cs typeface="微軟正黑體"/>
            </a:endParaRPr>
          </a:p>
          <a:p>
            <a:pPr>
              <a:buFont typeface="Wingdings 2" pitchFamily="18" charset="2"/>
              <a:buChar char="w"/>
            </a:pP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畫重點、</a:t>
            </a: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圖示</a:t>
            </a:r>
            <a:endParaRPr lang="zh-TW" altLang="en-US" sz="2400" b="1" dirty="0" smtClean="0">
              <a:latin typeface="微軟正黑體"/>
              <a:cs typeface="微軟正黑體"/>
              <a:sym typeface="Wingdings 2" pitchFamily="18" charset="2"/>
            </a:endParaRPr>
          </a:p>
          <a:p>
            <a:pPr>
              <a:buFontTx/>
              <a:buNone/>
            </a:pPr>
            <a:r>
              <a:rPr lang="zh-TW" altLang="zh-TW" sz="2400" b="1" dirty="0" smtClean="0">
                <a:latin typeface="微軟正黑體"/>
                <a:cs typeface="微軟正黑體"/>
                <a:sym typeface="Wingdings 2" pitchFamily="18" charset="2"/>
              </a:rPr>
              <a:t>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主動認識數學，</a:t>
            </a:r>
            <a:endParaRPr lang="en-US" altLang="zh-TW" sz="2400" b="1" dirty="0" smtClean="0">
              <a:latin typeface="微軟正黑體"/>
              <a:cs typeface="微軟正黑體"/>
              <a:sym typeface="Wingdings 2" pitchFamily="18" charset="2"/>
            </a:endParaRPr>
          </a:p>
          <a:p>
            <a:pPr>
              <a:buFontTx/>
              <a:buNone/>
            </a:pPr>
            <a:r>
              <a:rPr lang="zh-TW" altLang="en-US" sz="2400" b="1" dirty="0">
                <a:latin typeface="微軟正黑體"/>
                <a:cs typeface="微軟正黑體"/>
                <a:sym typeface="Wingdings 2" pitchFamily="18" charset="2"/>
              </a:rPr>
              <a:t> </a:t>
            </a:r>
            <a:r>
              <a:rPr lang="zh-TW" altLang="en-US" sz="2400" b="1" dirty="0" smtClean="0">
                <a:latin typeface="微軟正黑體"/>
                <a:cs typeface="微軟正黑體"/>
                <a:sym typeface="Wingdings 2" pitchFamily="18" charset="2"/>
              </a:rPr>
              <a:t>  別讓數學不認識自己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SC_MS_EA_Academic_ID07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MSC_MS_EA_Academic_ID07</Template>
  <TotalTime>0</TotalTime>
  <Words>939</Words>
  <Application>Microsoft Office PowerPoint</Application>
  <PresentationFormat>如螢幕大小 (4:3)</PresentationFormat>
  <Paragraphs>129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Franklin Gothic Book</vt:lpstr>
      <vt:lpstr>Franklin Gothic Medium</vt:lpstr>
      <vt:lpstr>Tahoma</vt:lpstr>
      <vt:lpstr>Wingdings</vt:lpstr>
      <vt:lpstr>Wingdings 2</vt:lpstr>
      <vt:lpstr>MSC_MS_EA_Academic_ID07</vt:lpstr>
      <vt:lpstr>PowerPoint 簡報</vt:lpstr>
      <vt:lpstr>校務宣導</vt:lpstr>
      <vt:lpstr>PowerPoint 簡報</vt:lpstr>
      <vt:lpstr>班級經營理念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議題討論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/>
  <cp:lastModifiedBy/>
  <cp:revision>6</cp:revision>
  <dcterms:created xsi:type="dcterms:W3CDTF">2010-09-13T08:13:01Z</dcterms:created>
  <dcterms:modified xsi:type="dcterms:W3CDTF">2019-02-19T00:59:18Z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TC010362645</vt:lpwstr>
  </property>
  <property fmtid="{D5CDD505-2E9C-101B-9397-08002B2CF9AE}" pid="3" name="_MsoHelpTopicId">
    <vt:lpwstr/>
  </property>
</Properties>
</file>