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  <p:sldMasterId id="2147483696" r:id="rId3"/>
  </p:sldMasterIdLst>
  <p:notesMasterIdLst>
    <p:notesMasterId r:id="rId64"/>
  </p:notesMasterIdLst>
  <p:sldIdLst>
    <p:sldId id="460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74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452" r:id="rId56"/>
    <p:sldId id="453" r:id="rId57"/>
    <p:sldId id="454" r:id="rId58"/>
    <p:sldId id="455" r:id="rId59"/>
    <p:sldId id="456" r:id="rId60"/>
    <p:sldId id="457" r:id="rId61"/>
    <p:sldId id="458" r:id="rId62"/>
    <p:sldId id="45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4" autoAdjust="0"/>
    <p:restoredTop sz="90049" autoAdjust="0"/>
  </p:normalViewPr>
  <p:slideViewPr>
    <p:cSldViewPr snapToGrid="0" snapToObjects="1">
      <p:cViewPr varScale="1">
        <p:scale>
          <a:sx n="64" d="100"/>
          <a:sy n="64" d="100"/>
        </p:scale>
        <p:origin x="86" y="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5B4-442F-AA00-AEF71FFBD37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D5B4-442F-AA00-AEF71FFBD37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D5B4-442F-AA00-AEF71FFBD37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D5B4-442F-AA00-AEF71FFBD37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D5B4-442F-AA00-AEF71FFBD375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2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綜合!$B$2:$F$2</c:f>
              <c:strCache>
                <c:ptCount val="5"/>
                <c:pt idx="0">
                  <c:v>很滿意(人)</c:v>
                </c:pt>
                <c:pt idx="1">
                  <c:v>滿意(人)</c:v>
                </c:pt>
                <c:pt idx="2">
                  <c:v>可接受(人)</c:v>
                </c:pt>
                <c:pt idx="3">
                  <c:v>不滿意(人)</c:v>
                </c:pt>
                <c:pt idx="4">
                  <c:v>很不滿意(人)</c:v>
                </c:pt>
              </c:strCache>
            </c:strRef>
          </c:cat>
          <c:val>
            <c:numRef>
              <c:f>綜合!$B$13:$F$13</c:f>
              <c:numCache>
                <c:formatCode>General</c:formatCode>
                <c:ptCount val="5"/>
                <c:pt idx="0">
                  <c:v>8570</c:v>
                </c:pt>
                <c:pt idx="1">
                  <c:v>2836</c:v>
                </c:pt>
                <c:pt idx="2">
                  <c:v>1090</c:v>
                </c:pt>
                <c:pt idx="3">
                  <c:v>158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B4-442F-AA00-AEF71FFBD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229467175498771"/>
          <c:y val="0.29439157745731226"/>
          <c:w val="0.17914651466112752"/>
          <c:h val="0.40226028488012033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54625-6748-4620-AA67-7F0A52D5C91B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B1F209E-F148-4D86-B4B7-4AD096727BB8}">
      <dgm:prSet phldrT="[文字]" custT="1"/>
      <dgm:spPr>
        <a:xfrm>
          <a:off x="2192901" y="72239"/>
          <a:ext cx="5116771" cy="4385803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zh-TW" alt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本校自</a:t>
          </a:r>
          <a:r>
            <a:rPr lang="en-US" altLang="zh-TW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102</a:t>
          </a:r>
          <a:r>
            <a:rPr lang="zh-TW" alt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學年度開始申請專案，進行數位學習</a:t>
          </a:r>
          <a:endParaRPr lang="en-US" altLang="zh-TW" sz="2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algn="l"/>
          <a:r>
            <a:rPr lang="zh-TW" alt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軟、硬體的設置、整合及教育</a:t>
          </a:r>
          <a:endParaRPr lang="zh-TW" altLang="en-US" sz="2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36A197C-EA25-400E-8FA7-39EE75C09EAF}" type="parTrans" cxnId="{6E2B1D25-2BDC-407B-AB24-3B58D01E4962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8F813E-9D07-41FC-BAA3-5387758D5F41}" type="sibTrans" cxnId="{6E2B1D25-2BDC-407B-AB24-3B58D01E4962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EE61B0-584B-40E3-A10A-4D165F1731DB}">
      <dgm:prSet custT="1"/>
      <dgm:spPr>
        <a:xfrm>
          <a:off x="2192901" y="1387983"/>
          <a:ext cx="5116771" cy="2850769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zh-TW" alt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民權國小三</a:t>
          </a:r>
          <a:r>
            <a:rPr lang="zh-TW" altLang="en-US" sz="2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至六年級學生人數與行動載具數比超過</a:t>
          </a:r>
          <a:r>
            <a:rPr lang="en-US" altLang="en-US" sz="2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25%</a:t>
          </a:r>
          <a:r>
            <a:rPr lang="zh-TW" altLang="en-US" sz="2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。中、高年級英文課程全面導入</a:t>
          </a:r>
          <a:r>
            <a:rPr lang="zh-TW" altLang="en-US" sz="2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行動學習</a:t>
          </a:r>
        </a:p>
      </dgm:t>
    </dgm:pt>
    <dgm:pt modelId="{2456911E-2C65-4633-BFF7-E376D4E6E3CD}" type="parTrans" cxnId="{16100EFA-52AD-4E19-977D-9E37C34218AA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52BEBB-2A66-4655-BDBB-8D2BC9017C6C}" type="sibTrans" cxnId="{16100EFA-52AD-4E19-977D-9E37C34218AA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4FC235-941F-4C46-9A68-F0F1194B4507}">
      <dgm:prSet custT="1"/>
      <dgm:spPr>
        <a:xfrm>
          <a:off x="2192901" y="2703722"/>
          <a:ext cx="5116771" cy="1315739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zh-TW" altLang="en-US" sz="2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校內行動</a:t>
          </a:r>
          <a:r>
            <a:rPr lang="zh-TW" altLang="en-US" sz="2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載具數量提升年增加率</a:t>
          </a:r>
          <a:r>
            <a:rPr lang="zh-TW" altLang="en-US" sz="2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超過</a:t>
          </a:r>
          <a:r>
            <a:rPr lang="en-US" altLang="en-US" sz="22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135%</a:t>
          </a:r>
          <a:endParaRPr lang="zh-TW" altLang="en-US" sz="2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F8EF5A9-24FE-4627-BE77-42AC12CA9AB4}" type="parTrans" cxnId="{E56EEA37-4A14-4D4C-902A-74DA79376490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B5D1C5-A976-4096-A7DB-1A4D11B9667A}" type="sibTrans" cxnId="{E56EEA37-4A14-4D4C-902A-74DA79376490}">
      <dgm:prSet/>
      <dgm:spPr/>
      <dgm:t>
        <a:bodyPr/>
        <a:lstStyle/>
        <a:p>
          <a:pPr algn="l"/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E32405-2FA7-442B-BFDD-C7FD8B024646}" type="pres">
      <dgm:prSet presAssocID="{D3254625-6748-4620-AA67-7F0A52D5C91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730DE57-73A6-41DE-A8E6-7AC0C6E84D85}" type="pres">
      <dgm:prSet presAssocID="{9B1F209E-F148-4D86-B4B7-4AD096727BB8}" presName="circle1" presStyleLbl="node1" presStyleIdx="0" presStyleCnt="3"/>
      <dgm:spPr>
        <a:xfrm>
          <a:off x="0" y="72239"/>
          <a:ext cx="4385803" cy="4385803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33051265-B620-4820-91EC-04837025CAB8}" type="pres">
      <dgm:prSet presAssocID="{9B1F209E-F148-4D86-B4B7-4AD096727BB8}" presName="space" presStyleCnt="0"/>
      <dgm:spPr/>
    </dgm:pt>
    <dgm:pt modelId="{F60ED0E7-8CB2-45D6-BC68-EBB2AC5BB1D5}" type="pres">
      <dgm:prSet presAssocID="{9B1F209E-F148-4D86-B4B7-4AD096727BB8}" presName="rect1" presStyleLbl="alignAcc1" presStyleIdx="0" presStyleCnt="3"/>
      <dgm:spPr/>
      <dgm:t>
        <a:bodyPr/>
        <a:lstStyle/>
        <a:p>
          <a:endParaRPr lang="zh-TW" altLang="en-US"/>
        </a:p>
      </dgm:t>
    </dgm:pt>
    <dgm:pt modelId="{C43B2684-44FC-443D-96A7-1D146BFE4194}" type="pres">
      <dgm:prSet presAssocID="{D5EE61B0-584B-40E3-A10A-4D165F1731DB}" presName="vertSpace2" presStyleLbl="node1" presStyleIdx="0" presStyleCnt="3"/>
      <dgm:spPr/>
    </dgm:pt>
    <dgm:pt modelId="{62D2F48A-F8E7-4F7E-ABE4-00542EA0E74D}" type="pres">
      <dgm:prSet presAssocID="{D5EE61B0-584B-40E3-A10A-4D165F1731DB}" presName="circle2" presStyleLbl="node1" presStyleIdx="1" presStyleCnt="3"/>
      <dgm:spPr>
        <a:xfrm>
          <a:off x="767517" y="1387983"/>
          <a:ext cx="2850769" cy="2850769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C0C50E9-A37E-4723-99D6-369611413A00}" type="pres">
      <dgm:prSet presAssocID="{D5EE61B0-584B-40E3-A10A-4D165F1731DB}" presName="rect2" presStyleLbl="alignAcc1" presStyleIdx="1" presStyleCnt="3"/>
      <dgm:spPr/>
      <dgm:t>
        <a:bodyPr/>
        <a:lstStyle/>
        <a:p>
          <a:endParaRPr lang="zh-TW" altLang="en-US"/>
        </a:p>
      </dgm:t>
    </dgm:pt>
    <dgm:pt modelId="{AFC40BB6-1A4F-43B4-B9C4-5BE229D6F3C2}" type="pres">
      <dgm:prSet presAssocID="{9A4FC235-941F-4C46-9A68-F0F1194B4507}" presName="vertSpace3" presStyleLbl="node1" presStyleIdx="1" presStyleCnt="3"/>
      <dgm:spPr/>
    </dgm:pt>
    <dgm:pt modelId="{55139F93-DABA-427B-9C21-B7F255D61F10}" type="pres">
      <dgm:prSet presAssocID="{9A4FC235-941F-4C46-9A68-F0F1194B4507}" presName="circle3" presStyleLbl="node1" presStyleIdx="2" presStyleCnt="3"/>
      <dgm:spPr>
        <a:xfrm>
          <a:off x="1535031" y="2703722"/>
          <a:ext cx="1315739" cy="1315739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505D0F9-7B29-4F78-A977-74B492DED0A9}" type="pres">
      <dgm:prSet presAssocID="{9A4FC235-941F-4C46-9A68-F0F1194B4507}" presName="rect3" presStyleLbl="alignAcc1" presStyleIdx="2" presStyleCnt="3"/>
      <dgm:spPr/>
      <dgm:t>
        <a:bodyPr/>
        <a:lstStyle/>
        <a:p>
          <a:endParaRPr lang="zh-TW" altLang="en-US"/>
        </a:p>
      </dgm:t>
    </dgm:pt>
    <dgm:pt modelId="{31788ED4-8A96-40EF-90E2-7508FAF9B0D3}" type="pres">
      <dgm:prSet presAssocID="{9B1F209E-F148-4D86-B4B7-4AD096727BB8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6C5637-48E6-451B-A5A1-7B898942C6A7}" type="pres">
      <dgm:prSet presAssocID="{D5EE61B0-584B-40E3-A10A-4D165F1731D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25443A-7F49-45CD-89FE-ACD1F0BCA1FF}" type="pres">
      <dgm:prSet presAssocID="{9A4FC235-941F-4C46-9A68-F0F1194B450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56EEA37-4A14-4D4C-902A-74DA79376490}" srcId="{D3254625-6748-4620-AA67-7F0A52D5C91B}" destId="{9A4FC235-941F-4C46-9A68-F0F1194B4507}" srcOrd="2" destOrd="0" parTransId="{5F8EF5A9-24FE-4627-BE77-42AC12CA9AB4}" sibTransId="{2BB5D1C5-A976-4096-A7DB-1A4D11B9667A}"/>
    <dgm:cxn modelId="{6E2B1D25-2BDC-407B-AB24-3B58D01E4962}" srcId="{D3254625-6748-4620-AA67-7F0A52D5C91B}" destId="{9B1F209E-F148-4D86-B4B7-4AD096727BB8}" srcOrd="0" destOrd="0" parTransId="{136A197C-EA25-400E-8FA7-39EE75C09EAF}" sibTransId="{748F813E-9D07-41FC-BAA3-5387758D5F41}"/>
    <dgm:cxn modelId="{4A0954B0-2480-4987-85ED-633E35FF93AE}" type="presOf" srcId="{D5EE61B0-584B-40E3-A10A-4D165F1731DB}" destId="{AC0C50E9-A37E-4723-99D6-369611413A00}" srcOrd="0" destOrd="0" presId="urn:microsoft.com/office/officeart/2005/8/layout/target3"/>
    <dgm:cxn modelId="{2C36EEEF-91FA-49F7-9C4F-20920E6963C7}" type="presOf" srcId="{9A4FC235-941F-4C46-9A68-F0F1194B4507}" destId="{E505D0F9-7B29-4F78-A977-74B492DED0A9}" srcOrd="0" destOrd="0" presId="urn:microsoft.com/office/officeart/2005/8/layout/target3"/>
    <dgm:cxn modelId="{BE876E12-F3A9-4429-BD04-D4A7A19688A4}" type="presOf" srcId="{D3254625-6748-4620-AA67-7F0A52D5C91B}" destId="{25E32405-2FA7-442B-BFDD-C7FD8B024646}" srcOrd="0" destOrd="0" presId="urn:microsoft.com/office/officeart/2005/8/layout/target3"/>
    <dgm:cxn modelId="{16100EFA-52AD-4E19-977D-9E37C34218AA}" srcId="{D3254625-6748-4620-AA67-7F0A52D5C91B}" destId="{D5EE61B0-584B-40E3-A10A-4D165F1731DB}" srcOrd="1" destOrd="0" parTransId="{2456911E-2C65-4633-BFF7-E376D4E6E3CD}" sibTransId="{9F52BEBB-2A66-4655-BDBB-8D2BC9017C6C}"/>
    <dgm:cxn modelId="{213D3922-3D1B-4D20-978D-EA2CAA73097C}" type="presOf" srcId="{9A4FC235-941F-4C46-9A68-F0F1194B4507}" destId="{AB25443A-7F49-45CD-89FE-ACD1F0BCA1FF}" srcOrd="1" destOrd="0" presId="urn:microsoft.com/office/officeart/2005/8/layout/target3"/>
    <dgm:cxn modelId="{AB3D9578-A492-437F-AB12-14F5BC3F80F5}" type="presOf" srcId="{D5EE61B0-584B-40E3-A10A-4D165F1731DB}" destId="{FD6C5637-48E6-451B-A5A1-7B898942C6A7}" srcOrd="1" destOrd="0" presId="urn:microsoft.com/office/officeart/2005/8/layout/target3"/>
    <dgm:cxn modelId="{9B014FE0-C904-451E-9A78-815828DF78FF}" type="presOf" srcId="{9B1F209E-F148-4D86-B4B7-4AD096727BB8}" destId="{31788ED4-8A96-40EF-90E2-7508FAF9B0D3}" srcOrd="1" destOrd="0" presId="urn:microsoft.com/office/officeart/2005/8/layout/target3"/>
    <dgm:cxn modelId="{6B1F2166-E9E2-4C0C-88F8-A5D2E3120754}" type="presOf" srcId="{9B1F209E-F148-4D86-B4B7-4AD096727BB8}" destId="{F60ED0E7-8CB2-45D6-BC68-EBB2AC5BB1D5}" srcOrd="0" destOrd="0" presId="urn:microsoft.com/office/officeart/2005/8/layout/target3"/>
    <dgm:cxn modelId="{CFB88CFB-9AEB-4962-8A38-529179569792}" type="presParOf" srcId="{25E32405-2FA7-442B-BFDD-C7FD8B024646}" destId="{F730DE57-73A6-41DE-A8E6-7AC0C6E84D85}" srcOrd="0" destOrd="0" presId="urn:microsoft.com/office/officeart/2005/8/layout/target3"/>
    <dgm:cxn modelId="{27971896-B344-49C0-9957-1EC0B4E8B316}" type="presParOf" srcId="{25E32405-2FA7-442B-BFDD-C7FD8B024646}" destId="{33051265-B620-4820-91EC-04837025CAB8}" srcOrd="1" destOrd="0" presId="urn:microsoft.com/office/officeart/2005/8/layout/target3"/>
    <dgm:cxn modelId="{1939EFB0-63D2-481A-9AF6-446877AB77B7}" type="presParOf" srcId="{25E32405-2FA7-442B-BFDD-C7FD8B024646}" destId="{F60ED0E7-8CB2-45D6-BC68-EBB2AC5BB1D5}" srcOrd="2" destOrd="0" presId="urn:microsoft.com/office/officeart/2005/8/layout/target3"/>
    <dgm:cxn modelId="{E0814426-479C-4E56-A529-CA5F325E3842}" type="presParOf" srcId="{25E32405-2FA7-442B-BFDD-C7FD8B024646}" destId="{C43B2684-44FC-443D-96A7-1D146BFE4194}" srcOrd="3" destOrd="0" presId="urn:microsoft.com/office/officeart/2005/8/layout/target3"/>
    <dgm:cxn modelId="{065AA9A9-8E29-456A-A932-0A17F2A62C22}" type="presParOf" srcId="{25E32405-2FA7-442B-BFDD-C7FD8B024646}" destId="{62D2F48A-F8E7-4F7E-ABE4-00542EA0E74D}" srcOrd="4" destOrd="0" presId="urn:microsoft.com/office/officeart/2005/8/layout/target3"/>
    <dgm:cxn modelId="{31136EDF-05C6-4A88-8D19-6E5091E5E54B}" type="presParOf" srcId="{25E32405-2FA7-442B-BFDD-C7FD8B024646}" destId="{AC0C50E9-A37E-4723-99D6-369611413A00}" srcOrd="5" destOrd="0" presId="urn:microsoft.com/office/officeart/2005/8/layout/target3"/>
    <dgm:cxn modelId="{81275BAA-21BC-458B-8ED6-CEF83D614A34}" type="presParOf" srcId="{25E32405-2FA7-442B-BFDD-C7FD8B024646}" destId="{AFC40BB6-1A4F-43B4-B9C4-5BE229D6F3C2}" srcOrd="6" destOrd="0" presId="urn:microsoft.com/office/officeart/2005/8/layout/target3"/>
    <dgm:cxn modelId="{01905C03-5E27-4C5A-ADA2-9AC58854BEAF}" type="presParOf" srcId="{25E32405-2FA7-442B-BFDD-C7FD8B024646}" destId="{55139F93-DABA-427B-9C21-B7F255D61F10}" srcOrd="7" destOrd="0" presId="urn:microsoft.com/office/officeart/2005/8/layout/target3"/>
    <dgm:cxn modelId="{3E1C1825-6422-4674-AAF5-0FD0B8BD08FD}" type="presParOf" srcId="{25E32405-2FA7-442B-BFDD-C7FD8B024646}" destId="{E505D0F9-7B29-4F78-A977-74B492DED0A9}" srcOrd="8" destOrd="0" presId="urn:microsoft.com/office/officeart/2005/8/layout/target3"/>
    <dgm:cxn modelId="{B519C9BD-3838-4AD6-B83D-B882C503781E}" type="presParOf" srcId="{25E32405-2FA7-442B-BFDD-C7FD8B024646}" destId="{31788ED4-8A96-40EF-90E2-7508FAF9B0D3}" srcOrd="9" destOrd="0" presId="urn:microsoft.com/office/officeart/2005/8/layout/target3"/>
    <dgm:cxn modelId="{5B592C3D-5A7D-4FD7-92DA-0FB1BEF5DD78}" type="presParOf" srcId="{25E32405-2FA7-442B-BFDD-C7FD8B024646}" destId="{FD6C5637-48E6-451B-A5A1-7B898942C6A7}" srcOrd="10" destOrd="0" presId="urn:microsoft.com/office/officeart/2005/8/layout/target3"/>
    <dgm:cxn modelId="{6825C439-CB25-470C-A734-4BBCE9A3F97A}" type="presParOf" srcId="{25E32405-2FA7-442B-BFDD-C7FD8B024646}" destId="{AB25443A-7F49-45CD-89FE-ACD1F0BCA1FF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0DE57-73A6-41DE-A8E6-7AC0C6E84D85}">
      <dsp:nvSpPr>
        <dsp:cNvPr id="0" name=""/>
        <dsp:cNvSpPr/>
      </dsp:nvSpPr>
      <dsp:spPr>
        <a:xfrm>
          <a:off x="0" y="0"/>
          <a:ext cx="3606794" cy="3606794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ED0E7-8CB2-45D6-BC68-EBB2AC5BB1D5}">
      <dsp:nvSpPr>
        <dsp:cNvPr id="0" name=""/>
        <dsp:cNvSpPr/>
      </dsp:nvSpPr>
      <dsp:spPr>
        <a:xfrm>
          <a:off x="1803397" y="0"/>
          <a:ext cx="6350002" cy="3606794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本校自</a:t>
          </a:r>
          <a:r>
            <a:rPr lang="en-US" altLang="zh-TW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102</a:t>
          </a:r>
          <a:r>
            <a:rPr lang="zh-TW" alt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學年度開始申請專案，進行數位學習</a:t>
          </a:r>
          <a:endParaRPr lang="en-US" altLang="zh-TW" sz="220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軟、硬體的設置、整合及教育</a:t>
          </a:r>
          <a:endParaRPr lang="zh-TW" altLang="en-US" sz="2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803397" y="0"/>
        <a:ext cx="6350002" cy="1082040"/>
      </dsp:txXfrm>
    </dsp:sp>
    <dsp:sp modelId="{62D2F48A-F8E7-4F7E-ABE4-00542EA0E74D}">
      <dsp:nvSpPr>
        <dsp:cNvPr id="0" name=""/>
        <dsp:cNvSpPr/>
      </dsp:nvSpPr>
      <dsp:spPr>
        <a:xfrm>
          <a:off x="631190" y="1082040"/>
          <a:ext cx="2344413" cy="2344413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C50E9-A37E-4723-99D6-369611413A00}">
      <dsp:nvSpPr>
        <dsp:cNvPr id="0" name=""/>
        <dsp:cNvSpPr/>
      </dsp:nvSpPr>
      <dsp:spPr>
        <a:xfrm>
          <a:off x="1803397" y="1082040"/>
          <a:ext cx="6350002" cy="2344413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民權國小三</a:t>
          </a:r>
          <a:r>
            <a:rPr lang="zh-TW" alt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至六年級學生人數與行動載具數比超過</a:t>
          </a:r>
          <a:r>
            <a:rPr lang="en-US" altLang="en-US" sz="2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25%</a:t>
          </a:r>
          <a:r>
            <a:rPr lang="zh-TW" alt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。中、高年級英文課程全面導入</a:t>
          </a:r>
          <a:r>
            <a:rPr lang="zh-TW" altLang="en-US" sz="2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行動學習</a:t>
          </a:r>
        </a:p>
      </dsp:txBody>
      <dsp:txXfrm>
        <a:off x="1803397" y="1082040"/>
        <a:ext cx="6350002" cy="1082036"/>
      </dsp:txXfrm>
    </dsp:sp>
    <dsp:sp modelId="{55139F93-DABA-427B-9C21-B7F255D61F10}">
      <dsp:nvSpPr>
        <dsp:cNvPr id="0" name=""/>
        <dsp:cNvSpPr/>
      </dsp:nvSpPr>
      <dsp:spPr>
        <a:xfrm>
          <a:off x="1262378" y="2164077"/>
          <a:ext cx="1082037" cy="1082037"/>
        </a:xfrm>
        <a:prstGeom prst="pie">
          <a:avLst>
            <a:gd name="adj1" fmla="val 5400000"/>
            <a:gd name="adj2" fmla="val 1620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58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5D0F9-7B29-4F78-A977-74B492DED0A9}">
      <dsp:nvSpPr>
        <dsp:cNvPr id="0" name=""/>
        <dsp:cNvSpPr/>
      </dsp:nvSpPr>
      <dsp:spPr>
        <a:xfrm>
          <a:off x="1803397" y="2164077"/>
          <a:ext cx="6350002" cy="108203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5875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校內行動</a:t>
          </a:r>
          <a:r>
            <a:rPr lang="zh-TW" altLang="en-US" sz="2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載具數量提升年增加率</a:t>
          </a:r>
          <a:r>
            <a:rPr lang="zh-TW" altLang="en-US" sz="2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超過</a:t>
          </a:r>
          <a:r>
            <a:rPr lang="en-US" altLang="en-US" sz="22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135%</a:t>
          </a:r>
          <a:endParaRPr lang="zh-TW" altLang="en-US" sz="2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803397" y="2164077"/>
        <a:ext cx="6350002" cy="1082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80F7C-6280-5845-9A98-3A23F4F190C1}" type="datetimeFigureOut">
              <a:rPr kumimoji="1" lang="zh-CN" altLang="en-US" smtClean="0"/>
              <a:t>2020/9/11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单击此处编辑母版文本样式</a:t>
            </a:r>
          </a:p>
          <a:p>
            <a:pPr lvl="1"/>
            <a:r>
              <a:rPr kumimoji="1" lang="zh-TW" altLang="en-US" smtClean="0"/>
              <a:t>二级</a:t>
            </a:r>
          </a:p>
          <a:p>
            <a:pPr lvl="2"/>
            <a:r>
              <a:rPr kumimoji="1" lang="zh-TW" altLang="en-US" smtClean="0"/>
              <a:t>三级</a:t>
            </a:r>
          </a:p>
          <a:p>
            <a:pPr lvl="3"/>
            <a:r>
              <a:rPr kumimoji="1" lang="zh-TW" altLang="en-US" smtClean="0"/>
              <a:t>四级</a:t>
            </a:r>
          </a:p>
          <a:p>
            <a:pPr lvl="4"/>
            <a:r>
              <a:rPr kumimoji="1" lang="zh-TW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70CBE-5958-244B-8157-0546C9F6591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0753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99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D0065BE-0657-4A47-90AD-C21C55E16B19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幻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5172EEB-1769-4776-AD69-E7C1260563EB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zh-TW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7D0065BE-0657-4A47-90AD-C21C55E16B19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幻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16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4358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1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13A18F4-33C3-445B-924C-31108C51719C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2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F7543A-E259-478F-9E0D-57BA40E442B7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41451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58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9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617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E3416D63-31BF-4B94-B6C5-E20B2C63F515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100"/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zh-TW" altLang="en-US" smtClean="0"/>
              <a:t>将图片拖动到占位符，或单击添加图标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14392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86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25172EEB-1769-4776-AD69-E7C1260563EB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69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/>
              <a:pPr rtl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9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zh-TW" altLang="en-US" dirty="0"/>
              <a:t>按一下以編輯母片</a:t>
            </a:r>
            <a:r>
              <a:rPr lang="zh-TW" altLang="en-US" dirty="0" smtClean="0"/>
              <a:t>標題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86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10" name="日期預留位置 3"/>
          <p:cNvSpPr>
            <a:spLocks noGrp="1"/>
          </p:cNvSpPr>
          <p:nvPr>
            <p:ph type="dt" sz="half" idx="13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38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6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5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9" name="群組 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39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7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40" name="文字預留位置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8" name="日期預留位置 3"/>
          <p:cNvSpPr>
            <a:spLocks noGrp="1"/>
          </p:cNvSpPr>
          <p:nvPr>
            <p:ph type="dt" sz="half" idx="20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7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52" name="群組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9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1" name="文字預留位置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84" name="群組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8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2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grpSp>
        <p:nvGrpSpPr>
          <p:cNvPr id="97" name="群組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0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83" name="文字預留位置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1" name="日期預留位置 3"/>
          <p:cNvSpPr>
            <a:spLocks noGrp="1"/>
          </p:cNvSpPr>
          <p:nvPr>
            <p:ph type="dt" sz="half" idx="23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58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grpSp>
        <p:nvGrpSpPr>
          <p:cNvPr id="84" name="群組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7" name="圖片預留位置 33" descr="要新增影像的空白預留位置。按一下預留位置，然後選取您想要新增的影像。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98" name="群組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1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grpSp>
        <p:nvGrpSpPr>
          <p:cNvPr id="112" name="群組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手繪多邊形​​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手繪多邊形​​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手繪多邊形​​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手繪多邊形​​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手繪多邊形​​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手繪多邊形​​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手繪多邊形​​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​​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​​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​​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​​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​​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noProof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圖片預留位置 33" descr="要新增影像的空白預留位置。按一下預留位置，然後選取您想要新增的影像。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lIns="144000" tIns="144000" rIns="144000" rtlCol="0"/>
          <a:lstStyle>
            <a:lvl1pPr marL="0" indent="0" algn="ctr" rtl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  <p:sp>
        <p:nvSpPr>
          <p:cNvPr id="126" name="文字預留位置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noProof="0" smtClean="0"/>
              <a:t>編輯母片文字樣式</a:t>
            </a:r>
          </a:p>
        </p:txBody>
      </p:sp>
      <p:sp>
        <p:nvSpPr>
          <p:cNvPr id="8" name="投影片編號預留位置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7" name="頁尾預留位置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9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655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8" name="日期預留位置 3"/>
          <p:cNvSpPr>
            <a:spLocks noGrp="1"/>
          </p:cNvSpPr>
          <p:nvPr>
            <p:ph type="dt" sz="half" idx="13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68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手繪多邊形​​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​​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手繪多邊形​​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手繪多邊形​​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sz="13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2" name="手繪多邊形​​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手繪多邊形​​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手繪多邊形​​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手繪多邊形​​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手繪多邊形​​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手繪多邊形​​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手繪多邊形​​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手繪多邊形​​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zh-TW" altLang="en-US" smtClean="0"/>
              <a:t>編輯母片文字樣式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22" name="日期預留位置 3"/>
          <p:cNvSpPr>
            <a:spLocks noGrp="1"/>
          </p:cNvSpPr>
          <p:nvPr>
            <p:ph type="dt" sz="half" idx="13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58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55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zh-TW" altLang="en-US" smtClean="0"/>
              <a:t>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73B64ED-7636-48DD-A9E8-28CC68014574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99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13A18F4-33C3-445B-924C-31108C51719C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AF7543A-E259-478F-9E0D-57BA40E442B7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单击此处编辑母版文本样式</a:t>
            </a:r>
          </a:p>
          <a:p>
            <a:pPr lvl="1" eaLnBrk="1" latinLnBrk="0" hangingPunct="1"/>
            <a:r>
              <a:rPr lang="zh-TW" altLang="en-US" smtClean="0"/>
              <a:t>二级</a:t>
            </a:r>
          </a:p>
          <a:p>
            <a:pPr lvl="2" eaLnBrk="1" latinLnBrk="0" hangingPunct="1"/>
            <a:r>
              <a:rPr lang="zh-TW" altLang="en-US" smtClean="0"/>
              <a:t>三级</a:t>
            </a:r>
          </a:p>
          <a:p>
            <a:pPr lvl="3" eaLnBrk="1" latinLnBrk="0" hangingPunct="1"/>
            <a:r>
              <a:rPr lang="zh-TW" altLang="en-US" smtClean="0"/>
              <a:t>四级</a:t>
            </a:r>
          </a:p>
          <a:p>
            <a:pPr lvl="4" eaLnBrk="1" latinLnBrk="0" hangingPunct="1"/>
            <a:r>
              <a:rPr lang="zh-TW" altLang="en-US" smtClean="0"/>
              <a:t>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3416D63-31BF-4B94-B6C5-E20B2C63F515}" type="datetime4">
              <a:rPr lang="en-US" smtClean="0"/>
              <a:pPr/>
              <a:t>September 11, 2020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将图片拖动到占位符，或单击添加图标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TW" altLang="en-US" smtClean="0"/>
              <a:t>二级</a:t>
            </a:r>
          </a:p>
          <a:p>
            <a:pPr lvl="2" eaLnBrk="1" latinLnBrk="0" hangingPunct="1"/>
            <a:r>
              <a:rPr kumimoji="0" lang="zh-TW" altLang="en-US" smtClean="0"/>
              <a:t>三级</a:t>
            </a:r>
          </a:p>
          <a:p>
            <a:pPr lvl="3" eaLnBrk="1" latinLnBrk="0" hangingPunct="1"/>
            <a:r>
              <a:rPr kumimoji="0" lang="zh-TW" altLang="en-US" smtClean="0"/>
              <a:t>四级</a:t>
            </a:r>
          </a:p>
          <a:p>
            <a:pPr lvl="4" eaLnBrk="1" latinLnBrk="0" hangingPunct="1"/>
            <a:r>
              <a:rPr kumimoji="0" lang="zh-TW" altLang="en-US" smtClean="0"/>
              <a:t>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September 11, 2020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幻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TW" altLang="en-US" smtClean="0"/>
              <a:t>二级</a:t>
            </a:r>
          </a:p>
          <a:p>
            <a:pPr lvl="2" eaLnBrk="1" latinLnBrk="0" hangingPunct="1"/>
            <a:r>
              <a:rPr kumimoji="0" lang="zh-TW" altLang="en-US" smtClean="0"/>
              <a:t>三级</a:t>
            </a:r>
          </a:p>
          <a:p>
            <a:pPr lvl="3" eaLnBrk="1" latinLnBrk="0" hangingPunct="1"/>
            <a:r>
              <a:rPr kumimoji="0" lang="zh-TW" altLang="en-US" smtClean="0"/>
              <a:t>四级</a:t>
            </a:r>
          </a:p>
          <a:p>
            <a:pPr lvl="4" eaLnBrk="1" latinLnBrk="0" hangingPunct="1"/>
            <a:r>
              <a:rPr kumimoji="0" lang="zh-TW" altLang="en-US" smtClean="0"/>
              <a:t>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September 11, 2020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3" name="幻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022B156B-59AE-415F-B24B-8756D48BB97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E3FFC781-C024-4161-AC86-AF3317DE2A35}" type="datetime1">
              <a:rPr lang="zh-TW" altLang="en-US" smtClean="0"/>
              <a:pPr/>
              <a:t>2020/9/11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636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0.wav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1.wav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2.wav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3.wav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4.wav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5.wav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16.wav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8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49.png"/><Relationship Id="rId2" Type="http://schemas.openxmlformats.org/officeDocument/2006/relationships/audio" Target="../media/media2.wma"/><Relationship Id="rId16" Type="http://schemas.openxmlformats.org/officeDocument/2006/relationships/image" Target="../media/image61.jpeg"/><Relationship Id="rId1" Type="http://schemas.microsoft.com/office/2007/relationships/media" Target="../media/media2.wma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46.pn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46.pn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2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9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9.png"/><Relationship Id="rId4" Type="http://schemas.openxmlformats.org/officeDocument/2006/relationships/image" Target="../media/image71.pn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7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9.png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3.wav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9.png"/><Relationship Id="rId5" Type="http://schemas.openxmlformats.org/officeDocument/2006/relationships/image" Target="../media/image77.png"/><Relationship Id="rId4" Type="http://schemas.openxmlformats.org/officeDocument/2006/relationships/hyperlink" Target="http://www.cyberangel.org.tw/tw/3393188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9.png"/><Relationship Id="rId5" Type="http://schemas.openxmlformats.org/officeDocument/2006/relationships/image" Target="../media/image79.jpe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7.m4a"/><Relationship Id="rId7" Type="http://schemas.openxmlformats.org/officeDocument/2006/relationships/image" Target="../media/image80.emf"/><Relationship Id="rId2" Type="http://schemas.microsoft.com/office/2007/relationships/media" Target="../media/media17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9.png"/><Relationship Id="rId5" Type="http://schemas.openxmlformats.org/officeDocument/2006/relationships/chart" Target="../charts/chart1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21.m4a"/><Relationship Id="rId7" Type="http://schemas.openxmlformats.org/officeDocument/2006/relationships/image" Target="../media/image86.emf"/><Relationship Id="rId2" Type="http://schemas.microsoft.com/office/2007/relationships/media" Target="../media/media21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7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4.wav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9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9.png"/><Relationship Id="rId5" Type="http://schemas.openxmlformats.org/officeDocument/2006/relationships/image" Target="../media/image71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9.png"/><Relationship Id="rId5" Type="http://schemas.openxmlformats.org/officeDocument/2006/relationships/image" Target="../media/image93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9.png"/><Relationship Id="rId5" Type="http://schemas.openxmlformats.org/officeDocument/2006/relationships/image" Target="../media/image102.jpe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71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9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9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9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4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13.png"/><Relationship Id="rId5" Type="http://schemas.openxmlformats.org/officeDocument/2006/relationships/image" Target="../media/image111.png"/><Relationship Id="rId10" Type="http://schemas.openxmlformats.org/officeDocument/2006/relationships/image" Target="../media/image49.png"/><Relationship Id="rId4" Type="http://schemas.openxmlformats.org/officeDocument/2006/relationships/image" Target="../media/image112.jpeg"/><Relationship Id="rId9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9.png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11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2.jpe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1.png"/><Relationship Id="rId5" Type="http://schemas.openxmlformats.org/officeDocument/2006/relationships/image" Target="../media/image121.jpeg"/><Relationship Id="rId10" Type="http://schemas.openxmlformats.org/officeDocument/2006/relationships/image" Target="../media/image49.png"/><Relationship Id="rId4" Type="http://schemas.openxmlformats.org/officeDocument/2006/relationships/image" Target="../media/image120.jpeg"/><Relationship Id="rId9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6.wav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9.png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7.wav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8.wav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audio9.wav"/><Relationship Id="rId6" Type="http://schemas.openxmlformats.org/officeDocument/2006/relationships/image" Target="../media/image26.emf"/><Relationship Id="rId5" Type="http://schemas.openxmlformats.org/officeDocument/2006/relationships/image" Target="../media/image20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55370" y="2238648"/>
            <a:ext cx="6897189" cy="1371600"/>
          </a:xfrm>
        </p:spPr>
        <p:txBody>
          <a:bodyPr rtlCol="0">
            <a:noAutofit/>
          </a:bodyPr>
          <a:lstStyle/>
          <a:p>
            <a:pPr algn="ctr"/>
            <a:r>
              <a:rPr lang="zh-TW" altLang="zh-TW" sz="4500" b="1" dirty="0">
                <a:solidFill>
                  <a:srgbClr val="FF0000"/>
                </a:solidFill>
              </a:rPr>
              <a:t>歡迎您</a:t>
            </a:r>
            <a:r>
              <a:rPr lang="zh-TW" altLang="en-GB" sz="4500" b="1" dirty="0">
                <a:solidFill>
                  <a:srgbClr val="FF0000"/>
                </a:solidFill>
              </a:rPr>
              <a:t/>
            </a:r>
            <a:br>
              <a:rPr lang="zh-TW" altLang="en-GB" sz="4500" b="1" dirty="0">
                <a:solidFill>
                  <a:srgbClr val="FF0000"/>
                </a:solidFill>
              </a:rPr>
            </a:br>
            <a:r>
              <a:rPr lang="zh-TW" altLang="en-GB" sz="4500" b="1" dirty="0">
                <a:solidFill>
                  <a:srgbClr val="FF0000"/>
                </a:solidFill>
              </a:rPr>
              <a:t> </a:t>
            </a:r>
            <a:r>
              <a:rPr lang="zh-TW" altLang="zh-TW" sz="4500" b="1" dirty="0">
                <a:solidFill>
                  <a:srgbClr val="FF0000"/>
                </a:solidFill>
              </a:rPr>
              <a:t>您的光臨是我們的榮幸</a:t>
            </a:r>
            <a:r>
              <a:rPr lang="en-US" altLang="zh-TW" sz="4500" b="1" dirty="0">
                <a:solidFill>
                  <a:srgbClr val="FF0000"/>
                </a:solidFill>
              </a:rPr>
              <a:t/>
            </a:r>
            <a:br>
              <a:rPr lang="en-US" altLang="zh-TW" sz="4500" b="1" dirty="0">
                <a:solidFill>
                  <a:srgbClr val="FF0000"/>
                </a:solidFill>
              </a:rPr>
            </a:br>
            <a:r>
              <a:rPr lang="zh-TW" altLang="en-US" sz="4500" b="1" dirty="0">
                <a:solidFill>
                  <a:srgbClr val="FF0000"/>
                </a:solidFill>
              </a:rPr>
              <a:t/>
            </a:r>
            <a:br>
              <a:rPr lang="zh-TW" altLang="en-US" sz="4500" b="1" dirty="0">
                <a:solidFill>
                  <a:srgbClr val="FF0000"/>
                </a:solidFill>
              </a:rPr>
            </a:br>
            <a:r>
              <a:rPr lang="en-US" altLang="zh-TW" sz="4500" b="1" dirty="0">
                <a:solidFill>
                  <a:srgbClr val="0000FF"/>
                </a:solidFill>
              </a:rPr>
              <a:t>109</a:t>
            </a:r>
            <a:r>
              <a:rPr lang="zh-TW" altLang="en-US" sz="4500" b="1" dirty="0">
                <a:solidFill>
                  <a:srgbClr val="0000FF"/>
                </a:solidFill>
              </a:rPr>
              <a:t>學年度學校日</a:t>
            </a:r>
            <a:endParaRPr lang="zh-TW" altLang="en-US" sz="4500" dirty="0">
              <a:latin typeface="Salesforce Sans"/>
              <a:sym typeface="Salesforce Sans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95206" y="4097949"/>
            <a:ext cx="1868728" cy="432707"/>
          </a:xfrm>
        </p:spPr>
        <p:txBody>
          <a:bodyPr rtlCol="0">
            <a:noAutofit/>
          </a:bodyPr>
          <a:lstStyle/>
          <a:p>
            <a:pPr rtl="0"/>
            <a:r>
              <a:rPr lang="en-US" altLang="zh-TW" sz="3000" dirty="0">
                <a:latin typeface="Times New Roman" panose="02020603050405020304" pitchFamily="18" charset="0"/>
                <a:cs typeface="Times New Roman" panose="02020603050405020304" pitchFamily="18" charset="0"/>
                <a:sym typeface="Salesforce Sans"/>
              </a:rPr>
              <a:t>109.09.12</a:t>
            </a:r>
            <a:endParaRPr lang="zh-TW" altLang="en-US" sz="3000" dirty="0">
              <a:latin typeface="Times New Roman" panose="02020603050405020304" pitchFamily="18" charset="0"/>
              <a:cs typeface="Times New Roman" panose="02020603050405020304" pitchFamily="18" charset="0"/>
              <a:sym typeface="Salesforce San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29790" r="33868" b="35874"/>
          <a:stretch/>
        </p:blipFill>
        <p:spPr>
          <a:xfrm>
            <a:off x="6061904" y="3610248"/>
            <a:ext cx="2990655" cy="2292527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7" t="26072" r="18258" b="48301"/>
          <a:stretch/>
        </p:blipFill>
        <p:spPr>
          <a:xfrm>
            <a:off x="-117567" y="857250"/>
            <a:ext cx="1557746" cy="1455693"/>
          </a:xfrm>
          <a:prstGeom prst="rect">
            <a:avLst/>
          </a:prstGeom>
        </p:spPr>
      </p:pic>
      <p:pic>
        <p:nvPicPr>
          <p:cNvPr id="8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6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2556" t="22640" b="65710"/>
          <a:stretch/>
        </p:blipFill>
        <p:spPr>
          <a:xfrm>
            <a:off x="3410296" y="948703"/>
            <a:ext cx="3743384" cy="55487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/>
          <a:srcRect b="15498"/>
          <a:stretch/>
        </p:blipFill>
        <p:spPr>
          <a:xfrm>
            <a:off x="1259378" y="1778210"/>
            <a:ext cx="6510729" cy="4091615"/>
          </a:xfrm>
          <a:prstGeom prst="rect">
            <a:avLst/>
          </a:prstGeom>
        </p:spPr>
      </p:pic>
      <p:sp>
        <p:nvSpPr>
          <p:cNvPr id="4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1942" t="34159" b="54846"/>
          <a:stretch/>
        </p:blipFill>
        <p:spPr>
          <a:xfrm>
            <a:off x="3360421" y="979875"/>
            <a:ext cx="3769652" cy="523702"/>
          </a:xfrm>
          <a:prstGeom prst="rect">
            <a:avLst/>
          </a:prstGeom>
        </p:spPr>
      </p:pic>
      <p:sp>
        <p:nvSpPr>
          <p:cNvPr id="5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100578" y="1503577"/>
            <a:ext cx="4853815" cy="4406900"/>
            <a:chOff x="2800770" y="861769"/>
            <a:chExt cx="6471753" cy="587586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 cstate="print"/>
            <a:srcRect t="17105" r="38956" b="6495"/>
            <a:stretch/>
          </p:blipFill>
          <p:spPr>
            <a:xfrm>
              <a:off x="2800770" y="861769"/>
              <a:ext cx="6471753" cy="5875867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8911244" y="4671753"/>
              <a:ext cx="361279" cy="2061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 sz="1350">
                <a:solidFill>
                  <a:srgbClr val="FFFFFF"/>
                </a:solidFill>
                <a:latin typeface="Segoe Print"/>
              </a:endParaRPr>
            </a:p>
          </p:txBody>
        </p:sp>
      </p:grpSp>
      <p:pic>
        <p:nvPicPr>
          <p:cNvPr id="7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2909" t="56221" b="33028"/>
          <a:stretch/>
        </p:blipFill>
        <p:spPr>
          <a:xfrm>
            <a:off x="3391592" y="964450"/>
            <a:ext cx="3767805" cy="51746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/>
          <a:srcRect t="9065"/>
          <a:stretch/>
        </p:blipFill>
        <p:spPr>
          <a:xfrm>
            <a:off x="1103515" y="1574221"/>
            <a:ext cx="7013864" cy="4339245"/>
          </a:xfrm>
          <a:prstGeom prst="rect">
            <a:avLst/>
          </a:prstGeom>
        </p:spPr>
      </p:pic>
      <p:sp>
        <p:nvSpPr>
          <p:cNvPr id="4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2967" t="66972" b="22666"/>
          <a:stretch/>
        </p:blipFill>
        <p:spPr>
          <a:xfrm>
            <a:off x="3460173" y="942792"/>
            <a:ext cx="3765266" cy="4987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3889" y="1656037"/>
            <a:ext cx="7570674" cy="4251195"/>
          </a:xfrm>
          <a:prstGeom prst="rect">
            <a:avLst/>
          </a:prstGeom>
        </p:spPr>
      </p:pic>
      <p:sp>
        <p:nvSpPr>
          <p:cNvPr id="4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3111" t="77464" b="11268"/>
          <a:stretch/>
        </p:blipFill>
        <p:spPr>
          <a:xfrm>
            <a:off x="3323013" y="942793"/>
            <a:ext cx="3759031" cy="54240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/>
          <a:srcRect r="1592"/>
          <a:stretch/>
        </p:blipFill>
        <p:spPr>
          <a:xfrm>
            <a:off x="1340428" y="1485198"/>
            <a:ext cx="6783185" cy="4463935"/>
          </a:xfrm>
          <a:prstGeom prst="rect">
            <a:avLst/>
          </a:prstGeom>
        </p:spPr>
      </p:pic>
      <p:sp>
        <p:nvSpPr>
          <p:cNvPr id="4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2105" t="88602"/>
          <a:stretch/>
        </p:blipFill>
        <p:spPr>
          <a:xfrm>
            <a:off x="3354185" y="942792"/>
            <a:ext cx="3802557" cy="5486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/>
          <a:srcRect t="14333" b="2935"/>
          <a:stretch/>
        </p:blipFill>
        <p:spPr>
          <a:xfrm>
            <a:off x="798255" y="1405890"/>
            <a:ext cx="7529834" cy="4470168"/>
          </a:xfrm>
          <a:prstGeom prst="rect">
            <a:avLst/>
          </a:prstGeom>
        </p:spPr>
      </p:pic>
      <p:sp>
        <p:nvSpPr>
          <p:cNvPr id="4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t="29790" r="33868" b="35874"/>
          <a:stretch/>
        </p:blipFill>
        <p:spPr>
          <a:xfrm>
            <a:off x="3598552" y="2483314"/>
            <a:ext cx="2754263" cy="2111318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" name="Picture 4" descr="一排小丸子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3"/>
          <a:stretch/>
        </p:blipFill>
        <p:spPr bwMode="auto">
          <a:xfrm>
            <a:off x="278138" y="3179173"/>
            <a:ext cx="3624126" cy="141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Documents and Settings\Eva\Application Data\Microsoft\Media Catalog\Downloaded Clips\cla7\j0419336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80" y="2608076"/>
            <a:ext cx="2049195" cy="217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569255" y="4869955"/>
            <a:ext cx="48590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zh-TW" altLang="en-US" sz="405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民權學園    校慶玩國</a:t>
            </a:r>
          </a:p>
        </p:txBody>
      </p:sp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0" y="857250"/>
            <a:ext cx="9144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en-US" altLang="zh-TW" sz="495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495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en-US" altLang="zh-TW" sz="495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95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校慶年</a:t>
            </a:r>
            <a:r>
              <a:rPr lang="en-US" altLang="zh-TW" sz="4950" b="1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zh-TW" sz="495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82272" y="1732663"/>
            <a:ext cx="459933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zh-TW" altLang="en-US" sz="4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活力民權  經典五十</a:t>
            </a:r>
            <a:endParaRPr lang="zh-TW" altLang="zh-TW" sz="405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/>
            </a:endParaRPr>
          </a:p>
        </p:txBody>
      </p:sp>
      <p:pic>
        <p:nvPicPr>
          <p:cNvPr id="10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6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775F55"/>
                </a:solidFill>
              </a:rPr>
              <a:t>民權家長會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44" y="3458324"/>
            <a:ext cx="2750649" cy="1833766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3" y="4851671"/>
            <a:ext cx="1378326" cy="1949664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998055" y="5429250"/>
            <a:ext cx="3429000" cy="50641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525"/>
              </a:spcBef>
              <a:buClr>
                <a:srgbClr val="DD8047"/>
              </a:buClr>
              <a:buNone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099944" y="5439091"/>
            <a:ext cx="18426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多元 活力 前瞻 卓越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2" y="3458324"/>
            <a:ext cx="2750650" cy="1833766"/>
          </a:xfrm>
          <a:prstGeom prst="rect">
            <a:avLst/>
          </a:prstGeom>
        </p:spPr>
      </p:pic>
      <p:pic>
        <p:nvPicPr>
          <p:cNvPr id="9" name="Picture 3" descr="C:\Users\lee.kang\Desktop\Lee_Private\0民權大小事\20200107_礁溪志旅\DSC031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489" y="3473415"/>
            <a:ext cx="2773132" cy="184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882476" y="2519202"/>
            <a:ext cx="40601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33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 </a:t>
            </a:r>
            <a:r>
              <a:rPr lang="zh-TW" altLang="en-US" sz="33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       杜冠民會長</a:t>
            </a:r>
            <a:endParaRPr lang="zh-TW" altLang="en-US" sz="3300" b="1" dirty="0">
              <a:solidFill>
                <a:srgbClr val="DD8047"/>
              </a:solidFill>
              <a:latin typeface="Tw Cen MT"/>
              <a:ea typeface="微軟正黑體" panose="020B0604030504040204" pitchFamily="34" charset="-120"/>
            </a:endParaRPr>
          </a:p>
        </p:txBody>
      </p:sp>
      <p:pic>
        <p:nvPicPr>
          <p:cNvPr id="3" name="k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3998" y="495300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775F55"/>
                </a:solidFill>
              </a:rPr>
              <a:t>民權家長會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04" y="2014161"/>
            <a:ext cx="1614712" cy="1073846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3" y="4851671"/>
            <a:ext cx="1378326" cy="1949664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998055" y="5429250"/>
            <a:ext cx="3429000" cy="50641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525"/>
              </a:spcBef>
              <a:buClr>
                <a:srgbClr val="DD8047"/>
              </a:buClr>
              <a:buNone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099944" y="5439091"/>
            <a:ext cx="18426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多元 活力 前瞻 卓越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2036676"/>
            <a:ext cx="1614712" cy="10738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57" y="2006213"/>
            <a:ext cx="1638612" cy="108974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58" y="3191482"/>
            <a:ext cx="1664458" cy="110963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39" y="3191483"/>
            <a:ext cx="1620020" cy="1080013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15" y="3192419"/>
            <a:ext cx="1678015" cy="111867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2321840" y="2302497"/>
            <a:ext cx="1348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21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畢業宿營</a:t>
            </a:r>
            <a:endParaRPr lang="zh-TW" altLang="en-US" sz="2100" b="1" dirty="0">
              <a:solidFill>
                <a:srgbClr val="DD8047"/>
              </a:solidFill>
              <a:latin typeface="Tw Cen MT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566159" y="3607810"/>
            <a:ext cx="1252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21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聖誕野</a:t>
            </a:r>
            <a:r>
              <a:rPr lang="zh-TW" altLang="en-US" sz="21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餐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55" y="4409132"/>
            <a:ext cx="1828531" cy="102995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03" y="4404366"/>
            <a:ext cx="1816445" cy="102315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437" y="4398094"/>
            <a:ext cx="1827579" cy="102942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779281" y="4748045"/>
            <a:ext cx="15479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21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體育表演</a:t>
            </a:r>
            <a:r>
              <a:rPr lang="zh-TW" altLang="en-US" sz="2100" b="1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會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51" y="2022529"/>
            <a:ext cx="1586715" cy="1055228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8" y="3190382"/>
            <a:ext cx="1681537" cy="112102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" y="4395197"/>
            <a:ext cx="1759526" cy="991091"/>
          </a:xfrm>
          <a:prstGeom prst="rect">
            <a:avLst/>
          </a:prstGeom>
        </p:spPr>
      </p:pic>
      <p:pic>
        <p:nvPicPr>
          <p:cNvPr id="3" name="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65022" y="566688"/>
            <a:ext cx="635780" cy="6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6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775F55"/>
                </a:solidFill>
              </a:rPr>
              <a:t>民權</a:t>
            </a:r>
            <a:r>
              <a:rPr lang="zh-TW" altLang="en-US" b="1" dirty="0" smtClean="0">
                <a:solidFill>
                  <a:srgbClr val="775F55"/>
                </a:solidFill>
              </a:rPr>
              <a:t>家長會                                      志工團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交通導護組</a:t>
            </a:r>
            <a:endParaRPr lang="en-US" altLang="zh-TW" dirty="0" smtClean="0"/>
          </a:p>
          <a:p>
            <a:r>
              <a:rPr lang="zh-TW" altLang="en-US" dirty="0" smtClean="0"/>
              <a:t>補救教學組</a:t>
            </a:r>
            <a:endParaRPr lang="en-US" altLang="zh-TW" dirty="0" smtClean="0"/>
          </a:p>
          <a:p>
            <a:r>
              <a:rPr lang="zh-TW" altLang="en-US" dirty="0" smtClean="0"/>
              <a:t>輔導組</a:t>
            </a:r>
            <a:endParaRPr lang="en-US" altLang="zh-TW" dirty="0" smtClean="0"/>
          </a:p>
          <a:p>
            <a:r>
              <a:rPr lang="zh-TW" altLang="en-US" dirty="0" smtClean="0"/>
              <a:t>法治教育組</a:t>
            </a:r>
            <a:endParaRPr lang="en-US" altLang="zh-TW" dirty="0" smtClean="0"/>
          </a:p>
          <a:p>
            <a:r>
              <a:rPr lang="zh-TW" altLang="en-US" dirty="0" smtClean="0"/>
              <a:t>情緒教育組</a:t>
            </a:r>
            <a:endParaRPr lang="en-US" altLang="zh-TW" dirty="0" smtClean="0"/>
          </a:p>
          <a:p>
            <a:r>
              <a:rPr lang="zh-TW" altLang="en-US" dirty="0" smtClean="0"/>
              <a:t>幼</a:t>
            </a:r>
            <a:r>
              <a:rPr lang="zh-TW" altLang="en-US" dirty="0"/>
              <a:t>教</a:t>
            </a:r>
            <a:r>
              <a:rPr lang="zh-TW" altLang="en-US" dirty="0" smtClean="0"/>
              <a:t>服務組</a:t>
            </a:r>
            <a:endParaRPr lang="en-US" altLang="zh-TW" dirty="0" smtClean="0"/>
          </a:p>
          <a:p>
            <a:r>
              <a:rPr lang="zh-TW" altLang="en-US" dirty="0" smtClean="0"/>
              <a:t>英語</a:t>
            </a:r>
            <a:r>
              <a:rPr lang="zh-TW" altLang="en-US" dirty="0"/>
              <a:t>成</a:t>
            </a:r>
            <a:r>
              <a:rPr lang="zh-TW" altLang="en-US" dirty="0" smtClean="0"/>
              <a:t>長組</a:t>
            </a:r>
            <a:endParaRPr lang="en-US" altLang="zh-TW" dirty="0" smtClean="0"/>
          </a:p>
          <a:p>
            <a:r>
              <a:rPr lang="zh-TW" altLang="en-US" dirty="0" smtClean="0"/>
              <a:t>圖書品格組</a:t>
            </a:r>
            <a:endParaRPr lang="en-US" altLang="zh-TW" dirty="0"/>
          </a:p>
          <a:p>
            <a:r>
              <a:rPr lang="zh-TW" altLang="en-US" dirty="0" smtClean="0"/>
              <a:t>園藝組</a:t>
            </a:r>
            <a:endParaRPr lang="en-US" altLang="zh-TW" dirty="0" smtClean="0"/>
          </a:p>
          <a:p>
            <a:r>
              <a:rPr lang="zh-TW" altLang="en-US" dirty="0" smtClean="0"/>
              <a:t>秘書</a:t>
            </a:r>
            <a:r>
              <a:rPr lang="zh-TW" altLang="en-US" dirty="0"/>
              <a:t>組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3" y="4851671"/>
            <a:ext cx="1378326" cy="1949664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998055" y="5429250"/>
            <a:ext cx="3429000" cy="50641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525"/>
              </a:spcBef>
              <a:buClr>
                <a:srgbClr val="DD8047"/>
              </a:buClr>
              <a:buNone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099944" y="5439091"/>
            <a:ext cx="18426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dirty="0">
                <a:solidFill>
                  <a:srgbClr val="DD8047"/>
                </a:solidFill>
                <a:latin typeface="Tw Cen MT"/>
                <a:ea typeface="微軟正黑體" panose="020B0604030504040204" pitchFamily="34" charset="-120"/>
              </a:rPr>
              <a:t>多元 活力 前瞻 卓越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672" y="4582237"/>
            <a:ext cx="1870574" cy="12395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00" y="3333138"/>
            <a:ext cx="1725068" cy="11500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01" y="2059094"/>
            <a:ext cx="1725068" cy="115004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20" y="2066651"/>
            <a:ext cx="1545051" cy="115878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77" y="2074580"/>
            <a:ext cx="1751636" cy="116775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20" y="3333138"/>
            <a:ext cx="1680693" cy="112046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466" y="3333138"/>
            <a:ext cx="1521694" cy="1141170"/>
          </a:xfrm>
          <a:prstGeom prst="rect">
            <a:avLst/>
          </a:prstGeom>
        </p:spPr>
      </p:pic>
      <p:pic>
        <p:nvPicPr>
          <p:cNvPr id="17" name="Picture 2" descr="C:\Users\lee.kang\Desktop\20200609_家委大會\report\DSC0070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212" y="3333138"/>
            <a:ext cx="1675865" cy="11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20194" y="381451"/>
            <a:ext cx="656909" cy="6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8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006340" y="1734139"/>
            <a:ext cx="4002578" cy="3442091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3333CC"/>
                </a:solidFill>
              </a:rPr>
              <a:t>校長</a:t>
            </a:r>
            <a:r>
              <a:rPr lang="zh-TW" altLang="en-US" b="1" dirty="0" smtClean="0"/>
              <a:t> 宮文卿</a:t>
            </a:r>
            <a:endParaRPr lang="en-US" altLang="zh-TW" b="1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3333CC"/>
                </a:solidFill>
              </a:rPr>
              <a:t>學歷</a:t>
            </a:r>
            <a:endParaRPr lang="en-US" altLang="zh-TW" b="1" dirty="0" smtClean="0">
              <a:solidFill>
                <a:srgbClr val="3333CC"/>
              </a:solidFill>
            </a:endParaRPr>
          </a:p>
          <a:p>
            <a:r>
              <a:rPr lang="zh-TW" altLang="en-US" b="1" dirty="0" smtClean="0"/>
              <a:t>    國立臺北師專國小師資科</a:t>
            </a:r>
            <a:endParaRPr lang="en-US" altLang="zh-TW" b="1" dirty="0" smtClean="0"/>
          </a:p>
          <a:p>
            <a:r>
              <a:rPr lang="zh-TW" altLang="en-US" b="1" dirty="0" smtClean="0"/>
              <a:t>    臺北市</a:t>
            </a:r>
            <a:r>
              <a:rPr lang="zh-TW" altLang="en-US" b="1" dirty="0"/>
              <a:t>立</a:t>
            </a:r>
            <a:r>
              <a:rPr lang="zh-TW" altLang="en-US" b="1" dirty="0" smtClean="0"/>
              <a:t>師院特殊教育系</a:t>
            </a:r>
            <a:endParaRPr lang="en-US" altLang="zh-TW" b="1" dirty="0" smtClean="0"/>
          </a:p>
          <a:p>
            <a:r>
              <a:rPr lang="zh-TW" altLang="en-US" b="1" dirty="0" smtClean="0"/>
              <a:t>    臺北市立師院國民教育研究所</a:t>
            </a:r>
            <a:endParaRPr lang="en-US" altLang="zh-TW" b="1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3333CC"/>
                </a:solidFill>
              </a:rPr>
              <a:t>教職</a:t>
            </a:r>
            <a:r>
              <a:rPr lang="zh-TW" altLang="en-US" b="1" dirty="0" smtClean="0">
                <a:solidFill>
                  <a:srgbClr val="3333CC"/>
                </a:solidFill>
              </a:rPr>
              <a:t>經歷</a:t>
            </a:r>
            <a:endParaRPr lang="en-US" altLang="zh-TW" b="1" dirty="0" smtClean="0">
              <a:solidFill>
                <a:srgbClr val="3333CC"/>
              </a:solidFill>
            </a:endParaRPr>
          </a:p>
          <a:p>
            <a:r>
              <a:rPr lang="zh-TW" altLang="en-US" b="1" dirty="0" smtClean="0"/>
              <a:t>    臺北市、臺中縣市、苗栗縣國小，</a:t>
            </a:r>
            <a:endParaRPr lang="en-US" altLang="zh-TW" b="1" dirty="0" smtClean="0"/>
          </a:p>
          <a:p>
            <a:r>
              <a:rPr lang="zh-TW" altLang="en-US" b="1" dirty="0"/>
              <a:t> </a:t>
            </a:r>
            <a:r>
              <a:rPr lang="zh-TW" altLang="en-US" b="1" dirty="0" smtClean="0"/>
              <a:t>   服務教師</a:t>
            </a:r>
            <a:r>
              <a:rPr lang="zh-TW" altLang="en-US" b="1" dirty="0"/>
              <a:t>及</a:t>
            </a:r>
            <a:r>
              <a:rPr lang="zh-TW" altLang="en-US" b="1" dirty="0" smtClean="0"/>
              <a:t>行政共計</a:t>
            </a:r>
            <a:r>
              <a:rPr lang="en-US" altLang="zh-TW" b="1" dirty="0" smtClean="0"/>
              <a:t>40</a:t>
            </a:r>
            <a:r>
              <a:rPr lang="zh-TW" altLang="en-US" b="1" dirty="0" smtClean="0"/>
              <a:t>年</a:t>
            </a:r>
            <a:endParaRPr lang="en-US" altLang="zh-TW" b="1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b="1" dirty="0" smtClean="0">
                <a:solidFill>
                  <a:srgbClr val="3333CC"/>
                </a:solidFill>
              </a:rPr>
              <a:t>校長經歷</a:t>
            </a:r>
            <a:endParaRPr lang="en-US" altLang="zh-TW" b="1" dirty="0" smtClean="0">
              <a:solidFill>
                <a:srgbClr val="3333CC"/>
              </a:solidFill>
            </a:endParaRPr>
          </a:p>
          <a:p>
            <a:r>
              <a:rPr lang="zh-TW" altLang="en-US" b="1" dirty="0" smtClean="0"/>
              <a:t>    萬興國小（民</a:t>
            </a:r>
            <a:r>
              <a:rPr lang="en-US" altLang="zh-TW" b="1" dirty="0" smtClean="0"/>
              <a:t>96-102</a:t>
            </a:r>
            <a:r>
              <a:rPr lang="zh-TW" altLang="en-US" b="1" dirty="0" smtClean="0"/>
              <a:t>）</a:t>
            </a:r>
            <a:endParaRPr lang="en-US" altLang="zh-TW" b="1" dirty="0" smtClean="0"/>
          </a:p>
          <a:p>
            <a:r>
              <a:rPr lang="zh-TW" altLang="en-US" b="1" dirty="0" smtClean="0"/>
              <a:t>    興雅國小（民</a:t>
            </a:r>
            <a:r>
              <a:rPr lang="en-US" altLang="zh-TW" b="1" dirty="0" smtClean="0"/>
              <a:t>102-109</a:t>
            </a:r>
            <a:r>
              <a:rPr lang="zh-TW" altLang="en-US" b="1" dirty="0" smtClean="0"/>
              <a:t>）</a:t>
            </a:r>
          </a:p>
          <a:p>
            <a:r>
              <a:rPr lang="zh-TW" altLang="en-US" b="1" dirty="0" smtClean="0"/>
              <a:t>    民權國小（民</a:t>
            </a:r>
            <a:r>
              <a:rPr lang="en-US" altLang="zh-TW" b="1" dirty="0" smtClean="0"/>
              <a:t>109-</a:t>
            </a:r>
            <a:r>
              <a:rPr lang="zh-TW" altLang="en-US" b="1" dirty="0" smtClean="0"/>
              <a:t>）</a:t>
            </a:r>
            <a:endParaRPr lang="zh-TW" altLang="en-US" b="1" dirty="0"/>
          </a:p>
          <a:p>
            <a:endParaRPr lang="zh-TW" altLang="en-US" dirty="0"/>
          </a:p>
        </p:txBody>
      </p:sp>
      <p:pic>
        <p:nvPicPr>
          <p:cNvPr id="1026" name="Picture 2" descr="F:\興雅\各處室\校長室\校長網頁\Site5\images\nth_theme_home_and_kids_farm_bullet_l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9" y="1955700"/>
            <a:ext cx="107156" cy="1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興雅\各處室\校長室\校長網頁\Site5\images\nth_theme_home_and_kids_farm_bullet_l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86" y="1570327"/>
            <a:ext cx="107156" cy="1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79" y="1737881"/>
            <a:ext cx="2379518" cy="3569277"/>
          </a:xfrm>
          <a:prstGeom prst="rect">
            <a:avLst/>
          </a:prstGeom>
        </p:spPr>
      </p:pic>
      <p:sp>
        <p:nvSpPr>
          <p:cNvPr id="9" name="文字版面配置區 2"/>
          <p:cNvSpPr txBox="1">
            <a:spLocks/>
          </p:cNvSpPr>
          <p:nvPr/>
        </p:nvSpPr>
        <p:spPr>
          <a:xfrm>
            <a:off x="0" y="85725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1350"/>
              </a:spcBef>
              <a:buNone/>
            </a:pPr>
            <a:r>
              <a:rPr lang="zh-TW" altLang="en-US" sz="4950" b="1" dirty="0">
                <a:solidFill>
                  <a:srgbClr val="FF0000"/>
                </a:solidFill>
              </a:rPr>
              <a:t>校長簡介</a:t>
            </a:r>
          </a:p>
        </p:txBody>
      </p:sp>
      <p:pic>
        <p:nvPicPr>
          <p:cNvPr id="7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1" kern="0" dirty="0">
                <a:solidFill>
                  <a:srgbClr val="DD8047"/>
                </a:solidFill>
                <a:latin typeface="微軟正黑體" panose="020B0604030504040204" pitchFamily="34" charset="-120"/>
              </a:rPr>
              <a:t>教務處報告         </a:t>
            </a:r>
            <a:r>
              <a:rPr kumimoji="1" lang="zh-TW" altLang="en-US" b="1" kern="0" dirty="0">
                <a:solidFill>
                  <a:prstClr val="black"/>
                </a:solidFill>
                <a:latin typeface="微軟正黑體" panose="020B0604030504040204" pitchFamily="34" charset="-120"/>
              </a:rPr>
              <a:t>重要行事及活動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-161925" y="1438373"/>
            <a:ext cx="8820151" cy="60959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599" y="302794"/>
            <a:ext cx="842211" cy="8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8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內容版面配置區 2">
            <a:extLst>
              <a:ext uri="{FF2B5EF4-FFF2-40B4-BE49-F238E27FC236}">
                <a16:creationId xmlns:a16="http://schemas.microsoft.com/office/drawing/2014/main" id="{AA465358-6DCB-438E-87D4-C4F691841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01" y="880675"/>
            <a:ext cx="8215690" cy="5267206"/>
          </a:xfrm>
        </p:spPr>
        <p:txBody>
          <a:bodyPr>
            <a:normAutofit lnSpcReduction="10000"/>
          </a:bodyPr>
          <a:lstStyle/>
          <a:p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課後學藝班   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  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522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跆拳道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扯鈴</a:t>
            </a:r>
            <a:r>
              <a:rPr lang="zh-TW" altLang="en-US" sz="2400" dirty="0">
                <a:latin typeface="微軟正黑體" panose="020B0604030504040204" pitchFamily="34" charset="-120"/>
              </a:rPr>
              <a:t>、樂高、直排輪、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足球</a:t>
            </a:r>
            <a:r>
              <a:rPr lang="zh-TW" altLang="en-US" sz="2400" dirty="0">
                <a:latin typeface="微軟正黑體" panose="020B0604030504040204" pitchFamily="34" charset="-120"/>
              </a:rPr>
              <a:t>、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拼豆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</a:rPr>
              <a:t>星期二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 扯鈴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韻律拉拉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足球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魔法圍棋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樂高科學              </a:t>
            </a:r>
            <a:endParaRPr lang="en-US" altLang="zh-TW" sz="2400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</a:rPr>
              <a:t>                  創意桌遊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星期三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美勞創作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、樂高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跆拳道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烏克麗麗</a:t>
            </a:r>
            <a:r>
              <a:rPr lang="en-US" altLang="zh-TW" sz="2400" dirty="0">
                <a:latin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</a:rPr>
              <a:t>初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 、</a:t>
            </a:r>
            <a:endParaRPr lang="en-US" altLang="zh-TW" sz="2400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</a:rPr>
              <a:t>                 巧手縫繡、扯鈴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籃球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初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)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星期四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</a:rPr>
              <a:t>趣味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魔術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烏</a:t>
            </a:r>
            <a:r>
              <a:rPr lang="zh-TW" altLang="en-US" sz="2400" dirty="0">
                <a:latin typeface="微軟正黑體" panose="020B0604030504040204" pitchFamily="34" charset="-120"/>
              </a:rPr>
              <a:t>克麗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麗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進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</a:rPr>
              <a:t> 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空手道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直</a:t>
            </a:r>
            <a:r>
              <a:rPr lang="zh-TW" altLang="en-US" sz="2400" dirty="0">
                <a:latin typeface="微軟正黑體" panose="020B0604030504040204" pitchFamily="34" charset="-120"/>
              </a:rPr>
              <a:t>排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輪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扯鈴</a:t>
            </a:r>
            <a:r>
              <a:rPr lang="zh-TW" altLang="en-US" sz="2400" dirty="0">
                <a:latin typeface="微軟正黑體" panose="020B0604030504040204" pitchFamily="34" charset="-120"/>
              </a:rPr>
              <a:t> </a:t>
            </a:r>
            <a:endParaRPr lang="en-US" altLang="zh-TW" sz="2400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微軟正黑體" panose="020B0604030504040204" pitchFamily="34" charset="-120"/>
              </a:rPr>
              <a:t>                 五人制足球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資訊樂遊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足球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競賽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)</a:t>
            </a:r>
            <a:endParaRPr lang="en-US" altLang="zh-TW" sz="2400" dirty="0">
              <a:latin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星期五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樂高創意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國標舞</a:t>
            </a:r>
            <a:r>
              <a:rPr lang="zh-TW" altLang="en-US" sz="2400" dirty="0">
                <a:latin typeface="微軟正黑體" panose="020B0604030504040204" pitchFamily="34" charset="-120"/>
              </a:rPr>
              <a:t>、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巧手縫</a:t>
            </a:r>
            <a:r>
              <a:rPr lang="zh-TW" altLang="en-US" sz="2400" dirty="0">
                <a:latin typeface="微軟正黑體" panose="020B0604030504040204" pitchFamily="34" charset="-120"/>
              </a:rPr>
              <a:t>繡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、籃球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進</a:t>
            </a:r>
            <a:r>
              <a:rPr lang="en-US" altLang="zh-TW" sz="2400" dirty="0" smtClean="0">
                <a:latin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 、</a:t>
            </a:r>
            <a:endParaRPr lang="en-US" altLang="zh-TW" sz="2400" dirty="0" smtClean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微軟正黑體" panose="020B0604030504040204" pitchFamily="34" charset="-120"/>
              </a:rPr>
              <a:t> </a:t>
            </a:r>
            <a:r>
              <a:rPr lang="zh-TW" altLang="en-US" sz="2400" dirty="0" smtClean="0">
                <a:latin typeface="微軟正黑體" panose="020B0604030504040204" pitchFamily="34" charset="-120"/>
              </a:rPr>
              <a:t>                美勞創意、科學探究、扯鈴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15579E48-15BE-4192-A851-811C2FE5270D}"/>
              </a:ext>
            </a:extLst>
          </p:cNvPr>
          <p:cNvSpPr txBox="1">
            <a:spLocks/>
          </p:cNvSpPr>
          <p:nvPr/>
        </p:nvSpPr>
        <p:spPr bwMode="auto">
          <a:xfrm>
            <a:off x="755576" y="476573"/>
            <a:ext cx="7444841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rgbClr val="FBFB09"/>
                </a:solidFill>
                <a:latin typeface="Arial" pitchFamily="34" charset="0"/>
                <a:ea typeface="華康儷中黑" pitchFamily="49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教務處報告           </a:t>
            </a:r>
            <a:r>
              <a:rPr kumimoji="1" lang="zh-TW" alt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課後</a:t>
            </a:r>
            <a:r>
              <a:rPr kumimoji="1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活動</a:t>
            </a:r>
            <a:endParaRPr kumimoji="1" lang="zh-TW" alt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15" y="5420575"/>
            <a:ext cx="9144000" cy="2534381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7346" y="345719"/>
            <a:ext cx="740454" cy="7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49263" eaLnBrk="0" fontAlgn="base" hangingPunct="0">
              <a:defRPr/>
            </a:pPr>
            <a:r>
              <a:rPr lang="zh-TW" altLang="en-US" sz="4800" b="1" kern="100" dirty="0" smtClean="0">
                <a:solidFill>
                  <a:schemeClr val="accent2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教務處報告        </a:t>
            </a:r>
            <a:r>
              <a:rPr lang="zh-TW" altLang="en-US" sz="4800" b="1" kern="1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數位</a:t>
            </a:r>
            <a:r>
              <a:rPr lang="zh-TW" altLang="en-US" sz="4800" b="1" kern="100" dirty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學習</a:t>
            </a:r>
            <a:r>
              <a:rPr lang="zh-TW" altLang="en-US" sz="4800" b="1" kern="100" dirty="0" smtClean="0">
                <a:solidFill>
                  <a:prstClr val="black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平台</a:t>
            </a:r>
            <a:endParaRPr lang="zh-TW" altLang="en-US" dirty="0"/>
          </a:p>
        </p:txBody>
      </p:sp>
      <p:pic>
        <p:nvPicPr>
          <p:cNvPr id="6" name="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9875" y="266977"/>
            <a:ext cx="794290" cy="794290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ED2B9A2-DAE8-4427-B804-861CC004E3E5}"/>
              </a:ext>
            </a:extLst>
          </p:cNvPr>
          <p:cNvSpPr txBox="1">
            <a:spLocks/>
          </p:cNvSpPr>
          <p:nvPr/>
        </p:nvSpPr>
        <p:spPr>
          <a:xfrm>
            <a:off x="3853309" y="5347583"/>
            <a:ext cx="4753586" cy="81772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微軟正黑體"/>
                <a:ea typeface="微軟正黑體"/>
                <a:cs typeface="+mj-cs"/>
              </a:rPr>
              <a:t>智慧創新在校園</a:t>
            </a:r>
            <a:b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微軟正黑體"/>
                <a:ea typeface="微軟正黑體"/>
                <a:cs typeface="+mj-cs"/>
              </a:rPr>
            </a:br>
            <a:endParaRPr kumimoji="0" lang="zh-TW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圓角化對角線角落矩形 8">
            <a:extLst>
              <a:ext uri="{FF2B5EF4-FFF2-40B4-BE49-F238E27FC236}">
                <a16:creationId xmlns:a16="http://schemas.microsoft.com/office/drawing/2014/main" id="{3309B2F3-BD41-4BD2-AC9E-5C3B0184A2F6}"/>
              </a:ext>
            </a:extLst>
          </p:cNvPr>
          <p:cNvSpPr/>
          <p:nvPr/>
        </p:nvSpPr>
        <p:spPr>
          <a:xfrm>
            <a:off x="702000" y="3857923"/>
            <a:ext cx="7740000" cy="1011237"/>
          </a:xfrm>
          <a:prstGeom prst="round2DiagRect">
            <a:avLst/>
          </a:prstGeom>
          <a:gradFill flip="none" rotWithShape="1">
            <a:gsLst>
              <a:gs pos="0">
                <a:srgbClr val="70AD47">
                  <a:shade val="30000"/>
                  <a:satMod val="115000"/>
                </a:srgbClr>
              </a:gs>
              <a:gs pos="50000">
                <a:srgbClr val="70AD47">
                  <a:shade val="67500"/>
                  <a:satMod val="115000"/>
                </a:srgbClr>
              </a:gs>
              <a:gs pos="100000">
                <a:srgbClr val="70AD47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預計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109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學年度第二學期，完成親師生整合平臺第一階段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上線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親師生整合平台</a:t>
            </a:r>
            <a:r>
              <a:rPr kumimoji="0" lang="en-US" altLang="zh-TW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4F3E2BA2-14F2-43BC-A193-F567C2798AB0}"/>
              </a:ext>
            </a:extLst>
          </p:cNvPr>
          <p:cNvSpPr/>
          <p:nvPr/>
        </p:nvSpPr>
        <p:spPr>
          <a:xfrm>
            <a:off x="702000" y="1628800"/>
            <a:ext cx="7740000" cy="1656184"/>
          </a:xfrm>
          <a:prstGeom prst="round2DiagRect">
            <a:avLst/>
          </a:prstGeom>
          <a:gradFill flip="none" rotWithShape="1">
            <a:gsLst>
              <a:gs pos="0">
                <a:srgbClr val="ED7D31">
                  <a:shade val="30000"/>
                  <a:satMod val="115000"/>
                </a:srgbClr>
              </a:gs>
              <a:gs pos="50000">
                <a:srgbClr val="ED7D31">
                  <a:shade val="67500"/>
                  <a:satMod val="115000"/>
                </a:srgbClr>
              </a:gs>
              <a:gs pos="100000">
                <a:srgbClr val="ED7D31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軟正黑體" panose="020B0604030504040204" pitchFamily="34" charset="-120"/>
                <a:cs typeface="+mn-cs"/>
              </a:rPr>
              <a:t>臺北市酷客雲線上學習系統，計11,064部線上教學影片、78,544門自主學習課程。21個常用學習資料庫，線上閱讀、程式教學、自製電子書教學平台</a:t>
            </a:r>
          </a:p>
        </p:txBody>
      </p:sp>
    </p:spTree>
    <p:extLst>
      <p:ext uri="{BB962C8B-B14F-4D97-AF65-F5344CB8AC3E}">
        <p14:creationId xmlns:p14="http://schemas.microsoft.com/office/powerpoint/2010/main" val="42903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kern="100" dirty="0" smtClean="0">
                <a:solidFill>
                  <a:schemeClr val="accent2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教務處報告    </a:t>
            </a:r>
            <a:r>
              <a:rPr lang="zh-TW" altLang="en-US" b="1" kern="100" dirty="0" smtClean="0">
                <a:solidFill>
                  <a:schemeClr val="tx1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行動</a:t>
            </a:r>
            <a:r>
              <a:rPr lang="zh-TW" altLang="en-US" b="1" kern="100" dirty="0">
                <a:solidFill>
                  <a:schemeClr val="tx1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學習 智慧</a:t>
            </a:r>
            <a:r>
              <a:rPr lang="zh-TW" altLang="en-US" b="1" kern="100" dirty="0" smtClean="0">
                <a:solidFill>
                  <a:schemeClr val="tx1"/>
                </a:solidFill>
                <a:latin typeface="微軟正黑體" panose="020B0604030504040204" pitchFamily="34" charset="-120"/>
                <a:cs typeface="微軟正黑體" panose="020B0604030504040204" pitchFamily="34" charset="-120"/>
              </a:rPr>
              <a:t>教學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ED2B9A2-DAE8-4427-B804-861CC004E3E5}"/>
              </a:ext>
            </a:extLst>
          </p:cNvPr>
          <p:cNvSpPr txBox="1">
            <a:spLocks/>
          </p:cNvSpPr>
          <p:nvPr/>
        </p:nvSpPr>
        <p:spPr>
          <a:xfrm>
            <a:off x="3958122" y="5206994"/>
            <a:ext cx="5302274" cy="7319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微軟正黑體"/>
                <a:ea typeface="微軟正黑體"/>
                <a:cs typeface="+mj-cs"/>
              </a:rPr>
              <a:t>智慧創新在校園</a:t>
            </a:r>
            <a:br>
              <a:rPr kumimoji="0" lang="zh-TW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微軟正黑體"/>
                <a:ea typeface="微軟正黑體"/>
                <a:cs typeface="+mj-cs"/>
              </a:rPr>
            </a:br>
            <a:endParaRPr kumimoji="0" lang="zh-TW" altLang="en-US" sz="4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3D513AF3-2F93-4F9F-BE80-80F553EB4CB4}"/>
              </a:ext>
            </a:extLst>
          </p:cNvPr>
          <p:cNvGraphicFramePr/>
          <p:nvPr>
            <p:extLst/>
          </p:nvPr>
        </p:nvGraphicFramePr>
        <p:xfrm>
          <a:off x="612648" y="1600200"/>
          <a:ext cx="8153400" cy="360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4326" y="2053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196" y="228600"/>
            <a:ext cx="8415852" cy="990600"/>
          </a:xfrm>
        </p:spPr>
        <p:txBody>
          <a:bodyPr>
            <a:normAutofit/>
          </a:bodyPr>
          <a:lstStyle/>
          <a:p>
            <a:r>
              <a:rPr kumimoji="1" lang="zh-TW" alt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</a:rPr>
              <a:t>教務處報告                      </a:t>
            </a:r>
            <a:r>
              <a:rPr kumimoji="1"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雙</a:t>
            </a:r>
            <a:r>
              <a:rPr kumimoji="1"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語</a:t>
            </a:r>
            <a:r>
              <a:rPr kumimoji="1"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課程</a:t>
            </a:r>
            <a:endParaRPr lang="zh-TW" altLang="en-US" b="1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646771" y="1318034"/>
            <a:ext cx="6155718" cy="45477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6448" y="1764632"/>
            <a:ext cx="798094" cy="7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3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</a:rPr>
              <a:t>教務處報告   </a:t>
            </a:r>
            <a:r>
              <a:rPr kumimoji="1"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書香</a:t>
            </a:r>
            <a:r>
              <a:rPr kumimoji="1"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民權</a:t>
            </a:r>
            <a:r>
              <a:rPr kumimoji="1"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~</a:t>
            </a:r>
            <a:r>
              <a:rPr kumimoji="1"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閱讀悅</a:t>
            </a:r>
            <a:r>
              <a:rPr kumimoji="1"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</a:rPr>
              <a:t>快樂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021404" y="1468877"/>
            <a:ext cx="8681118" cy="500957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7695" y="1740569"/>
            <a:ext cx="798094" cy="7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800" b="1" dirty="0" smtClean="0">
                <a:solidFill>
                  <a:schemeClr val="accent2"/>
                </a:solidFill>
                <a:latin typeface="微軟正黑體" panose="020B0604030504040204" pitchFamily="34" charset="-120"/>
              </a:rPr>
              <a:t>教務處報告  </a:t>
            </a:r>
            <a:r>
              <a:rPr lang="zh-TW" altLang="en-US" sz="4800" b="1" dirty="0" smtClean="0">
                <a:solidFill>
                  <a:prstClr val="black"/>
                </a:solidFill>
                <a:latin typeface="微軟正黑體" panose="020B0604030504040204" pitchFamily="34" charset="-120"/>
              </a:rPr>
              <a:t>多元</a:t>
            </a:r>
            <a:r>
              <a:rPr lang="zh-TW" altLang="en-US" sz="4800" b="1" dirty="0">
                <a:solidFill>
                  <a:prstClr val="black"/>
                </a:solidFill>
                <a:latin typeface="微軟正黑體" panose="020B0604030504040204" pitchFamily="34" charset="-120"/>
              </a:rPr>
              <a:t>學習  觀摩  成長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832948" y="1600200"/>
            <a:ext cx="5713053" cy="44958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7417" y="1945106"/>
            <a:ext cx="737936" cy="7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/>
                </a:solidFill>
              </a:rPr>
              <a:t>教務處報告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pic>
        <p:nvPicPr>
          <p:cNvPr id="6" name="8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5092" y="312821"/>
            <a:ext cx="715879" cy="715879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2">
            <a:extLst>
              <a:ext uri="{FF2B5EF4-FFF2-40B4-BE49-F238E27FC236}">
                <a16:creationId xmlns:a16="http://schemas.microsoft.com/office/drawing/2014/main" id="{E1301EAE-94FF-4AC2-8352-A4372EACCC03}"/>
              </a:ext>
            </a:extLst>
          </p:cNvPr>
          <p:cNvSpPr/>
          <p:nvPr/>
        </p:nvSpPr>
        <p:spPr>
          <a:xfrm>
            <a:off x="1871700" y="1988294"/>
            <a:ext cx="5400600" cy="2736850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5595CF07-4A5A-425E-A5B3-81093CBBA7E9}"/>
              </a:ext>
            </a:extLst>
          </p:cNvPr>
          <p:cNvSpPr txBox="1">
            <a:spLocks/>
          </p:cNvSpPr>
          <p:nvPr/>
        </p:nvSpPr>
        <p:spPr bwMode="auto">
          <a:xfrm>
            <a:off x="611981" y="2205781"/>
            <a:ext cx="7920037" cy="2519363"/>
          </a:xfrm>
          <a:prstGeom prst="rect">
            <a:avLst/>
          </a:prstGeom>
          <a:noFill/>
          <a:ln w="920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9600"/>
              </a:lnSpc>
              <a:spcBef>
                <a:spcPct val="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資訊素養與</a:t>
            </a:r>
            <a:endParaRPr kumimoji="0" lang="en-US" altLang="zh-TW" sz="7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ts val="9600"/>
              </a:lnSpc>
              <a:spcBef>
                <a:spcPct val="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zh-TW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倫理宣導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8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 smtClean="0">
                <a:solidFill>
                  <a:schemeClr val="accent2"/>
                </a:solidFill>
                <a:latin typeface="微軟正黑體" panose="020B0604030504040204" pitchFamily="34" charset="-120"/>
              </a:rPr>
              <a:t>教務處報告</a:t>
            </a:r>
            <a:r>
              <a:rPr lang="zh-TW" altLang="en-US" sz="38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   </a:t>
            </a:r>
            <a:r>
              <a:rPr lang="en-US" altLang="zh-TW" sz="38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NGA</a:t>
            </a:r>
            <a:r>
              <a:rPr lang="zh-TW" altLang="en-US" sz="3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網路守護天使軟體功能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3">
            <a:extLst>
              <a:ext uri="{FF2B5EF4-FFF2-40B4-BE49-F238E27FC236}">
                <a16:creationId xmlns:a16="http://schemas.microsoft.com/office/drawing/2014/main" id="{73BCAD1D-6F7C-4004-A5EA-4D23DD9442D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66" y="2354095"/>
            <a:ext cx="8453336" cy="441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00321A4-AEA4-4E4E-BAF6-5B01BFFC438D}"/>
              </a:ext>
            </a:extLst>
          </p:cNvPr>
          <p:cNvSpPr txBox="1"/>
          <p:nvPr/>
        </p:nvSpPr>
        <p:spPr>
          <a:xfrm>
            <a:off x="1922067" y="1439694"/>
            <a:ext cx="5315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不當網站防護 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‧ 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上網時間控管 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禁用特定遊戲 </a:t>
            </a: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‧ </a:t>
            </a: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防止網路沉迷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2895" y="1524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 smtClean="0">
                <a:solidFill>
                  <a:schemeClr val="accent2"/>
                </a:solidFill>
                <a:latin typeface="微軟正黑體" panose="020B0604030504040204" pitchFamily="34" charset="-120"/>
              </a:rPr>
              <a:t>教務處報告             </a:t>
            </a:r>
            <a:r>
              <a:rPr lang="zh-TW" altLang="en-US" sz="4800" b="1" dirty="0" smtClean="0">
                <a:solidFill>
                  <a:srgbClr val="404040"/>
                </a:solidFill>
                <a:latin typeface="微軟正黑體" panose="020B0604030504040204" pitchFamily="34" charset="-120"/>
              </a:rPr>
              <a:t>網路</a:t>
            </a:r>
            <a:r>
              <a:rPr lang="zh-TW" altLang="en-US" sz="4800" b="1" dirty="0">
                <a:solidFill>
                  <a:srgbClr val="404040"/>
                </a:solidFill>
                <a:latin typeface="微軟正黑體" panose="020B0604030504040204" pitchFamily="34" charset="-120"/>
              </a:rPr>
              <a:t>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臺北市資訊素養與倫理線上教材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教育部中小學網路素養與認知網站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網路新國民網站與學習單下載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網路新國民上網安全線測驗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教育部全民資安素養網站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台灣創用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CC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計畫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白絲帶關懷協會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全民資安素養自我評量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教育部數位學習服務平臺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網路守護天使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NGA-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軟體下載與操作使用說明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 </a:t>
            </a:r>
          </a:p>
          <a:p>
            <a:pPr marL="228600" lvl="0" indent="-182563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</a:rPr>
              <a:t>健康上網一起來宣導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海報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779" y="41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教育理念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06" y="1767495"/>
            <a:ext cx="7287082" cy="271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93173" y="4776912"/>
            <a:ext cx="6920345" cy="1315745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只要對孩子有益的事，都值得我們去做</a:t>
            </a:r>
            <a:endParaRPr lang="en-US" altLang="zh-TW" sz="2400" b="1" dirty="0">
              <a:solidFill>
                <a:srgbClr val="33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defTabSz="6858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4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親師生的需要在哪裡，學校的服務就從那裡開始</a:t>
            </a:r>
          </a:p>
        </p:txBody>
      </p:sp>
      <p:sp>
        <p:nvSpPr>
          <p:cNvPr id="4" name="矩形 10"/>
          <p:cNvSpPr>
            <a:spLocks noChangeArrowheads="1"/>
          </p:cNvSpPr>
          <p:nvPr/>
        </p:nvSpPr>
        <p:spPr bwMode="auto">
          <a:xfrm>
            <a:off x="0" y="857250"/>
            <a:ext cx="9144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zh-TW" altLang="en-US" sz="49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教育理念與辦學</a:t>
            </a:r>
            <a:r>
              <a:rPr lang="zh-TW" altLang="zh-TW" sz="49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理念</a:t>
            </a:r>
          </a:p>
        </p:txBody>
      </p:sp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4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白絲帶家庭網安熱線33931885">
            <a:hlinkClick r:id="rId4"/>
            <a:extLst>
              <a:ext uri="{FF2B5EF4-FFF2-40B4-BE49-F238E27FC236}">
                <a16:creationId xmlns:a16="http://schemas.microsoft.com/office/drawing/2014/main" id="{3FFA3298-1026-40EC-905B-8818768E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/>
          <a:stretch>
            <a:fillRect/>
          </a:stretch>
        </p:blipFill>
        <p:spPr bwMode="auto">
          <a:xfrm>
            <a:off x="1890211" y="1308783"/>
            <a:ext cx="5509491" cy="35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/>
                </a:solidFill>
              </a:rPr>
              <a:t>教務處報告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pic>
        <p:nvPicPr>
          <p:cNvPr id="6" name="11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2895" y="419100"/>
            <a:ext cx="800100" cy="800100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C5DF9D9E-FAE8-4353-BAD1-614EBA1C8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18" y="4823957"/>
            <a:ext cx="8503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週一至五 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9:30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～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11:30 / 13:30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～</a:t>
            </a: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15:30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42C0D4C2-F4A2-40BC-ABD0-710B5455E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96" y="5373207"/>
            <a:ext cx="85895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網路諮詢：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面對網路挑戰，修復親子關係</a:t>
            </a:r>
          </a:p>
        </p:txBody>
      </p:sp>
    </p:spTree>
    <p:extLst>
      <p:ext uri="{BB962C8B-B14F-4D97-AF65-F5344CB8AC3E}">
        <p14:creationId xmlns:p14="http://schemas.microsoft.com/office/powerpoint/2010/main" val="36248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/>
                </a:solidFill>
              </a:rPr>
              <a:t>教務處報告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819072" y="1331375"/>
            <a:ext cx="5603132" cy="493200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3221" y="360888"/>
            <a:ext cx="755414" cy="7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本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學期重要宣導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Salesforce Sans"/>
              </a:rPr>
              <a:t>事項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963038" y="1600200"/>
            <a:ext cx="7579746" cy="37256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Salesforce Sans"/>
              </a:rPr>
              <a:t>交通安全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Salesforce San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本校於上下學時間設置</a:t>
            </a:r>
            <a:r>
              <a:rPr kumimoji="0" lang="zh-TW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通學巷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，</a:t>
            </a:r>
            <a:r>
              <a:rPr kumimoji="0" lang="zh-TW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通學巷行人優先，汽機車請勿進入！</a:t>
            </a:r>
            <a:endParaRPr kumimoji="0" lang="en-US" altLang="zh-TW" sz="2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本校通學校位置：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(1)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三民路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167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巷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(2)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新中街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52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巷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(3)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富錦街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417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巷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3.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本校通學巷時間： 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(1)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上午：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07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20~07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50        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(2)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中午：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11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50~12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20                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(3)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下午：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15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50~16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：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20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457200" y="27103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  <a:sym typeface="Salesforce Sans"/>
              </a:rPr>
              <a:t>      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  <a:sym typeface="Salesforce Sans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8647"/>
            <a:ext cx="4370322" cy="3547353"/>
          </a:xfrm>
          <a:prstGeom prst="rect">
            <a:avLst/>
          </a:prstGeom>
        </p:spPr>
      </p:pic>
      <p:pic>
        <p:nvPicPr>
          <p:cNvPr id="13" name="音訊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3"/>
    </mc:Choice>
    <mc:Fallback xmlns="">
      <p:transition spd="slow" advTm="3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本學期重要宣導事項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272374" y="1546698"/>
            <a:ext cx="8412045" cy="37791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Salesforce Sans"/>
              </a:rPr>
              <a:t>交通安全</a:t>
            </a: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Salesforce San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  <a:sym typeface="Salesforce Sans"/>
              </a:rPr>
              <a:t>4.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有少數家長會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騎車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或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開車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進入通學巷，也請家長特別留意，若需進入通學巷，為維護學生安全，煩請用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牽車步行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的方式 ，感謝您的配合。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5.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請家長與學校共同指導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孩子安全過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+mn-cs"/>
              </a:rPr>
              <a:t>馬路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：</a:t>
            </a:r>
            <a:r>
              <a:rPr kumimoji="0" lang="zh-TW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確實</a:t>
            </a:r>
            <a:endParaRPr kumimoji="0" lang="en-US" altLang="zh-TW" sz="2400" b="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行走行人穿越道線，</a:t>
            </a:r>
            <a:endParaRPr kumimoji="0" lang="en-US" altLang="zh-TW" sz="2400" b="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遵守號誌，主動問好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</a:t>
            </a:r>
            <a:endParaRPr kumimoji="0" lang="zh-TW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4231532" y="3004443"/>
          <a:ext cx="4767526" cy="2681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6" imgW="7315200" imgH="4114800" progId="AcroExch.Document.DC">
                  <p:embed/>
                </p:oleObj>
              </mc:Choice>
              <mc:Fallback>
                <p:oleObj name="Acrobat Document" r:id="rId6" imgW="7315200" imgH="4114800" progId="AcroExch.Document.DC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31532" y="3004443"/>
                        <a:ext cx="4767526" cy="2681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8"/>
    </mc:Choice>
    <mc:Fallback xmlns="">
      <p:transition spd="slow" advTm="18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本學期重要宣導事項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612648" y="1566152"/>
            <a:ext cx="8071771" cy="3589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走廊不奔跑、禮貌知識宣導</a:t>
            </a:r>
            <a:endParaRPr kumimoji="0" lang="en-US" altLang="zh-TW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</a:t>
            </a: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張貼走廊不奔跑宣導單。</a:t>
            </a:r>
            <a:endParaRPr kumimoji="0" lang="en-US" altLang="zh-TW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◎為了培養孩子動靜皆宜的好習慣，讓孩子於下課時間有多元選擇，除了奔跑、運動之外，還有其他的靜態活動可以從事，如</a:t>
            </a:r>
            <a:r>
              <a:rPr kumimoji="0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:</a:t>
            </a: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閱讀角</a:t>
            </a: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、</a:t>
            </a: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圖書室，讓孩子擁有多元的選擇機會。</a:t>
            </a: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98" y="3729404"/>
            <a:ext cx="1829800" cy="220212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43" y="3729404"/>
            <a:ext cx="1885123" cy="220212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1" y="3729404"/>
            <a:ext cx="1857951" cy="2209429"/>
          </a:xfrm>
          <a:prstGeom prst="rect">
            <a:avLst/>
          </a:prstGeom>
        </p:spPr>
      </p:pic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7"/>
    </mc:Choice>
    <mc:Fallback xmlns="">
      <p:transition spd="slow" advTm="2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</a:t>
            </a:r>
            <a:r>
              <a:rPr lang="zh-TW" altLang="en-US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        午餐供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應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37370" y="1441598"/>
            <a:ext cx="4956817" cy="51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華康宗楷體W7(P)" panose="03000700000000000000" pitchFamily="66" charset="-120"/>
                <a:ea typeface="華康宗楷體W7(P)" panose="03000700000000000000" pitchFamily="66" charset="-120"/>
                <a:cs typeface="+mj-cs"/>
              </a:rPr>
              <a:t>109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華康宗楷體W7(P)" panose="03000700000000000000" pitchFamily="66" charset="-120"/>
                <a:ea typeface="華康宗楷體W7(P)" panose="03000700000000000000" pitchFamily="66" charset="-120"/>
                <a:cs typeface="+mj-cs"/>
              </a:rPr>
              <a:t>學年度午餐規格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華康宗楷體W7(P)" panose="03000700000000000000" pitchFamily="66" charset="-120"/>
                <a:ea typeface="華康宗楷體W7(P)" panose="03000700000000000000" pitchFamily="66" charset="-120"/>
                <a:cs typeface="+mj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華康宗楷體W7(P)" panose="03000700000000000000" pitchFamily="66" charset="-120"/>
                <a:ea typeface="華康宗楷體W7(P)" panose="03000700000000000000" pitchFamily="66" charset="-120"/>
                <a:cs typeface="+mj-cs"/>
              </a:rPr>
              <a:t>第一餐盒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華康宗楷體W7(P)" panose="03000700000000000000" pitchFamily="66" charset="-120"/>
                <a:ea typeface="華康宗楷體W7(P)" panose="03000700000000000000" pitchFamily="66" charset="-120"/>
                <a:cs typeface="+mj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1" y="1832329"/>
            <a:ext cx="8651304" cy="4108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1.三菜一湯附水果</a:t>
            </a:r>
            <a:b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2.每週一次牛奶</a:t>
            </a:r>
            <a: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/</a:t>
            </a: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豆漿</a:t>
            </a:r>
            <a:b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3.每週二提供有機蔬菜、</a:t>
            </a:r>
            <a: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有機米</a:t>
            </a:r>
            <a:b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4.所有豆製品使用非基改</a:t>
            </a:r>
            <a:b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5.三章一Q</a:t>
            </a:r>
            <a: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/>
            </a:r>
            <a:br>
              <a:rPr kumimoji="0" lang="en-US" altLang="zh-TW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</a:br>
            <a:r>
              <a:rPr kumimoji="0" lang="zh-TW" alt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◎</a:t>
            </a: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環保減塑 * 校園禁用</a:t>
            </a:r>
            <a:r>
              <a:rPr kumimoji="0" lang="en-US" altLang="zh-TW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一次性器皿</a:t>
            </a: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graphicFrame>
        <p:nvGraphicFramePr>
          <p:cNvPr id="10" name="圖表 9"/>
          <p:cNvGraphicFramePr>
            <a:graphicFrameLocks/>
          </p:cNvGraphicFramePr>
          <p:nvPr>
            <p:extLst/>
          </p:nvPr>
        </p:nvGraphicFramePr>
        <p:xfrm>
          <a:off x="3803516" y="1987090"/>
          <a:ext cx="4795736" cy="456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69"/>
    </mc:Choice>
    <mc:Fallback xmlns="">
      <p:transition spd="slow" advTm="2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         </a:t>
            </a:r>
            <a:r>
              <a:rPr lang="zh-TW" altLang="en-US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服裝儀容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6383" y="1318251"/>
            <a:ext cx="7966953" cy="1857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服裝名牌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(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請</a:t>
            </a:r>
            <a:r>
              <a:rPr kumimoji="0" lang="zh-TW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繡於左胸上方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)</a:t>
            </a:r>
            <a:b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</a:b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  <a:sym typeface="Salesforce Sans"/>
              </a:rPr>
              <a:t>服裝販售</a:t>
            </a:r>
            <a:r>
              <a:rPr kumimoji="0" lang="en-US" altLang="zh-TW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  <a:sym typeface="Salesforce Sans"/>
              </a:rPr>
              <a:t>:</a:t>
            </a: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  <a:sym typeface="Salesforce Sans"/>
              </a:rPr>
              <a:t>今天</a:t>
            </a:r>
            <a:r>
              <a:rPr kumimoji="0" lang="en-US" altLang="zh-TW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10:00~12:00</a:t>
            </a:r>
            <a:r>
              <a:rPr kumimoji="0" lang="zh-TW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實踐樓地下一樓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3086292"/>
            <a:ext cx="3715164" cy="255439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44" y="3074950"/>
            <a:ext cx="3910630" cy="2565740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"/>
    </mc:Choice>
    <mc:Fallback xmlns="">
      <p:transition spd="slow" advTm="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      </a:t>
            </a:r>
            <a:r>
              <a:rPr lang="zh-TW" altLang="en-US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防身警報器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/>
          </p:nvPr>
        </p:nvGraphicFramePr>
        <p:xfrm>
          <a:off x="173698" y="1521599"/>
          <a:ext cx="4320480" cy="457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6" imgW="5666985" imgH="8019814" progId="AcroExch.Document.DC">
                  <p:embed/>
                </p:oleObj>
              </mc:Choice>
              <mc:Fallback>
                <p:oleObj name="Acrobat Document" r:id="rId6" imgW="5666985" imgH="8019814" progId="AcroExch.Document.DC">
                  <p:embed/>
                  <p:pic>
                    <p:nvPicPr>
                      <p:cNvPr id="8" name="物件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3698" y="1521599"/>
                        <a:ext cx="4320480" cy="4574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/>
          </p:nvPr>
        </p:nvGraphicFramePr>
        <p:xfrm>
          <a:off x="4572000" y="1521599"/>
          <a:ext cx="4464496" cy="4574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8" imgW="5666985" imgH="8019814" progId="AcroExch.Document.DC">
                  <p:embed/>
                </p:oleObj>
              </mc:Choice>
              <mc:Fallback>
                <p:oleObj name="Acrobat Document" r:id="rId8" imgW="5666985" imgH="8019814" progId="AcroExch.Document.DC">
                  <p:embed/>
                  <p:pic>
                    <p:nvPicPr>
                      <p:cNvPr id="9" name="物件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0" y="1521599"/>
                        <a:ext cx="4464496" cy="4574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"/>
    </mc:Choice>
    <mc:Fallback xmlns="">
      <p:transition spd="slow" advTm="1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sz="40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          </a:t>
            </a:r>
            <a:r>
              <a:rPr lang="zh-TW" altLang="en-US" sz="40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反毒宣導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6"/>
          <a:stretch>
            <a:fillRect/>
          </a:stretch>
        </p:blipFill>
        <p:spPr bwMode="auto">
          <a:xfrm>
            <a:off x="4117837" y="1936647"/>
            <a:ext cx="2636073" cy="380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2"/>
          <a:stretch>
            <a:fillRect/>
          </a:stretch>
        </p:blipFill>
        <p:spPr bwMode="auto">
          <a:xfrm>
            <a:off x="6534937" y="1936646"/>
            <a:ext cx="2592363" cy="380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" y="1485290"/>
            <a:ext cx="4083918" cy="4516676"/>
          </a:xfrm>
          <a:prstGeom prst="rect">
            <a:avLst/>
          </a:prstGeom>
        </p:spPr>
      </p:pic>
      <p:pic>
        <p:nvPicPr>
          <p:cNvPr id="11" name="音訊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5"/>
    </mc:Choice>
    <mc:Fallback xmlns="">
      <p:transition spd="slow" advTm="1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6929" y="228599"/>
            <a:ext cx="8599202" cy="1358479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sz="40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</a:t>
            </a:r>
            <a:r>
              <a:rPr lang="zh-TW" altLang="en-US" sz="40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</a:t>
            </a:r>
            <a:r>
              <a:rPr lang="zh-TW" altLang="en-US" sz="32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流</a:t>
            </a:r>
            <a:r>
              <a:rPr lang="zh-TW" altLang="en-US" sz="32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感、腸病毒、疫情叮嚀</a:t>
            </a:r>
            <a:r>
              <a:rPr lang="zh-TW" altLang="en-US" sz="32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措施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defTabSz="685800"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在校要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勤洗手</a:t>
            </a:r>
            <a:r>
              <a:rPr lang="zh-TW" altLang="en-US" sz="2800" dirty="0">
                <a:solidFill>
                  <a:srgbClr val="9A5315"/>
                </a:solidFill>
                <a:latin typeface="新細明體"/>
              </a:rPr>
              <a:t>，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若有身體不適或發燒，應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戴上口罩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請假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在家休息，並通知導師。</a:t>
            </a:r>
            <a:endParaRPr lang="en-US" altLang="zh-TW" sz="2800" dirty="0">
              <a:solidFill>
                <a:srgbClr val="9A531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685800"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zh-TW" sz="2800" dirty="0" smtClean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r>
              <a:rPr lang="zh-TW" altLang="zh-TW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經醫師</a:t>
            </a:r>
            <a:r>
              <a:rPr lang="zh-TW" altLang="en-US" sz="2800" u="sng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確診</a:t>
            </a:r>
            <a:r>
              <a:rPr lang="zh-TW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流感</a:t>
            </a:r>
            <a:r>
              <a:rPr lang="zh-TW" altLang="en-US" sz="2800" b="1" u="sng" dirty="0">
                <a:solidFill>
                  <a:srgbClr val="FF0000"/>
                </a:solidFill>
                <a:latin typeface="PMingLiU" panose="02020500000000000000" pitchFamily="18" charset="-120"/>
              </a:rPr>
              <a:t>、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腸病毒</a:t>
            </a:r>
            <a:r>
              <a:rPr lang="zh-TW" altLang="zh-TW" sz="2800" u="sng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</a:t>
            </a:r>
            <a:r>
              <a:rPr lang="zh-TW" altLang="en-US" sz="2800" u="sng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應立即通報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導師</a:t>
            </a:r>
            <a:r>
              <a:rPr lang="zh-TW" altLang="en-US" sz="2800" u="sng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zh-TW" sz="2800" u="sng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依照教育局指示，</a:t>
            </a:r>
            <a:r>
              <a:rPr lang="zh-TW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應請假至少七天</a:t>
            </a:r>
            <a:r>
              <a:rPr lang="en-US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含假日</a:t>
            </a:r>
            <a:r>
              <a:rPr lang="en-US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課後社團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才藝班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安親班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均須暫停上課，以免傳染給其他同學</a:t>
            </a:r>
            <a:r>
              <a:rPr lang="zh-TW" altLang="zh-TW" sz="2800" dirty="0">
                <a:solidFill>
                  <a:srgbClr val="9A53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9A53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 defTabSz="685800"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2800" dirty="0" smtClean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同一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天內出現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名流感確診病例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腸病毒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則為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天內出現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兩名確診病例</a:t>
            </a:r>
            <a:r>
              <a:rPr lang="zh-TW" altLang="en-US" sz="28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學校會依規定邀請兩位班級家長召開防疫會議，討論是否停課。</a:t>
            </a:r>
            <a:endParaRPr lang="zh-TW" altLang="zh-TW" sz="2800" dirty="0">
              <a:solidFill>
                <a:srgbClr val="9A531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音訊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1"/>
    </mc:Choice>
    <mc:Fallback xmlns="">
      <p:transition spd="slow" advTm="2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2"/>
          <p:cNvSpPr txBox="1">
            <a:spLocks/>
          </p:cNvSpPr>
          <p:nvPr/>
        </p:nvSpPr>
        <p:spPr>
          <a:xfrm>
            <a:off x="0" y="857250"/>
            <a:ext cx="9144000" cy="685800"/>
          </a:xfrm>
          <a:prstGeom prst="rect">
            <a:avLst/>
          </a:prstGeom>
        </p:spPr>
        <p:txBody>
          <a:bodyPr>
            <a:no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1350"/>
              </a:spcBef>
              <a:buNone/>
            </a:pPr>
            <a:r>
              <a:rPr lang="zh-TW" altLang="zh-TW" sz="4950" b="1" dirty="0">
                <a:solidFill>
                  <a:srgbClr val="FF0000"/>
                </a:solidFill>
              </a:rPr>
              <a:t>我們的</a:t>
            </a:r>
            <a:r>
              <a:rPr lang="zh-TW" altLang="en-US" sz="4950" b="1" dirty="0">
                <a:solidFill>
                  <a:srgbClr val="FF0000"/>
                </a:solidFill>
              </a:rPr>
              <a:t>團隊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54527" y="2099813"/>
            <a:ext cx="3678385" cy="328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625" tIns="26325" rIns="50625" bIns="26325">
            <a:spAutoFit/>
          </a:bodyPr>
          <a:lstStyle>
            <a:lvl1pPr algn="l" defTabSz="449263" rtl="0" eaLnBrk="1" latinLnBrk="0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800" kern="12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  <a:cs typeface="+mj-cs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 marL="1143000" indent="-228600" defTabSz="449263">
              <a:spcBef>
                <a:spcPct val="20000"/>
              </a:spcBef>
              <a:buFont typeface="Wingdings" panose="05000000000000000000" pitchFamily="2" charset="2"/>
              <a:buChar char="n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    長         </a:t>
            </a:r>
            <a:r>
              <a:rPr kumimoji="0" lang="zh-TW" altLang="en-US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宮文卿</a:t>
            </a:r>
            <a:endParaRPr kumimoji="0" lang="en-US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zh-TW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教務主任  </a:t>
            </a: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zh-TW" altLang="en-US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盧幼娟</a:t>
            </a:r>
            <a:endParaRPr kumimoji="0" lang="zh-TW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</a:t>
            </a:r>
            <a:r>
              <a:rPr kumimoji="0" lang="zh-TW" altLang="zh-TW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王膺涵</a:t>
            </a:r>
            <a:endParaRPr kumimoji="0" lang="en-US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zh-TW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總務主任</a:t>
            </a: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林思瀅</a:t>
            </a:r>
            <a:endParaRPr kumimoji="0" lang="zh-TW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zh-TW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輔導主任</a:t>
            </a: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張瑜琦</a:t>
            </a:r>
            <a:endParaRPr kumimoji="0" lang="zh-TW" altLang="en-US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幼兒園主任 </a:t>
            </a:r>
            <a:r>
              <a:rPr lang="zh-TW" altLang="zh-TW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李明芳</a:t>
            </a:r>
            <a:endParaRPr kumimoji="0" lang="zh-TW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336947">
              <a:lnSpc>
                <a:spcPct val="100000"/>
              </a:lnSpc>
              <a:spcBef>
                <a:spcPct val="0"/>
              </a:spcBef>
              <a:buNone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kumimoji="0" lang="zh-TW" altLang="zh-TW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家長會長</a:t>
            </a:r>
            <a:r>
              <a:rPr kumimoji="0" lang="zh-TW" altLang="en-US" sz="3000" b="1" dirty="0">
                <a:solidFill>
                  <a:srgbClr val="F1471F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3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杜冠民</a:t>
            </a:r>
            <a:endParaRPr kumimoji="0" lang="zh-TW" altLang="zh-TW" sz="3000" b="1" dirty="0">
              <a:solidFill>
                <a:srgbClr val="00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2" y="2165495"/>
            <a:ext cx="4204607" cy="3153455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4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557" y="228600"/>
            <a:ext cx="8842443" cy="990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sz="40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</a:t>
            </a:r>
            <a:r>
              <a:rPr lang="zh-TW" altLang="en-US" sz="32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流感、腸病毒、疫情叮嚀措施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7788"/>
            <a:ext cx="9144000" cy="5143500"/>
          </a:xfrm>
          <a:prstGeom prst="rect">
            <a:avLst/>
          </a:prstGeom>
        </p:spPr>
      </p:pic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sz="40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</a:t>
            </a:r>
            <a:r>
              <a:rPr lang="zh-TW" altLang="en-US" sz="40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多元的社團活動</a:t>
            </a:r>
            <a:endParaRPr lang="zh-TW" altLang="en-US" sz="4000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1140073" y="1914935"/>
            <a:ext cx="6702357" cy="42816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5783" y="1388929"/>
            <a:ext cx="9187130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>
                <a:tab pos="457200" algn="l"/>
              </a:tabLst>
              <a:defRPr/>
            </a:pPr>
            <a:r>
              <a:rPr kumimoji="0" lang="zh-TW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◎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體育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類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羽球、桌球、網球、游泳、田徑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+mn-cs"/>
              </a:rPr>
              <a:t>、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藝文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5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類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(</a:t>
            </a:r>
            <a:r>
              <a:rPr kumimoji="0" lang="zh-TW" altLang="en-US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管樂、弦樂、國樂、直笛、合唱</a:t>
            </a:r>
            <a:r>
              <a:rPr kumimoji="0" lang="en-US" altLang="zh-TW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)</a:t>
            </a:r>
            <a:endParaRPr kumimoji="0" lang="en-US" altLang="zh-TW" sz="1800" b="0" i="0" u="none" strike="noStrike" kern="1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7"/>
    </mc:Choice>
    <mc:Fallback xmlns="">
      <p:transition spd="slow" advTm="1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</a:t>
            </a:r>
            <a:r>
              <a:rPr lang="zh-TW" altLang="en-US" sz="40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班際多元活動</a:t>
            </a:r>
            <a:endParaRPr lang="zh-TW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79" y="1600200"/>
            <a:ext cx="5583676" cy="454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"/>
    </mc:Choice>
    <mc:Fallback xmlns="">
      <p:transition spd="slow" advTm="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DD8047"/>
                </a:solidFill>
                <a:latin typeface="微軟正黑體" panose="020B0604030504040204" pitchFamily="34" charset="-120"/>
                <a:sym typeface="Salesforce Sans"/>
              </a:rPr>
              <a:t>學務處報告 </a:t>
            </a:r>
            <a:r>
              <a:rPr lang="zh-TW" altLang="en-US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           </a:t>
            </a:r>
            <a:r>
              <a:rPr lang="zh-TW" altLang="en-US" sz="4000" b="1" dirty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重大</a:t>
            </a:r>
            <a:r>
              <a:rPr lang="zh-TW" altLang="en-US" sz="4000" b="1" dirty="0" smtClean="0">
                <a:solidFill>
                  <a:srgbClr val="775F55"/>
                </a:solidFill>
                <a:latin typeface="微軟正黑體" panose="020B0604030504040204" pitchFamily="34" charset="-120"/>
                <a:sym typeface="Salesforce Sans"/>
              </a:rPr>
              <a:t>活動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43191" y="1600200"/>
            <a:ext cx="8522857" cy="4495800"/>
          </a:xfrm>
        </p:spPr>
        <p:txBody>
          <a:bodyPr/>
          <a:lstStyle/>
          <a:p>
            <a:pPr marL="260604" lvl="0" indent="-260604" defTabSz="685800"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體育表演會 </a:t>
            </a:r>
            <a:r>
              <a:rPr lang="en-US" altLang="zh-TW" sz="32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109.12.05(</a:t>
            </a:r>
            <a:r>
              <a:rPr lang="zh-TW" altLang="en-US" sz="32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32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260604" lvl="0" indent="-260604" defTabSz="685800">
              <a:spcBef>
                <a:spcPts val="135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9A531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班級活動</a:t>
            </a:r>
            <a:endParaRPr lang="en-US" altLang="zh-TW" sz="3200" dirty="0">
              <a:solidFill>
                <a:srgbClr val="9A531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856335" y="4207122"/>
          <a:ext cx="6101688" cy="1888878"/>
        </p:xfrm>
        <a:graphic>
          <a:graphicData uri="http://schemas.openxmlformats.org/drawingml/2006/table">
            <a:tbl>
              <a:tblPr firstRow="1" bandRow="1"/>
              <a:tblGrid>
                <a:gridCol w="823713">
                  <a:extLst>
                    <a:ext uri="{9D8B030D-6E8A-4147-A177-3AD203B41FA5}">
                      <a16:colId xmlns:a16="http://schemas.microsoft.com/office/drawing/2014/main" val="2676702446"/>
                    </a:ext>
                  </a:extLst>
                </a:gridCol>
                <a:gridCol w="1317923">
                  <a:extLst>
                    <a:ext uri="{9D8B030D-6E8A-4147-A177-3AD203B41FA5}">
                      <a16:colId xmlns:a16="http://schemas.microsoft.com/office/drawing/2014/main" val="1873842141"/>
                    </a:ext>
                  </a:extLst>
                </a:gridCol>
                <a:gridCol w="3960052">
                  <a:extLst>
                    <a:ext uri="{9D8B030D-6E8A-4147-A177-3AD203B41FA5}">
                      <a16:colId xmlns:a16="http://schemas.microsoft.com/office/drawing/2014/main" val="3252005457"/>
                    </a:ext>
                  </a:extLst>
                </a:gridCol>
              </a:tblGrid>
              <a:tr h="37998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Segoe Print"/>
                        </a:defRPr>
                      </a:lvl9pPr>
                    </a:lstStyle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970526"/>
                  </a:ext>
                </a:extLst>
              </a:tr>
              <a:tr h="633315">
                <a:tc row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r>
                        <a:rPr lang="zh-TW" altLang="en-US" sz="1400" b="0" kern="1200" dirty="0" smtClean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上學期</a:t>
                      </a:r>
                      <a:endParaRPr lang="zh-TW" altLang="en-US" sz="1400" b="0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＊低年級</a:t>
                      </a:r>
                      <a:endParaRPr lang="zh-TW" altLang="en-US" sz="1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12/18(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8:10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一年級運球接力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1/8(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8:45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二年級跳繩比賽</a:t>
                      </a:r>
                      <a:endParaRPr lang="en-US" altLang="zh-TW" sz="1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170474"/>
                  </a:ext>
                </a:extLst>
              </a:tr>
              <a:tr h="360503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＊中年級</a:t>
                      </a:r>
                      <a:endParaRPr lang="zh-TW" altLang="en-US" sz="1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1/15(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健康操比賽</a:t>
                      </a:r>
                      <a:endParaRPr lang="en-US" altLang="zh-TW" sz="1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405568"/>
                  </a:ext>
                </a:extLst>
              </a:tr>
              <a:tr h="515071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＊全校性</a:t>
                      </a:r>
                      <a:endParaRPr lang="zh-TW" altLang="en-US" sz="14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Segoe Print"/>
                        </a:defRPr>
                      </a:lvl9pPr>
                    </a:lstStyle>
                    <a:p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12/05(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六</a:t>
                      </a:r>
                      <a:r>
                        <a:rPr lang="en-US" altLang="zh-TW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 </a:t>
                      </a:r>
                      <a:r>
                        <a:rPr lang="zh-TW" altLang="en-US" sz="1400" b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三－六年級大隊接力</a:t>
                      </a:r>
                      <a:endParaRPr lang="en-US" altLang="zh-TW" sz="1400" b="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771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251585"/>
                  </a:ext>
                </a:extLst>
              </a:tr>
            </a:tbl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9" y="3479623"/>
            <a:ext cx="2705497" cy="180366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22" y="2276273"/>
            <a:ext cx="2503347" cy="187751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45" y="2276272"/>
            <a:ext cx="2503347" cy="1877510"/>
          </a:xfrm>
          <a:prstGeom prst="rect">
            <a:avLst/>
          </a:prstGeom>
        </p:spPr>
      </p:pic>
      <p:pic>
        <p:nvPicPr>
          <p:cNvPr id="14" name="音訊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8"/>
    </mc:Choice>
    <mc:Fallback xmlns="">
      <p:transition spd="slow" advTm="1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43815" y="243191"/>
            <a:ext cx="6931699" cy="989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承載希望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,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  <a:sym typeface="Salesforce Sans"/>
              </a:rPr>
              <a:t>讓夢想起飛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D8047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pic>
        <p:nvPicPr>
          <p:cNvPr id="9" name="圖片 8" descr="IMG_62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90" y="1876822"/>
            <a:ext cx="4812771" cy="3609578"/>
          </a:xfrm>
          <a:prstGeom prst="rect">
            <a:avLst/>
          </a:prstGeom>
        </p:spPr>
      </p:pic>
      <p:pic>
        <p:nvPicPr>
          <p:cNvPr id="10" name="圖片 9" descr="IMG_256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08" y="1876822"/>
            <a:ext cx="4812770" cy="3609578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總務處報告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2017986"/>
            <a:ext cx="8153400" cy="40780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kumimoji="1" lang="zh-TW" altLang="zh-TW" sz="5000" kern="1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清潔安全的校園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/>
            </a:pPr>
            <a:r>
              <a:rPr kumimoji="1" lang="zh-TW" altLang="zh-TW" sz="5000" kern="1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優質的學習環境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11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8544430-20DC-49F3-B9E4-84A4091A7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6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環境維護：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直立式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飲水機現有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，小型飲水臺有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51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，設置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各樓層走廊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。飲水機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委託專業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機構每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季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辦理濾心更換並執行水質檢驗，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飲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水臺每週定時清潔，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確保飲用水安全及學生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健康。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相關檢核表下載路徑：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民權國小校網首頁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（左側）學校行政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線上文件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（左側）總務處文件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</a:pP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63117A9E-E2B4-49B4-9BF8-974C4EA44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0541" y="3954379"/>
            <a:ext cx="60550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57146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環境維護：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暑假期間進行水塔清潔、定期巡檢機電設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備及電梯，定期除草、植物修剪、環境消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毒以及校園水溝疏通，減少病媒蚊滋生，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維護校園環境清潔、衛生</a:t>
            </a:r>
            <a:r>
              <a:rPr lang="zh-TW" altLang="en-US" sz="3200" dirty="0">
                <a:solidFill>
                  <a:srgbClr val="002060"/>
                </a:solidFill>
              </a:rPr>
              <a:t>。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8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b="30400"/>
          <a:stretch>
            <a:fillRect/>
          </a:stretch>
        </p:blipFill>
        <p:spPr bwMode="auto">
          <a:xfrm>
            <a:off x="612648" y="4201870"/>
            <a:ext cx="1841196" cy="1786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728" y="4197856"/>
            <a:ext cx="2440257" cy="177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10284" r="13928" b="31802"/>
          <a:stretch>
            <a:fillRect/>
          </a:stretch>
        </p:blipFill>
        <p:spPr bwMode="auto">
          <a:xfrm>
            <a:off x="6731869" y="4197856"/>
            <a:ext cx="1673703" cy="177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E224C450-5D0C-4A3D-AD22-E389AF09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1488" y="1461667"/>
            <a:ext cx="794084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744824"/>
            <a:ext cx="8153400" cy="407790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各項校園修繕工程：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檢修校園內遊樂器材、運動設施。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檢修各教室設備物品、建築物結構安檢。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辦理年度修建工程。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已完工</a:t>
            </a:r>
            <a:r>
              <a:rPr lang="en-US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a.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新設實踐樓無障礙坡道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b.</a:t>
            </a: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改善民權樓無障礙坡道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979" y="3556226"/>
            <a:ext cx="2896559" cy="217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2688963D-C654-45F6-8A1A-12E498D84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7695" y="1778113"/>
            <a:ext cx="832740" cy="8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7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96280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各項校園修繕工程：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進行中</a:t>
            </a:r>
            <a:r>
              <a:rPr lang="en-US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c.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改善莊敬樓廁所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預計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月中完工</a:t>
            </a:r>
            <a:endParaRPr lang="en-US" altLang="zh-TW" sz="2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d.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美化校園圍牆及人行道鋪面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三民路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)-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預計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9/22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完工</a:t>
            </a:r>
            <a:endParaRPr lang="en-US" altLang="zh-TW" sz="2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e.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美化校園圍牆及人行道鋪面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新中街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)-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預計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月底開工    </a:t>
            </a:r>
            <a:endParaRPr lang="en-US" altLang="zh-TW" sz="2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8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6" y="3599010"/>
            <a:ext cx="3151188" cy="23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向右箭號 8"/>
          <p:cNvSpPr/>
          <p:nvPr/>
        </p:nvSpPr>
        <p:spPr>
          <a:xfrm>
            <a:off x="4057924" y="4529285"/>
            <a:ext cx="1396945" cy="503238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6038" b="9436"/>
          <a:stretch>
            <a:fillRect/>
          </a:stretch>
        </p:blipFill>
        <p:spPr bwMode="auto">
          <a:xfrm>
            <a:off x="5487222" y="3599010"/>
            <a:ext cx="3108325" cy="2363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61B84F61-990F-4D0C-A53E-E909802A6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7695" y="1815896"/>
            <a:ext cx="758862" cy="7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7934735" y="3462336"/>
            <a:ext cx="0" cy="54663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/>
            <a:endParaRPr lang="zh-TW" altLang="en-US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6406571" y="3462336"/>
            <a:ext cx="0" cy="54663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/>
            <a:endParaRPr lang="zh-TW" altLang="en-US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4679147" y="3462336"/>
            <a:ext cx="0" cy="54663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/>
            <a:endParaRPr lang="zh-TW" altLang="en-US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950256" y="3531606"/>
            <a:ext cx="0" cy="54663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/>
            <a:endParaRPr lang="zh-TW" altLang="en-US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222831" y="3462336"/>
            <a:ext cx="0" cy="546634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defTabSz="685800"/>
            <a:endParaRPr lang="zh-TW" altLang="en-US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535" name="AutoShape 7"/>
          <p:cNvCxnSpPr>
            <a:cxnSpLocks noChangeShapeType="1"/>
          </p:cNvCxnSpPr>
          <p:nvPr/>
        </p:nvCxnSpPr>
        <p:spPr bwMode="auto">
          <a:xfrm>
            <a:off x="6728907" y="2367563"/>
            <a:ext cx="0" cy="0"/>
          </a:xfrm>
          <a:prstGeom prst="straightConnector1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536" name="AutoShape 8"/>
          <p:cNvCxnSpPr>
            <a:cxnSpLocks noChangeShapeType="1"/>
          </p:cNvCxnSpPr>
          <p:nvPr/>
        </p:nvCxnSpPr>
        <p:spPr bwMode="auto">
          <a:xfrm>
            <a:off x="6728907" y="2367563"/>
            <a:ext cx="0" cy="0"/>
          </a:xfrm>
          <a:prstGeom prst="straightConnector1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574495" y="3927653"/>
            <a:ext cx="1396299" cy="1749792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defTabSz="685800" latinLnBrk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endParaRPr lang="en-US" altLang="ko-KR" sz="2400" b="1" dirty="0">
              <a:solidFill>
                <a:srgbClr val="0033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2127667" y="3927652"/>
            <a:ext cx="1741817" cy="1775429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普通班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endParaRPr lang="en-US" altLang="zh-TW" sz="2100" b="1" dirty="0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18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含體育班</a:t>
            </a:r>
            <a:r>
              <a:rPr lang="en-US" altLang="zh-TW" sz="18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資源班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</a:p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zh-TW" altLang="en-US" sz="2100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ko-KR" altLang="en-US" sz="2100" dirty="0">
              <a:solidFill>
                <a:srgbClr val="9A5315"/>
              </a:solidFill>
              <a:latin typeface="微軟正黑體" panose="020B0604030504040204" pitchFamily="34" charset="-120"/>
              <a:ea typeface="Gulim" panose="020B0600000101010101" pitchFamily="34" charset="-127"/>
            </a:endParaRP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3986972" y="3977968"/>
            <a:ext cx="1655518" cy="1725113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</a:t>
            </a:r>
            <a:r>
              <a:rPr lang="en-US" altLang="zh-TW" sz="2100" b="1" kern="100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1425</a:t>
            </a:r>
            <a:r>
              <a:rPr lang="zh-TW" altLang="en-US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幼稚園</a:t>
            </a:r>
            <a:r>
              <a:rPr lang="en-US" altLang="zh-TW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212</a:t>
            </a:r>
            <a:r>
              <a:rPr lang="zh-TW" altLang="en-US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ko-KR" altLang="en-US" sz="2100" dirty="0">
              <a:solidFill>
                <a:srgbClr val="8BBEF1">
                  <a:lumMod val="50000"/>
                </a:srgbClr>
              </a:solidFill>
              <a:latin typeface="微軟正黑體" panose="020B0604030504040204" pitchFamily="34" charset="-120"/>
              <a:ea typeface="標楷體" panose="03000509000000000000" pitchFamily="65" charset="-120"/>
            </a:endParaRP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5783469" y="3927653"/>
            <a:ext cx="1561862" cy="1749792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100" b="1" dirty="0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120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職員工</a:t>
            </a:r>
            <a:r>
              <a:rPr lang="en-US" altLang="zh-TW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100" b="1" dirty="0">
                <a:solidFill>
                  <a:srgbClr val="9A53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ko-KR" altLang="en-US" sz="2100" dirty="0">
              <a:solidFill>
                <a:srgbClr val="9A5315"/>
              </a:solidFill>
              <a:latin typeface="微軟正黑體" panose="020B0604030504040204" pitchFamily="34" charset="-120"/>
              <a:ea typeface="標楷體" panose="03000509000000000000" pitchFamily="65" charset="-120"/>
            </a:endParaRP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>
            <a:off x="7525956" y="3927652"/>
            <a:ext cx="1197037" cy="1775429"/>
          </a:xfrm>
          <a:prstGeom prst="roundRect">
            <a:avLst>
              <a:gd name="adj" fmla="val 10699"/>
            </a:avLst>
          </a:prstGeom>
          <a:gradFill rotWithShape="0">
            <a:gsLst>
              <a:gs pos="0">
                <a:srgbClr val="FFFFFF"/>
              </a:gs>
              <a:gs pos="100000">
                <a:srgbClr val="C0C0C0">
                  <a:alpha val="29999"/>
                </a:srgbClr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endParaRPr lang="en-US" altLang="zh-TW" sz="2100" b="1" dirty="0">
              <a:solidFill>
                <a:srgbClr val="8BBEF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24,769 </a:t>
            </a:r>
          </a:p>
          <a:p>
            <a:pPr algn="ctr" defTabSz="685800" latinLnBrk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zh-TW" sz="21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平方公尺</a:t>
            </a:r>
            <a:endParaRPr lang="zh-TW" altLang="en-US" sz="2100" b="1" dirty="0">
              <a:solidFill>
                <a:srgbClr val="8BBEF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2286537" y="2780174"/>
            <a:ext cx="1394834" cy="75143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5D98B9"/>
              </a:gs>
              <a:gs pos="50000">
                <a:srgbClr val="3E657B"/>
              </a:gs>
              <a:gs pos="100000">
                <a:srgbClr val="5D98B9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5D98B9"/>
            </a:extrusionClr>
            <a:contourClr>
              <a:srgbClr val="5D98B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 級 數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4013963" y="2780174"/>
            <a:ext cx="1365532" cy="75143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5D98B9"/>
              </a:gs>
              <a:gs pos="50000">
                <a:srgbClr val="3E657B"/>
              </a:gs>
              <a:gs pos="100000">
                <a:srgbClr val="5D98B9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5D98B9"/>
            </a:extrusionClr>
            <a:contourClr>
              <a:srgbClr val="5D98B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spcBef>
                <a:spcPct val="0"/>
              </a:spcBef>
              <a:buNone/>
            </a:pPr>
            <a:r>
              <a:rPr lang="zh-TW" altLang="en-US" sz="24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學生人數</a:t>
            </a:r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5675458" y="2780174"/>
            <a:ext cx="1396298" cy="75143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5D98B9"/>
              </a:gs>
              <a:gs pos="50000">
                <a:srgbClr val="3E657B"/>
              </a:gs>
              <a:gs pos="100000">
                <a:srgbClr val="5D98B9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5D98B9"/>
            </a:extrusionClr>
            <a:contourClr>
              <a:srgbClr val="5D98B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spcBef>
                <a:spcPct val="0"/>
              </a:spcBef>
              <a:buNone/>
            </a:pPr>
            <a:r>
              <a:rPr lang="zh-TW" altLang="en-US" sz="24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教師人數</a:t>
            </a:r>
            <a:endParaRPr lang="en-US" altLang="ko-KR" sz="24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45" name="AutoShape 17"/>
          <p:cNvSpPr>
            <a:spLocks noChangeArrowheads="1"/>
          </p:cNvSpPr>
          <p:nvPr/>
        </p:nvSpPr>
        <p:spPr bwMode="auto">
          <a:xfrm>
            <a:off x="7271018" y="2780174"/>
            <a:ext cx="1328902" cy="75143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5D98B9"/>
              </a:gs>
              <a:gs pos="50000">
                <a:srgbClr val="3E657B"/>
              </a:gs>
              <a:gs pos="100000">
                <a:srgbClr val="5D98B9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5D98B9"/>
            </a:extrusionClr>
            <a:contourClr>
              <a:srgbClr val="5D98B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spcBef>
                <a:spcPct val="0"/>
              </a:spcBef>
              <a:buNone/>
            </a:pPr>
            <a:r>
              <a:rPr lang="zh-TW" altLang="en-US" sz="24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校地面積</a:t>
            </a:r>
            <a:endParaRPr lang="ko-KR" altLang="en-US" sz="2400" b="1">
              <a:solidFill>
                <a:srgbClr val="FFFFFF"/>
              </a:solidFill>
              <a:latin typeface="微軟正黑體" panose="020B0604030504040204" pitchFamily="34" charset="-120"/>
              <a:ea typeface="HY헤드라인M"/>
              <a:cs typeface="HY헤드라인M"/>
            </a:endParaRP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625045" y="2780174"/>
            <a:ext cx="1328902" cy="751433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5D98B9"/>
              </a:gs>
              <a:gs pos="50000">
                <a:srgbClr val="3E657B"/>
              </a:gs>
              <a:gs pos="100000">
                <a:srgbClr val="5D98B9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5D98B9"/>
            </a:extrusionClr>
            <a:contourClr>
              <a:srgbClr val="5D98B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 latinLnBrk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創校時間 </a:t>
            </a:r>
            <a:endParaRPr lang="en-US" altLang="ko-KR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Y헤드라인M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2021344" y="3972827"/>
            <a:ext cx="5504612" cy="105411"/>
          </a:xfrm>
          <a:custGeom>
            <a:avLst/>
            <a:gdLst>
              <a:gd name="T0" fmla="*/ 0 w 3750"/>
              <a:gd name="T1" fmla="*/ 0 h 24"/>
              <a:gd name="T2" fmla="*/ 2147483646 w 3750"/>
              <a:gd name="T3" fmla="*/ 2147483646 h 24"/>
              <a:gd name="T4" fmla="*/ 2147483646 w 3750"/>
              <a:gd name="T5" fmla="*/ 2147483646 h 24"/>
              <a:gd name="T6" fmla="*/ 2147483646 w 3750"/>
              <a:gd name="T7" fmla="*/ 2147483646 h 24"/>
              <a:gd name="T8" fmla="*/ 2147483646 w 3750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0" h="24">
                <a:moveTo>
                  <a:pt x="0" y="0"/>
                </a:moveTo>
                <a:lnTo>
                  <a:pt x="936" y="12"/>
                </a:lnTo>
                <a:lnTo>
                  <a:pt x="1878" y="12"/>
                </a:lnTo>
                <a:lnTo>
                  <a:pt x="2802" y="24"/>
                </a:lnTo>
                <a:lnTo>
                  <a:pt x="3750" y="12"/>
                </a:lnTo>
              </a:path>
            </a:pathLst>
          </a:custGeom>
          <a:noFill/>
          <a:ln w="9525" cap="flat" cmpd="sng">
            <a:solidFill>
              <a:srgbClr val="FFFFFF">
                <a:alpha val="50195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zh-TW" altLang="en-US" sz="2100" b="1">
              <a:solidFill>
                <a:srgbClr val="9A531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548" name="AutoShape 20"/>
          <p:cNvCxnSpPr>
            <a:cxnSpLocks noChangeShapeType="1"/>
          </p:cNvCxnSpPr>
          <p:nvPr/>
        </p:nvCxnSpPr>
        <p:spPr bwMode="auto">
          <a:xfrm>
            <a:off x="3300430" y="2087471"/>
            <a:ext cx="2974278" cy="0"/>
          </a:xfrm>
          <a:prstGeom prst="straightConnector1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34104" y="4333341"/>
            <a:ext cx="13525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zh-TW" altLang="en-US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56" name="AutoShape 22"/>
          <p:cNvSpPr>
            <a:spLocks noChangeArrowheads="1"/>
          </p:cNvSpPr>
          <p:nvPr/>
        </p:nvSpPr>
        <p:spPr bwMode="auto">
          <a:xfrm>
            <a:off x="2950256" y="1686908"/>
            <a:ext cx="3456316" cy="75143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dist="107763" dir="2700000" algn="ctr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algn="ctr" defTabSz="685800" latinLnBrk="1">
              <a:defRPr/>
            </a:pPr>
            <a:r>
              <a:rPr lang="en-US" altLang="zh-TW" sz="36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 </a:t>
            </a:r>
            <a:r>
              <a:rPr lang="zh-TW" altLang="en-US" sz="3600" b="1" dirty="0">
                <a:solidFill>
                  <a:srgbClr val="8BBEF1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en-US" altLang="zh-TW" sz="3600" b="1" dirty="0">
              <a:solidFill>
                <a:srgbClr val="8BBEF1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551" name="矩形 23"/>
          <p:cNvSpPr>
            <a:spLocks noChangeArrowheads="1"/>
          </p:cNvSpPr>
          <p:nvPr/>
        </p:nvSpPr>
        <p:spPr bwMode="auto">
          <a:xfrm>
            <a:off x="0" y="854712"/>
            <a:ext cx="914400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n"/>
              <a:defRPr kumimoji="1" sz="28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1pPr>
            <a:lvl2pPr>
              <a:spcBef>
                <a:spcPct val="20000"/>
              </a:spcBef>
              <a:buChar char="–"/>
              <a:defRPr kumimoji="1" sz="26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2pPr>
            <a:lvl3pPr>
              <a:spcBef>
                <a:spcPct val="20000"/>
              </a:spcBef>
              <a:buFont typeface="Wingdings" panose="05000000000000000000" pitchFamily="2" charset="2"/>
              <a:buChar char="n"/>
              <a:defRPr kumimoji="1" sz="24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3pPr>
            <a:lvl4pPr>
              <a:spcBef>
                <a:spcPct val="20000"/>
              </a:spcBef>
              <a:buChar char="–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4pPr>
            <a:lvl5pPr>
              <a:spcBef>
                <a:spcPct val="20000"/>
              </a:spcBef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336699"/>
                </a:solidFill>
                <a:latin typeface="Arial" panose="020B0604020202020204" pitchFamily="34" charset="0"/>
                <a:ea typeface="華康儷中黑" pitchFamily="49" charset="-12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zh-TW" altLang="en-US" sz="49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pic>
        <p:nvPicPr>
          <p:cNvPr id="24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3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68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各項校園修繕工程：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審核中</a:t>
            </a:r>
            <a:r>
              <a:rPr lang="en-US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5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f.</a:t>
            </a: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改善實踐樓東側廁所 </a:t>
            </a:r>
            <a:endParaRPr lang="en-US" altLang="zh-TW" sz="2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11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27637"/>
            <a:ext cx="3335337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>
            <a:off x="3679825" y="4335700"/>
            <a:ext cx="1584325" cy="50323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-417"/>
          <a:stretch>
            <a:fillRect/>
          </a:stretch>
        </p:blipFill>
        <p:spPr bwMode="auto">
          <a:xfrm>
            <a:off x="5364163" y="3327637"/>
            <a:ext cx="35179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6753225" y="3105387"/>
            <a:ext cx="9366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+mn-cs"/>
              </a:rPr>
              <a:t>示意圖</a:t>
            </a: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 rot="20684575">
            <a:off x="5175634" y="2010231"/>
            <a:ext cx="1072877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明亮</a:t>
            </a:r>
            <a:endParaRPr kumimoji="0" lang="zh-TW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超世紀波卡體一空陰" panose="02000000000000000000" pitchFamily="2" charset="-120"/>
              <a:ea typeface="超世紀波卡體一空陰" panose="02000000000000000000" pitchFamily="2" charset="-120"/>
              <a:cs typeface="+mj-cs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6341899" y="1832303"/>
            <a:ext cx="1072877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通風</a:t>
            </a:r>
            <a:endParaRPr kumimoji="0" lang="zh-TW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超世紀波卡體一空陰" panose="02000000000000000000" pitchFamily="2" charset="-120"/>
              <a:ea typeface="超世紀波卡體一空陰" panose="02000000000000000000" pitchFamily="2" charset="-120"/>
              <a:cs typeface="+mj-cs"/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 rot="880917">
            <a:off x="7497830" y="1994998"/>
            <a:ext cx="1072877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乾淨</a:t>
            </a:r>
            <a:endParaRPr kumimoji="0" lang="zh-TW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超世紀波卡體一空陰" panose="02000000000000000000" pitchFamily="2" charset="-120"/>
              <a:ea typeface="超世紀波卡體一空陰" panose="02000000000000000000" pitchFamily="2" charset="-120"/>
              <a:cs typeface="+mj-cs"/>
            </a:endParaRPr>
          </a:p>
        </p:txBody>
      </p:sp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E4B7B446-E1C1-4926-87AE-89C807D52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851484"/>
            <a:ext cx="882316" cy="8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668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各項校園修繕工程：</a:t>
            </a: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審核中</a:t>
            </a:r>
            <a:r>
              <a:rPr lang="en-US" altLang="zh-TW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g.</a:t>
            </a:r>
            <a:r>
              <a:rPr lang="zh-TW" altLang="en-US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改善舊有遊戲場   </a:t>
            </a:r>
            <a:endParaRPr lang="en-US" altLang="zh-TW" sz="25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pic>
        <p:nvPicPr>
          <p:cNvPr id="15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6" r="22789"/>
          <a:stretch>
            <a:fillRect/>
          </a:stretch>
        </p:blipFill>
        <p:spPr bwMode="auto">
          <a:xfrm>
            <a:off x="280352" y="3540895"/>
            <a:ext cx="30956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81" y="3284046"/>
            <a:ext cx="4293949" cy="23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9"/>
          <p:cNvSpPr txBox="1">
            <a:spLocks noChangeArrowheads="1"/>
          </p:cNvSpPr>
          <p:nvPr/>
        </p:nvSpPr>
        <p:spPr bwMode="auto">
          <a:xfrm>
            <a:off x="1321057" y="3319764"/>
            <a:ext cx="936625" cy="3683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+mn-cs"/>
              </a:rPr>
              <a:t>示意圖</a:t>
            </a:r>
          </a:p>
        </p:txBody>
      </p:sp>
      <p:sp>
        <p:nvSpPr>
          <p:cNvPr id="18" name="文字方塊 10"/>
          <p:cNvSpPr txBox="1">
            <a:spLocks noChangeArrowheads="1"/>
          </p:cNvSpPr>
          <p:nvPr/>
        </p:nvSpPr>
        <p:spPr bwMode="auto">
          <a:xfrm>
            <a:off x="5772407" y="3099101"/>
            <a:ext cx="936625" cy="36988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+mn-cs"/>
              </a:rPr>
              <a:t>示意圖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3850500" y="1804024"/>
            <a:ext cx="2639711" cy="1674188"/>
            <a:chOff x="6461686" y="1796054"/>
            <a:chExt cx="2639711" cy="1674188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7302">
              <a:off x="6461686" y="1796054"/>
              <a:ext cx="2639711" cy="16741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文字方塊 12"/>
            <p:cNvSpPr txBox="1">
              <a:spLocks noChangeArrowheads="1"/>
            </p:cNvSpPr>
            <p:nvPr/>
          </p:nvSpPr>
          <p:spPr bwMode="auto">
            <a:xfrm rot="646964">
              <a:off x="7017007" y="2008489"/>
              <a:ext cx="790575" cy="86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華康方圓體 Std W7" panose="040B0700000000000000" pitchFamily="82" charset="-120"/>
                  <a:ea typeface="華康方圓體 Std W7" panose="040B0700000000000000" pitchFamily="82" charset="-120"/>
                  <a:cs typeface="+mn-cs"/>
                </a:rPr>
                <a:t>民</a:t>
              </a:r>
            </a:p>
          </p:txBody>
        </p:sp>
        <p:sp>
          <p:nvSpPr>
            <p:cNvPr id="25" name="文字方塊 15"/>
            <p:cNvSpPr txBox="1">
              <a:spLocks noChangeArrowheads="1"/>
            </p:cNvSpPr>
            <p:nvPr/>
          </p:nvSpPr>
          <p:spPr bwMode="auto">
            <a:xfrm>
              <a:off x="7672645" y="2240264"/>
              <a:ext cx="741362" cy="86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華康方圓體 Std W7" panose="040B0700000000000000" pitchFamily="82" charset="-120"/>
                  <a:ea typeface="華康方圓體 Std W7" panose="040B0700000000000000" pitchFamily="82" charset="-120"/>
                  <a:cs typeface="+mn-cs"/>
                </a:rPr>
                <a:t>權</a:t>
              </a:r>
            </a:p>
          </p:txBody>
        </p:sp>
      </p:grpSp>
      <p:pic>
        <p:nvPicPr>
          <p:cNvPr id="22" name="圖片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4"/>
          <a:stretch>
            <a:fillRect/>
          </a:stretch>
        </p:blipFill>
        <p:spPr bwMode="auto">
          <a:xfrm rot="346737">
            <a:off x="6026225" y="2012619"/>
            <a:ext cx="2275944" cy="103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標題 1"/>
          <p:cNvSpPr txBox="1">
            <a:spLocks/>
          </p:cNvSpPr>
          <p:nvPr/>
        </p:nvSpPr>
        <p:spPr>
          <a:xfrm>
            <a:off x="3555478" y="3415184"/>
            <a:ext cx="640273" cy="1053885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安全</a:t>
            </a: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 </a:t>
            </a:r>
            <a:endParaRPr kumimoji="0" lang="zh-TW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超世紀波卡體一空陰" panose="02000000000000000000" pitchFamily="2" charset="-120"/>
              <a:ea typeface="超世紀波卡體一空陰" panose="02000000000000000000" pitchFamily="2" charset="-120"/>
              <a:cs typeface="+mj-cs"/>
            </a:endParaRPr>
          </a:p>
        </p:txBody>
      </p:sp>
      <p:sp>
        <p:nvSpPr>
          <p:cNvPr id="27" name="標題 1"/>
          <p:cNvSpPr txBox="1">
            <a:spLocks/>
          </p:cNvSpPr>
          <p:nvPr/>
        </p:nvSpPr>
        <p:spPr>
          <a:xfrm>
            <a:off x="3565377" y="4505649"/>
            <a:ext cx="640273" cy="1053885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有趣</a:t>
            </a: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超世紀波卡體一空陰" panose="02000000000000000000" pitchFamily="2" charset="-120"/>
                <a:ea typeface="超世紀波卡體一空陰" panose="02000000000000000000" pitchFamily="2" charset="-120"/>
                <a:cs typeface="+mj-cs"/>
              </a:rPr>
              <a:t> </a:t>
            </a:r>
            <a:endParaRPr kumimoji="0" lang="zh-TW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超世紀波卡體一空陰" panose="02000000000000000000" pitchFamily="2" charset="-120"/>
              <a:ea typeface="超世紀波卡體一空陰" panose="02000000000000000000" pitchFamily="2" charset="-120"/>
              <a:cs typeface="+mj-cs"/>
            </a:endParaRPr>
          </a:p>
        </p:txBody>
      </p:sp>
      <p:pic>
        <p:nvPicPr>
          <p:cNvPr id="8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A78680C3-8E4F-4856-9030-1972D204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6448" y="1687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總務處報告  </a:t>
            </a:r>
            <a:r>
              <a:rPr lang="en-US" altLang="zh-TW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~~</a:t>
            </a:r>
            <a:r>
              <a:rPr lang="zh-TW" altLang="en-US" sz="3000" b="1" dirty="0">
                <a:solidFill>
                  <a:srgbClr val="FFC000"/>
                </a:solidFill>
                <a:latin typeface="超世紀波卡體一空陰" panose="02000000000000000000" pitchFamily="2" charset="-120"/>
                <a:ea typeface="超世紀波卡體一空陰" panose="02000000000000000000" pitchFamily="2" charset="-120"/>
              </a:rPr>
              <a:t>提供學生安全健康的學習環境</a:t>
            </a:r>
            <a:endParaRPr lang="zh-TW" altLang="en-US" sz="3000" dirty="0">
              <a:solidFill>
                <a:srgbClr val="FFC000"/>
              </a:solidFill>
              <a:latin typeface="超世紀波卡體一空陰" panose="02000000000000000000" pitchFamily="2" charset="-120"/>
              <a:ea typeface="超世紀波卡體一空陰" panose="02000000000000000000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12648" y="1694793"/>
            <a:ext cx="8153400" cy="2603937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zh-TW" altLang="en-US" sz="3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總務處～總是服務到各處。</a:t>
            </a:r>
          </a:p>
          <a:p>
            <a:pPr>
              <a:buNone/>
              <a:defRPr/>
            </a:pP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提供學生安全學習的環境</a:t>
            </a:r>
            <a:endParaRPr lang="en-US" altLang="zh-TW" sz="3200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  <a:defRPr/>
            </a:pP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提供教師便利潔淨的教學空間</a:t>
            </a:r>
            <a:r>
              <a:rPr lang="zh-TW" altLang="en-US" sz="3200" dirty="0">
                <a:solidFill>
                  <a:schemeClr val="bg1"/>
                </a:solidFill>
                <a:latin typeface="+mj-ea"/>
              </a:rPr>
              <a:t>持續努力的動力</a:t>
            </a:r>
            <a:endParaRPr lang="en-US" altLang="zh-TW" sz="3200" dirty="0">
              <a:solidFill>
                <a:schemeClr val="bg1"/>
              </a:solidFill>
              <a:latin typeface="+mj-ea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zh-TW" sz="3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6" y="5325894"/>
            <a:ext cx="1837768" cy="2599552"/>
          </a:xfrm>
          <a:prstGeom prst="rect">
            <a:avLst/>
          </a:prstGeom>
        </p:spPr>
      </p:pic>
      <p:sp>
        <p:nvSpPr>
          <p:cNvPr id="5" name="副標題 5"/>
          <p:cNvSpPr txBox="1">
            <a:spLocks/>
          </p:cNvSpPr>
          <p:nvPr/>
        </p:nvSpPr>
        <p:spPr>
          <a:xfrm>
            <a:off x="1140073" y="6096000"/>
            <a:ext cx="4572000" cy="67521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臺北市松山區民權國民小學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09259" y="6109121"/>
            <a:ext cx="245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8047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多元 活力 前瞻 卓越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834759" y="3724275"/>
            <a:ext cx="4130565" cy="190927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總務處感謝您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27652327#650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651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                  652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t>653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23EEA878-573F-437D-BFAF-CCC12578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3425" y="1694793"/>
            <a:ext cx="843870" cy="8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50" b="1" dirty="0"/>
              <a:t>輔導室報告</a:t>
            </a:r>
            <a:endParaRPr lang="zh-TW" altLang="en-US" sz="405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369315" y="2002537"/>
            <a:ext cx="6534704" cy="3793859"/>
          </a:xfrm>
        </p:spPr>
        <p:txBody>
          <a:bodyPr>
            <a:normAutofit/>
          </a:bodyPr>
          <a:lstStyle/>
          <a:p>
            <a:pPr lvl="0">
              <a:buClr>
                <a:srgbClr val="D16349"/>
              </a:buClr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家長成長暨親職講座</a:t>
            </a:r>
            <a:endParaRPr lang="en-US" altLang="zh-TW" sz="3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1.109.10.30(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下午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00-9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00</a:t>
            </a: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  主題：親子教養</a:t>
            </a:r>
            <a:r>
              <a:rPr lang="en-US" altLang="zh-TW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談自律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  講師：莊明勳老師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2.109.11.21(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上午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00-12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00</a:t>
            </a: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  主題：親子攝影</a:t>
            </a:r>
            <a:r>
              <a:rPr lang="en-US" altLang="zh-TW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美感養成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  講師：陳怡錩主任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D16349"/>
              </a:buClr>
            </a:pPr>
            <a:endParaRPr lang="en-US" altLang="zh-TW" sz="3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7059" y="154405"/>
            <a:ext cx="1138989" cy="11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50" b="1" dirty="0">
                <a:solidFill>
                  <a:srgbClr val="775F55"/>
                </a:solidFill>
              </a:rPr>
              <a:t>輔導室報告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D16349"/>
              </a:buClr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</a:rPr>
              <a:t>課後照顧班  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25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個班次、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466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人次</a:t>
            </a:r>
            <a:endParaRPr lang="en-US" altLang="zh-TW" sz="30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endParaRPr lang="en-US" altLang="zh-TW" sz="30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</a:rPr>
              <a:t>攜手激勵班  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7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個班次、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47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人次</a:t>
            </a:r>
            <a:endParaRPr lang="en-US" altLang="zh-TW" sz="30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endParaRPr lang="en-US" altLang="zh-TW" sz="30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</a:rPr>
              <a:t>成人教育班  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1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個班次、</a:t>
            </a:r>
            <a:r>
              <a:rPr lang="en-US" altLang="zh-TW" sz="3000" b="1" dirty="0">
                <a:solidFill>
                  <a:schemeClr val="accent2"/>
                </a:solidFill>
                <a:latin typeface="微軟正黑體" pitchFamily="34" charset="-120"/>
              </a:rPr>
              <a:t>15</a:t>
            </a:r>
            <a:r>
              <a:rPr lang="zh-TW" altLang="en-US" sz="3000" b="1" dirty="0">
                <a:solidFill>
                  <a:schemeClr val="accent2"/>
                </a:solidFill>
                <a:latin typeface="微軟正黑體" pitchFamily="34" charset="-120"/>
              </a:rPr>
              <a:t>人次</a:t>
            </a:r>
            <a:endParaRPr lang="en-US" altLang="zh-TW" sz="3000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endParaRPr lang="en-US" altLang="zh-TW" sz="3000" dirty="0">
              <a:solidFill>
                <a:prstClr val="black"/>
              </a:solidFill>
              <a:latin typeface="微軟正黑體" pitchFamily="34" charset="-120"/>
            </a:endParaRPr>
          </a:p>
          <a:p>
            <a:pPr marL="0" indent="0">
              <a:buNone/>
            </a:pPr>
            <a:endParaRPr lang="zh-TW" altLang="en-US" sz="3300" dirty="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3311" y="176463"/>
            <a:ext cx="1042737" cy="10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525"/>
              </a:spcBef>
              <a:buClr>
                <a:srgbClr val="D16349"/>
              </a:buClr>
              <a:buSzPct val="60000"/>
            </a:pPr>
            <a:r>
              <a:rPr lang="zh-TW" altLang="en-US" sz="4050" b="1" dirty="0">
                <a:solidFill>
                  <a:srgbClr val="775F55"/>
                </a:solidFill>
              </a:rPr>
              <a:t>輔導室報告         </a:t>
            </a:r>
            <a:r>
              <a:rPr lang="zh-TW" altLang="en-US" sz="2700" b="1" dirty="0">
                <a:solidFill>
                  <a:srgbClr val="C00000"/>
                </a:solidFill>
                <a:latin typeface="微軟正黑體" pitchFamily="34" charset="-120"/>
                <a:cs typeface="+mn-cs"/>
              </a:rPr>
              <a:t>迎新系列活動    </a:t>
            </a:r>
            <a:endParaRPr lang="zh-TW" altLang="en-US" sz="405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447800" y="2057400"/>
            <a:ext cx="6269736" cy="37043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7" y="2004455"/>
            <a:ext cx="1881639" cy="14112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650298" y="3413495"/>
            <a:ext cx="18526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聰明門</a:t>
            </a:r>
            <a:r>
              <a:rPr lang="en-US" altLang="zh-TW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聰明有智慧</a:t>
            </a:r>
            <a:endParaRPr lang="zh-TW" altLang="en-US" sz="1350" dirty="0">
              <a:solidFill>
                <a:prstClr val="black"/>
              </a:solidFill>
              <a:latin typeface="Tw Cen MT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188" y="2015247"/>
            <a:ext cx="1863069" cy="139572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3862108" y="3377568"/>
            <a:ext cx="14411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獨木橋</a:t>
            </a:r>
            <a:r>
              <a:rPr lang="en-US" altLang="zh-TW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學習獨立</a:t>
            </a:r>
            <a:endParaRPr lang="zh-TW" altLang="en-US" sz="1350" dirty="0">
              <a:solidFill>
                <a:prstClr val="black"/>
              </a:solidFill>
              <a:latin typeface="Tw Cen MT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3329" y="2004455"/>
            <a:ext cx="1873280" cy="1406516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929979" y="3410970"/>
            <a:ext cx="15454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擊大鼓</a:t>
            </a:r>
            <a:r>
              <a:rPr lang="en-US" altLang="zh-TW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充滿勇氣</a:t>
            </a:r>
            <a:endParaRPr lang="zh-TW" altLang="en-US" sz="1350" dirty="0">
              <a:solidFill>
                <a:prstClr val="black"/>
              </a:solidFill>
              <a:latin typeface="Tw Cen MT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20" y="3800598"/>
            <a:ext cx="2141687" cy="142779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758" y="3820200"/>
            <a:ext cx="2141687" cy="142779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2651556" y="5192374"/>
            <a:ext cx="1441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校長愛的祝福</a:t>
            </a:r>
            <a:endParaRPr lang="zh-TW" altLang="en-US" sz="1350" dirty="0">
              <a:solidFill>
                <a:prstClr val="black"/>
              </a:solidFill>
              <a:latin typeface="Tw Cen MT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822157" y="5192374"/>
            <a:ext cx="9770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1350" b="1" dirty="0">
                <a:solidFill>
                  <a:srgbClr val="DD8047"/>
                </a:solidFill>
                <a:latin typeface="微軟正黑體" pitchFamily="34" charset="-120"/>
                <a:ea typeface="微軟正黑體" panose="020B0604030504040204" pitchFamily="34" charset="-120"/>
              </a:rPr>
              <a:t>拜師禮</a:t>
            </a:r>
            <a:endParaRPr lang="zh-TW" altLang="en-US" sz="1350" dirty="0">
              <a:solidFill>
                <a:prstClr val="black"/>
              </a:solidFill>
              <a:latin typeface="Tw Cen MT"/>
              <a:ea typeface="微軟正黑體" panose="020B0604030504040204" pitchFamily="34" charset="-120"/>
            </a:endParaRPr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17536" y="286387"/>
            <a:ext cx="883627" cy="8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Bef>
                <a:spcPts val="525"/>
              </a:spcBef>
              <a:buClr>
                <a:srgbClr val="D16349"/>
              </a:buClr>
              <a:buSzPct val="60000"/>
            </a:pPr>
            <a:r>
              <a:rPr lang="zh-TW" altLang="en-US" sz="4050" b="1" dirty="0">
                <a:solidFill>
                  <a:srgbClr val="775F55"/>
                </a:solidFill>
              </a:rPr>
              <a:t>輔導室報告        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cs typeface="+mn-cs"/>
              </a:rPr>
              <a:t>推動家庭教育</a:t>
            </a:r>
            <a:endParaRPr lang="zh-TW" altLang="en-US" sz="405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602486" y="2129590"/>
            <a:ext cx="6115050" cy="38711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</a:rPr>
              <a:t>「愛陪伴」親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職教育推廣方案</a:t>
            </a:r>
            <a:r>
              <a:rPr lang="en-US" altLang="zh-TW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家長成長團體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每週五下午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30-6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</a:t>
            </a:r>
          </a:p>
          <a:p>
            <a:pPr>
              <a:spcBef>
                <a:spcPts val="0"/>
              </a:spcBef>
              <a:defRPr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學習型家庭 家長讀書會</a:t>
            </a:r>
            <a:endParaRPr lang="en-US" altLang="zh-TW" sz="2400" b="1" dirty="0">
              <a:solidFill>
                <a:schemeClr val="accent2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每週五下午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30-6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30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親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</a:rPr>
              <a:t>子活動   親子攝影活動</a:t>
            </a:r>
            <a:r>
              <a:rPr lang="en-US" altLang="zh-TW" sz="2400" b="1" dirty="0">
                <a:solidFill>
                  <a:schemeClr val="accent2"/>
                </a:solidFill>
                <a:latin typeface="微軟正黑體" pitchFamily="34" charset="-120"/>
              </a:rPr>
              <a:t>-</a:t>
            </a:r>
            <a:r>
              <a:rPr lang="zh-TW" altLang="en-US" sz="2400" b="1" dirty="0">
                <a:solidFill>
                  <a:schemeClr val="accent2"/>
                </a:solidFill>
                <a:latin typeface="微軟正黑體" pitchFamily="34" charset="-120"/>
              </a:rPr>
              <a:t>談美感養成</a:t>
            </a:r>
            <a:endParaRPr lang="zh-TW" altLang="zh-TW" sz="24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11/21(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上午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00-12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00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  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7" y="5132558"/>
            <a:ext cx="6671519" cy="1614230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7532" y="260684"/>
            <a:ext cx="958516" cy="9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525"/>
              </a:spcBef>
              <a:buClr>
                <a:srgbClr val="D16349"/>
              </a:buClr>
              <a:buSzPct val="60000"/>
            </a:pPr>
            <a:r>
              <a:rPr lang="zh-TW" altLang="en-US" sz="4050" b="1" dirty="0">
                <a:solidFill>
                  <a:srgbClr val="775F55"/>
                </a:solidFill>
              </a:rPr>
              <a:t>輔導室報告     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cs typeface="+mn-cs"/>
              </a:rPr>
              <a:t>特殊教育與輔導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602486" y="1657351"/>
            <a:ext cx="6115050" cy="4164806"/>
          </a:xfrm>
        </p:spPr>
        <p:txBody>
          <a:bodyPr>
            <a:normAutofit/>
          </a:bodyPr>
          <a:lstStyle/>
          <a:p>
            <a:pPr marL="0" indent="0">
              <a:buClr>
                <a:srgbClr val="D16349"/>
              </a:buClr>
              <a:buNone/>
            </a:pPr>
            <a:endParaRPr lang="en-US" altLang="zh-TW" sz="21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2625" b="1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</a:rPr>
              <a:t>教師專業研究</a:t>
            </a:r>
            <a:endParaRPr lang="en-US" altLang="zh-TW" sz="2625" b="1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    </a:t>
            </a:r>
            <a:r>
              <a:rPr lang="en-US" altLang="zh-TW" sz="2625" b="1" dirty="0">
                <a:solidFill>
                  <a:schemeClr val="accent2"/>
                </a:solidFill>
                <a:latin typeface="微軟正黑體" pitchFamily="34" charset="-120"/>
              </a:rPr>
              <a:t>IEP</a:t>
            </a: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會議</a:t>
            </a:r>
            <a:endParaRPr lang="en-US" altLang="zh-TW" sz="2625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    教材研討    </a:t>
            </a:r>
            <a:endParaRPr lang="en-US" altLang="zh-TW" sz="2625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2625" b="1" dirty="0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</a:rPr>
              <a:t>學生學習課程</a:t>
            </a:r>
            <a:endParaRPr lang="en-US" altLang="zh-TW" sz="2625" b="1" dirty="0">
              <a:solidFill>
                <a:schemeClr val="accent2">
                  <a:lumMod val="50000"/>
                </a:schemeClr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    小組活動課程</a:t>
            </a:r>
            <a:endParaRPr lang="en-US" altLang="zh-TW" sz="2625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    音樂律動課程</a:t>
            </a:r>
            <a:endParaRPr lang="en-US" altLang="zh-TW" sz="2625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625" b="1" dirty="0">
                <a:solidFill>
                  <a:schemeClr val="accent2"/>
                </a:solidFill>
                <a:latin typeface="微軟正黑體" pitchFamily="34" charset="-120"/>
              </a:rPr>
              <a:t>    太鼓課程</a:t>
            </a:r>
            <a:r>
              <a:rPr lang="zh-TW" altLang="en-US" dirty="0" smtClean="0"/>
              <a:t>   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44" y="2269234"/>
            <a:ext cx="1685912" cy="12592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12" y="3817971"/>
            <a:ext cx="1675345" cy="12565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1" y="4904369"/>
            <a:ext cx="6858000" cy="1900786"/>
          </a:xfrm>
          <a:prstGeom prst="rect">
            <a:avLst/>
          </a:prstGeom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48164" y="364958"/>
            <a:ext cx="717884" cy="7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525"/>
              </a:spcBef>
              <a:buClr>
                <a:srgbClr val="D16349"/>
              </a:buClr>
              <a:buSzPct val="60000"/>
            </a:pPr>
            <a:r>
              <a:rPr lang="zh-TW" altLang="en-US" sz="4050" b="1" dirty="0">
                <a:solidFill>
                  <a:srgbClr val="775F55"/>
                </a:solidFill>
              </a:rPr>
              <a:t>輔導室報告     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  <a:cs typeface="+mn-cs"/>
              </a:rPr>
              <a:t>特殊教育與輔導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D16349"/>
              </a:buClr>
            </a:pPr>
            <a:r>
              <a:rPr lang="zh-TW" altLang="en-US" sz="2100" b="1" dirty="0">
                <a:solidFill>
                  <a:schemeClr val="accent2"/>
                </a:solidFill>
                <a:latin typeface="微軟正黑體" pitchFamily="34" charset="-120"/>
              </a:rPr>
              <a:t>磐石計畫</a:t>
            </a:r>
            <a:endParaRPr lang="en-US" altLang="zh-TW" sz="21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2100" b="1" dirty="0">
                <a:solidFill>
                  <a:schemeClr val="accent2"/>
                </a:solidFill>
                <a:latin typeface="微軟正黑體" pitchFamily="34" charset="-120"/>
              </a:rPr>
              <a:t>家族活動</a:t>
            </a:r>
            <a:endParaRPr lang="en-US" altLang="zh-TW" sz="21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2100" b="1" dirty="0">
                <a:solidFill>
                  <a:schemeClr val="accent2"/>
                </a:solidFill>
                <a:latin typeface="微軟正黑體" pitchFamily="34" charset="-120"/>
              </a:rPr>
              <a:t>小組課程</a:t>
            </a:r>
            <a:endParaRPr lang="en-US" altLang="zh-TW" sz="2100" b="1" dirty="0">
              <a:solidFill>
                <a:schemeClr val="accent2"/>
              </a:solidFill>
              <a:latin typeface="微軟正黑體" pitchFamily="34" charset="-120"/>
            </a:endParaRPr>
          </a:p>
          <a:p>
            <a:pPr lvl="0">
              <a:buClr>
                <a:srgbClr val="D16349"/>
              </a:buClr>
            </a:pPr>
            <a:r>
              <a:rPr lang="zh-TW" altLang="en-US" sz="2100" b="1" dirty="0">
                <a:solidFill>
                  <a:schemeClr val="accent2"/>
                </a:solidFill>
                <a:latin typeface="微軟正黑體" pitchFamily="34" charset="-120"/>
              </a:rPr>
              <a:t>獨立研究</a:t>
            </a:r>
            <a:endParaRPr lang="en-US" altLang="zh-TW" sz="2100" dirty="0">
              <a:solidFill>
                <a:schemeClr val="accent2"/>
              </a:solidFill>
              <a:latin typeface="微軟正黑體" pitchFamily="34" charset="-120"/>
            </a:endParaRPr>
          </a:p>
          <a:p>
            <a:pPr marL="0" indent="0">
              <a:buNone/>
            </a:pPr>
            <a:r>
              <a:rPr lang="zh-TW" altLang="en-US" dirty="0" smtClean="0"/>
              <a:t>    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76" y="2182239"/>
            <a:ext cx="2263520" cy="15090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29" y="3859677"/>
            <a:ext cx="2167965" cy="144531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95" y="3842305"/>
            <a:ext cx="1954003" cy="146550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97" y="2182239"/>
            <a:ext cx="2012018" cy="150901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24" y="3828101"/>
            <a:ext cx="1977545" cy="1483160"/>
          </a:xfrm>
          <a:prstGeom prst="rect">
            <a:avLst/>
          </a:prstGeom>
        </p:spPr>
      </p:pic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9569" y="408412"/>
            <a:ext cx="802105" cy="8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50" b="1" dirty="0">
                <a:solidFill>
                  <a:srgbClr val="775F55"/>
                </a:solidFill>
              </a:rPr>
              <a:t>輔導室報告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D16349"/>
              </a:buClr>
            </a:pP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</a:rPr>
              <a:t>推動</a:t>
            </a:r>
            <a:r>
              <a:rPr lang="en-US" altLang="zh-TW" sz="3000" b="1" dirty="0">
                <a:solidFill>
                  <a:srgbClr val="C00000"/>
                </a:solidFill>
                <a:latin typeface="微軟正黑體" pitchFamily="34" charset="-120"/>
              </a:rPr>
              <a:t>EQ</a:t>
            </a:r>
            <a:r>
              <a:rPr lang="zh-TW" altLang="en-US" sz="3000" b="1" dirty="0">
                <a:solidFill>
                  <a:srgbClr val="C00000"/>
                </a:solidFill>
                <a:latin typeface="微軟正黑體" pitchFamily="34" charset="-120"/>
              </a:rPr>
              <a:t>教育課程</a:t>
            </a:r>
            <a:endParaRPr lang="en-US" altLang="zh-TW" sz="3000" b="1" dirty="0">
              <a:solidFill>
                <a:srgbClr val="C00000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</a:rPr>
              <a:t>引入臺灣芯福里情緒「我是</a:t>
            </a:r>
            <a:r>
              <a:rPr lang="en-US" altLang="zh-TW" sz="2400" dirty="0">
                <a:solidFill>
                  <a:prstClr val="black"/>
                </a:solidFill>
                <a:latin typeface="微軟正黑體" pitchFamily="34" charset="-120"/>
              </a:rPr>
              <a:t>EQ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</a:rPr>
              <a:t>高手」教育課程，實施成效良好，本學期將賡續辦理。</a:t>
            </a:r>
            <a:endParaRPr lang="en-US" altLang="zh-TW" sz="2400" dirty="0">
              <a:solidFill>
                <a:prstClr val="black"/>
              </a:solidFill>
              <a:latin typeface="微軟正黑體" pitchFamily="34" charset="-120"/>
            </a:endParaRPr>
          </a:p>
          <a:p>
            <a:pPr marL="0" indent="0">
              <a:buClr>
                <a:srgbClr val="D16349"/>
              </a:buClr>
              <a:buNone/>
            </a:pPr>
            <a:r>
              <a:rPr lang="zh-TW" altLang="en-US" sz="2400" dirty="0">
                <a:solidFill>
                  <a:schemeClr val="accent2"/>
                </a:solidFill>
                <a:latin typeface="微軟正黑體" pitchFamily="34" charset="-120"/>
              </a:rPr>
              <a:t>歡迎各位家長踴躍參加</a:t>
            </a:r>
            <a:r>
              <a:rPr lang="en-US" altLang="zh-TW" sz="2400" dirty="0">
                <a:solidFill>
                  <a:schemeClr val="accent2"/>
                </a:solidFill>
                <a:latin typeface="微軟正黑體" pitchFamily="34" charset="-120"/>
              </a:rPr>
              <a:t>EQ</a:t>
            </a:r>
            <a:r>
              <a:rPr lang="zh-TW" altLang="en-US" sz="2400" dirty="0">
                <a:solidFill>
                  <a:schemeClr val="accent2"/>
                </a:solidFill>
                <a:latin typeface="微軟正黑體" pitchFamily="34" charset="-120"/>
              </a:rPr>
              <a:t>教育志工培訓課程。</a:t>
            </a:r>
          </a:p>
          <a:p>
            <a:pPr lvl="0">
              <a:buClr>
                <a:srgbClr val="D16349"/>
              </a:buClr>
            </a:pPr>
            <a:endParaRPr lang="en-US" altLang="zh-TW" sz="3000" dirty="0">
              <a:solidFill>
                <a:prstClr val="black"/>
              </a:solidFill>
              <a:latin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30" y="3907315"/>
            <a:ext cx="1949106" cy="14618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57" y="3907316"/>
            <a:ext cx="1932710" cy="14488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91" y="3907317"/>
            <a:ext cx="1932709" cy="14488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pic>
        <p:nvPicPr>
          <p:cNvPr id="8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4018" y="346910"/>
            <a:ext cx="753979" cy="75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4410" t="26797" r="9841" b="9157"/>
          <a:stretch/>
        </p:blipFill>
        <p:spPr>
          <a:xfrm>
            <a:off x="1115983" y="1611630"/>
            <a:ext cx="7076210" cy="2419004"/>
          </a:xfrm>
          <a:prstGeom prst="rect">
            <a:avLst/>
          </a:prstGeom>
        </p:spPr>
      </p:pic>
      <p:sp>
        <p:nvSpPr>
          <p:cNvPr id="3" name="Rectangle 1243"/>
          <p:cNvSpPr/>
          <p:nvPr/>
        </p:nvSpPr>
        <p:spPr>
          <a:xfrm>
            <a:off x="2526549" y="4624865"/>
            <a:ext cx="5995987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405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臺北市教育政策宣導</a:t>
            </a:r>
            <a:endParaRPr lang="zh-TW" altLang="en-US" sz="405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4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34136" y="328408"/>
            <a:ext cx="6481763" cy="857250"/>
          </a:xfrm>
        </p:spPr>
        <p:txBody>
          <a:bodyPr>
            <a:normAutofit/>
          </a:bodyPr>
          <a:lstStyle/>
          <a:p>
            <a:r>
              <a:rPr kumimoji="1" lang="zh-TW" altLang="en-US" b="1" dirty="0"/>
              <a:t>家長是學校教育的重要合夥人</a:t>
            </a:r>
          </a:p>
        </p:txBody>
      </p:sp>
      <p:sp>
        <p:nvSpPr>
          <p:cNvPr id="9218" name="內容版面配置區 2"/>
          <p:cNvSpPr>
            <a:spLocks noGrp="1"/>
          </p:cNvSpPr>
          <p:nvPr>
            <p:ph idx="1"/>
          </p:nvPr>
        </p:nvSpPr>
        <p:spPr>
          <a:xfrm>
            <a:off x="1494236" y="2240756"/>
            <a:ext cx="6101953" cy="3239691"/>
          </a:xfrm>
        </p:spPr>
        <p:txBody>
          <a:bodyPr/>
          <a:lstStyle/>
          <a:p>
            <a:pPr>
              <a:buFontTx/>
              <a:buNone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我可以這樣做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~</a:t>
            </a:r>
          </a:p>
          <a:p>
            <a:pPr>
              <a:buFontTx/>
              <a:buNone/>
            </a:pP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參與學校日及各項活動！</a:t>
            </a:r>
            <a:endParaRPr lang="en-US" altLang="zh-TW" sz="27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zh-TW" altLang="en-US" sz="27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加入志工和家長團體！ </a:t>
            </a:r>
            <a:endParaRPr lang="en-US" altLang="zh-TW" sz="27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 </a:t>
            </a:r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親師合作，學習更豐富！</a:t>
            </a:r>
            <a:endParaRPr lang="en-US" altLang="zh-TW" sz="3000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zh-TW" altLang="en-US" sz="30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Symbol" panose="05050102010706020507" pitchFamily="18" charset="2"/>
              </a:rPr>
              <a:t> 掌握孩子在校學習狀況！</a:t>
            </a:r>
            <a:endParaRPr lang="zh-TW" altLang="en-US" sz="3000" b="1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8" y="4846002"/>
            <a:ext cx="6858000" cy="1900786"/>
          </a:xfrm>
          <a:prstGeom prst="rect">
            <a:avLst/>
          </a:prstGeom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2978" y="371521"/>
            <a:ext cx="814137" cy="81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5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l="1351" t="11272" r="2640" b="7563"/>
          <a:stretch/>
        </p:blipFill>
        <p:spPr>
          <a:xfrm>
            <a:off x="1826722" y="1025583"/>
            <a:ext cx="5180908" cy="16514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/>
          <a:srcRect l="13284" b="54846"/>
          <a:stretch/>
        </p:blipFill>
        <p:spPr>
          <a:xfrm>
            <a:off x="341607" y="2896192"/>
            <a:ext cx="4293316" cy="24873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/>
          <a:srcRect l="13773" t="55574"/>
          <a:stretch/>
        </p:blipFill>
        <p:spPr>
          <a:xfrm>
            <a:off x="4741373" y="2964526"/>
            <a:ext cx="4219809" cy="2419004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/>
          <a:srcRect l="12836" b="87549"/>
          <a:stretch/>
        </p:blipFill>
        <p:spPr>
          <a:xfrm>
            <a:off x="3372890" y="942792"/>
            <a:ext cx="3731375" cy="5930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/>
          <a:srcRect t="7132" r="2779"/>
          <a:stretch/>
        </p:blipFill>
        <p:spPr>
          <a:xfrm>
            <a:off x="855865" y="1644650"/>
            <a:ext cx="7227686" cy="4233813"/>
          </a:xfrm>
          <a:prstGeom prst="rect">
            <a:avLst/>
          </a:prstGeom>
        </p:spPr>
      </p:pic>
      <p:sp>
        <p:nvSpPr>
          <p:cNvPr id="5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294418" y="3245081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b="1" dirty="0">
                <a:solidFill>
                  <a:srgbClr val="D1E5F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solidFill>
                  <a:srgbClr val="D1E5F9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跨域專業協作</a:t>
            </a:r>
          </a:p>
        </p:txBody>
      </p:sp>
      <p:pic>
        <p:nvPicPr>
          <p:cNvPr id="6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5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/>
          <a:srcRect t="1843" r="706" b="-1330"/>
          <a:stretch/>
        </p:blipFill>
        <p:spPr>
          <a:xfrm>
            <a:off x="609357" y="2448226"/>
            <a:ext cx="5041900" cy="3477926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3506804" y="1064632"/>
            <a:ext cx="4880867" cy="1589948"/>
            <a:chOff x="2313538" y="1332882"/>
            <a:chExt cx="6507823" cy="211993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4" cstate="print"/>
            <a:srcRect t="15451" r="2616"/>
            <a:stretch/>
          </p:blipFill>
          <p:spPr>
            <a:xfrm>
              <a:off x="2313538" y="1365522"/>
              <a:ext cx="6507823" cy="2087290"/>
            </a:xfrm>
            <a:prstGeom prst="rect">
              <a:avLst/>
            </a:prstGeom>
          </p:spPr>
        </p:pic>
        <p:grpSp>
          <p:nvGrpSpPr>
            <p:cNvPr id="12" name="群組 11"/>
            <p:cNvGrpSpPr/>
            <p:nvPr/>
          </p:nvGrpSpPr>
          <p:grpSpPr>
            <a:xfrm>
              <a:off x="2313538" y="1332882"/>
              <a:ext cx="4721913" cy="1012822"/>
              <a:chOff x="2313538" y="1332882"/>
              <a:chExt cx="4721913" cy="101282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313538" y="1968877"/>
                <a:ext cx="1180408" cy="3768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1350">
                  <a:solidFill>
                    <a:srgbClr val="FFFFFF"/>
                  </a:solidFill>
                  <a:latin typeface="Segoe Print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3448072" y="1365522"/>
                <a:ext cx="1180408" cy="8442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1350">
                  <a:solidFill>
                    <a:srgbClr val="FFFFFF"/>
                  </a:solidFill>
                  <a:latin typeface="Segoe Print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4582605" y="1332882"/>
                <a:ext cx="1180408" cy="724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1350">
                  <a:solidFill>
                    <a:srgbClr val="FFFFFF"/>
                  </a:solidFill>
                  <a:latin typeface="Segoe Prin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5855043" y="1365522"/>
                <a:ext cx="1180408" cy="6033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TW" altLang="en-US" sz="1350">
                  <a:solidFill>
                    <a:srgbClr val="FFFFFF"/>
                  </a:solidFill>
                  <a:latin typeface="Segoe Print"/>
                </a:endParaRPr>
              </a:p>
            </p:txBody>
          </p:sp>
        </p:grp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/>
          <a:srcRect l="12790" t="11513" b="76968"/>
          <a:stretch/>
        </p:blipFill>
        <p:spPr>
          <a:xfrm>
            <a:off x="3333070" y="954937"/>
            <a:ext cx="3733337" cy="5486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/>
          <a:srcRect r="941"/>
          <a:stretch/>
        </p:blipFill>
        <p:spPr>
          <a:xfrm>
            <a:off x="5787943" y="3498080"/>
            <a:ext cx="3066692" cy="9637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0793" y="2679059"/>
            <a:ext cx="2798741" cy="409592"/>
          </a:xfrm>
          <a:prstGeom prst="rect">
            <a:avLst/>
          </a:prstGeom>
        </p:spPr>
      </p:pic>
      <p:sp>
        <p:nvSpPr>
          <p:cNvPr id="7" name="Rectangle 1243"/>
          <p:cNvSpPr/>
          <p:nvPr/>
        </p:nvSpPr>
        <p:spPr>
          <a:xfrm>
            <a:off x="137160" y="942792"/>
            <a:ext cx="4038428" cy="560785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/>
          <a:p>
            <a:pPr defTabSz="685800">
              <a:defRPr/>
            </a:pPr>
            <a:r>
              <a:rPr lang="zh-TW" altLang="en-US" sz="3300" b="1" kern="100" dirty="0">
                <a:solidFill>
                  <a:srgbClr val="9A5315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rPr>
              <a:t>臺北市教育政策</a:t>
            </a:r>
            <a:endParaRPr lang="zh-TW" altLang="en-US" sz="3300" kern="100" dirty="0">
              <a:solidFill>
                <a:srgbClr val="9A5315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錄製的聲音">
            <a:hlinkClick r:id="" action="ppaction://media"/>
          </p:cNvPr>
          <p:cNvPicPr>
            <a:picLocks noRot="1" noChangeAspect="1"/>
          </p:cNvPicPr>
          <p:nvPr>
            <a:wavAudioFile r:embed="rId1" name="錄製的聲音"/>
          </p:nvPr>
        </p:nvPicPr>
        <p:blipFill>
          <a:blip r:embed="rId8" cstate="print"/>
          <a:stretch>
            <a:fillRect/>
          </a:stretch>
        </p:blipFill>
        <p:spPr>
          <a:xfrm>
            <a:off x="4457700" y="33147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值">
  <a:themeElements>
    <a:clrScheme name="中值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值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值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中值">
  <a:themeElements>
    <a:clrScheme name="中值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值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值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大自然插畫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29_TF03431377.potx" id="{5F11E0DD-30B8-4A83-86E1-3832B0A07BB5}" vid="{756EBAC3-D534-49DF-AED1-697ACE8B1B09}"/>
    </a:ext>
  </a:extLst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</TotalTime>
  <Words>2378</Words>
  <Application>Microsoft Office PowerPoint</Application>
  <PresentationFormat>如螢幕大小 (4:3)</PresentationFormat>
  <Paragraphs>356</Paragraphs>
  <Slides>60</Slides>
  <Notes>1</Notes>
  <HiddenSlides>0</HiddenSlides>
  <MMClips>60</MMClips>
  <ScaleCrop>false</ScaleCrop>
  <HeadingPairs>
    <vt:vector size="8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84" baseType="lpstr">
      <vt:lpstr>Gulim</vt:lpstr>
      <vt:lpstr>HY헤드라인M</vt:lpstr>
      <vt:lpstr>Salesforce Sans</vt:lpstr>
      <vt:lpstr>宋体</vt:lpstr>
      <vt:lpstr>華康方圓體 Std W7</vt:lpstr>
      <vt:lpstr>華康宗楷體W7(P)</vt:lpstr>
      <vt:lpstr>超世紀波卡體一空陰</vt:lpstr>
      <vt:lpstr>微軟正黑體</vt:lpstr>
      <vt:lpstr>PMingLiU</vt:lpstr>
      <vt:lpstr>PMingLiU</vt:lpstr>
      <vt:lpstr>標楷體</vt:lpstr>
      <vt:lpstr>Arial</vt:lpstr>
      <vt:lpstr>Calibri</vt:lpstr>
      <vt:lpstr>Georgia</vt:lpstr>
      <vt:lpstr>Segoe Print</vt:lpstr>
      <vt:lpstr>Symbol</vt:lpstr>
      <vt:lpstr>Times New Roman</vt:lpstr>
      <vt:lpstr>Tw Cen MT</vt:lpstr>
      <vt:lpstr>Wingdings</vt:lpstr>
      <vt:lpstr>Wingdings 2</vt:lpstr>
      <vt:lpstr>中值</vt:lpstr>
      <vt:lpstr>2_中值</vt:lpstr>
      <vt:lpstr>大自然插畫 16X9</vt:lpstr>
      <vt:lpstr>Acrobat Document</vt:lpstr>
      <vt:lpstr>歡迎您  您的光臨是我們的榮幸  109學年度學校日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民權家長會</vt:lpstr>
      <vt:lpstr>民權家長會</vt:lpstr>
      <vt:lpstr>民權家長會                                      志工團</vt:lpstr>
      <vt:lpstr>教務處報告         重要行事及活動</vt:lpstr>
      <vt:lpstr>PowerPoint 簡報</vt:lpstr>
      <vt:lpstr>教務處報告        數位學習平台</vt:lpstr>
      <vt:lpstr>教務處報告    行動學習 智慧教學</vt:lpstr>
      <vt:lpstr>教務處報告                      雙語課程</vt:lpstr>
      <vt:lpstr>教務處報告   書香民權~閱讀悅快樂</vt:lpstr>
      <vt:lpstr>教務處報告  多元學習  觀摩  成長</vt:lpstr>
      <vt:lpstr>教務處報告</vt:lpstr>
      <vt:lpstr>教務處報告   NGA網路守護天使軟體功能</vt:lpstr>
      <vt:lpstr>教務處報告             網路資源</vt:lpstr>
      <vt:lpstr>教務處報告</vt:lpstr>
      <vt:lpstr>教務處報告</vt:lpstr>
      <vt:lpstr>學務處報告 本學期重要宣導事項</vt:lpstr>
      <vt:lpstr>學務處報告 本學期重要宣導事項</vt:lpstr>
      <vt:lpstr>學務處報告 本學期重要宣導事項</vt:lpstr>
      <vt:lpstr>學務處報告                     午餐供應</vt:lpstr>
      <vt:lpstr>學務處報告                     服裝儀容</vt:lpstr>
      <vt:lpstr>學務處報告                     防身警報器</vt:lpstr>
      <vt:lpstr>學務處報告                         反毒宣導</vt:lpstr>
      <vt:lpstr>學務處報告    流感、腸病毒、疫情叮嚀措施</vt:lpstr>
      <vt:lpstr>學務處報告    流感、腸病毒、疫情叮嚀措施</vt:lpstr>
      <vt:lpstr>學務處報告             多元的社團活動</vt:lpstr>
      <vt:lpstr>學務處報告            班際多元活動</vt:lpstr>
      <vt:lpstr>學務處報告            重大活動</vt:lpstr>
      <vt:lpstr>PowerPoint 簡報</vt:lpstr>
      <vt:lpstr>總務處報告</vt:lpstr>
      <vt:lpstr>總務處報告  ~~提供學生安全健康的學習環境</vt:lpstr>
      <vt:lpstr>總務處報告  ~~提供學生安全健康的學習環境</vt:lpstr>
      <vt:lpstr>總務處報告  ~~提供學生安全健康的學習環境</vt:lpstr>
      <vt:lpstr>總務處報告  ~~提供學生安全健康的學習環境</vt:lpstr>
      <vt:lpstr>總務處報告  ~~提供學生安全健康的學習環境</vt:lpstr>
      <vt:lpstr>總務處報告  ~~提供學生安全健康的學習環境</vt:lpstr>
      <vt:lpstr>總務處報告  ~~提供學生安全健康的學習環境</vt:lpstr>
      <vt:lpstr>輔導室報告</vt:lpstr>
      <vt:lpstr>輔導室報告</vt:lpstr>
      <vt:lpstr>輔導室報告         迎新系列活動    </vt:lpstr>
      <vt:lpstr>輔導室報告        推動家庭教育</vt:lpstr>
      <vt:lpstr>輔導室報告     特殊教育與輔導</vt:lpstr>
      <vt:lpstr>輔導室報告     特殊教育與輔導</vt:lpstr>
      <vt:lpstr>輔導室報告</vt:lpstr>
      <vt:lpstr>家長是學校教育的重要合夥人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新進教師會議</dc:title>
  <dc:creator>yuchi Chang</dc:creator>
  <cp:lastModifiedBy>輔導主任</cp:lastModifiedBy>
  <cp:revision>66</cp:revision>
  <dcterms:created xsi:type="dcterms:W3CDTF">2020-08-26T17:01:07Z</dcterms:created>
  <dcterms:modified xsi:type="dcterms:W3CDTF">2020-09-11T10:23:59Z</dcterms:modified>
</cp:coreProperties>
</file>