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256" r:id="rId2"/>
    <p:sldId id="257" r:id="rId3"/>
    <p:sldId id="297" r:id="rId4"/>
    <p:sldId id="299" r:id="rId5"/>
    <p:sldId id="267" r:id="rId6"/>
    <p:sldId id="258" r:id="rId7"/>
    <p:sldId id="296" r:id="rId8"/>
    <p:sldId id="276" r:id="rId9"/>
    <p:sldId id="268" r:id="rId10"/>
    <p:sldId id="279" r:id="rId11"/>
    <p:sldId id="282" r:id="rId12"/>
    <p:sldId id="277" r:id="rId13"/>
    <p:sldId id="289" r:id="rId14"/>
    <p:sldId id="287" r:id="rId15"/>
    <p:sldId id="293" r:id="rId16"/>
    <p:sldId id="294" r:id="rId17"/>
    <p:sldId id="295" r:id="rId18"/>
    <p:sldId id="265" r:id="rId19"/>
    <p:sldId id="292" r:id="rId20"/>
    <p:sldId id="273" r:id="rId21"/>
    <p:sldId id="269" r:id="rId22"/>
    <p:sldId id="285" r:id="rId23"/>
    <p:sldId id="300" r:id="rId24"/>
    <p:sldId id="266" r:id="rId25"/>
    <p:sldId id="274" r:id="rId26"/>
    <p:sldId id="298" r:id="rId27"/>
    <p:sldId id="264" r:id="rId28"/>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Arial Narrow"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Arial Narrow"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Arial Narrow"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Arial Narrow"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Arial Narrow" panose="020B0604020202020204" pitchFamily="34"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Arial Narrow" panose="020B0604020202020204" pitchFamily="34"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Arial Narrow" panose="020B0604020202020204" pitchFamily="34"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Arial Narrow" panose="020B0604020202020204" pitchFamily="34"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Arial Narrow"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52" autoAdjust="0"/>
  </p:normalViewPr>
  <p:slideViewPr>
    <p:cSldViewPr>
      <p:cViewPr varScale="1">
        <p:scale>
          <a:sx n="108" d="100"/>
          <a:sy n="108" d="100"/>
        </p:scale>
        <p:origin x="170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470714A-D537-4A15-8177-4F422EFA530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ltLang="zh-TW"/>
          </a:p>
        </p:txBody>
      </p:sp>
      <p:sp>
        <p:nvSpPr>
          <p:cNvPr id="20483" name="Rectangle 3">
            <a:extLst>
              <a:ext uri="{FF2B5EF4-FFF2-40B4-BE49-F238E27FC236}">
                <a16:creationId xmlns:a16="http://schemas.microsoft.com/office/drawing/2014/main" id="{C63BF0C3-71D4-4B5E-B4FC-611BEBB1AE2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ltLang="zh-TW"/>
          </a:p>
        </p:txBody>
      </p:sp>
      <p:sp>
        <p:nvSpPr>
          <p:cNvPr id="1028" name="Rectangle 4">
            <a:extLst>
              <a:ext uri="{FF2B5EF4-FFF2-40B4-BE49-F238E27FC236}">
                <a16:creationId xmlns:a16="http://schemas.microsoft.com/office/drawing/2014/main" id="{144DE08C-171A-BC8E-457B-6994033AAB2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F00610FE-ABAB-47D5-B25B-010CA70CACC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0486" name="Rectangle 6">
            <a:extLst>
              <a:ext uri="{FF2B5EF4-FFF2-40B4-BE49-F238E27FC236}">
                <a16:creationId xmlns:a16="http://schemas.microsoft.com/office/drawing/2014/main" id="{A92E8489-5BA6-4B02-AC89-75B1223BCD5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zh-TW"/>
          </a:p>
        </p:txBody>
      </p:sp>
      <p:sp>
        <p:nvSpPr>
          <p:cNvPr id="20487" name="Rectangle 7">
            <a:extLst>
              <a:ext uri="{FF2B5EF4-FFF2-40B4-BE49-F238E27FC236}">
                <a16:creationId xmlns:a16="http://schemas.microsoft.com/office/drawing/2014/main" id="{89BE9009-7258-4883-ADD1-30640B18519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B14135E-4B3A-1C45-AC69-2205101F20AE}"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270B30A-EA2A-F565-3367-951E0A9C86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Narrow" panose="020B0604020202020204" pitchFamily="34" charset="0"/>
                <a:ea typeface="新細明體" panose="02020500000000000000" pitchFamily="18" charset="-120"/>
              </a:defRPr>
            </a:lvl1pPr>
            <a:lvl2pPr marL="742950" indent="-285750">
              <a:defRPr kumimoji="1" sz="2400">
                <a:solidFill>
                  <a:schemeClr val="tx1"/>
                </a:solidFill>
                <a:latin typeface="Arial Narrow" panose="020B0604020202020204" pitchFamily="34" charset="0"/>
                <a:ea typeface="新細明體" panose="02020500000000000000" pitchFamily="18" charset="-120"/>
              </a:defRPr>
            </a:lvl2pPr>
            <a:lvl3pPr marL="1143000" indent="-228600">
              <a:defRPr kumimoji="1" sz="2400">
                <a:solidFill>
                  <a:schemeClr val="tx1"/>
                </a:solidFill>
                <a:latin typeface="Arial Narrow" panose="020B0604020202020204" pitchFamily="34" charset="0"/>
                <a:ea typeface="新細明體" panose="02020500000000000000" pitchFamily="18" charset="-120"/>
              </a:defRPr>
            </a:lvl3pPr>
            <a:lvl4pPr marL="1600200" indent="-228600">
              <a:defRPr kumimoji="1" sz="2400">
                <a:solidFill>
                  <a:schemeClr val="tx1"/>
                </a:solidFill>
                <a:latin typeface="Arial Narrow" panose="020B0604020202020204" pitchFamily="34" charset="0"/>
                <a:ea typeface="新細明體" panose="02020500000000000000" pitchFamily="18" charset="-120"/>
              </a:defRPr>
            </a:lvl4pPr>
            <a:lvl5pPr marL="2057400" indent="-228600">
              <a:defRPr kumimoji="1" sz="2400">
                <a:solidFill>
                  <a:schemeClr val="tx1"/>
                </a:solidFill>
                <a:latin typeface="Arial Narrow"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9pPr>
          </a:lstStyle>
          <a:p>
            <a:fld id="{98D67FAE-6899-B149-924F-619056BDE3C5}" type="slidenum">
              <a:rPr lang="en-US" altLang="zh-TW" sz="1200">
                <a:latin typeface="Times New Roman" panose="02020603050405020304" pitchFamily="18" charset="0"/>
              </a:rPr>
              <a:pPr/>
              <a:t>27</a:t>
            </a:fld>
            <a:endParaRPr lang="en-US" altLang="zh-TW" sz="1200">
              <a:latin typeface="Times New Roman" panose="02020603050405020304" pitchFamily="18" charset="0"/>
            </a:endParaRPr>
          </a:p>
        </p:txBody>
      </p:sp>
      <p:sp>
        <p:nvSpPr>
          <p:cNvPr id="23555" name="Rectangle 2">
            <a:extLst>
              <a:ext uri="{FF2B5EF4-FFF2-40B4-BE49-F238E27FC236}">
                <a16:creationId xmlns:a16="http://schemas.microsoft.com/office/drawing/2014/main" id="{45BD04DD-73E2-04ED-2A81-C096DF1EEBA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09433188-9DB0-C31B-FCE9-4CFED5DF0C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zh-CN" altLang="en-US" b="1">
                <a:solidFill>
                  <a:srgbClr val="9966FF"/>
                </a:solidFill>
                <a:ea typeface="SimSun" panose="02010600030101010101" pitchFamily="2" charset="-122"/>
              </a:rPr>
              <a:t>此刻</a:t>
            </a:r>
            <a:r>
              <a:rPr kumimoji="0" lang="zh-TW" altLang="en-US" b="1">
                <a:solidFill>
                  <a:srgbClr val="9966FF"/>
                </a:solidFill>
                <a:ea typeface="SimSun" panose="02010600030101010101" pitchFamily="2" charset="-122"/>
              </a:rPr>
              <a:t>您的</a:t>
            </a:r>
            <a:r>
              <a:rPr kumimoji="0" lang="zh-CN" altLang="en-US" b="1">
                <a:solidFill>
                  <a:srgbClr val="9966FF"/>
                </a:solidFill>
                <a:ea typeface="SimSun" panose="02010600030101010101" pitchFamily="2" charset="-122"/>
              </a:rPr>
              <a:t>眼中有看到那綠草中翩然而飛的蝴蝶嗎</a:t>
            </a:r>
            <a:endParaRPr kumimoji="0" lang="zh-TW" altLang="en-US" b="1">
              <a:solidFill>
                <a:srgbClr val="9966FF"/>
              </a:solidFill>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108" name="Rectangle 1036"/>
          <p:cNvSpPr>
            <a:spLocks noGrp="1" noChangeArrowheads="1"/>
          </p:cNvSpPr>
          <p:nvPr>
            <p:ph type="ctrTitle"/>
          </p:nvPr>
        </p:nvSpPr>
        <p:spPr>
          <a:xfrm>
            <a:off x="1143000" y="2286000"/>
            <a:ext cx="7772400" cy="1143000"/>
          </a:xfrm>
        </p:spPr>
        <p:txBody>
          <a:bodyPr/>
          <a:lstStyle>
            <a:lvl1pPr>
              <a:defRPr/>
            </a:lvl1pPr>
          </a:lstStyle>
          <a:p>
            <a:r>
              <a:rPr lang="zh-TW" altLang="en-US"/>
              <a:t>按一下以編輯母片標題樣式</a:t>
            </a:r>
          </a:p>
        </p:txBody>
      </p:sp>
      <p:sp>
        <p:nvSpPr>
          <p:cNvPr id="4109" name="Rectangle 1037"/>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zh-TW" altLang="en-US"/>
              <a:t>按一下以編輯母片副標題樣式</a:t>
            </a:r>
          </a:p>
        </p:txBody>
      </p:sp>
    </p:spTree>
    <p:extLst>
      <p:ext uri="{BB962C8B-B14F-4D97-AF65-F5344CB8AC3E}">
        <p14:creationId xmlns:p14="http://schemas.microsoft.com/office/powerpoint/2010/main" val="4159004528"/>
      </p:ext>
    </p:extLst>
  </p:cSld>
  <p:clrMapOvr>
    <a:masterClrMapping/>
  </p:clrMapOvr>
  <p:transition spd="slow">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91291109"/>
      </p:ext>
    </p:extLst>
  </p:cSld>
  <p:clrMapOvr>
    <a:masterClrMapping/>
  </p:clrMapOvr>
  <p:transition spd="slow">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96100" y="304800"/>
            <a:ext cx="1943100" cy="5486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066800" y="304800"/>
            <a:ext cx="5676900" cy="5486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41811396"/>
      </p:ext>
    </p:extLst>
  </p:cSld>
  <p:clrMapOvr>
    <a:masterClrMapping/>
  </p:clrMapOvr>
  <p:transition spd="slow">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81525742"/>
      </p:ext>
    </p:extLst>
  </p:cSld>
  <p:clrMapOvr>
    <a:masterClrMapping/>
  </p:clrMapOvr>
  <p:transition spd="slow">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690606129"/>
      </p:ext>
    </p:extLst>
  </p:cSld>
  <p:clrMapOvr>
    <a:masterClrMapping/>
  </p:clrMapOvr>
  <p:transition spd="slow">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026364293"/>
      </p:ext>
    </p:extLst>
  </p:cSld>
  <p:clrMapOvr>
    <a:masterClrMapping/>
  </p:clrMapOvr>
  <p:transition spd="slow">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09326679"/>
      </p:ext>
    </p:extLst>
  </p:cSld>
  <p:clrMapOvr>
    <a:masterClrMapping/>
  </p:clrMapOvr>
  <p:transition spd="slow">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437109490"/>
      </p:ext>
    </p:extLst>
  </p:cSld>
  <p:clrMapOvr>
    <a:masterClrMapping/>
  </p:clrMapOvr>
  <p:transition spd="slow">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411578"/>
      </p:ext>
    </p:extLst>
  </p:cSld>
  <p:clrMapOvr>
    <a:masterClrMapping/>
  </p:clrMapOvr>
  <p:transition spd="slow">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323178132"/>
      </p:ext>
    </p:extLst>
  </p:cSld>
  <p:clrMapOvr>
    <a:masterClrMapping/>
  </p:clrMapOvr>
  <p:transition spd="slow">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465575342"/>
      </p:ext>
    </p:extLst>
  </p:cSld>
  <p:clrMapOvr>
    <a:masterClrMapping/>
  </p:clrMapOvr>
  <p:transition spd="slow">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wheel/>
  </p:transition>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charset="0"/>
          <a:ea typeface="新細明體" pitchFamily="18" charset="-120"/>
        </a:defRPr>
      </a:lvl2pPr>
      <a:lvl3pPr algn="l" rtl="0" eaLnBrk="0" fontAlgn="base" hangingPunct="0">
        <a:spcBef>
          <a:spcPct val="0"/>
        </a:spcBef>
        <a:spcAft>
          <a:spcPct val="0"/>
        </a:spcAft>
        <a:defRPr kumimoji="1" sz="4400">
          <a:solidFill>
            <a:schemeClr val="tx2"/>
          </a:solidFill>
          <a:latin typeface="Arial" charset="0"/>
          <a:ea typeface="新細明體" pitchFamily="18" charset="-120"/>
        </a:defRPr>
      </a:lvl3pPr>
      <a:lvl4pPr algn="l" rtl="0" eaLnBrk="0" fontAlgn="base" hangingPunct="0">
        <a:spcBef>
          <a:spcPct val="0"/>
        </a:spcBef>
        <a:spcAft>
          <a:spcPct val="0"/>
        </a:spcAft>
        <a:defRPr kumimoji="1" sz="4400">
          <a:solidFill>
            <a:schemeClr val="tx2"/>
          </a:solidFill>
          <a:latin typeface="Arial" charset="0"/>
          <a:ea typeface="新細明體" pitchFamily="18" charset="-120"/>
        </a:defRPr>
      </a:lvl4pPr>
      <a:lvl5pPr algn="l"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l" rtl="0" fontAlgn="base">
        <a:spcBef>
          <a:spcPct val="0"/>
        </a:spcBef>
        <a:spcAft>
          <a:spcPct val="0"/>
        </a:spcAft>
        <a:defRPr kumimoji="1" sz="4400">
          <a:solidFill>
            <a:schemeClr val="tx2"/>
          </a:solidFill>
          <a:latin typeface="Arial" charset="0"/>
          <a:ea typeface="新細明體" pitchFamily="18" charset="-120"/>
        </a:defRPr>
      </a:lvl6pPr>
      <a:lvl7pPr marL="914400" algn="l" rtl="0" fontAlgn="base">
        <a:spcBef>
          <a:spcPct val="0"/>
        </a:spcBef>
        <a:spcAft>
          <a:spcPct val="0"/>
        </a:spcAft>
        <a:defRPr kumimoji="1" sz="4400">
          <a:solidFill>
            <a:schemeClr val="tx2"/>
          </a:solidFill>
          <a:latin typeface="Arial" charset="0"/>
          <a:ea typeface="新細明體" pitchFamily="18" charset="-120"/>
        </a:defRPr>
      </a:lvl7pPr>
      <a:lvl8pPr marL="1371600" algn="l" rtl="0" fontAlgn="base">
        <a:spcBef>
          <a:spcPct val="0"/>
        </a:spcBef>
        <a:spcAft>
          <a:spcPct val="0"/>
        </a:spcAft>
        <a:defRPr kumimoji="1" sz="4400">
          <a:solidFill>
            <a:schemeClr val="tx2"/>
          </a:solidFill>
          <a:latin typeface="Arial" charset="0"/>
          <a:ea typeface="新細明體" pitchFamily="18" charset="-120"/>
        </a:defRPr>
      </a:lvl8pPr>
      <a:lvl9pPr marL="1828800" algn="l"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rgbClr val="FFFF00"/>
        </a:buClr>
        <a:buSzPct val="80000"/>
        <a:buFont typeface="Wingding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accent2"/>
        </a:buClr>
        <a:buSzPct val="55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accent2"/>
        </a:buClr>
        <a:buSzPct val="55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accent2"/>
        </a:buClr>
        <a:buSzPct val="55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accent2"/>
        </a:buClr>
        <a:buSzPct val="55000"/>
        <a:buFont typeface="Wingdings" pitchFamily="2" charset="2"/>
        <a:buChar char="l"/>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file:///G:\&#25945;&#24107;&#27284;&#26696;&#36039;&#26009;\2008&#19968;&#19993;\&#20320;&#36996;&#24962;&#24942;&#20160;&#40636;.pp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0EAF01C7-B100-2A6D-B749-76FC6DFA001B}"/>
              </a:ext>
            </a:extLst>
          </p:cNvPr>
          <p:cNvSpPr>
            <a:spLocks noGrp="1" noChangeArrowheads="1"/>
          </p:cNvSpPr>
          <p:nvPr>
            <p:ph type="subTitle" idx="1"/>
          </p:nvPr>
        </p:nvSpPr>
        <p:spPr bwMode="auto">
          <a:xfrm>
            <a:off x="900113" y="549275"/>
            <a:ext cx="7559675"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9000" b="1">
                <a:solidFill>
                  <a:srgbClr val="660033"/>
                </a:solidFill>
                <a:ea typeface="標楷體" panose="02010601000101010101" pitchFamily="2" charset="-120"/>
              </a:rPr>
              <a:t>歡迎家長蒞臨</a:t>
            </a:r>
          </a:p>
        </p:txBody>
      </p:sp>
      <p:sp>
        <p:nvSpPr>
          <p:cNvPr id="2051" name="Rectangle 4">
            <a:extLst>
              <a:ext uri="{FF2B5EF4-FFF2-40B4-BE49-F238E27FC236}">
                <a16:creationId xmlns:a16="http://schemas.microsoft.com/office/drawing/2014/main" id="{49F49BC3-C298-0317-A296-F55F694D49C2}"/>
              </a:ext>
            </a:extLst>
          </p:cNvPr>
          <p:cNvSpPr>
            <a:spLocks noChangeArrowheads="1"/>
          </p:cNvSpPr>
          <p:nvPr/>
        </p:nvSpPr>
        <p:spPr bwMode="auto">
          <a:xfrm>
            <a:off x="1258888" y="1916113"/>
            <a:ext cx="63801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Narrow" panose="020B0604020202020204" pitchFamily="34" charset="0"/>
                <a:ea typeface="新細明體" panose="02020500000000000000" pitchFamily="18" charset="-120"/>
              </a:defRPr>
            </a:lvl1pPr>
            <a:lvl2pPr marL="742950" indent="-285750">
              <a:defRPr kumimoji="1" sz="2400">
                <a:solidFill>
                  <a:schemeClr val="tx1"/>
                </a:solidFill>
                <a:latin typeface="Arial Narrow" panose="020B0604020202020204" pitchFamily="34" charset="0"/>
                <a:ea typeface="新細明體" panose="02020500000000000000" pitchFamily="18" charset="-120"/>
              </a:defRPr>
            </a:lvl2pPr>
            <a:lvl3pPr marL="1143000" indent="-228600">
              <a:defRPr kumimoji="1" sz="2400">
                <a:solidFill>
                  <a:schemeClr val="tx1"/>
                </a:solidFill>
                <a:latin typeface="Arial Narrow" panose="020B0604020202020204" pitchFamily="34" charset="0"/>
                <a:ea typeface="新細明體" panose="02020500000000000000" pitchFamily="18" charset="-120"/>
              </a:defRPr>
            </a:lvl3pPr>
            <a:lvl4pPr marL="1600200" indent="-228600">
              <a:defRPr kumimoji="1" sz="2400">
                <a:solidFill>
                  <a:schemeClr val="tx1"/>
                </a:solidFill>
                <a:latin typeface="Arial Narrow" panose="020B0604020202020204" pitchFamily="34" charset="0"/>
                <a:ea typeface="新細明體" panose="02020500000000000000" pitchFamily="18" charset="-120"/>
              </a:defRPr>
            </a:lvl4pPr>
            <a:lvl5pPr marL="2057400" indent="-228600">
              <a:defRPr kumimoji="1" sz="2400">
                <a:solidFill>
                  <a:schemeClr val="tx1"/>
                </a:solidFill>
                <a:latin typeface="Arial Narrow"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9pPr>
          </a:lstStyle>
          <a:p>
            <a:pPr algn="ctr" eaLnBrk="1" hangingPunct="1"/>
            <a:r>
              <a:rPr lang="en-US" altLang="zh-TW" sz="5400" b="1">
                <a:solidFill>
                  <a:srgbClr val="154B15"/>
                </a:solidFill>
                <a:latin typeface="Arial" panose="020B0604020202020204" pitchFamily="34" charset="0"/>
                <a:ea typeface="標楷體" panose="02010601000101010101" pitchFamily="2" charset="-120"/>
              </a:rPr>
              <a:t> </a:t>
            </a:r>
            <a:r>
              <a:rPr lang="zh-TW" altLang="en-US" sz="6600" b="1">
                <a:solidFill>
                  <a:srgbClr val="154B15"/>
                </a:solidFill>
                <a:latin typeface="Arial" panose="020B0604020202020204" pitchFamily="34" charset="0"/>
                <a:ea typeface="標楷體" panose="02010601000101010101" pitchFamily="2" charset="-120"/>
              </a:rPr>
              <a:t>班級親師座談會</a:t>
            </a:r>
          </a:p>
        </p:txBody>
      </p:sp>
      <p:pic>
        <p:nvPicPr>
          <p:cNvPr id="2052" name="圖片 6">
            <a:extLst>
              <a:ext uri="{FF2B5EF4-FFF2-40B4-BE49-F238E27FC236}">
                <a16:creationId xmlns:a16="http://schemas.microsoft.com/office/drawing/2014/main" id="{A4D66100-69E7-31B4-5623-8169A265D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038475"/>
            <a:ext cx="5148263"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a:extLst>
              <a:ext uri="{FF2B5EF4-FFF2-40B4-BE49-F238E27FC236}">
                <a16:creationId xmlns:a16="http://schemas.microsoft.com/office/drawing/2014/main" id="{5EBFAF66-A542-8144-0EF9-C5B70BDED140}"/>
              </a:ext>
            </a:extLst>
          </p:cNvPr>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8195" name="內容版面配置區 2">
            <a:extLst>
              <a:ext uri="{FF2B5EF4-FFF2-40B4-BE49-F238E27FC236}">
                <a16:creationId xmlns:a16="http://schemas.microsoft.com/office/drawing/2014/main" id="{F1747564-96FD-F05E-AB75-FBF0DA9EF9B1}"/>
              </a:ext>
            </a:extLst>
          </p:cNvPr>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dirty="0"/>
          </a:p>
        </p:txBody>
      </p:sp>
      <p:sp>
        <p:nvSpPr>
          <p:cNvPr id="8196" name="矩形 1">
            <a:extLst>
              <a:ext uri="{FF2B5EF4-FFF2-40B4-BE49-F238E27FC236}">
                <a16:creationId xmlns:a16="http://schemas.microsoft.com/office/drawing/2014/main" id="{FA1CDC6E-B671-07C2-0767-D24CE1546A44}"/>
              </a:ext>
            </a:extLst>
          </p:cNvPr>
          <p:cNvSpPr>
            <a:spLocks noChangeArrowheads="1"/>
          </p:cNvSpPr>
          <p:nvPr/>
        </p:nvSpPr>
        <p:spPr bwMode="auto">
          <a:xfrm>
            <a:off x="539552" y="620688"/>
            <a:ext cx="8424936"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Narrow" panose="020B0604020202020204" pitchFamily="34" charset="0"/>
                <a:ea typeface="新細明體" panose="02020500000000000000" pitchFamily="18" charset="-120"/>
              </a:defRPr>
            </a:lvl1pPr>
            <a:lvl2pPr marL="742950" indent="-285750">
              <a:defRPr kumimoji="1" sz="2400">
                <a:solidFill>
                  <a:schemeClr val="tx1"/>
                </a:solidFill>
                <a:latin typeface="Arial Narrow" panose="020B0604020202020204" pitchFamily="34" charset="0"/>
                <a:ea typeface="新細明體" panose="02020500000000000000" pitchFamily="18" charset="-120"/>
              </a:defRPr>
            </a:lvl2pPr>
            <a:lvl3pPr marL="1143000" indent="-228600">
              <a:defRPr kumimoji="1" sz="2400">
                <a:solidFill>
                  <a:schemeClr val="tx1"/>
                </a:solidFill>
                <a:latin typeface="Arial Narrow" panose="020B0604020202020204" pitchFamily="34" charset="0"/>
                <a:ea typeface="新細明體" panose="02020500000000000000" pitchFamily="18" charset="-120"/>
              </a:defRPr>
            </a:lvl3pPr>
            <a:lvl4pPr marL="1600200" indent="-228600">
              <a:defRPr kumimoji="1" sz="2400">
                <a:solidFill>
                  <a:schemeClr val="tx1"/>
                </a:solidFill>
                <a:latin typeface="Arial Narrow" panose="020B0604020202020204" pitchFamily="34" charset="0"/>
                <a:ea typeface="新細明體" panose="02020500000000000000" pitchFamily="18" charset="-120"/>
              </a:defRPr>
            </a:lvl4pPr>
            <a:lvl5pPr marL="2057400" indent="-228600">
              <a:defRPr kumimoji="1" sz="2400">
                <a:solidFill>
                  <a:schemeClr val="tx1"/>
                </a:solidFill>
                <a:latin typeface="Arial Narrow"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9pPr>
          </a:lstStyle>
          <a:p>
            <a:r>
              <a:rPr lang="zh-TW" altLang="en-US" sz="6000" dirty="0">
                <a:solidFill>
                  <a:schemeClr val="bg1"/>
                </a:solidFill>
                <a:latin typeface="書法家中楷體" panose="02010609010101010101" pitchFamily="49" charset="-120"/>
                <a:ea typeface="書法家中楷體" panose="02010609010101010101" pitchFamily="49" charset="-120"/>
              </a:rPr>
              <a:t>聯絡簿</a:t>
            </a:r>
          </a:p>
          <a:p>
            <a:r>
              <a:rPr lang="zh-TW" altLang="en-US" sz="4400" dirty="0">
                <a:solidFill>
                  <a:schemeClr val="bg1"/>
                </a:solidFill>
                <a:latin typeface="書法家中楷體" panose="02010609010101010101" pitchFamily="49" charset="-120"/>
                <a:ea typeface="書法家中楷體" panose="02010609010101010101" pitchFamily="49" charset="-120"/>
              </a:rPr>
              <a:t>感恩</a:t>
            </a:r>
            <a:r>
              <a:rPr lang="en-US" altLang="zh-TW" sz="4400" dirty="0">
                <a:solidFill>
                  <a:schemeClr val="bg1"/>
                </a:solidFill>
                <a:latin typeface="書法家中楷體" panose="02010609010101010101" pitchFamily="49" charset="-120"/>
                <a:ea typeface="書法家中楷體" panose="02010609010101010101" pitchFamily="49" charset="-120"/>
              </a:rPr>
              <a:t>:</a:t>
            </a:r>
            <a:r>
              <a:rPr lang="zh-TW" altLang="en-US" sz="4400" dirty="0">
                <a:solidFill>
                  <a:schemeClr val="bg1"/>
                </a:solidFill>
                <a:latin typeface="書法家中楷體" panose="02010609010101010101" pitchFamily="49" charset="-120"/>
                <a:ea typeface="書法家中楷體" panose="02010609010101010101" pitchFamily="49" charset="-120"/>
              </a:rPr>
              <a:t>希望孩子 隨時心懷感恩，懂的惜福．</a:t>
            </a:r>
          </a:p>
          <a:p>
            <a:r>
              <a:rPr lang="zh-TW" altLang="en-US" sz="4400" dirty="0">
                <a:solidFill>
                  <a:schemeClr val="bg1"/>
                </a:solidFill>
                <a:latin typeface="書法家中楷體" panose="02010609010101010101" pitchFamily="49" charset="-120"/>
                <a:ea typeface="書法家中楷體" panose="02010609010101010101" pitchFamily="49" charset="-120"/>
              </a:rPr>
              <a:t>讚美</a:t>
            </a:r>
            <a:r>
              <a:rPr lang="en-US" altLang="zh-TW" sz="4400" dirty="0">
                <a:solidFill>
                  <a:schemeClr val="bg1"/>
                </a:solidFill>
                <a:latin typeface="書法家中楷體" panose="02010609010101010101" pitchFamily="49" charset="-120"/>
                <a:ea typeface="書法家中楷體" panose="02010609010101010101" pitchFamily="49" charset="-120"/>
              </a:rPr>
              <a:t>:</a:t>
            </a:r>
            <a:r>
              <a:rPr lang="zh-TW" altLang="en-US" sz="4400" dirty="0">
                <a:solidFill>
                  <a:schemeClr val="bg1"/>
                </a:solidFill>
                <a:latin typeface="書法家中楷體" panose="02010609010101010101" pitchFamily="49" charset="-120"/>
                <a:ea typeface="書法家中楷體" panose="02010609010101010101" pitchFamily="49" charset="-120"/>
              </a:rPr>
              <a:t> 鼓勵孩子發現別人的好</a:t>
            </a:r>
          </a:p>
          <a:p>
            <a:r>
              <a:rPr lang="zh-TW" altLang="en-US" sz="4400" dirty="0">
                <a:solidFill>
                  <a:schemeClr val="bg1"/>
                </a:solidFill>
                <a:latin typeface="書法家中楷體" panose="02010609010101010101" pitchFamily="49" charset="-120"/>
                <a:ea typeface="書法家中楷體" panose="02010609010101010101" pitchFamily="49" charset="-120"/>
              </a:rPr>
              <a:t>反省</a:t>
            </a:r>
            <a:r>
              <a:rPr lang="en-US" altLang="zh-TW" sz="4400" dirty="0">
                <a:solidFill>
                  <a:schemeClr val="bg1"/>
                </a:solidFill>
                <a:latin typeface="書法家中楷體" panose="02010609010101010101" pitchFamily="49" charset="-120"/>
                <a:ea typeface="書法家中楷體" panose="02010609010101010101" pitchFamily="49" charset="-120"/>
              </a:rPr>
              <a:t>:</a:t>
            </a:r>
            <a:r>
              <a:rPr lang="zh-TW" altLang="en-US" sz="4400" dirty="0">
                <a:solidFill>
                  <a:schemeClr val="bg1"/>
                </a:solidFill>
                <a:latin typeface="書法家中楷體" panose="02010609010101010101" pitchFamily="49" charset="-120"/>
                <a:ea typeface="書法家中楷體" panose="02010609010101010101" pitchFamily="49" charset="-120"/>
              </a:rPr>
              <a:t> 能自我反省並改過</a:t>
            </a:r>
          </a:p>
          <a:p>
            <a:r>
              <a:rPr lang="zh-TW" altLang="en-US" sz="4400" dirty="0">
                <a:solidFill>
                  <a:schemeClr val="bg1"/>
                </a:solidFill>
                <a:latin typeface="書法家中楷體" panose="02010609010101010101" pitchFamily="49" charset="-120"/>
                <a:ea typeface="書法家中楷體" panose="02010609010101010101" pitchFamily="49" charset="-120"/>
              </a:rPr>
              <a:t>擁抱</a:t>
            </a:r>
            <a:r>
              <a:rPr lang="en-US" altLang="zh-TW" sz="4400" dirty="0">
                <a:solidFill>
                  <a:schemeClr val="bg1"/>
                </a:solidFill>
                <a:latin typeface="書法家中楷體" panose="02010609010101010101" pitchFamily="49" charset="-120"/>
                <a:ea typeface="書法家中楷體" panose="02010609010101010101" pitchFamily="49" charset="-120"/>
              </a:rPr>
              <a:t>:</a:t>
            </a:r>
            <a:r>
              <a:rPr lang="zh-TW" altLang="en-US" sz="4400" dirty="0">
                <a:solidFill>
                  <a:schemeClr val="bg1"/>
                </a:solidFill>
                <a:latin typeface="書法家中楷體" panose="02010609010101010101" pitchFamily="49" charset="-120"/>
                <a:ea typeface="書法家中楷體" panose="02010609010101010101" pitchFamily="49" charset="-120"/>
              </a:rPr>
              <a:t> 隨時告訴孩子 你有多愛他</a:t>
            </a:r>
          </a:p>
          <a:p>
            <a:r>
              <a:rPr lang="zh-TW" altLang="en-US" sz="4400" dirty="0">
                <a:solidFill>
                  <a:schemeClr val="bg1"/>
                </a:solidFill>
                <a:latin typeface="書法家中楷體" panose="02010609010101010101" pitchFamily="49" charset="-120"/>
                <a:ea typeface="書法家中楷體" panose="02010609010101010101" pitchFamily="49" charset="-120"/>
              </a:rPr>
              <a:t>奉茶</a:t>
            </a:r>
            <a:r>
              <a:rPr lang="en-US" altLang="zh-TW" sz="4400" dirty="0">
                <a:solidFill>
                  <a:schemeClr val="bg1"/>
                </a:solidFill>
                <a:latin typeface="書法家中楷體" panose="02010609010101010101" pitchFamily="49" charset="-120"/>
                <a:ea typeface="書法家中楷體" panose="02010609010101010101" pitchFamily="49" charset="-120"/>
              </a:rPr>
              <a:t>:</a:t>
            </a:r>
            <a:r>
              <a:rPr lang="zh-TW" altLang="en-US" sz="4400" dirty="0">
                <a:solidFill>
                  <a:schemeClr val="bg1"/>
                </a:solidFill>
                <a:latin typeface="書法家中楷體" panose="02010609010101010101" pitchFamily="49" charset="-120"/>
                <a:ea typeface="書法家中楷體" panose="02010609010101010101" pitchFamily="49" charset="-120"/>
              </a:rPr>
              <a:t> 希望孩子能尊敬長輩</a:t>
            </a:r>
            <a:endParaRPr lang="en-US" altLang="zh-TW" sz="4400" dirty="0">
              <a:solidFill>
                <a:schemeClr val="bg1"/>
              </a:solidFill>
              <a:latin typeface="書法家中楷體" panose="02010609010101010101" pitchFamily="49" charset="-120"/>
              <a:ea typeface="書法家中楷體" panose="02010609010101010101" pitchFamily="49" charset="-120"/>
            </a:endParaRPr>
          </a:p>
          <a:p>
            <a:r>
              <a:rPr lang="zh-TW" altLang="en-US" sz="4400" dirty="0">
                <a:solidFill>
                  <a:schemeClr val="bg1"/>
                </a:solidFill>
                <a:latin typeface="書法家中楷體" panose="02010609010101010101" pitchFamily="49" charset="-120"/>
                <a:ea typeface="書法家中楷體" panose="02010609010101010101" pitchFamily="49" charset="-120"/>
              </a:rPr>
              <a:t>造詞 造句 數學小遊戲</a:t>
            </a:r>
          </a:p>
        </p:txBody>
      </p:sp>
    </p:spTree>
  </p:cSld>
  <p:clrMapOvr>
    <a:masterClrMapping/>
  </p:clrMapOvr>
  <p:transition spd="slow">
    <p:whee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71C5FD-F87C-4D54-A4D5-FCA125E22532}"/>
              </a:ext>
            </a:extLst>
          </p:cNvPr>
          <p:cNvSpPr>
            <a:spLocks noGrp="1"/>
          </p:cNvSpPr>
          <p:nvPr>
            <p:ph type="title"/>
          </p:nvPr>
        </p:nvSpPr>
        <p:spPr>
          <a:xfrm>
            <a:off x="2124075" y="188913"/>
            <a:ext cx="7772400" cy="1362075"/>
          </a:xfrm>
        </p:spPr>
        <p:txBody>
          <a:bodyPr vert="horz" wrap="square" lIns="91440" tIns="45720" rIns="91440" bIns="45720" numCol="1" anchorCtr="0" compatLnSpc="1">
            <a:prstTxWarp prst="textNoShape">
              <a:avLst/>
            </a:prstTxWarp>
          </a:bodyPr>
          <a:lstStyle/>
          <a:p>
            <a:r>
              <a:rPr lang="zh-TW" altLang="en-US" sz="4400" cap="none">
                <a:solidFill>
                  <a:srgbClr val="FF0000"/>
                </a:solidFill>
                <a:ea typeface="標楷體" panose="02010601000101010101" pitchFamily="2" charset="-120"/>
              </a:rPr>
              <a:t>課程介紹與說明</a:t>
            </a:r>
            <a:r>
              <a:rPr lang="en-US" altLang="zh-TW" sz="4400" cap="none">
                <a:solidFill>
                  <a:srgbClr val="FF0000"/>
                </a:solidFill>
                <a:ea typeface="標楷體" panose="02010601000101010101" pitchFamily="2" charset="-120"/>
              </a:rPr>
              <a:t>-</a:t>
            </a:r>
            <a:br>
              <a:rPr lang="zh-TW" altLang="en-US" sz="4400" cap="none">
                <a:solidFill>
                  <a:srgbClr val="FF0000"/>
                </a:solidFill>
                <a:ea typeface="標楷體" panose="02010601000101010101" pitchFamily="2" charset="-120"/>
              </a:rPr>
            </a:br>
            <a:endParaRPr lang="zh-TW" altLang="en-US" sz="4400" cap="none">
              <a:solidFill>
                <a:srgbClr val="FF0000"/>
              </a:solidFill>
            </a:endParaRPr>
          </a:p>
        </p:txBody>
      </p:sp>
      <p:sp>
        <p:nvSpPr>
          <p:cNvPr id="11267" name="文字版面配置區 2">
            <a:extLst>
              <a:ext uri="{FF2B5EF4-FFF2-40B4-BE49-F238E27FC236}">
                <a16:creationId xmlns:a16="http://schemas.microsoft.com/office/drawing/2014/main" id="{E7D92270-8325-A6D4-03C6-49E5FD2B49C6}"/>
              </a:ext>
            </a:extLst>
          </p:cNvPr>
          <p:cNvSpPr>
            <a:spLocks noGrp="1"/>
          </p:cNvSpPr>
          <p:nvPr>
            <p:ph type="body" idx="1"/>
          </p:nvPr>
        </p:nvSpPr>
        <p:spPr bwMode="auto">
          <a:xfrm>
            <a:off x="468313" y="2133600"/>
            <a:ext cx="7772400" cy="432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zh-TW" sz="2800">
                <a:solidFill>
                  <a:schemeClr val="bg1"/>
                </a:solidFill>
                <a:latin typeface="標楷體" panose="02010601000101010101" pitchFamily="2" charset="-120"/>
                <a:ea typeface="標楷體" panose="02010601000101010101" pitchFamily="2" charset="-120"/>
              </a:rPr>
              <a:t>1.</a:t>
            </a:r>
            <a:r>
              <a:rPr lang="zh-TW" altLang="en-US" sz="2800">
                <a:solidFill>
                  <a:schemeClr val="bg1"/>
                </a:solidFill>
                <a:latin typeface="標楷體" panose="02010601000101010101" pitchFamily="2" charset="-120"/>
                <a:ea typeface="標楷體" panose="02010601000101010101" pitchFamily="2" charset="-120"/>
              </a:rPr>
              <a:t>國際交流道</a:t>
            </a:r>
            <a:r>
              <a:rPr lang="en-US" altLang="zh-TW" sz="2800">
                <a:solidFill>
                  <a:schemeClr val="bg1"/>
                </a:solidFill>
                <a:latin typeface="標楷體" panose="02010601000101010101" pitchFamily="2" charset="-120"/>
                <a:ea typeface="標楷體" panose="02010601000101010101" pitchFamily="2" charset="-120"/>
              </a:rPr>
              <a:t>(</a:t>
            </a:r>
            <a:r>
              <a:rPr lang="zh-TW" altLang="en-US" sz="2800">
                <a:solidFill>
                  <a:schemeClr val="bg1"/>
                </a:solidFill>
                <a:latin typeface="標楷體" panose="02010601000101010101" pitchFamily="2" charset="-120"/>
                <a:ea typeface="標楷體" panose="02010601000101010101" pitchFamily="2" charset="-120"/>
              </a:rPr>
              <a:t>英語課</a:t>
            </a:r>
            <a:r>
              <a:rPr lang="en-US" altLang="zh-TW" sz="2800">
                <a:solidFill>
                  <a:schemeClr val="bg1"/>
                </a:solidFill>
                <a:latin typeface="標楷體" panose="02010601000101010101" pitchFamily="2" charset="-120"/>
                <a:ea typeface="標楷體" panose="02010601000101010101" pitchFamily="2" charset="-120"/>
              </a:rPr>
              <a:t>)-</a:t>
            </a:r>
            <a:r>
              <a:rPr lang="zh-TW" altLang="en-US" sz="2800">
                <a:solidFill>
                  <a:schemeClr val="bg1"/>
                </a:solidFill>
                <a:latin typeface="標楷體" panose="02010601000101010101" pitchFamily="2" charset="-120"/>
                <a:ea typeface="標楷體" panose="02010601000101010101" pitchFamily="2" charset="-120"/>
              </a:rPr>
              <a:t>楊婷婷老師</a:t>
            </a:r>
            <a:endParaRPr lang="en-US" altLang="zh-TW" sz="2800">
              <a:solidFill>
                <a:schemeClr val="bg1"/>
              </a:solidFill>
              <a:latin typeface="標楷體" panose="02010601000101010101" pitchFamily="2" charset="-120"/>
              <a:ea typeface="標楷體" panose="02010601000101010101" pitchFamily="2" charset="-120"/>
            </a:endParaRPr>
          </a:p>
          <a:p>
            <a:r>
              <a:rPr lang="en-US" altLang="zh-TW" sz="2800">
                <a:solidFill>
                  <a:schemeClr val="bg1"/>
                </a:solidFill>
                <a:latin typeface="標楷體" panose="02010601000101010101" pitchFamily="2" charset="-120"/>
                <a:ea typeface="標楷體" panose="02010601000101010101" pitchFamily="2" charset="-120"/>
              </a:rPr>
              <a:t>2.</a:t>
            </a:r>
            <a:r>
              <a:rPr lang="zh-TW" altLang="en-US" sz="2800">
                <a:solidFill>
                  <a:schemeClr val="bg1"/>
                </a:solidFill>
                <a:latin typeface="標楷體" panose="02010601000101010101" pitchFamily="2" charset="-120"/>
                <a:ea typeface="標楷體" panose="02010601000101010101" pitchFamily="2" charset="-120"/>
              </a:rPr>
              <a:t>生活實踐家</a:t>
            </a:r>
            <a:r>
              <a:rPr lang="en-US" altLang="zh-TW" sz="2800">
                <a:solidFill>
                  <a:schemeClr val="bg1"/>
                </a:solidFill>
                <a:latin typeface="標楷體" panose="02010601000101010101" pitchFamily="2" charset="-120"/>
                <a:ea typeface="標楷體" panose="02010601000101010101" pitchFamily="2" charset="-120"/>
              </a:rPr>
              <a:t>--</a:t>
            </a:r>
            <a:r>
              <a:rPr lang="zh-TW" altLang="en-US" sz="2800">
                <a:solidFill>
                  <a:schemeClr val="bg1"/>
                </a:solidFill>
                <a:latin typeface="標楷體" panose="02010601000101010101" pitchFamily="2" charset="-120"/>
                <a:ea typeface="標楷體" panose="02010601000101010101" pitchFamily="2" charset="-120"/>
              </a:rPr>
              <a:t>配合學校活動</a:t>
            </a:r>
            <a:r>
              <a:rPr lang="en-US" altLang="zh-TW" sz="2800">
                <a:solidFill>
                  <a:schemeClr val="bg1"/>
                </a:solidFill>
                <a:latin typeface="標楷體" panose="02010601000101010101" pitchFamily="2" charset="-120"/>
                <a:ea typeface="標楷體" panose="02010601000101010101" pitchFamily="2" charset="-120"/>
              </a:rPr>
              <a:t>(</a:t>
            </a:r>
            <a:r>
              <a:rPr lang="zh-TW" altLang="en-US" sz="2800">
                <a:solidFill>
                  <a:schemeClr val="bg1"/>
                </a:solidFill>
                <a:latin typeface="標楷體" panose="02010601000101010101" pitchFamily="2" charset="-120"/>
                <a:ea typeface="標楷體" panose="02010601000101010101" pitchFamily="2" charset="-120"/>
              </a:rPr>
              <a:t>品格教育、環保教育、衛生宣導、節慶宣導</a:t>
            </a:r>
            <a:r>
              <a:rPr lang="en-US" altLang="zh-TW" sz="2800">
                <a:solidFill>
                  <a:schemeClr val="bg1"/>
                </a:solidFill>
                <a:latin typeface="標楷體" panose="02010601000101010101" pitchFamily="2" charset="-120"/>
                <a:ea typeface="標楷體" panose="02010601000101010101" pitchFamily="2" charset="-120"/>
              </a:rPr>
              <a:t>………</a:t>
            </a:r>
            <a:r>
              <a:rPr lang="zh-TW" altLang="en-US" sz="2800">
                <a:solidFill>
                  <a:schemeClr val="bg1"/>
                </a:solidFill>
                <a:latin typeface="標楷體" panose="02010601000101010101" pitchFamily="2" charset="-120"/>
                <a:ea typeface="標楷體" panose="02010601000101010101" pitchFamily="2" charset="-120"/>
              </a:rPr>
              <a:t>。</a:t>
            </a:r>
            <a:endParaRPr lang="en-US" altLang="zh-TW" sz="2800">
              <a:solidFill>
                <a:schemeClr val="bg1"/>
              </a:solidFill>
              <a:latin typeface="標楷體" panose="02010601000101010101" pitchFamily="2" charset="-120"/>
              <a:ea typeface="標楷體" panose="02010601000101010101" pitchFamily="2" charset="-120"/>
            </a:endParaRPr>
          </a:p>
          <a:p>
            <a:r>
              <a:rPr lang="en-US" altLang="zh-TW" sz="2800">
                <a:solidFill>
                  <a:schemeClr val="bg1"/>
                </a:solidFill>
                <a:latin typeface="標楷體" panose="02010601000101010101" pitchFamily="2" charset="-120"/>
                <a:ea typeface="標楷體" panose="02010601000101010101" pitchFamily="2" charset="-120"/>
              </a:rPr>
              <a:t>3.</a:t>
            </a:r>
            <a:r>
              <a:rPr lang="zh-TW" altLang="en-US" sz="2800">
                <a:solidFill>
                  <a:schemeClr val="bg1"/>
                </a:solidFill>
                <a:latin typeface="標楷體" panose="02010601000101010101" pitchFamily="2" charset="-120"/>
                <a:ea typeface="標楷體" panose="02010601000101010101" pitchFamily="2" charset="-120"/>
              </a:rPr>
              <a:t>閱讀新世界</a:t>
            </a:r>
            <a:r>
              <a:rPr lang="en-US" altLang="zh-TW" sz="2800">
                <a:solidFill>
                  <a:schemeClr val="bg1"/>
                </a:solidFill>
                <a:latin typeface="標楷體" panose="02010601000101010101" pitchFamily="2" charset="-120"/>
                <a:ea typeface="標楷體" panose="02010601000101010101" pitchFamily="2" charset="-120"/>
              </a:rPr>
              <a:t>--</a:t>
            </a:r>
            <a:r>
              <a:rPr lang="zh-TW" altLang="en-US" sz="2800">
                <a:solidFill>
                  <a:schemeClr val="bg1"/>
                </a:solidFill>
                <a:latin typeface="標楷體" panose="02010601000101010101" pitchFamily="2" charset="-120"/>
                <a:ea typeface="標楷體" panose="02010601000101010101" pitchFamily="2" charset="-120"/>
              </a:rPr>
              <a:t>閱讀力與閱讀素養的提升是國小一年級的小朋友就要開始培養的能力。閱讀力是一切學習之本，期許學生上完課後，能熱愛閱讀熱愛學習。</a:t>
            </a:r>
            <a:endParaRPr lang="en-US" altLang="zh-TW" sz="2800">
              <a:solidFill>
                <a:schemeClr val="bg1"/>
              </a:solidFill>
              <a:latin typeface="標楷體" panose="02010601000101010101" pitchFamily="2" charset="-120"/>
              <a:ea typeface="標楷體" panose="02010601000101010101" pitchFamily="2" charset="-120"/>
            </a:endParaRPr>
          </a:p>
          <a:p>
            <a:r>
              <a:rPr lang="zh-TW" altLang="en-US" sz="2800">
                <a:solidFill>
                  <a:schemeClr val="bg1"/>
                </a:solidFill>
                <a:latin typeface="標楷體" panose="02010601000101010101" pitchFamily="2" charset="-120"/>
                <a:ea typeface="標楷體" panose="02010601000101010101" pitchFamily="2" charset="-120"/>
              </a:rPr>
              <a:t>   多方面的閱讀，配合數學課程設計</a:t>
            </a:r>
            <a:r>
              <a:rPr lang="en-US" altLang="zh-TW" sz="2800">
                <a:solidFill>
                  <a:schemeClr val="bg1"/>
                </a:solidFill>
                <a:latin typeface="標楷體" panose="02010601000101010101" pitchFamily="2" charset="-120"/>
                <a:ea typeface="標楷體" panose="02010601000101010101" pitchFamily="2" charset="-120"/>
              </a:rPr>
              <a:t>(</a:t>
            </a:r>
            <a:r>
              <a:rPr lang="zh-TW" altLang="en-US" sz="2800">
                <a:solidFill>
                  <a:schemeClr val="bg1"/>
                </a:solidFill>
                <a:latin typeface="標楷體" panose="02010601000101010101" pitchFamily="2" charset="-120"/>
                <a:ea typeface="標楷體" panose="02010601000101010101" pitchFamily="2" charset="-120"/>
              </a:rPr>
              <a:t>誰先吃桃子、卡卡先生與蛋蛋的夢想、慌張先生</a:t>
            </a:r>
            <a:r>
              <a:rPr lang="en-US" altLang="zh-TW" sz="2800">
                <a:solidFill>
                  <a:schemeClr val="bg1"/>
                </a:solidFill>
                <a:latin typeface="標楷體" panose="02010601000101010101" pitchFamily="2" charset="-120"/>
                <a:ea typeface="標楷體" panose="02010601000101010101" pitchFamily="2" charset="-120"/>
              </a:rPr>
              <a:t>)</a:t>
            </a:r>
            <a:r>
              <a:rPr lang="zh-TW" altLang="en-US" sz="2800">
                <a:solidFill>
                  <a:schemeClr val="bg1"/>
                </a:solidFill>
                <a:latin typeface="標楷體" panose="02010601000101010101" pitchFamily="2" charset="-120"/>
                <a:ea typeface="標楷體" panose="02010601000101010101" pitchFamily="2" charset="-120"/>
              </a:rPr>
              <a:t>讓學習更有趣。</a:t>
            </a:r>
            <a:endParaRPr lang="en-US" altLang="zh-TW" sz="2800">
              <a:solidFill>
                <a:schemeClr val="bg1"/>
              </a:solidFill>
              <a:latin typeface="標楷體" panose="02010601000101010101" pitchFamily="2" charset="-120"/>
              <a:ea typeface="標楷體" panose="02010601000101010101" pitchFamily="2" charset="-120"/>
            </a:endParaRPr>
          </a:p>
          <a:p>
            <a:r>
              <a:rPr lang="en-US" altLang="zh-TW" sz="2800">
                <a:solidFill>
                  <a:schemeClr val="bg1"/>
                </a:solidFill>
                <a:latin typeface="標楷體" panose="02010601000101010101" pitchFamily="2" charset="-120"/>
                <a:ea typeface="標楷體" panose="02010601000101010101" pitchFamily="2" charset="-120"/>
              </a:rPr>
              <a:t>4.</a:t>
            </a:r>
            <a:r>
              <a:rPr lang="zh-TW" altLang="en-US" sz="2800">
                <a:solidFill>
                  <a:schemeClr val="bg1"/>
                </a:solidFill>
                <a:latin typeface="標楷體" panose="02010601000101010101" pitchFamily="2" charset="-120"/>
                <a:ea typeface="標楷體" panose="02010601000101010101" pitchFamily="2" charset="-120"/>
              </a:rPr>
              <a:t>科任</a:t>
            </a:r>
            <a:r>
              <a:rPr lang="en-US" altLang="zh-TW" sz="2800">
                <a:solidFill>
                  <a:schemeClr val="bg1"/>
                </a:solidFill>
                <a:latin typeface="標楷體" panose="02010601000101010101" pitchFamily="2" charset="-120"/>
                <a:ea typeface="標楷體" panose="02010601000101010101" pitchFamily="2" charset="-120"/>
              </a:rPr>
              <a:t>--</a:t>
            </a:r>
            <a:r>
              <a:rPr lang="zh-TW" altLang="en-US" sz="2800">
                <a:solidFill>
                  <a:schemeClr val="bg1"/>
                </a:solidFill>
                <a:latin typeface="標楷體" panose="02010601000101010101" pitchFamily="2" charset="-120"/>
                <a:ea typeface="標楷體" panose="02010601000101010101" pitchFamily="2" charset="-120"/>
              </a:rPr>
              <a:t>體育、健康、音樂、本土</a:t>
            </a:r>
          </a:p>
          <a:p>
            <a:r>
              <a:rPr lang="zh-TW" altLang="en-US" sz="2800">
                <a:solidFill>
                  <a:schemeClr val="bg1"/>
                </a:solidFill>
                <a:latin typeface="標楷體" panose="02010601000101010101" pitchFamily="2" charset="-120"/>
                <a:ea typeface="標楷體" panose="02010601000101010101" pitchFamily="2" charset="-120"/>
              </a:rPr>
              <a:t> </a:t>
            </a:r>
          </a:p>
        </p:txBody>
      </p:sp>
    </p:spTree>
  </p:cSld>
  <p:clrMapOvr>
    <a:masterClrMapping/>
  </p:clrMapOvr>
  <p:transition spd="slow">
    <p:whee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C23070-D7E2-FFB3-E99E-20E10D966610}"/>
              </a:ext>
            </a:extLst>
          </p:cNvPr>
          <p:cNvSpPr>
            <a:spLocks noGrp="1"/>
          </p:cNvSpPr>
          <p:nvPr>
            <p:ph type="ctrTitle"/>
          </p:nvPr>
        </p:nvSpPr>
        <p:spPr>
          <a:xfrm>
            <a:off x="395536" y="3713423"/>
            <a:ext cx="432048" cy="1143000"/>
          </a:xfrm>
        </p:spPr>
        <p:txBody>
          <a:bodyPr/>
          <a:lstStyle/>
          <a:p>
            <a:r>
              <a:rPr kumimoji="1" lang="zh-TW" altLang="en-US" sz="6000" dirty="0">
                <a:solidFill>
                  <a:schemeClr val="bg1"/>
                </a:solidFill>
                <a:latin typeface="書法家中楷體" panose="02010609010101010101" pitchFamily="49" charset="-120"/>
                <a:ea typeface="書法家中楷體" panose="02010609010101010101" pitchFamily="49" charset="-120"/>
              </a:rPr>
              <a:t>數學</a:t>
            </a:r>
          </a:p>
        </p:txBody>
      </p:sp>
      <p:sp>
        <p:nvSpPr>
          <p:cNvPr id="3" name="Google Shape;150;p6">
            <a:extLst>
              <a:ext uri="{FF2B5EF4-FFF2-40B4-BE49-F238E27FC236}">
                <a16:creationId xmlns:a16="http://schemas.microsoft.com/office/drawing/2014/main" id="{47E4DA46-1329-E6DC-DD20-F45FCFF31C2A}"/>
              </a:ext>
            </a:extLst>
          </p:cNvPr>
          <p:cNvSpPr txBox="1"/>
          <p:nvPr/>
        </p:nvSpPr>
        <p:spPr>
          <a:xfrm>
            <a:off x="1475656" y="476672"/>
            <a:ext cx="7143750" cy="390872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400"/>
              <a:buFont typeface="Arial"/>
              <a:buAutoNum type="arabicPeriod"/>
            </a:pPr>
            <a:r>
              <a:rPr lang="en-US" sz="2800" b="0" i="0" u="none" dirty="0" err="1">
                <a:solidFill>
                  <a:schemeClr val="dk1"/>
                </a:solidFill>
                <a:latin typeface="書法家中楷體" panose="02010609010101010101" pitchFamily="49" charset="-120"/>
                <a:ea typeface="書法家中楷體" panose="02010609010101010101" pitchFamily="49" charset="-120"/>
                <a:cs typeface="Arial"/>
                <a:sym typeface="Arial"/>
              </a:rPr>
              <a:t>前十週為注音符號的教學，請家長協助孩子複習當天上課進度，並讓孩子練習拼音</a:t>
            </a:r>
            <a:r>
              <a:rPr lang="en-US" sz="2800" b="0" i="0" u="none" dirty="0">
                <a:solidFill>
                  <a:schemeClr val="dk1"/>
                </a:solidFill>
                <a:latin typeface="書法家中楷體" panose="02010609010101010101" pitchFamily="49" charset="-120"/>
                <a:ea typeface="書法家中楷體" panose="02010609010101010101" pitchFamily="49" charset="-120"/>
                <a:cs typeface="Arial"/>
                <a:sym typeface="Arial"/>
              </a:rPr>
              <a:t>。</a:t>
            </a:r>
            <a:endParaRPr sz="2800" dirty="0">
              <a:latin typeface="書法家中楷體" panose="02010609010101010101" pitchFamily="49" charset="-120"/>
              <a:ea typeface="書法家中楷體" panose="02010609010101010101" pitchFamily="49" charset="-120"/>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800" b="0" i="0" u="none" dirty="0" err="1">
                <a:solidFill>
                  <a:schemeClr val="dk1"/>
                </a:solidFill>
                <a:latin typeface="書法家中楷體" panose="02010609010101010101" pitchFamily="49" charset="-120"/>
                <a:ea typeface="書法家中楷體" panose="02010609010101010101" pitchFamily="49" charset="-120"/>
                <a:cs typeface="Arial"/>
                <a:sym typeface="Arial"/>
              </a:rPr>
              <a:t>除了課本內容，可以鼓勵孩子閱讀課外讀物，念故事給您聽，多加練習，能增加拼音的熟練度</a:t>
            </a:r>
            <a:r>
              <a:rPr lang="en-US" sz="2800" b="0" i="0" u="none" dirty="0">
                <a:solidFill>
                  <a:schemeClr val="dk1"/>
                </a:solidFill>
                <a:latin typeface="書法家中楷體" panose="02010609010101010101" pitchFamily="49" charset="-120"/>
                <a:ea typeface="書法家中楷體" panose="02010609010101010101" pitchFamily="49" charset="-120"/>
                <a:cs typeface="Arial"/>
                <a:sym typeface="Arial"/>
              </a:rPr>
              <a:t>。</a:t>
            </a:r>
            <a:endParaRPr sz="2800" dirty="0">
              <a:latin typeface="書法家中楷體" panose="02010609010101010101" pitchFamily="49" charset="-120"/>
              <a:ea typeface="書法家中楷體" panose="02010609010101010101" pitchFamily="49" charset="-120"/>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800" b="0" i="0" u="none" dirty="0" err="1">
                <a:solidFill>
                  <a:schemeClr val="dk1"/>
                </a:solidFill>
                <a:latin typeface="書法家中楷體" panose="02010609010101010101" pitchFamily="49" charset="-120"/>
                <a:ea typeface="書法家中楷體" panose="02010609010101010101" pitchFamily="49" charset="-120"/>
                <a:cs typeface="Arial"/>
                <a:sym typeface="Arial"/>
              </a:rPr>
              <a:t>提醒孩子完成作業，除了可複習當天學習內容，更能養成負責態度</a:t>
            </a:r>
            <a:r>
              <a:rPr lang="en-US" sz="2800" b="0" i="0" u="none" dirty="0">
                <a:solidFill>
                  <a:schemeClr val="dk1"/>
                </a:solidFill>
                <a:latin typeface="書法家中楷體" panose="02010609010101010101" pitchFamily="49" charset="-120"/>
                <a:ea typeface="書法家中楷體" panose="02010609010101010101" pitchFamily="49" charset="-120"/>
                <a:cs typeface="Arial"/>
                <a:sym typeface="Arial"/>
              </a:rPr>
              <a:t>。</a:t>
            </a:r>
            <a:endParaRPr sz="2800" dirty="0">
              <a:latin typeface="書法家中楷體" panose="02010609010101010101" pitchFamily="49" charset="-120"/>
              <a:ea typeface="書法家中楷體" panose="02010609010101010101" pitchFamily="49" charset="-120"/>
            </a:endParaRPr>
          </a:p>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4" name="Google Shape;151;p6">
            <a:extLst>
              <a:ext uri="{FF2B5EF4-FFF2-40B4-BE49-F238E27FC236}">
                <a16:creationId xmlns:a16="http://schemas.microsoft.com/office/drawing/2014/main" id="{FA7340DC-A095-3E05-A8D7-EC9373EEC4E4}"/>
              </a:ext>
            </a:extLst>
          </p:cNvPr>
          <p:cNvSpPr txBox="1"/>
          <p:nvPr/>
        </p:nvSpPr>
        <p:spPr>
          <a:xfrm>
            <a:off x="1463105" y="4385394"/>
            <a:ext cx="7143750" cy="181584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400"/>
              <a:buFont typeface="Arial"/>
              <a:buAutoNum type="arabicPeriod"/>
            </a:pPr>
            <a:r>
              <a:rPr lang="en-US" sz="2800" b="0" i="0" u="none" dirty="0" err="1">
                <a:solidFill>
                  <a:schemeClr val="dk1"/>
                </a:solidFill>
                <a:latin typeface="書法家中楷體" panose="02010609010101010101" pitchFamily="49" charset="-120"/>
                <a:ea typeface="書法家中楷體" panose="02010609010101010101" pitchFamily="49" charset="-120"/>
                <a:cs typeface="Arial"/>
                <a:sym typeface="Arial"/>
              </a:rPr>
              <a:t>一年級學習內容偏重具體操作，可運用生活情境，與孩子討論，讓孩子更加理解</a:t>
            </a:r>
            <a:r>
              <a:rPr lang="en-US" sz="2800" b="0" i="0" u="none" dirty="0">
                <a:solidFill>
                  <a:schemeClr val="dk1"/>
                </a:solidFill>
                <a:latin typeface="書法家中楷體" panose="02010609010101010101" pitchFamily="49" charset="-120"/>
                <a:ea typeface="書法家中楷體" panose="02010609010101010101" pitchFamily="49" charset="-120"/>
                <a:cs typeface="Arial"/>
                <a:sym typeface="Arial"/>
              </a:rPr>
              <a:t>。</a:t>
            </a:r>
            <a:endParaRPr sz="2800" dirty="0">
              <a:latin typeface="書法家中楷體" panose="02010609010101010101" pitchFamily="49" charset="-120"/>
              <a:ea typeface="書法家中楷體" panose="02010609010101010101" pitchFamily="49" charset="-120"/>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800" b="0" i="0" u="none" dirty="0" err="1">
                <a:solidFill>
                  <a:schemeClr val="dk1"/>
                </a:solidFill>
                <a:latin typeface="書法家中楷體" panose="02010609010101010101" pitchFamily="49" charset="-120"/>
                <a:ea typeface="書法家中楷體" panose="02010609010101010101" pitchFamily="49" charset="-120"/>
                <a:cs typeface="Arial"/>
                <a:sym typeface="Arial"/>
              </a:rPr>
              <a:t>所學的基本概念將是之後數學的基礎，理解比死背題型更重要</a:t>
            </a:r>
            <a:r>
              <a:rPr lang="en-US" sz="2400" b="0" i="0" u="none" dirty="0">
                <a:solidFill>
                  <a:schemeClr val="dk1"/>
                </a:solidFill>
                <a:latin typeface="書法家中楷體" panose="02010609010101010101" pitchFamily="49" charset="-120"/>
                <a:ea typeface="書法家中楷體" panose="02010609010101010101" pitchFamily="49" charset="-120"/>
                <a:cs typeface="Arial"/>
                <a:sym typeface="Arial"/>
              </a:rPr>
              <a:t>。</a:t>
            </a:r>
            <a:endParaRPr dirty="0">
              <a:latin typeface="書法家中楷體" panose="02010609010101010101" pitchFamily="49" charset="-120"/>
              <a:ea typeface="書法家中楷體" panose="02010609010101010101" pitchFamily="49" charset="-120"/>
            </a:endParaRPr>
          </a:p>
        </p:txBody>
      </p:sp>
      <p:sp>
        <p:nvSpPr>
          <p:cNvPr id="5" name="文字方塊 4">
            <a:extLst>
              <a:ext uri="{FF2B5EF4-FFF2-40B4-BE49-F238E27FC236}">
                <a16:creationId xmlns:a16="http://schemas.microsoft.com/office/drawing/2014/main" id="{90B93B76-D2CE-855B-9F2A-E2A73160CD07}"/>
              </a:ext>
            </a:extLst>
          </p:cNvPr>
          <p:cNvSpPr txBox="1"/>
          <p:nvPr/>
        </p:nvSpPr>
        <p:spPr>
          <a:xfrm>
            <a:off x="524594" y="476672"/>
            <a:ext cx="432048" cy="2308324"/>
          </a:xfrm>
          <a:prstGeom prst="rect">
            <a:avLst/>
          </a:prstGeom>
          <a:noFill/>
        </p:spPr>
        <p:txBody>
          <a:bodyPr wrap="square" rtlCol="0">
            <a:spAutoFit/>
          </a:bodyPr>
          <a:lstStyle/>
          <a:p>
            <a:r>
              <a:rPr kumimoji="1" lang="zh-TW" altLang="en-US" sz="6000" dirty="0">
                <a:solidFill>
                  <a:srgbClr val="FF0000"/>
                </a:solidFill>
                <a:highlight>
                  <a:srgbClr val="C0C0C0"/>
                </a:highlight>
                <a:latin typeface="書法家中楷體" panose="02010609010101010101" pitchFamily="49" charset="-120"/>
                <a:ea typeface="書法家中楷體" panose="02010609010101010101" pitchFamily="49" charset="-120"/>
              </a:rPr>
              <a:t>國語</a:t>
            </a:r>
            <a:endParaRPr kumimoji="1" lang="en-US" altLang="zh-TW" sz="6000" dirty="0">
              <a:solidFill>
                <a:srgbClr val="FF0000"/>
              </a:solidFill>
              <a:highlight>
                <a:srgbClr val="C0C0C0"/>
              </a:highlight>
              <a:latin typeface="書法家中楷體" panose="02010609010101010101" pitchFamily="49" charset="-120"/>
              <a:ea typeface="書法家中楷體" panose="02010609010101010101" pitchFamily="49" charset="-120"/>
            </a:endParaRPr>
          </a:p>
          <a:p>
            <a:endParaRPr kumimoji="1" lang="zh-TW" altLang="en-US" dirty="0">
              <a:solidFill>
                <a:srgbClr val="FF0000"/>
              </a:solidFill>
            </a:endParaRPr>
          </a:p>
        </p:txBody>
      </p:sp>
    </p:spTree>
  </p:cSld>
  <p:clrMapOvr>
    <a:masterClrMapping/>
  </p:clrMapOvr>
  <p:transition spd="slow">
    <p:whee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a:extLst>
              <a:ext uri="{FF2B5EF4-FFF2-40B4-BE49-F238E27FC236}">
                <a16:creationId xmlns:a16="http://schemas.microsoft.com/office/drawing/2014/main" id="{7CFAE4BC-44E3-AE19-1B2C-C191DBD3DE89}"/>
              </a:ext>
            </a:extLst>
          </p:cNvPr>
          <p:cNvSpPr>
            <a:spLocks noGrp="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zh-TW" altLang="en-US" sz="2800">
                <a:solidFill>
                  <a:srgbClr val="00000C"/>
                </a:solidFill>
              </a:rPr>
            </a:br>
            <a:br>
              <a:rPr lang="zh-TW" altLang="en-US" sz="2800">
                <a:solidFill>
                  <a:srgbClr val="00000C"/>
                </a:solidFill>
              </a:rPr>
            </a:br>
            <a:br>
              <a:rPr lang="zh-TW" altLang="en-US"/>
            </a:br>
            <a:endParaRPr lang="zh-TW" altLang="en-US"/>
          </a:p>
        </p:txBody>
      </p:sp>
      <p:sp>
        <p:nvSpPr>
          <p:cNvPr id="9219" name="副標題 2">
            <a:extLst>
              <a:ext uri="{FF2B5EF4-FFF2-40B4-BE49-F238E27FC236}">
                <a16:creationId xmlns:a16="http://schemas.microsoft.com/office/drawing/2014/main" id="{7BEB70A2-58D2-5411-8AB1-F4B749CAF43E}"/>
              </a:ext>
            </a:extLst>
          </p:cNvPr>
          <p:cNvSpPr>
            <a:spLocks noGrp="1"/>
          </p:cNvSpPr>
          <p:nvPr>
            <p:ph type="subTitle" idx="1"/>
          </p:nvPr>
        </p:nvSpPr>
        <p:spPr bwMode="auto">
          <a:xfrm>
            <a:off x="2267744" y="366365"/>
            <a:ext cx="3398316" cy="9589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4800" dirty="0">
                <a:solidFill>
                  <a:schemeClr val="bg1"/>
                </a:solidFill>
              </a:rPr>
              <a:t>關於閱讀</a:t>
            </a:r>
          </a:p>
        </p:txBody>
      </p:sp>
      <p:sp>
        <p:nvSpPr>
          <p:cNvPr id="3" name="文字方塊 2">
            <a:extLst>
              <a:ext uri="{FF2B5EF4-FFF2-40B4-BE49-F238E27FC236}">
                <a16:creationId xmlns:a16="http://schemas.microsoft.com/office/drawing/2014/main" id="{43CFD4E2-29A6-37E6-9E11-25016ABB0734}"/>
              </a:ext>
            </a:extLst>
          </p:cNvPr>
          <p:cNvSpPr txBox="1"/>
          <p:nvPr/>
        </p:nvSpPr>
        <p:spPr>
          <a:xfrm>
            <a:off x="467544" y="1628800"/>
            <a:ext cx="8447856" cy="3978012"/>
          </a:xfrm>
          <a:prstGeom prst="rect">
            <a:avLst/>
          </a:prstGeom>
          <a:noFill/>
        </p:spPr>
        <p:txBody>
          <a:bodyPr wrap="square">
            <a:spAutoFit/>
          </a:bodyPr>
          <a:lstStyle/>
          <a:p>
            <a:pPr marL="609600" marR="0" lvl="0" indent="-609600" algn="l" rtl="0">
              <a:lnSpc>
                <a:spcPct val="80000"/>
              </a:lnSpc>
              <a:spcBef>
                <a:spcPts val="0"/>
              </a:spcBef>
              <a:spcAft>
                <a:spcPts val="0"/>
              </a:spcAft>
              <a:buClr>
                <a:srgbClr val="660066"/>
              </a:buClr>
              <a:buSzPts val="2400"/>
              <a:buFont typeface="Arial"/>
              <a:buNone/>
            </a:pPr>
            <a:r>
              <a:rPr lang="en-US" altLang="zh-TW" sz="6000" b="1" i="0" u="none" strike="noStrike" cap="none" dirty="0">
                <a:solidFill>
                  <a:srgbClr val="660066"/>
                </a:solidFill>
                <a:latin typeface="書法家中楷體" panose="02010609010101010101" pitchFamily="49" charset="-120"/>
                <a:ea typeface="書法家中楷體" panose="02010609010101010101" pitchFamily="49" charset="-120"/>
                <a:cs typeface="Arial"/>
                <a:sym typeface="Arial"/>
              </a:rPr>
              <a:t>1.</a:t>
            </a:r>
            <a:r>
              <a:rPr lang="zh-TW" altLang="en-US" sz="6000" b="1" i="0" u="none" strike="noStrike" cap="none" dirty="0">
                <a:solidFill>
                  <a:srgbClr val="660066"/>
                </a:solidFill>
                <a:latin typeface="書法家中楷體" panose="02010609010101010101" pitchFamily="49" charset="-120"/>
                <a:ea typeface="書法家中楷體" panose="02010609010101010101" pitchFamily="49" charset="-120"/>
                <a:cs typeface="Arial"/>
                <a:sym typeface="Arial"/>
              </a:rPr>
              <a:t>「閱讀起步走」</a:t>
            </a:r>
            <a:r>
              <a:rPr lang="en-US" altLang="zh-TW" sz="6000" b="1" i="0" u="none" strike="noStrike" cap="none" dirty="0">
                <a:solidFill>
                  <a:srgbClr val="660066"/>
                </a:solidFill>
                <a:latin typeface="書法家中楷體" panose="02010609010101010101" pitchFamily="49" charset="-120"/>
                <a:ea typeface="書法家中楷體" panose="02010609010101010101" pitchFamily="49" charset="-120"/>
                <a:cs typeface="Arial"/>
                <a:sym typeface="Arial"/>
              </a:rPr>
              <a:t>-</a:t>
            </a:r>
            <a:r>
              <a:rPr lang="zh-TW" altLang="en-US" sz="6000" b="1" i="0" u="none" strike="noStrike" cap="none" dirty="0">
                <a:solidFill>
                  <a:srgbClr val="660066"/>
                </a:solidFill>
                <a:latin typeface="書法家中楷體" panose="02010609010101010101" pitchFamily="49" charset="-120"/>
                <a:ea typeface="書法家中楷體" panose="02010609010101010101" pitchFamily="49" charset="-120"/>
                <a:cs typeface="Arial"/>
                <a:sym typeface="Arial"/>
              </a:rPr>
              <a:t>每位小朋友贈送一本故事書</a:t>
            </a:r>
            <a:endParaRPr lang="zh-TW" altLang="en-US" sz="6000" dirty="0">
              <a:latin typeface="書法家中楷體" panose="02010609010101010101" pitchFamily="49" charset="-120"/>
              <a:ea typeface="書法家中楷體" panose="02010609010101010101" pitchFamily="49" charset="-120"/>
            </a:endParaRPr>
          </a:p>
          <a:p>
            <a:pPr marL="609600" marR="0" lvl="0" indent="-609600" algn="l" rtl="0">
              <a:lnSpc>
                <a:spcPct val="80000"/>
              </a:lnSpc>
              <a:spcBef>
                <a:spcPts val="480"/>
              </a:spcBef>
              <a:spcAft>
                <a:spcPts val="0"/>
              </a:spcAft>
              <a:buClr>
                <a:srgbClr val="660066"/>
              </a:buClr>
              <a:buSzPts val="2400"/>
              <a:buFont typeface="Arial"/>
              <a:buNone/>
            </a:pPr>
            <a:r>
              <a:rPr lang="en-US" altLang="zh-TW" sz="6000" b="1" i="0" u="none" strike="noStrike" cap="none" dirty="0">
                <a:solidFill>
                  <a:srgbClr val="660066"/>
                </a:solidFill>
                <a:latin typeface="書法家中楷體" panose="02010609010101010101" pitchFamily="49" charset="-120"/>
                <a:ea typeface="書法家中楷體" panose="02010609010101010101" pitchFamily="49" charset="-120"/>
                <a:cs typeface="Arial"/>
                <a:sym typeface="Arial"/>
              </a:rPr>
              <a:t>2.</a:t>
            </a:r>
            <a:r>
              <a:rPr lang="zh-TW" altLang="en-US" sz="6000" b="1" i="0" u="none" strike="noStrike" cap="none" dirty="0">
                <a:solidFill>
                  <a:srgbClr val="660066"/>
                </a:solidFill>
                <a:latin typeface="書法家中楷體" panose="02010609010101010101" pitchFamily="49" charset="-120"/>
                <a:ea typeface="書法家中楷體" panose="02010609010101010101" pitchFamily="49" charset="-120"/>
                <a:cs typeface="Arial"/>
                <a:sym typeface="Arial"/>
              </a:rPr>
              <a:t>共讀書</a:t>
            </a:r>
            <a:endParaRPr lang="zh-TW" altLang="en-US" sz="6000" dirty="0">
              <a:latin typeface="書法家中楷體" panose="02010609010101010101" pitchFamily="49" charset="-120"/>
              <a:ea typeface="書法家中楷體" panose="02010609010101010101" pitchFamily="49" charset="-120"/>
            </a:endParaRPr>
          </a:p>
          <a:p>
            <a:pPr marL="609600" lvl="0" indent="-609600">
              <a:lnSpc>
                <a:spcPct val="80000"/>
              </a:lnSpc>
              <a:spcBef>
                <a:spcPts val="480"/>
              </a:spcBef>
              <a:spcAft>
                <a:spcPts val="0"/>
              </a:spcAft>
              <a:buClr>
                <a:srgbClr val="660066"/>
              </a:buClr>
              <a:buSzPts val="2400"/>
            </a:pPr>
            <a:r>
              <a:rPr lang="en-US" altLang="zh-TW" sz="6000" b="1" i="0" u="none" strike="noStrike" cap="none" dirty="0">
                <a:solidFill>
                  <a:srgbClr val="660066"/>
                </a:solidFill>
                <a:latin typeface="書法家中楷體" panose="02010609010101010101" pitchFamily="49" charset="-120"/>
                <a:ea typeface="書法家中楷體" panose="02010609010101010101" pitchFamily="49" charset="-120"/>
                <a:cs typeface="Arial"/>
                <a:sym typeface="Arial"/>
              </a:rPr>
              <a:t>3.</a:t>
            </a:r>
            <a:r>
              <a:rPr lang="zh-TW" altLang="en-US" sz="6000" b="1" dirty="0">
                <a:solidFill>
                  <a:srgbClr val="660066"/>
                </a:solidFill>
                <a:latin typeface="書法家中楷體" panose="02010609010101010101" pitchFamily="49" charset="-120"/>
                <a:ea typeface="書法家中楷體" panose="02010609010101010101" pitchFamily="49" charset="-120"/>
                <a:cs typeface="Arial"/>
                <a:sym typeface="Arial"/>
              </a:rPr>
              <a:t>讀報活動 </a:t>
            </a:r>
            <a:endParaRPr lang="en-US" altLang="zh-TW" sz="6000" b="1" dirty="0">
              <a:solidFill>
                <a:srgbClr val="660066"/>
              </a:solidFill>
              <a:latin typeface="書法家中楷體" panose="02010609010101010101" pitchFamily="49" charset="-120"/>
              <a:ea typeface="書法家中楷體" panose="02010609010101010101" pitchFamily="49" charset="-120"/>
              <a:cs typeface="Arial"/>
              <a:sym typeface="Arial"/>
            </a:endParaRPr>
          </a:p>
          <a:p>
            <a:pPr marL="609600" lvl="0" indent="-609600">
              <a:lnSpc>
                <a:spcPct val="80000"/>
              </a:lnSpc>
              <a:spcBef>
                <a:spcPts val="480"/>
              </a:spcBef>
              <a:spcAft>
                <a:spcPts val="0"/>
              </a:spcAft>
              <a:buClr>
                <a:srgbClr val="660066"/>
              </a:buClr>
              <a:buSzPts val="2400"/>
            </a:pPr>
            <a:r>
              <a:rPr lang="en-US" altLang="zh-TW" sz="6000" b="1" i="0" u="none" strike="noStrike" cap="none" dirty="0">
                <a:solidFill>
                  <a:srgbClr val="660066"/>
                </a:solidFill>
                <a:latin typeface="書法家中楷體" panose="02010609010101010101" pitchFamily="49" charset="-120"/>
                <a:ea typeface="書法家中楷體" panose="02010609010101010101" pitchFamily="49" charset="-120"/>
                <a:cs typeface="Arial"/>
                <a:sym typeface="Arial"/>
              </a:rPr>
              <a:t>4.</a:t>
            </a:r>
            <a:r>
              <a:rPr lang="zh-TW" altLang="en-US" sz="6000" b="1" dirty="0">
                <a:solidFill>
                  <a:srgbClr val="660066"/>
                </a:solidFill>
                <a:latin typeface="書法家中楷體" panose="02010609010101010101" pitchFamily="49" charset="-120"/>
                <a:ea typeface="書法家中楷體" panose="02010609010101010101" pitchFamily="49" charset="-120"/>
                <a:cs typeface="Arial"/>
                <a:sym typeface="Arial"/>
              </a:rPr>
              <a:t>讀報學習單</a:t>
            </a:r>
            <a:endParaRPr lang="en-US" altLang="zh-TW" sz="6000" b="1" i="0" u="none" strike="noStrike" cap="none" dirty="0">
              <a:solidFill>
                <a:srgbClr val="660066"/>
              </a:solidFill>
              <a:latin typeface="書法家中楷體" panose="02010609010101010101" pitchFamily="49" charset="-120"/>
              <a:ea typeface="書法家中楷體" panose="02010609010101010101" pitchFamily="49" charset="-120"/>
              <a:cs typeface="Arial"/>
              <a:sym typeface="Arial"/>
            </a:endParaRPr>
          </a:p>
        </p:txBody>
      </p:sp>
    </p:spTree>
  </p:cSld>
  <p:clrMapOvr>
    <a:masterClrMapping/>
  </p:clrMapOvr>
  <p:transition spd="slow">
    <p:whee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140EF5CF-D4A0-8C7F-6BDC-776B63F0DEBE}"/>
              </a:ext>
            </a:extLst>
          </p:cNvPr>
          <p:cNvSpPr>
            <a:spLocks noGrp="1"/>
          </p:cNvSpPr>
          <p:nvPr>
            <p:ph type="ctrTitle"/>
          </p:nvPr>
        </p:nvSpPr>
        <p:spPr bwMode="auto">
          <a:xfrm>
            <a:off x="698500" y="192088"/>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6600" b="1" dirty="0">
                <a:solidFill>
                  <a:srgbClr val="00000C"/>
                </a:solidFill>
              </a:rPr>
              <a:t>台中閱讀線上認證</a:t>
            </a:r>
          </a:p>
        </p:txBody>
      </p:sp>
      <p:sp>
        <p:nvSpPr>
          <p:cNvPr id="12291" name="副標題 2">
            <a:extLst>
              <a:ext uri="{FF2B5EF4-FFF2-40B4-BE49-F238E27FC236}">
                <a16:creationId xmlns:a16="http://schemas.microsoft.com/office/drawing/2014/main" id="{D5A4EBC1-6673-C6F2-F8C6-6B5563176928}"/>
              </a:ext>
            </a:extLst>
          </p:cNvPr>
          <p:cNvSpPr>
            <a:spLocks noGrp="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pic>
        <p:nvPicPr>
          <p:cNvPr id="2" name="Google Shape;307;p16">
            <a:extLst>
              <a:ext uri="{FF2B5EF4-FFF2-40B4-BE49-F238E27FC236}">
                <a16:creationId xmlns:a16="http://schemas.microsoft.com/office/drawing/2014/main" id="{1567A928-7C32-DDD8-B01E-7E779DEA63F1}"/>
              </a:ext>
            </a:extLst>
          </p:cNvPr>
          <p:cNvPicPr preferRelativeResize="0"/>
          <p:nvPr/>
        </p:nvPicPr>
        <p:blipFill rotWithShape="1">
          <a:blip r:embed="rId2">
            <a:alphaModFix/>
          </a:blip>
          <a:srcRect t="9211" b="6665"/>
          <a:stretch/>
        </p:blipFill>
        <p:spPr>
          <a:xfrm>
            <a:off x="323528" y="1335088"/>
            <a:ext cx="8496944" cy="4824536"/>
          </a:xfrm>
          <a:prstGeom prst="rect">
            <a:avLst/>
          </a:prstGeom>
          <a:noFill/>
          <a:ln>
            <a:noFill/>
          </a:ln>
        </p:spPr>
      </p:pic>
    </p:spTree>
  </p:cSld>
  <p:clrMapOvr>
    <a:masterClrMapping/>
  </p:clrMapOvr>
  <p:transition spd="slow">
    <p:whee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AD9D08-074D-0ACB-CA2E-15EDBD28E0EB}"/>
              </a:ext>
            </a:extLst>
          </p:cNvPr>
          <p:cNvSpPr>
            <a:spLocks noGrp="1"/>
          </p:cNvSpPr>
          <p:nvPr>
            <p:ph type="title"/>
          </p:nvPr>
        </p:nvSpPr>
        <p:spPr/>
        <p:txBody>
          <a:bodyPr/>
          <a:lstStyle/>
          <a:p>
            <a:endParaRPr kumimoji="1" lang="zh-TW" altLang="en-US"/>
          </a:p>
        </p:txBody>
      </p:sp>
      <p:sp>
        <p:nvSpPr>
          <p:cNvPr id="3" name="內容版面配置區 2">
            <a:extLst>
              <a:ext uri="{FF2B5EF4-FFF2-40B4-BE49-F238E27FC236}">
                <a16:creationId xmlns:a16="http://schemas.microsoft.com/office/drawing/2014/main" id="{FCE2CC46-B3E4-B0C7-D7E9-FFE7AAA89901}"/>
              </a:ext>
            </a:extLst>
          </p:cNvPr>
          <p:cNvSpPr>
            <a:spLocks noGrp="1"/>
          </p:cNvSpPr>
          <p:nvPr>
            <p:ph idx="1"/>
          </p:nvPr>
        </p:nvSpPr>
        <p:spPr/>
        <p:txBody>
          <a:bodyPr/>
          <a:lstStyle/>
          <a:p>
            <a:endParaRPr kumimoji="1" lang="zh-TW" altLang="en-US"/>
          </a:p>
        </p:txBody>
      </p:sp>
      <p:pic>
        <p:nvPicPr>
          <p:cNvPr id="4" name="Google Shape;318;p17">
            <a:extLst>
              <a:ext uri="{FF2B5EF4-FFF2-40B4-BE49-F238E27FC236}">
                <a16:creationId xmlns:a16="http://schemas.microsoft.com/office/drawing/2014/main" id="{210868E3-2302-4E4E-B926-3EBD6C1EBC8D}"/>
              </a:ext>
            </a:extLst>
          </p:cNvPr>
          <p:cNvPicPr preferRelativeResize="0"/>
          <p:nvPr/>
        </p:nvPicPr>
        <p:blipFill rotWithShape="1">
          <a:blip r:embed="rId2">
            <a:alphaModFix/>
          </a:blip>
          <a:srcRect t="9211" b="9211"/>
          <a:stretch/>
        </p:blipFill>
        <p:spPr>
          <a:xfrm>
            <a:off x="179512" y="260648"/>
            <a:ext cx="8784975" cy="6120680"/>
          </a:xfrm>
          <a:prstGeom prst="rect">
            <a:avLst/>
          </a:prstGeom>
          <a:noFill/>
          <a:ln>
            <a:noFill/>
          </a:ln>
        </p:spPr>
      </p:pic>
    </p:spTree>
    <p:extLst>
      <p:ext uri="{BB962C8B-B14F-4D97-AF65-F5344CB8AC3E}">
        <p14:creationId xmlns:p14="http://schemas.microsoft.com/office/powerpoint/2010/main" val="2351648758"/>
      </p:ext>
    </p:extLst>
  </p:cSld>
  <p:clrMapOvr>
    <a:masterClrMapping/>
  </p:clrMapOvr>
  <p:transition spd="slow">
    <p:whee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CA484A-649A-89C1-4D92-0545A1F8CF5C}"/>
              </a:ext>
            </a:extLst>
          </p:cNvPr>
          <p:cNvSpPr>
            <a:spLocks noGrp="1"/>
          </p:cNvSpPr>
          <p:nvPr>
            <p:ph type="title"/>
          </p:nvPr>
        </p:nvSpPr>
        <p:spPr/>
        <p:txBody>
          <a:bodyPr/>
          <a:lstStyle/>
          <a:p>
            <a:endParaRPr kumimoji="1" lang="zh-TW" altLang="en-US"/>
          </a:p>
        </p:txBody>
      </p:sp>
      <p:sp>
        <p:nvSpPr>
          <p:cNvPr id="3" name="內容版面配置區 2">
            <a:extLst>
              <a:ext uri="{FF2B5EF4-FFF2-40B4-BE49-F238E27FC236}">
                <a16:creationId xmlns:a16="http://schemas.microsoft.com/office/drawing/2014/main" id="{9A09BA6D-31DE-0875-987C-5197F654D238}"/>
              </a:ext>
            </a:extLst>
          </p:cNvPr>
          <p:cNvSpPr>
            <a:spLocks noGrp="1"/>
          </p:cNvSpPr>
          <p:nvPr>
            <p:ph idx="1"/>
          </p:nvPr>
        </p:nvSpPr>
        <p:spPr/>
        <p:txBody>
          <a:bodyPr/>
          <a:lstStyle/>
          <a:p>
            <a:endParaRPr kumimoji="1" lang="zh-TW" altLang="en-US"/>
          </a:p>
        </p:txBody>
      </p:sp>
      <p:sp>
        <p:nvSpPr>
          <p:cNvPr id="6" name="Google Shape;329;p18">
            <a:extLst>
              <a:ext uri="{FF2B5EF4-FFF2-40B4-BE49-F238E27FC236}">
                <a16:creationId xmlns:a16="http://schemas.microsoft.com/office/drawing/2014/main" id="{4E7A428C-5D86-E5C8-6F05-ACCD7B0FC291}"/>
              </a:ext>
            </a:extLst>
          </p:cNvPr>
          <p:cNvSpPr txBox="1"/>
          <p:nvPr/>
        </p:nvSpPr>
        <p:spPr>
          <a:xfrm>
            <a:off x="32048" y="1039698"/>
            <a:ext cx="4672012" cy="4778603"/>
          </a:xfrm>
          <a:prstGeom prst="rect">
            <a:avLst/>
          </a:prstGeom>
          <a:noFill/>
          <a:ln>
            <a:noFill/>
          </a:ln>
        </p:spPr>
        <p:txBody>
          <a:bodyPr spcFirstLastPara="1" wrap="square" lIns="91425" tIns="45700" rIns="91425" bIns="45700" anchor="t" anchorCtr="0">
            <a:normAutofit/>
          </a:bodyPr>
          <a:lstStyle/>
          <a:p>
            <a:pPr marL="366713" marR="0" lvl="1" algn="l" rtl="0">
              <a:lnSpc>
                <a:spcPct val="110000"/>
              </a:lnSpc>
              <a:spcBef>
                <a:spcPts val="0"/>
              </a:spcBef>
              <a:spcAft>
                <a:spcPts val="0"/>
              </a:spcAft>
              <a:buClr>
                <a:schemeClr val="accent1"/>
              </a:buClr>
              <a:buSzPts val="200"/>
            </a:pPr>
            <a:r>
              <a:rPr lang="en-US" sz="3200" b="0" i="0" u="none" strike="noStrike" cap="none" dirty="0" err="1">
                <a:solidFill>
                  <a:srgbClr val="000000"/>
                </a:solidFill>
                <a:latin typeface="DFKai-SB"/>
                <a:ea typeface="DFKai-SB"/>
                <a:cs typeface="DFKai-SB"/>
                <a:sym typeface="DFKai-SB"/>
              </a:rPr>
              <a:t>方式一：用</a:t>
            </a:r>
            <a:r>
              <a:rPr lang="en-US" sz="3200" b="1" i="0" u="none" strike="noStrike" cap="none" dirty="0" err="1">
                <a:solidFill>
                  <a:srgbClr val="999999"/>
                </a:solidFill>
                <a:latin typeface="DFKai-SB"/>
                <a:ea typeface="DFKai-SB"/>
                <a:cs typeface="DFKai-SB"/>
                <a:sym typeface="DFKai-SB"/>
              </a:rPr>
              <a:t>就讀資料</a:t>
            </a:r>
            <a:r>
              <a:rPr lang="en-US" sz="3200" b="0" i="0" u="none" strike="noStrike" cap="none" dirty="0" err="1">
                <a:solidFill>
                  <a:srgbClr val="000000"/>
                </a:solidFill>
                <a:latin typeface="DFKai-SB"/>
                <a:ea typeface="DFKai-SB"/>
                <a:cs typeface="DFKai-SB"/>
                <a:sym typeface="DFKai-SB"/>
              </a:rPr>
              <a:t>登入（不需背帳號</a:t>
            </a:r>
            <a:r>
              <a:rPr lang="en-US" sz="3200" b="0" i="0" u="none" strike="noStrike" cap="none" dirty="0">
                <a:solidFill>
                  <a:srgbClr val="000000"/>
                </a:solidFill>
                <a:latin typeface="DFKai-SB"/>
                <a:ea typeface="DFKai-SB"/>
                <a:cs typeface="DFKai-SB"/>
                <a:sym typeface="DFKai-SB"/>
              </a:rPr>
              <a:t>）：</a:t>
            </a:r>
            <a:endParaRPr sz="3200" b="0" i="0" u="none" strike="noStrike" cap="none" dirty="0">
              <a:solidFill>
                <a:schemeClr val="dk1"/>
              </a:solidFill>
              <a:latin typeface="DFKai-SB"/>
              <a:ea typeface="DFKai-SB"/>
              <a:cs typeface="DFKai-SB"/>
              <a:sym typeface="DFKai-SB"/>
            </a:endParaRPr>
          </a:p>
          <a:p>
            <a:pPr marL="638175" marR="0" lvl="1" indent="-271462" algn="l" rtl="0">
              <a:lnSpc>
                <a:spcPct val="110000"/>
              </a:lnSpc>
              <a:spcBef>
                <a:spcPts val="400"/>
              </a:spcBef>
              <a:spcAft>
                <a:spcPts val="0"/>
              </a:spcAft>
              <a:buClr>
                <a:srgbClr val="000000"/>
              </a:buClr>
              <a:buSzPts val="3200"/>
              <a:buFont typeface="DFKai-SB"/>
              <a:buNone/>
            </a:pPr>
            <a:r>
              <a:rPr lang="en-US" sz="3200" b="0" i="0" u="none" strike="noStrike" cap="none" dirty="0">
                <a:solidFill>
                  <a:srgbClr val="000000"/>
                </a:solidFill>
                <a:latin typeface="DFKai-SB"/>
                <a:ea typeface="DFKai-SB"/>
                <a:cs typeface="DFKai-SB"/>
                <a:sym typeface="DFKai-SB"/>
              </a:rPr>
              <a:t>例如：1年2班1號</a:t>
            </a:r>
            <a:endParaRPr sz="3200" b="0" i="0" u="none" strike="noStrike" cap="none" dirty="0">
              <a:solidFill>
                <a:schemeClr val="dk1"/>
              </a:solidFill>
              <a:latin typeface="DFKai-SB"/>
              <a:ea typeface="DFKai-SB"/>
              <a:cs typeface="DFKai-SB"/>
              <a:sym typeface="DFKai-SB"/>
            </a:endParaRPr>
          </a:p>
          <a:p>
            <a:pPr marL="638175" marR="0" lvl="1" indent="-271462" algn="l" rtl="0">
              <a:lnSpc>
                <a:spcPct val="110000"/>
              </a:lnSpc>
              <a:spcBef>
                <a:spcPts val="400"/>
              </a:spcBef>
              <a:spcAft>
                <a:spcPts val="0"/>
              </a:spcAft>
              <a:buClr>
                <a:srgbClr val="000000"/>
              </a:buClr>
              <a:buSzPts val="3200"/>
              <a:buFont typeface="DFKai-SB"/>
              <a:buNone/>
            </a:pPr>
            <a:r>
              <a:rPr lang="en-US" sz="3200" b="0" i="0" u="none" strike="noStrike" cap="none" dirty="0" err="1">
                <a:solidFill>
                  <a:srgbClr val="000000"/>
                </a:solidFill>
                <a:latin typeface="DFKai-SB"/>
                <a:ea typeface="DFKai-SB"/>
                <a:cs typeface="DFKai-SB"/>
                <a:sym typeface="DFKai-SB"/>
              </a:rPr>
              <a:t>輸入</a:t>
            </a:r>
            <a:endParaRPr sz="3200" b="0" i="0" u="none" strike="noStrike" cap="none" dirty="0">
              <a:solidFill>
                <a:schemeClr val="dk1"/>
              </a:solidFill>
              <a:latin typeface="DFKai-SB"/>
              <a:ea typeface="DFKai-SB"/>
              <a:cs typeface="DFKai-SB"/>
              <a:sym typeface="DFKai-SB"/>
            </a:endParaRPr>
          </a:p>
          <a:p>
            <a:pPr marL="638175" marR="0" lvl="1" indent="-271462" algn="l" rtl="0">
              <a:lnSpc>
                <a:spcPct val="110000"/>
              </a:lnSpc>
              <a:spcBef>
                <a:spcPts val="400"/>
              </a:spcBef>
              <a:spcAft>
                <a:spcPts val="0"/>
              </a:spcAft>
              <a:buClr>
                <a:srgbClr val="000000"/>
              </a:buClr>
              <a:buSzPts val="3200"/>
              <a:buFont typeface="DFKai-SB"/>
              <a:buNone/>
            </a:pPr>
            <a:r>
              <a:rPr lang="en-US" sz="3200" b="0" i="0" u="none" strike="noStrike" cap="none" dirty="0" err="1">
                <a:solidFill>
                  <a:srgbClr val="000000"/>
                </a:solidFill>
                <a:latin typeface="DFKai-SB"/>
                <a:ea typeface="DFKai-SB"/>
                <a:cs typeface="DFKai-SB"/>
                <a:sym typeface="DFKai-SB"/>
              </a:rPr>
              <a:t>桃園市→中壢區→龍岡國小</a:t>
            </a:r>
            <a:r>
              <a:rPr lang="en-US" sz="3200" b="0" i="0" u="none" strike="noStrike" cap="none" dirty="0">
                <a:solidFill>
                  <a:srgbClr val="000000"/>
                </a:solidFill>
                <a:latin typeface="DFKai-SB"/>
                <a:ea typeface="DFKai-SB"/>
                <a:cs typeface="DFKai-SB"/>
                <a:sym typeface="DFKai-SB"/>
              </a:rPr>
              <a:t>→</a:t>
            </a:r>
            <a:endParaRPr dirty="0"/>
          </a:p>
          <a:p>
            <a:pPr marL="638175" marR="0" lvl="1" indent="-271462" algn="l" rtl="0">
              <a:lnSpc>
                <a:spcPct val="110000"/>
              </a:lnSpc>
              <a:spcBef>
                <a:spcPts val="400"/>
              </a:spcBef>
              <a:spcAft>
                <a:spcPts val="0"/>
              </a:spcAft>
              <a:buClr>
                <a:srgbClr val="000000"/>
              </a:buClr>
              <a:buSzPts val="3200"/>
              <a:buFont typeface="DFKai-SB"/>
              <a:buNone/>
            </a:pPr>
            <a:r>
              <a:rPr lang="en-US" sz="3200" b="0" i="0" u="none" strike="noStrike" cap="none" dirty="0">
                <a:solidFill>
                  <a:srgbClr val="000000"/>
                </a:solidFill>
                <a:latin typeface="DFKai-SB"/>
                <a:ea typeface="DFKai-SB"/>
                <a:cs typeface="DFKai-SB"/>
                <a:sym typeface="DFKai-SB"/>
              </a:rPr>
              <a:t>1年→1班→1號→密碼</a:t>
            </a:r>
            <a:endParaRPr sz="3200" b="0" i="0" u="none" strike="noStrike" cap="none" dirty="0">
              <a:solidFill>
                <a:schemeClr val="dk1"/>
              </a:solidFill>
              <a:latin typeface="DFKai-SB"/>
              <a:ea typeface="DFKai-SB"/>
              <a:cs typeface="DFKai-SB"/>
              <a:sym typeface="DFKai-SB"/>
            </a:endParaRPr>
          </a:p>
          <a:p>
            <a:pPr marL="638175" marR="0" lvl="1" indent="-271462" algn="l" rtl="0">
              <a:lnSpc>
                <a:spcPct val="110000"/>
              </a:lnSpc>
              <a:spcBef>
                <a:spcPts val="40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pic>
        <p:nvPicPr>
          <p:cNvPr id="7" name="Google Shape;333;p18">
            <a:extLst>
              <a:ext uri="{FF2B5EF4-FFF2-40B4-BE49-F238E27FC236}">
                <a16:creationId xmlns:a16="http://schemas.microsoft.com/office/drawing/2014/main" id="{4268A205-7527-4138-E787-2D9BC84FB3F7}"/>
              </a:ext>
            </a:extLst>
          </p:cNvPr>
          <p:cNvPicPr preferRelativeResize="0"/>
          <p:nvPr/>
        </p:nvPicPr>
        <p:blipFill rotWithShape="1">
          <a:blip r:embed="rId2">
            <a:alphaModFix/>
          </a:blip>
          <a:srcRect t="18655" b="7031"/>
          <a:stretch/>
        </p:blipFill>
        <p:spPr>
          <a:xfrm>
            <a:off x="4860032" y="1196752"/>
            <a:ext cx="4078287" cy="4062412"/>
          </a:xfrm>
          <a:prstGeom prst="rect">
            <a:avLst/>
          </a:prstGeom>
          <a:noFill/>
          <a:ln>
            <a:noFill/>
          </a:ln>
        </p:spPr>
      </p:pic>
      <p:sp>
        <p:nvSpPr>
          <p:cNvPr id="9" name="文字方塊 8">
            <a:extLst>
              <a:ext uri="{FF2B5EF4-FFF2-40B4-BE49-F238E27FC236}">
                <a16:creationId xmlns:a16="http://schemas.microsoft.com/office/drawing/2014/main" id="{6A23AA66-FB5B-6F0F-6E01-0BAF4D3377BE}"/>
              </a:ext>
            </a:extLst>
          </p:cNvPr>
          <p:cNvSpPr txBox="1"/>
          <p:nvPr/>
        </p:nvSpPr>
        <p:spPr>
          <a:xfrm>
            <a:off x="467544" y="5455631"/>
            <a:ext cx="3096344" cy="461665"/>
          </a:xfrm>
          <a:prstGeom prst="rect">
            <a:avLst/>
          </a:prstGeom>
          <a:noFill/>
        </p:spPr>
        <p:txBody>
          <a:bodyPr wrap="square">
            <a:spAutoFit/>
          </a:bodyPr>
          <a:lstStyle/>
          <a:p>
            <a:pPr marL="0" marR="0" lvl="0" indent="0" algn="l" rtl="0">
              <a:lnSpc>
                <a:spcPct val="100000"/>
              </a:lnSpc>
              <a:spcBef>
                <a:spcPts val="0"/>
              </a:spcBef>
              <a:spcAft>
                <a:spcPts val="0"/>
              </a:spcAft>
              <a:buClr>
                <a:srgbClr val="FF0000"/>
              </a:buClr>
              <a:buSzPts val="2400"/>
              <a:buFont typeface="DFKai-SB"/>
              <a:buNone/>
            </a:pPr>
            <a:r>
              <a:rPr lang="zh-TW" altLang="en-US" sz="2400" b="1" i="0" u="none" dirty="0">
                <a:solidFill>
                  <a:srgbClr val="FF0000"/>
                </a:solidFill>
                <a:latin typeface="DFKai-SB"/>
                <a:ea typeface="DFKai-SB"/>
                <a:cs typeface="DFKai-SB"/>
                <a:sym typeface="DFKai-SB"/>
              </a:rPr>
              <a:t>密碼為預設為</a:t>
            </a:r>
            <a:r>
              <a:rPr lang="en-US" altLang="zh-TW" sz="2400" b="1" i="0" u="none" dirty="0">
                <a:solidFill>
                  <a:srgbClr val="FF0000"/>
                </a:solidFill>
                <a:latin typeface="DFKai-SB"/>
                <a:ea typeface="DFKai-SB"/>
                <a:cs typeface="DFKai-SB"/>
                <a:sym typeface="DFKai-SB"/>
              </a:rPr>
              <a:t>0000</a:t>
            </a:r>
            <a:endParaRPr lang="zh-TW" altLang="en-US" dirty="0"/>
          </a:p>
        </p:txBody>
      </p:sp>
    </p:spTree>
    <p:extLst>
      <p:ext uri="{BB962C8B-B14F-4D97-AF65-F5344CB8AC3E}">
        <p14:creationId xmlns:p14="http://schemas.microsoft.com/office/powerpoint/2010/main" val="3834604315"/>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5EC2FA-498B-089A-6935-C6DB6171326F}"/>
              </a:ext>
            </a:extLst>
          </p:cNvPr>
          <p:cNvSpPr>
            <a:spLocks noGrp="1"/>
          </p:cNvSpPr>
          <p:nvPr>
            <p:ph type="title"/>
          </p:nvPr>
        </p:nvSpPr>
        <p:spPr/>
        <p:txBody>
          <a:bodyPr/>
          <a:lstStyle/>
          <a:p>
            <a:endParaRPr kumimoji="1" lang="zh-TW" altLang="en-US"/>
          </a:p>
        </p:txBody>
      </p:sp>
      <p:sp>
        <p:nvSpPr>
          <p:cNvPr id="3" name="內容版面配置區 2">
            <a:extLst>
              <a:ext uri="{FF2B5EF4-FFF2-40B4-BE49-F238E27FC236}">
                <a16:creationId xmlns:a16="http://schemas.microsoft.com/office/drawing/2014/main" id="{D8F925E3-15DB-9CEA-FFDD-72FABF5D65A1}"/>
              </a:ext>
            </a:extLst>
          </p:cNvPr>
          <p:cNvSpPr>
            <a:spLocks noGrp="1"/>
          </p:cNvSpPr>
          <p:nvPr>
            <p:ph idx="1"/>
          </p:nvPr>
        </p:nvSpPr>
        <p:spPr/>
        <p:txBody>
          <a:bodyPr/>
          <a:lstStyle/>
          <a:p>
            <a:endParaRPr kumimoji="1" lang="zh-TW" altLang="en-US"/>
          </a:p>
        </p:txBody>
      </p:sp>
      <p:sp>
        <p:nvSpPr>
          <p:cNvPr id="5" name="Google Shape;360;p20">
            <a:extLst>
              <a:ext uri="{FF2B5EF4-FFF2-40B4-BE49-F238E27FC236}">
                <a16:creationId xmlns:a16="http://schemas.microsoft.com/office/drawing/2014/main" id="{B0B4F30E-9923-F2F9-CEFA-CC292A91AAF7}"/>
              </a:ext>
            </a:extLst>
          </p:cNvPr>
          <p:cNvSpPr txBox="1"/>
          <p:nvPr/>
        </p:nvSpPr>
        <p:spPr>
          <a:xfrm>
            <a:off x="239068" y="-5110"/>
            <a:ext cx="9116962" cy="2281982"/>
          </a:xfrm>
          <a:prstGeom prst="rect">
            <a:avLst/>
          </a:prstGeom>
          <a:noFill/>
          <a:ln>
            <a:noFill/>
          </a:ln>
        </p:spPr>
        <p:txBody>
          <a:bodyPr spcFirstLastPara="1" wrap="square" lIns="91425" tIns="45700" rIns="91425" bIns="45700" anchor="t" anchorCtr="0">
            <a:normAutofit/>
          </a:bodyPr>
          <a:lstStyle/>
          <a:p>
            <a:pPr marL="366712" marR="0" lvl="1"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366712" marR="0" lvl="1" indent="0" algn="l" rtl="0">
              <a:lnSpc>
                <a:spcPct val="110000"/>
              </a:lnSpc>
              <a:spcBef>
                <a:spcPts val="40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1</a:t>
            </a:r>
            <a:r>
              <a:rPr lang="en-US" sz="2400" b="0" i="0" u="none" strike="noStrike" cap="none" dirty="0">
                <a:solidFill>
                  <a:srgbClr val="000000"/>
                </a:solidFill>
                <a:latin typeface="DFKai-SB"/>
                <a:ea typeface="DFKai-SB"/>
                <a:cs typeface="DFKai-SB"/>
                <a:sym typeface="DFKai-SB"/>
              </a:rPr>
              <a:t>.小朋友讀完一本書之後，上網進行閱讀認證。</a:t>
            </a:r>
            <a:endParaRPr sz="2400" b="0" i="0" u="none" strike="noStrike" cap="none" dirty="0">
              <a:solidFill>
                <a:schemeClr val="dk1"/>
              </a:solidFill>
              <a:latin typeface="DFKai-SB"/>
              <a:ea typeface="DFKai-SB"/>
              <a:cs typeface="DFKai-SB"/>
              <a:sym typeface="DFKai-SB"/>
            </a:endParaRPr>
          </a:p>
          <a:p>
            <a:pPr marL="366712" marR="0" lvl="1" indent="0" algn="l" rtl="0">
              <a:lnSpc>
                <a:spcPct val="110000"/>
              </a:lnSpc>
              <a:spcBef>
                <a:spcPts val="400"/>
              </a:spcBef>
              <a:spcAft>
                <a:spcPts val="0"/>
              </a:spcAft>
              <a:buClr>
                <a:srgbClr val="000000"/>
              </a:buClr>
              <a:buSzPts val="2400"/>
              <a:buFont typeface="DFKai-SB"/>
              <a:buNone/>
            </a:pPr>
            <a:r>
              <a:rPr lang="en-US" sz="2400" b="0" i="0" u="none" strike="noStrike" cap="none" dirty="0">
                <a:solidFill>
                  <a:srgbClr val="000000"/>
                </a:solidFill>
                <a:latin typeface="DFKai-SB"/>
                <a:ea typeface="DFKai-SB"/>
                <a:cs typeface="DFKai-SB"/>
                <a:sym typeface="DFKai-SB"/>
              </a:rPr>
              <a:t>2.系統隨機選出10道題目，答對8題以上，就可以通過認證。</a:t>
            </a:r>
            <a:endParaRPr sz="2400" b="0" i="0" u="none" strike="noStrike" cap="none" dirty="0">
              <a:solidFill>
                <a:schemeClr val="dk1"/>
              </a:solidFill>
              <a:latin typeface="DFKai-SB"/>
              <a:ea typeface="DFKai-SB"/>
              <a:cs typeface="DFKai-SB"/>
              <a:sym typeface="DFKai-SB"/>
            </a:endParaRPr>
          </a:p>
          <a:p>
            <a:pPr marL="366712" marR="0" lvl="1" indent="0" algn="l" rtl="0">
              <a:lnSpc>
                <a:spcPct val="110000"/>
              </a:lnSpc>
              <a:spcBef>
                <a:spcPts val="400"/>
              </a:spcBef>
              <a:spcAft>
                <a:spcPts val="0"/>
              </a:spcAft>
              <a:buClr>
                <a:srgbClr val="000000"/>
              </a:buClr>
              <a:buSzPts val="2400"/>
              <a:buFont typeface="DFKai-SB"/>
              <a:buNone/>
            </a:pPr>
            <a:r>
              <a:rPr lang="en-US" sz="2400" b="0" i="0" u="none" strike="noStrike" cap="none" dirty="0">
                <a:solidFill>
                  <a:srgbClr val="000000"/>
                </a:solidFill>
                <a:latin typeface="DFKai-SB"/>
                <a:ea typeface="DFKai-SB"/>
                <a:cs typeface="DFKai-SB"/>
                <a:sym typeface="DFKai-SB"/>
              </a:rPr>
              <a:t>3.如果答對的題數</a:t>
            </a:r>
            <a:r>
              <a:rPr lang="en-US" sz="2400" b="0" i="0" u="none" strike="noStrike" cap="none" dirty="0">
                <a:solidFill>
                  <a:srgbClr val="FF0000"/>
                </a:solidFill>
                <a:latin typeface="DFKai-SB"/>
                <a:ea typeface="DFKai-SB"/>
                <a:cs typeface="DFKai-SB"/>
                <a:sym typeface="DFKai-SB"/>
              </a:rPr>
              <a:t>不到8題</a:t>
            </a:r>
            <a:r>
              <a:rPr lang="en-US" sz="2400" b="0" i="0" u="none" strike="noStrike" cap="none" dirty="0">
                <a:solidFill>
                  <a:srgbClr val="000000"/>
                </a:solidFill>
                <a:latin typeface="DFKai-SB"/>
                <a:ea typeface="DFKai-SB"/>
                <a:cs typeface="DFKai-SB"/>
                <a:sym typeface="DFKai-SB"/>
              </a:rPr>
              <a:t>，就</a:t>
            </a:r>
            <a:r>
              <a:rPr lang="en-US" sz="2400" b="0" i="0" u="none" strike="noStrike" cap="none" dirty="0">
                <a:solidFill>
                  <a:srgbClr val="FF0000"/>
                </a:solidFill>
                <a:latin typeface="DFKai-SB"/>
                <a:ea typeface="DFKai-SB"/>
                <a:cs typeface="DFKai-SB"/>
                <a:sym typeface="DFKai-SB"/>
              </a:rPr>
              <a:t>無法通過</a:t>
            </a:r>
            <a:r>
              <a:rPr lang="en-US" sz="2400" b="0" i="0" u="none" strike="noStrike" cap="none" dirty="0">
                <a:solidFill>
                  <a:srgbClr val="000000"/>
                </a:solidFill>
                <a:latin typeface="DFKai-SB"/>
                <a:ea typeface="DFKai-SB"/>
                <a:cs typeface="DFKai-SB"/>
                <a:sym typeface="DFKai-SB"/>
              </a:rPr>
              <a:t>認證，請小朋友把書再詳讀一下，</a:t>
            </a:r>
            <a:r>
              <a:rPr lang="en-US" sz="2400" b="0" i="0" u="none" strike="noStrike" cap="none" dirty="0">
                <a:solidFill>
                  <a:srgbClr val="FF0000"/>
                </a:solidFill>
                <a:latin typeface="DFKai-SB"/>
                <a:ea typeface="DFKai-SB"/>
                <a:cs typeface="DFKai-SB"/>
                <a:sym typeface="DFKai-SB"/>
              </a:rPr>
              <a:t>隔天(24小時後)</a:t>
            </a:r>
            <a:r>
              <a:rPr lang="en-US" sz="2400" b="0" i="0" u="none" strike="noStrike" cap="none" dirty="0" err="1">
                <a:solidFill>
                  <a:srgbClr val="000000"/>
                </a:solidFill>
                <a:latin typeface="DFKai-SB"/>
                <a:ea typeface="DFKai-SB"/>
                <a:cs typeface="DFKai-SB"/>
                <a:sym typeface="DFKai-SB"/>
              </a:rPr>
              <a:t>再來挑戰</a:t>
            </a:r>
            <a:r>
              <a:rPr lang="en-US" sz="2400" b="0" i="0" u="none" strike="noStrike" cap="none" dirty="0">
                <a:solidFill>
                  <a:srgbClr val="000000"/>
                </a:solidFill>
                <a:latin typeface="DFKai-SB"/>
                <a:ea typeface="DFKai-SB"/>
                <a:cs typeface="DFKai-SB"/>
                <a:sym typeface="DFKai-SB"/>
              </a:rPr>
              <a:t>！</a:t>
            </a:r>
            <a:endParaRPr sz="2400" b="0" i="0" u="none" strike="noStrike" cap="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None/>
            </a:pPr>
            <a:endParaRPr sz="2400" b="0" i="0" u="none" strike="noStrike" cap="none" dirty="0">
              <a:solidFill>
                <a:schemeClr val="dk1"/>
              </a:solidFill>
              <a:latin typeface="DFKai-SB"/>
              <a:ea typeface="DFKai-SB"/>
              <a:cs typeface="DFKai-SB"/>
              <a:sym typeface="DFKai-SB"/>
            </a:endParaRPr>
          </a:p>
        </p:txBody>
      </p:sp>
      <p:pic>
        <p:nvPicPr>
          <p:cNvPr id="6" name="Google Shape;362;p20">
            <a:extLst>
              <a:ext uri="{FF2B5EF4-FFF2-40B4-BE49-F238E27FC236}">
                <a16:creationId xmlns:a16="http://schemas.microsoft.com/office/drawing/2014/main" id="{7D6E630A-83F2-044E-8DEA-907AE14D28F9}"/>
              </a:ext>
            </a:extLst>
          </p:cNvPr>
          <p:cNvPicPr preferRelativeResize="0"/>
          <p:nvPr/>
        </p:nvPicPr>
        <p:blipFill rotWithShape="1">
          <a:blip r:embed="rId2">
            <a:alphaModFix/>
          </a:blip>
          <a:srcRect t="9211" b="5917"/>
          <a:stretch/>
        </p:blipFill>
        <p:spPr>
          <a:xfrm>
            <a:off x="467544" y="2276872"/>
            <a:ext cx="8568952" cy="3960440"/>
          </a:xfrm>
          <a:prstGeom prst="rect">
            <a:avLst/>
          </a:prstGeom>
          <a:noFill/>
          <a:ln>
            <a:noFill/>
          </a:ln>
        </p:spPr>
      </p:pic>
    </p:spTree>
    <p:extLst>
      <p:ext uri="{BB962C8B-B14F-4D97-AF65-F5344CB8AC3E}">
        <p14:creationId xmlns:p14="http://schemas.microsoft.com/office/powerpoint/2010/main" val="1978125447"/>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ppt_w</p:attrName>
                                        </p:attrNameLst>
                                      </p:cBhvr>
                                      <p:tavLst>
                                        <p:tav tm="0">
                                          <p:val>
                                            <p:strVal val="0"/>
                                          </p:val>
                                        </p:tav>
                                        <p:tav tm="100000">
                                          <p:val>
                                            <p:strVal val="#ppt_w"/>
                                          </p:val>
                                        </p:tav>
                                      </p:tavLst>
                                    </p:anim>
                                    <p:anim calcmode="lin" valueType="num">
                                      <p:cBhvr additive="base">
                                        <p:cTn id="8" dur="500"/>
                                        <p:tgtEl>
                                          <p:spTgt spid="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F4EC54CA-7CA9-8A53-FEED-BCC62500F044}"/>
              </a:ext>
            </a:extLst>
          </p:cNvPr>
          <p:cNvSpPr>
            <a:spLocks noGrp="1" noChangeArrowheads="1"/>
          </p:cNvSpPr>
          <p:nvPr>
            <p:ph type="subTitle" idx="1"/>
          </p:nvPr>
        </p:nvSpPr>
        <p:spPr bwMode="auto">
          <a:xfrm>
            <a:off x="431800" y="1341438"/>
            <a:ext cx="8748713" cy="5661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1000" indent="-381000" eaLnBrk="1" hangingPunct="1">
              <a:lnSpc>
                <a:spcPct val="120000"/>
              </a:lnSpc>
              <a:buClr>
                <a:schemeClr val="bg1"/>
              </a:buClr>
              <a:buFont typeface="Wingdings" pitchFamily="2" charset="2"/>
              <a:buAutoNum type="arabicPeriod"/>
            </a:pPr>
            <a:r>
              <a:rPr lang="zh-TW" altLang="en-US" sz="3000" b="1">
                <a:solidFill>
                  <a:srgbClr val="00000C"/>
                </a:solidFill>
                <a:latin typeface="標楷體" panose="02010601000101010101" pitchFamily="2" charset="-120"/>
                <a:ea typeface="標楷體" panose="02010601000101010101" pitchFamily="2" charset="-120"/>
              </a:rPr>
              <a:t>關心孩子課業，作業簿、聯絡簿請</a:t>
            </a:r>
            <a:r>
              <a:rPr lang="zh-TW" altLang="en-US" sz="3000" b="1">
                <a:solidFill>
                  <a:srgbClr val="FF0000"/>
                </a:solidFill>
                <a:latin typeface="標楷體" panose="02010601000101010101" pitchFamily="2" charset="-120"/>
                <a:ea typeface="標楷體" panose="02010601000101010101" pitchFamily="2" charset="-120"/>
              </a:rPr>
              <a:t>務必簽名</a:t>
            </a:r>
            <a:r>
              <a:rPr lang="zh-TW" altLang="en-US" sz="3000" b="1">
                <a:solidFill>
                  <a:srgbClr val="00000C"/>
                </a:solidFill>
                <a:latin typeface="標楷體" panose="02010601000101010101" pitchFamily="2" charset="-120"/>
                <a:ea typeface="標楷體" panose="02010601000101010101" pitchFamily="2" charset="-120"/>
              </a:rPr>
              <a:t>。</a:t>
            </a:r>
          </a:p>
          <a:p>
            <a:pPr marL="381000" indent="-381000" eaLnBrk="1" hangingPunct="1">
              <a:lnSpc>
                <a:spcPct val="120000"/>
              </a:lnSpc>
              <a:buClr>
                <a:schemeClr val="bg1"/>
              </a:buClr>
              <a:buFont typeface="Wingdings" pitchFamily="2" charset="2"/>
              <a:buAutoNum type="arabicPeriod"/>
            </a:pPr>
            <a:r>
              <a:rPr lang="zh-TW" altLang="en-US" sz="3000" b="1">
                <a:solidFill>
                  <a:srgbClr val="00000C"/>
                </a:solidFill>
                <a:latin typeface="標楷體" panose="02010601000101010101" pitchFamily="2" charset="-120"/>
                <a:ea typeface="標楷體" panose="02010601000101010101" pitchFamily="2" charset="-120"/>
              </a:rPr>
              <a:t>要求孩子</a:t>
            </a:r>
            <a:r>
              <a:rPr lang="zh-TW" altLang="en-US" sz="3000" b="1">
                <a:solidFill>
                  <a:srgbClr val="FF0000"/>
                </a:solidFill>
                <a:latin typeface="標楷體" panose="02010601000101010101" pitchFamily="2" charset="-120"/>
                <a:ea typeface="標楷體" panose="02010601000101010101" pitchFamily="2" charset="-120"/>
              </a:rPr>
              <a:t>早睡早起、準時上學</a:t>
            </a:r>
            <a:r>
              <a:rPr lang="zh-TW" altLang="en-US" sz="3000" b="1">
                <a:solidFill>
                  <a:srgbClr val="00000C"/>
                </a:solidFill>
                <a:latin typeface="標楷體" panose="02010601000101010101" pitchFamily="2" charset="-120"/>
                <a:ea typeface="標楷體" panose="02010601000101010101" pitchFamily="2" charset="-120"/>
              </a:rPr>
              <a:t>的習慣。</a:t>
            </a:r>
          </a:p>
          <a:p>
            <a:pPr marL="381000" indent="-381000" eaLnBrk="1" hangingPunct="1">
              <a:lnSpc>
                <a:spcPct val="120000"/>
              </a:lnSpc>
              <a:buClr>
                <a:schemeClr val="bg1"/>
              </a:buClr>
              <a:buFont typeface="Wingdings" pitchFamily="2" charset="2"/>
              <a:buAutoNum type="arabicPeriod"/>
            </a:pPr>
            <a:r>
              <a:rPr lang="zh-TW" altLang="en-US" sz="3000" b="1">
                <a:solidFill>
                  <a:srgbClr val="00000C"/>
                </a:solidFill>
                <a:latin typeface="標楷體" panose="02010601000101010101" pitchFamily="2" charset="-120"/>
                <a:ea typeface="標楷體" panose="02010601000101010101" pitchFamily="2" charset="-120"/>
              </a:rPr>
              <a:t>培養孩子良好</a:t>
            </a:r>
            <a:r>
              <a:rPr lang="zh-TW" altLang="en-US" sz="3000" b="1">
                <a:solidFill>
                  <a:srgbClr val="FF0000"/>
                </a:solidFill>
                <a:latin typeface="標楷體" panose="02010601000101010101" pitchFamily="2" charset="-120"/>
                <a:ea typeface="標楷體" panose="02010601000101010101" pitchFamily="2" charset="-120"/>
              </a:rPr>
              <a:t>衛生習慣</a:t>
            </a:r>
            <a:r>
              <a:rPr lang="zh-TW" altLang="en-US" sz="3000" b="1">
                <a:solidFill>
                  <a:srgbClr val="00000C"/>
                </a:solidFill>
                <a:latin typeface="標楷體" panose="02010601000101010101" pitchFamily="2" charset="-120"/>
                <a:ea typeface="標楷體" panose="02010601000101010101" pitchFamily="2" charset="-120"/>
              </a:rPr>
              <a:t>，及做資源回收的能力。</a:t>
            </a:r>
          </a:p>
          <a:p>
            <a:pPr marL="381000" indent="-381000" eaLnBrk="1" hangingPunct="1">
              <a:lnSpc>
                <a:spcPct val="120000"/>
              </a:lnSpc>
              <a:buClr>
                <a:schemeClr val="bg1"/>
              </a:buClr>
              <a:buFont typeface="Wingdings" pitchFamily="2" charset="2"/>
              <a:buAutoNum type="arabicPeriod"/>
            </a:pPr>
            <a:r>
              <a:rPr lang="zh-TW" altLang="en-US" sz="3000" b="1">
                <a:solidFill>
                  <a:srgbClr val="00000C"/>
                </a:solidFill>
                <a:latin typeface="標楷體" panose="02010601000101010101" pitchFamily="2" charset="-120"/>
                <a:ea typeface="標楷體" panose="02010601000101010101" pitchFamily="2" charset="-120"/>
              </a:rPr>
              <a:t>培養孩子</a:t>
            </a:r>
            <a:r>
              <a:rPr lang="zh-TW" altLang="en-US" sz="3000" b="1">
                <a:solidFill>
                  <a:srgbClr val="FF0000"/>
                </a:solidFill>
                <a:latin typeface="標楷體" panose="02010601000101010101" pitchFamily="2" charset="-120"/>
                <a:ea typeface="標楷體" panose="02010601000101010101" pitchFamily="2" charset="-120"/>
              </a:rPr>
              <a:t>整理書包</a:t>
            </a:r>
            <a:r>
              <a:rPr lang="zh-TW" altLang="en-US" sz="3000" b="1">
                <a:solidFill>
                  <a:srgbClr val="00000C"/>
                </a:solidFill>
                <a:latin typeface="標楷體" panose="02010601000101010101" pitchFamily="2" charset="-120"/>
                <a:ea typeface="標楷體" panose="02010601000101010101" pitchFamily="2" charset="-120"/>
              </a:rPr>
              <a:t>、準備學用品的能力。</a:t>
            </a:r>
          </a:p>
          <a:p>
            <a:pPr marL="381000" indent="-381000" eaLnBrk="1" hangingPunct="1">
              <a:lnSpc>
                <a:spcPct val="120000"/>
              </a:lnSpc>
              <a:buClr>
                <a:schemeClr val="bg1"/>
              </a:buClr>
              <a:buFont typeface="Wingdings" pitchFamily="2" charset="2"/>
              <a:buAutoNum type="arabicPeriod"/>
            </a:pPr>
            <a:r>
              <a:rPr lang="zh-TW" altLang="en-US" sz="3000" b="1">
                <a:solidFill>
                  <a:srgbClr val="00000C"/>
                </a:solidFill>
                <a:latin typeface="標楷體" panose="02010601000101010101" pitchFamily="2" charset="-120"/>
                <a:ea typeface="標楷體" panose="02010601000101010101" pitchFamily="2" charset="-120"/>
              </a:rPr>
              <a:t>不讓孩子帶玩具及零食到學校。</a:t>
            </a:r>
          </a:p>
          <a:p>
            <a:pPr marL="381000" indent="-381000" eaLnBrk="1" hangingPunct="1">
              <a:lnSpc>
                <a:spcPct val="120000"/>
              </a:lnSpc>
              <a:buClr>
                <a:schemeClr val="bg1"/>
              </a:buClr>
              <a:buFont typeface="Wingdings" pitchFamily="2" charset="2"/>
              <a:buAutoNum type="arabicPeriod"/>
            </a:pPr>
            <a:r>
              <a:rPr lang="zh-TW" altLang="en-US" sz="3000" b="1">
                <a:solidFill>
                  <a:srgbClr val="00000C"/>
                </a:solidFill>
                <a:latin typeface="標楷體" panose="02010601000101010101" pitchFamily="2" charset="-120"/>
                <a:ea typeface="標楷體" panose="02010601000101010101" pitchFamily="2" charset="-120"/>
              </a:rPr>
              <a:t>若家長之</a:t>
            </a:r>
            <a:r>
              <a:rPr lang="zh-TW" altLang="en-US" sz="3000" b="1">
                <a:solidFill>
                  <a:srgbClr val="FF0000"/>
                </a:solidFill>
                <a:latin typeface="標楷體" panose="02010601000101010101" pitchFamily="2" charset="-120"/>
                <a:ea typeface="標楷體" panose="02010601000101010101" pitchFamily="2" charset="-120"/>
              </a:rPr>
              <a:t>聯絡電話</a:t>
            </a:r>
            <a:r>
              <a:rPr lang="zh-TW" altLang="en-US" sz="3000" b="1">
                <a:solidFill>
                  <a:srgbClr val="00000C"/>
                </a:solidFill>
                <a:latin typeface="標楷體" panose="02010601000101010101" pitchFamily="2" charset="-120"/>
                <a:ea typeface="標楷體" panose="02010601000101010101" pitchFamily="2" charset="-120"/>
              </a:rPr>
              <a:t>有更動，請務必告知。</a:t>
            </a:r>
          </a:p>
          <a:p>
            <a:pPr marL="381000" indent="-381000" eaLnBrk="1" hangingPunct="1">
              <a:lnSpc>
                <a:spcPct val="120000"/>
              </a:lnSpc>
              <a:buClr>
                <a:schemeClr val="bg1"/>
              </a:buClr>
              <a:buFont typeface="Wingdings" pitchFamily="2" charset="2"/>
              <a:buAutoNum type="arabicPeriod"/>
            </a:pPr>
            <a:r>
              <a:rPr lang="zh-TW" altLang="en-US" sz="3000" b="1">
                <a:solidFill>
                  <a:srgbClr val="00000C"/>
                </a:solidFill>
                <a:latin typeface="標楷體" panose="02010601000101010101" pitchFamily="2" charset="-120"/>
                <a:ea typeface="標楷體" panose="02010601000101010101" pitchFamily="2" charset="-120"/>
              </a:rPr>
              <a:t>抽空</a:t>
            </a:r>
            <a:r>
              <a:rPr lang="zh-TW" altLang="en-US" sz="3000" b="1">
                <a:solidFill>
                  <a:srgbClr val="FF0000"/>
                </a:solidFill>
                <a:latin typeface="標楷體" panose="02010601000101010101" pitchFamily="2" charset="-120"/>
                <a:ea typeface="標楷體" panose="02010601000101010101" pitchFamily="2" charset="-120"/>
              </a:rPr>
              <a:t>陪孩子閱讀</a:t>
            </a:r>
            <a:r>
              <a:rPr lang="zh-TW" altLang="en-US" sz="3000" b="1">
                <a:solidFill>
                  <a:srgbClr val="00000C"/>
                </a:solidFill>
                <a:latin typeface="標楷體" panose="02010601000101010101" pitchFamily="2" charset="-120"/>
                <a:ea typeface="標楷體" panose="02010601000101010101" pitchFamily="2" charset="-120"/>
              </a:rPr>
              <a:t>，讓孩子養成閱讀的習慣。</a:t>
            </a:r>
          </a:p>
          <a:p>
            <a:pPr marL="381000" indent="-381000" eaLnBrk="1" hangingPunct="1">
              <a:lnSpc>
                <a:spcPct val="120000"/>
              </a:lnSpc>
              <a:buClr>
                <a:schemeClr val="bg1"/>
              </a:buClr>
              <a:buFont typeface="Wingdings" pitchFamily="2" charset="2"/>
              <a:buAutoNum type="arabicPeriod"/>
            </a:pPr>
            <a:r>
              <a:rPr lang="zh-TW" altLang="en-US" sz="3000" b="1">
                <a:solidFill>
                  <a:srgbClr val="00000C"/>
                </a:solidFill>
                <a:ea typeface="標楷體" panose="02010601000101010101" pitchFamily="2" charset="-120"/>
              </a:rPr>
              <a:t>請於</a:t>
            </a:r>
            <a:r>
              <a:rPr lang="zh-TW" altLang="en-US" sz="3000" b="1">
                <a:solidFill>
                  <a:srgbClr val="FF0000"/>
                </a:solidFill>
                <a:ea typeface="標楷體" panose="02010601000101010101" pitchFamily="2" charset="-120"/>
              </a:rPr>
              <a:t>家中</a:t>
            </a:r>
            <a:r>
              <a:rPr lang="zh-TW" altLang="en-US" sz="3000" b="1">
                <a:solidFill>
                  <a:srgbClr val="00000C"/>
                </a:solidFill>
                <a:ea typeface="標楷體" panose="02010601000101010101" pitchFamily="2" charset="-120"/>
              </a:rPr>
              <a:t>用完早餐再上學。</a:t>
            </a:r>
            <a:endParaRPr lang="zh-TW" altLang="en-US" sz="3000" b="1">
              <a:solidFill>
                <a:srgbClr val="00000C"/>
              </a:solidFill>
              <a:latin typeface="標楷體" panose="02010601000101010101" pitchFamily="2" charset="-120"/>
              <a:ea typeface="標楷體" panose="02010601000101010101" pitchFamily="2" charset="-120"/>
            </a:endParaRPr>
          </a:p>
          <a:p>
            <a:pPr marL="381000" indent="-381000" eaLnBrk="1" hangingPunct="1">
              <a:lnSpc>
                <a:spcPct val="80000"/>
              </a:lnSpc>
            </a:pPr>
            <a:endParaRPr lang="en-US" altLang="zh-TW" sz="2400">
              <a:latin typeface="標楷體" panose="02010601000101010101" pitchFamily="2" charset="-120"/>
              <a:ea typeface="標楷體" panose="02010601000101010101" pitchFamily="2" charset="-120"/>
            </a:endParaRPr>
          </a:p>
        </p:txBody>
      </p:sp>
      <p:sp>
        <p:nvSpPr>
          <p:cNvPr id="13315" name="Rectangle 4">
            <a:extLst>
              <a:ext uri="{FF2B5EF4-FFF2-40B4-BE49-F238E27FC236}">
                <a16:creationId xmlns:a16="http://schemas.microsoft.com/office/drawing/2014/main" id="{CC1D69CE-11B8-0890-E676-7A20B417142E}"/>
              </a:ext>
            </a:extLst>
          </p:cNvPr>
          <p:cNvSpPr>
            <a:spLocks noGrp="1" noChangeArrowheads="1"/>
          </p:cNvSpPr>
          <p:nvPr>
            <p:ph type="ctrTitle"/>
          </p:nvPr>
        </p:nvSpPr>
        <p:spPr bwMode="auto">
          <a:xfrm>
            <a:off x="900113" y="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zh-TW" altLang="en-US" sz="6000" b="1">
                <a:solidFill>
                  <a:srgbClr val="660033"/>
                </a:solidFill>
                <a:ea typeface="標楷體" panose="02010601000101010101" pitchFamily="2" charset="-120"/>
              </a:rPr>
              <a:t>家長配合事項</a:t>
            </a:r>
          </a:p>
        </p:txBody>
      </p:sp>
    </p:spTree>
  </p:cSld>
  <p:clrMapOvr>
    <a:masterClrMapping/>
  </p:clrMapOvr>
  <p:transition spd="slow">
    <p:whee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a:extLst>
              <a:ext uri="{FF2B5EF4-FFF2-40B4-BE49-F238E27FC236}">
                <a16:creationId xmlns:a16="http://schemas.microsoft.com/office/drawing/2014/main" id="{5B20551E-2550-C521-9E10-4D6764B7789B}"/>
              </a:ext>
            </a:extLst>
          </p:cNvPr>
          <p:cNvSpPr>
            <a:spLocks noGrp="1" noChangeArrowheads="1"/>
          </p:cNvSpPr>
          <p:nvPr>
            <p:ph type="ctrTitle"/>
          </p:nvPr>
        </p:nvSpPr>
        <p:spPr bwMode="auto">
          <a:xfrm>
            <a:off x="395288" y="620713"/>
            <a:ext cx="8353425" cy="5545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TW" sz="3600" dirty="0">
                <a:solidFill>
                  <a:schemeClr val="bg1"/>
                </a:solidFill>
                <a:latin typeface="標楷體" panose="02010601000101010101" pitchFamily="2" charset="-120"/>
                <a:ea typeface="標楷體" panose="02010601000101010101" pitchFamily="2" charset="-120"/>
              </a:rPr>
              <a:t>9.</a:t>
            </a:r>
            <a:r>
              <a:rPr lang="zh-TW" altLang="en-US" sz="3600" dirty="0">
                <a:solidFill>
                  <a:schemeClr val="bg1"/>
                </a:solidFill>
                <a:latin typeface="標楷體" panose="02010601000101010101" pitchFamily="2" charset="-120"/>
                <a:ea typeface="標楷體" panose="02010601000101010101" pitchFamily="2" charset="-120"/>
              </a:rPr>
              <a:t>每天都要提醒孩子 整理書包</a:t>
            </a:r>
            <a:br>
              <a:rPr lang="en-US" altLang="zh-TW" sz="3600" dirty="0">
                <a:solidFill>
                  <a:schemeClr val="bg1"/>
                </a:solidFill>
                <a:latin typeface="標楷體" panose="02010601000101010101" pitchFamily="2" charset="-120"/>
                <a:ea typeface="標楷體" panose="02010601000101010101" pitchFamily="2" charset="-120"/>
              </a:rPr>
            </a:br>
            <a:r>
              <a:rPr lang="en-US" altLang="zh-TW" sz="3600" dirty="0">
                <a:solidFill>
                  <a:schemeClr val="bg1"/>
                </a:solidFill>
                <a:latin typeface="標楷體" panose="02010601000101010101" pitchFamily="2" charset="-120"/>
                <a:ea typeface="標楷體" panose="02010601000101010101" pitchFamily="2" charset="-120"/>
              </a:rPr>
              <a:t>10.</a:t>
            </a:r>
            <a:r>
              <a:rPr lang="zh-TW" altLang="en-US" sz="3600" dirty="0">
                <a:solidFill>
                  <a:schemeClr val="bg1"/>
                </a:solidFill>
                <a:latin typeface="標楷體" panose="02010601000101010101" pitchFamily="2" charset="-120"/>
                <a:ea typeface="標楷體" panose="02010601000101010101" pitchFamily="2" charset="-120"/>
              </a:rPr>
              <a:t>低年級以鉛筆為主，鉛筆盒越簡單越好。</a:t>
            </a:r>
            <a:br>
              <a:rPr lang="en-US" altLang="zh-TW" sz="3600" dirty="0">
                <a:solidFill>
                  <a:schemeClr val="bg1"/>
                </a:solidFill>
                <a:latin typeface="標楷體" panose="02010601000101010101" pitchFamily="2" charset="-120"/>
                <a:ea typeface="標楷體" panose="02010601000101010101" pitchFamily="2" charset="-120"/>
              </a:rPr>
            </a:br>
            <a:r>
              <a:rPr lang="en-US" altLang="zh-TW" sz="3600" dirty="0">
                <a:solidFill>
                  <a:schemeClr val="bg1"/>
                </a:solidFill>
                <a:latin typeface="標楷體" panose="02010601000101010101" pitchFamily="2" charset="-120"/>
                <a:ea typeface="標楷體" panose="02010601000101010101" pitchFamily="2" charset="-120"/>
              </a:rPr>
              <a:t>11.</a:t>
            </a:r>
            <a:r>
              <a:rPr lang="zh-TW" altLang="en-US" sz="3600" dirty="0">
                <a:solidFill>
                  <a:schemeClr val="bg1"/>
                </a:solidFill>
                <a:latin typeface="標楷體" panose="02010601000101010101" pitchFamily="2" charset="-120"/>
                <a:ea typeface="標楷體" panose="02010601000101010101" pitchFamily="2" charset="-120"/>
              </a:rPr>
              <a:t>強調孩子 與自己比較，勿過度與同儕比較。</a:t>
            </a:r>
            <a:br>
              <a:rPr lang="en-US" altLang="zh-TW" sz="3600" dirty="0">
                <a:solidFill>
                  <a:schemeClr val="bg1"/>
                </a:solidFill>
                <a:latin typeface="標楷體" panose="02010601000101010101" pitchFamily="2" charset="-120"/>
                <a:ea typeface="標楷體" panose="02010601000101010101" pitchFamily="2" charset="-120"/>
              </a:rPr>
            </a:br>
            <a:r>
              <a:rPr lang="en-US" altLang="zh-TW" sz="3600" dirty="0">
                <a:solidFill>
                  <a:schemeClr val="bg1"/>
                </a:solidFill>
                <a:latin typeface="標楷體" panose="02010601000101010101" pitchFamily="2" charset="-120"/>
                <a:ea typeface="標楷體" panose="02010601000101010101" pitchFamily="2" charset="-120"/>
              </a:rPr>
              <a:t>12.</a:t>
            </a:r>
            <a:r>
              <a:rPr lang="zh-TW" altLang="en-US" sz="3600" dirty="0">
                <a:solidFill>
                  <a:schemeClr val="bg1"/>
                </a:solidFill>
                <a:latin typeface="標楷體" panose="02010601000101010101" pitchFamily="2" charset="-120"/>
                <a:ea typeface="標楷體" panose="02010601000101010101" pitchFamily="2" charset="-120"/>
              </a:rPr>
              <a:t>學用品的準備</a:t>
            </a:r>
            <a:br>
              <a:rPr lang="en-US" altLang="zh-TW" sz="3600" dirty="0">
                <a:solidFill>
                  <a:schemeClr val="bg1"/>
                </a:solidFill>
                <a:latin typeface="標楷體" panose="02010601000101010101" pitchFamily="2" charset="-120"/>
                <a:ea typeface="標楷體" panose="02010601000101010101" pitchFamily="2" charset="-120"/>
              </a:rPr>
            </a:br>
            <a:r>
              <a:rPr lang="en-US" altLang="zh-TW" sz="3600" dirty="0">
                <a:solidFill>
                  <a:schemeClr val="bg1"/>
                </a:solidFill>
                <a:latin typeface="標楷體" panose="02010601000101010101" pitchFamily="2" charset="-120"/>
                <a:ea typeface="標楷體" panose="02010601000101010101" pitchFamily="2" charset="-120"/>
              </a:rPr>
              <a:t>13.</a:t>
            </a:r>
            <a:r>
              <a:rPr lang="zh-TW" altLang="en-US" sz="3600" dirty="0">
                <a:solidFill>
                  <a:schemeClr val="bg1"/>
                </a:solidFill>
                <a:latin typeface="標楷體" panose="02010601000101010101" pitchFamily="2" charset="-120"/>
                <a:ea typeface="標楷體" panose="02010601000101010101" pitchFamily="2" charset="-120"/>
              </a:rPr>
              <a:t>每天與孩子 對話、遊戲、共讀</a:t>
            </a:r>
            <a:br>
              <a:rPr lang="en-US" altLang="zh-TW" sz="3600" dirty="0">
                <a:solidFill>
                  <a:schemeClr val="bg1"/>
                </a:solidFill>
                <a:latin typeface="標楷體" panose="02010601000101010101" pitchFamily="2" charset="-120"/>
                <a:ea typeface="標楷體" panose="02010601000101010101" pitchFamily="2" charset="-120"/>
              </a:rPr>
            </a:br>
            <a:endParaRPr lang="zh-TW" altLang="en-US" sz="3600" dirty="0">
              <a:solidFill>
                <a:schemeClr val="bg1"/>
              </a:solidFill>
              <a:latin typeface="標楷體" panose="02010601000101010101" pitchFamily="2" charset="-120"/>
              <a:ea typeface="標楷體" panose="02010601000101010101" pitchFamily="2" charset="-120"/>
            </a:endParaRPr>
          </a:p>
        </p:txBody>
      </p:sp>
      <p:sp>
        <p:nvSpPr>
          <p:cNvPr id="14339" name="副標題 2">
            <a:extLst>
              <a:ext uri="{FF2B5EF4-FFF2-40B4-BE49-F238E27FC236}">
                <a16:creationId xmlns:a16="http://schemas.microsoft.com/office/drawing/2014/main" id="{83D103B8-B739-A6C0-80C0-B86115860B68}"/>
              </a:ext>
            </a:extLst>
          </p:cNvPr>
          <p:cNvSpPr>
            <a:spLocks noGrp="1"/>
          </p:cNvSpPr>
          <p:nvPr>
            <p:ph type="subTitle" idx="1"/>
          </p:nvPr>
        </p:nvSpPr>
        <p:spPr bwMode="auto">
          <a:xfrm>
            <a:off x="2700338" y="5589588"/>
            <a:ext cx="5834062" cy="277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transition spd="slow">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7AF0DEA-A630-9A1C-85F2-DE0731B843E5}"/>
              </a:ext>
            </a:extLst>
          </p:cNvPr>
          <p:cNvSpPr>
            <a:spLocks noGrp="1" noChangeArrowheads="1"/>
          </p:cNvSpPr>
          <p:nvPr>
            <p:ph type="ctrTitle"/>
          </p:nvPr>
        </p:nvSpPr>
        <p:spPr bwMode="auto">
          <a:xfrm>
            <a:off x="900113" y="3048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ctr" eaLnBrk="1" hangingPunct="1"/>
            <a:r>
              <a:rPr lang="zh-TW" altLang="en-US" sz="6000" b="1">
                <a:solidFill>
                  <a:srgbClr val="660033"/>
                </a:solidFill>
                <a:ea typeface="標楷體" panose="02010601000101010101" pitchFamily="2" charset="-120"/>
              </a:rPr>
              <a:t>親師座談會流程</a:t>
            </a:r>
          </a:p>
        </p:txBody>
      </p:sp>
      <p:sp>
        <p:nvSpPr>
          <p:cNvPr id="3075" name="Rectangle 3">
            <a:extLst>
              <a:ext uri="{FF2B5EF4-FFF2-40B4-BE49-F238E27FC236}">
                <a16:creationId xmlns:a16="http://schemas.microsoft.com/office/drawing/2014/main" id="{5A4E1FFC-4E72-6E23-A17F-A9D613DC116D}"/>
              </a:ext>
            </a:extLst>
          </p:cNvPr>
          <p:cNvSpPr>
            <a:spLocks noGrp="1" noChangeArrowheads="1"/>
          </p:cNvSpPr>
          <p:nvPr>
            <p:ph type="subTitle" idx="1"/>
          </p:nvPr>
        </p:nvSpPr>
        <p:spPr bwMode="auto">
          <a:xfrm>
            <a:off x="215900" y="1916113"/>
            <a:ext cx="8712200" cy="3900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b="1">
                <a:solidFill>
                  <a:srgbClr val="00000C"/>
                </a:solidFill>
                <a:latin typeface="標楷體" panose="02010601000101010101" pitchFamily="2" charset="-120"/>
                <a:ea typeface="標楷體" panose="02010601000101010101" pitchFamily="2" charset="-120"/>
              </a:rPr>
              <a:t>18</a:t>
            </a:r>
            <a:r>
              <a:rPr lang="zh-TW" altLang="en-US" b="1">
                <a:solidFill>
                  <a:srgbClr val="00000C"/>
                </a:solidFill>
                <a:latin typeface="標楷體" panose="02010601000101010101" pitchFamily="2" charset="-120"/>
                <a:ea typeface="標楷體" panose="02010601000101010101" pitchFamily="2" charset="-120"/>
              </a:rPr>
              <a:t>：</a:t>
            </a:r>
            <a:r>
              <a:rPr lang="en-US" altLang="zh-TW" b="1">
                <a:solidFill>
                  <a:srgbClr val="00000C"/>
                </a:solidFill>
                <a:latin typeface="標楷體" panose="02010601000101010101" pitchFamily="2" charset="-120"/>
                <a:ea typeface="標楷體" panose="02010601000101010101" pitchFamily="2" charset="-120"/>
              </a:rPr>
              <a:t>30--- 18</a:t>
            </a:r>
            <a:r>
              <a:rPr lang="zh-TW" altLang="en-US" b="1">
                <a:solidFill>
                  <a:srgbClr val="00000C"/>
                </a:solidFill>
                <a:latin typeface="標楷體" panose="02010601000101010101" pitchFamily="2" charset="-120"/>
                <a:ea typeface="標楷體" panose="02010601000101010101" pitchFamily="2" charset="-120"/>
              </a:rPr>
              <a:t>：</a:t>
            </a:r>
            <a:r>
              <a:rPr lang="en-US" altLang="zh-TW" b="1">
                <a:solidFill>
                  <a:srgbClr val="00000C"/>
                </a:solidFill>
                <a:latin typeface="標楷體" panose="02010601000101010101" pitchFamily="2" charset="-120"/>
                <a:ea typeface="標楷體" panose="02010601000101010101" pitchFamily="2" charset="-120"/>
              </a:rPr>
              <a:t>50  </a:t>
            </a:r>
            <a:r>
              <a:rPr lang="zh-TW" altLang="en-US" b="1">
                <a:solidFill>
                  <a:srgbClr val="00000C"/>
                </a:solidFill>
                <a:latin typeface="標楷體" panose="02010601000101010101" pitchFamily="2" charset="-120"/>
                <a:ea typeface="標楷體" panose="02010601000101010101" pitchFamily="2" charset="-120"/>
              </a:rPr>
              <a:t>報到</a:t>
            </a:r>
            <a:r>
              <a:rPr lang="en-US" altLang="zh-TW" b="1">
                <a:solidFill>
                  <a:srgbClr val="00000C"/>
                </a:solidFill>
                <a:latin typeface="標楷體" panose="02010601000101010101" pitchFamily="2" charset="-120"/>
                <a:ea typeface="標楷體" panose="02010601000101010101" pitchFamily="2" charset="-120"/>
              </a:rPr>
              <a:t>(</a:t>
            </a:r>
            <a:r>
              <a:rPr lang="zh-TW" altLang="en-US" b="1">
                <a:solidFill>
                  <a:srgbClr val="00000C"/>
                </a:solidFill>
                <a:latin typeface="標楷體" panose="02010601000101010101" pitchFamily="2" charset="-120"/>
                <a:ea typeface="標楷體" panose="02010601000101010101" pitchFamily="2" charset="-120"/>
              </a:rPr>
              <a:t>龍騰館</a:t>
            </a:r>
            <a:r>
              <a:rPr lang="en-US" altLang="zh-TW" b="1">
                <a:solidFill>
                  <a:srgbClr val="00000C"/>
                </a:solidFill>
                <a:latin typeface="標楷體" panose="02010601000101010101" pitchFamily="2" charset="-120"/>
                <a:ea typeface="標楷體" panose="02010601000101010101" pitchFamily="2" charset="-120"/>
              </a:rPr>
              <a:t>)</a:t>
            </a:r>
            <a:endParaRPr lang="zh-TW" altLang="en-US" b="1">
              <a:solidFill>
                <a:srgbClr val="00000C"/>
              </a:solidFill>
              <a:latin typeface="標楷體" panose="02010601000101010101" pitchFamily="2" charset="-120"/>
              <a:ea typeface="標楷體" panose="02010601000101010101" pitchFamily="2" charset="-120"/>
            </a:endParaRPr>
          </a:p>
          <a:p>
            <a:pPr eaLnBrk="1" hangingPunct="1"/>
            <a:r>
              <a:rPr lang="en-US" altLang="zh-TW" b="1">
                <a:solidFill>
                  <a:srgbClr val="00000C"/>
                </a:solidFill>
                <a:latin typeface="標楷體" panose="02010601000101010101" pitchFamily="2" charset="-120"/>
                <a:ea typeface="標楷體" panose="02010601000101010101" pitchFamily="2" charset="-120"/>
              </a:rPr>
              <a:t>19</a:t>
            </a:r>
            <a:r>
              <a:rPr lang="zh-TW" altLang="en-US" b="1">
                <a:solidFill>
                  <a:srgbClr val="00000C"/>
                </a:solidFill>
                <a:latin typeface="標楷體" panose="02010601000101010101" pitchFamily="2" charset="-120"/>
                <a:ea typeface="標楷體" panose="02010601000101010101" pitchFamily="2" charset="-120"/>
              </a:rPr>
              <a:t>：</a:t>
            </a:r>
            <a:r>
              <a:rPr lang="en-US" altLang="zh-TW" b="1">
                <a:solidFill>
                  <a:srgbClr val="00000C"/>
                </a:solidFill>
                <a:latin typeface="標楷體" panose="02010601000101010101" pitchFamily="2" charset="-120"/>
                <a:ea typeface="標楷體" panose="02010601000101010101" pitchFamily="2" charset="-120"/>
              </a:rPr>
              <a:t>00--- 19</a:t>
            </a:r>
            <a:r>
              <a:rPr lang="zh-TW" altLang="en-US" b="1">
                <a:solidFill>
                  <a:srgbClr val="00000C"/>
                </a:solidFill>
                <a:latin typeface="標楷體" panose="02010601000101010101" pitchFamily="2" charset="-120"/>
                <a:ea typeface="標楷體" panose="02010601000101010101" pitchFamily="2" charset="-120"/>
              </a:rPr>
              <a:t>：</a:t>
            </a:r>
            <a:r>
              <a:rPr lang="en-US" altLang="zh-TW" b="1">
                <a:solidFill>
                  <a:srgbClr val="00000C"/>
                </a:solidFill>
                <a:latin typeface="標楷體" panose="02010601000101010101" pitchFamily="2" charset="-120"/>
                <a:ea typeface="標楷體" panose="02010601000101010101" pitchFamily="2" charset="-120"/>
              </a:rPr>
              <a:t>30  </a:t>
            </a:r>
            <a:r>
              <a:rPr lang="zh-TW" altLang="en-US" b="1">
                <a:solidFill>
                  <a:srgbClr val="00000C"/>
                </a:solidFill>
                <a:latin typeface="標楷體" panose="02010601000101010101" pitchFamily="2" charset="-120"/>
                <a:ea typeface="標楷體" panose="02010601000101010101" pitchFamily="2" charset="-120"/>
              </a:rPr>
              <a:t>認識老師、業務說明</a:t>
            </a:r>
            <a:r>
              <a:rPr lang="en-US" altLang="zh-TW" sz="1600" b="1">
                <a:solidFill>
                  <a:srgbClr val="00000C"/>
                </a:solidFill>
                <a:latin typeface="標楷體" panose="02010601000101010101" pitchFamily="2" charset="-120"/>
                <a:ea typeface="標楷體" panose="02010601000101010101" pitchFamily="2" charset="-120"/>
              </a:rPr>
              <a:t>(</a:t>
            </a:r>
            <a:r>
              <a:rPr lang="zh-TW" altLang="en-US" sz="1600" b="1">
                <a:solidFill>
                  <a:srgbClr val="00000C"/>
                </a:solidFill>
                <a:latin typeface="標楷體" panose="02010601000101010101" pitchFamily="2" charset="-120"/>
                <a:ea typeface="標楷體" panose="02010601000101010101" pitchFamily="2" charset="-120"/>
              </a:rPr>
              <a:t>龍騰館</a:t>
            </a:r>
            <a:r>
              <a:rPr lang="en-US" altLang="zh-TW" sz="1600" b="1">
                <a:solidFill>
                  <a:srgbClr val="00000C"/>
                </a:solidFill>
                <a:latin typeface="標楷體" panose="02010601000101010101" pitchFamily="2" charset="-120"/>
                <a:ea typeface="標楷體" panose="02010601000101010101" pitchFamily="2" charset="-120"/>
              </a:rPr>
              <a:t>)</a:t>
            </a:r>
            <a:endParaRPr lang="zh-TW" altLang="en-US" sz="1600" b="1">
              <a:solidFill>
                <a:srgbClr val="00000C"/>
              </a:solidFill>
              <a:latin typeface="標楷體" panose="02010601000101010101" pitchFamily="2" charset="-120"/>
              <a:ea typeface="標楷體" panose="02010601000101010101" pitchFamily="2" charset="-120"/>
            </a:endParaRPr>
          </a:p>
          <a:p>
            <a:pPr eaLnBrk="1" hangingPunct="1"/>
            <a:r>
              <a:rPr lang="en-US" altLang="zh-TW" b="1">
                <a:solidFill>
                  <a:srgbClr val="00000C"/>
                </a:solidFill>
                <a:latin typeface="標楷體" panose="02010601000101010101" pitchFamily="2" charset="-120"/>
                <a:ea typeface="標楷體" panose="02010601000101010101" pitchFamily="2" charset="-120"/>
              </a:rPr>
              <a:t>19</a:t>
            </a:r>
            <a:r>
              <a:rPr lang="zh-TW" altLang="en-US" b="1">
                <a:solidFill>
                  <a:srgbClr val="00000C"/>
                </a:solidFill>
                <a:latin typeface="標楷體" panose="02010601000101010101" pitchFamily="2" charset="-120"/>
                <a:ea typeface="標楷體" panose="02010601000101010101" pitchFamily="2" charset="-120"/>
              </a:rPr>
              <a:t>：</a:t>
            </a:r>
            <a:r>
              <a:rPr lang="en-US" altLang="zh-TW" b="1">
                <a:solidFill>
                  <a:srgbClr val="00000C"/>
                </a:solidFill>
                <a:latin typeface="標楷體" panose="02010601000101010101" pitchFamily="2" charset="-120"/>
                <a:ea typeface="標楷體" panose="02010601000101010101" pitchFamily="2" charset="-120"/>
              </a:rPr>
              <a:t>30--- 20</a:t>
            </a:r>
            <a:r>
              <a:rPr lang="zh-TW" altLang="en-US" b="1">
                <a:solidFill>
                  <a:srgbClr val="00000C"/>
                </a:solidFill>
                <a:latin typeface="標楷體" panose="02010601000101010101" pitchFamily="2" charset="-120"/>
                <a:ea typeface="標楷體" panose="02010601000101010101" pitchFamily="2" charset="-120"/>
              </a:rPr>
              <a:t>：</a:t>
            </a:r>
            <a:r>
              <a:rPr lang="en-US" altLang="zh-TW" b="1">
                <a:solidFill>
                  <a:srgbClr val="00000C"/>
                </a:solidFill>
                <a:latin typeface="標楷體" panose="02010601000101010101" pitchFamily="2" charset="-120"/>
                <a:ea typeface="標楷體" panose="02010601000101010101" pitchFamily="2" charset="-120"/>
              </a:rPr>
              <a:t>30  </a:t>
            </a:r>
            <a:r>
              <a:rPr lang="zh-TW" altLang="en-US" b="1">
                <a:solidFill>
                  <a:srgbClr val="00000C"/>
                </a:solidFill>
                <a:latin typeface="標楷體" panose="02010601000101010101" pitchFamily="2" charset="-120"/>
                <a:ea typeface="標楷體" panose="02010601000101010101" pitchFamily="2" charset="-120"/>
              </a:rPr>
              <a:t>班級經營理念、親師交流</a:t>
            </a:r>
          </a:p>
          <a:p>
            <a:pPr eaLnBrk="1" hangingPunct="1"/>
            <a:endParaRPr lang="en-US" altLang="zh-TW" sz="4400" b="1">
              <a:solidFill>
                <a:srgbClr val="FF0000"/>
              </a:solidFill>
              <a:latin typeface="標楷體" panose="02010601000101010101" pitchFamily="2" charset="-120"/>
              <a:ea typeface="標楷體" panose="02010601000101010101" pitchFamily="2" charset="-120"/>
            </a:endParaRPr>
          </a:p>
          <a:p>
            <a:pPr eaLnBrk="1" hangingPunct="1"/>
            <a:r>
              <a:rPr lang="zh-TW" altLang="en-US" sz="4400" b="1">
                <a:solidFill>
                  <a:srgbClr val="FF0000"/>
                </a:solidFill>
                <a:latin typeface="標楷體" panose="02010601000101010101" pitchFamily="2" charset="-120"/>
                <a:ea typeface="標楷體" panose="02010601000101010101" pitchFamily="2" charset="-120"/>
              </a:rPr>
              <a:t>    </a:t>
            </a:r>
            <a:r>
              <a:rPr lang="en-US" altLang="zh-TW" sz="4400" b="1">
                <a:solidFill>
                  <a:srgbClr val="FF0000"/>
                </a:solidFill>
                <a:latin typeface="標楷體" panose="02010601000101010101" pitchFamily="2" charset="-120"/>
                <a:ea typeface="標楷體" panose="02010601000101010101" pitchFamily="2" charset="-120"/>
              </a:rPr>
              <a:t>20</a:t>
            </a:r>
            <a:r>
              <a:rPr lang="zh-TW" altLang="en-US" sz="4400" b="1">
                <a:solidFill>
                  <a:srgbClr val="FF0000"/>
                </a:solidFill>
                <a:latin typeface="標楷體" panose="02010601000101010101" pitchFamily="2" charset="-120"/>
                <a:ea typeface="標楷體" panose="02010601000101010101" pitchFamily="2" charset="-120"/>
              </a:rPr>
              <a:t>：</a:t>
            </a:r>
            <a:r>
              <a:rPr lang="en-US" altLang="zh-TW" sz="4400" b="1">
                <a:solidFill>
                  <a:srgbClr val="FF0000"/>
                </a:solidFill>
                <a:latin typeface="標楷體" panose="02010601000101010101" pitchFamily="2" charset="-120"/>
                <a:ea typeface="標楷體" panose="02010601000101010101" pitchFamily="2" charset="-120"/>
              </a:rPr>
              <a:t>30  </a:t>
            </a:r>
            <a:r>
              <a:rPr lang="zh-TW" altLang="en-US" sz="4400" b="1">
                <a:solidFill>
                  <a:srgbClr val="FF0000"/>
                </a:solidFill>
                <a:latin typeface="標楷體" panose="02010601000101010101" pitchFamily="2" charset="-120"/>
                <a:ea typeface="標楷體" panose="02010601000101010101" pitchFamily="2" charset="-120"/>
              </a:rPr>
              <a:t>散會</a:t>
            </a:r>
            <a:endParaRPr lang="en-US" altLang="zh-TW" sz="4400" b="1">
              <a:solidFill>
                <a:srgbClr val="FF0000"/>
              </a:solidFill>
              <a:latin typeface="標楷體" panose="02010601000101010101" pitchFamily="2" charset="-120"/>
              <a:ea typeface="標楷體" panose="02010601000101010101" pitchFamily="2" charset="-120"/>
            </a:endParaRPr>
          </a:p>
          <a:p>
            <a:pPr eaLnBrk="1" hangingPunct="1"/>
            <a:endParaRPr lang="zh-TW" altLang="en-US" sz="4400" b="1">
              <a:solidFill>
                <a:srgbClr val="FF0000"/>
              </a:solidFill>
              <a:latin typeface="標楷體" panose="02010601000101010101" pitchFamily="2" charset="-120"/>
              <a:ea typeface="標楷體" panose="02010601000101010101" pitchFamily="2" charset="-120"/>
            </a:endParaRPr>
          </a:p>
          <a:p>
            <a:pPr eaLnBrk="1" hangingPunct="1"/>
            <a:r>
              <a:rPr lang="zh-TW" altLang="en-US" b="1">
                <a:solidFill>
                  <a:schemeClr val="bg1"/>
                </a:solidFill>
                <a:latin typeface="標楷體" panose="02010601000101010101" pitchFamily="2" charset="-120"/>
                <a:ea typeface="標楷體" panose="02010601000101010101" pitchFamily="2" charset="-120"/>
              </a:rPr>
              <a:t>         </a:t>
            </a:r>
          </a:p>
          <a:p>
            <a:pPr eaLnBrk="1" hangingPunct="1"/>
            <a:r>
              <a:rPr lang="zh-TW" altLang="en-US">
                <a:latin typeface="標楷體" panose="02010601000101010101" pitchFamily="2" charset="-120"/>
                <a:ea typeface="標楷體" panose="02010601000101010101" pitchFamily="2" charset="-120"/>
              </a:rPr>
              <a:t>               </a:t>
            </a:r>
          </a:p>
          <a:p>
            <a:pPr eaLnBrk="1" hangingPunct="1"/>
            <a:endParaRPr lang="en-US" altLang="zh-TW"/>
          </a:p>
        </p:txBody>
      </p:sp>
    </p:spTree>
  </p:cSld>
  <p:clrMapOvr>
    <a:masterClrMapping/>
  </p:clrMapOvr>
  <p:transition spd="slow">
    <p:whee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44AA304A-8475-7C90-A829-40B4238F3D7E}"/>
              </a:ext>
            </a:extLst>
          </p:cNvPr>
          <p:cNvSpPr>
            <a:spLocks noGrp="1" noChangeArrowheads="1"/>
          </p:cNvSpPr>
          <p:nvPr>
            <p:ph type="ctrTitle"/>
          </p:nvPr>
        </p:nvSpPr>
        <p:spPr bwMode="auto">
          <a:xfrm>
            <a:off x="2627313" y="125413"/>
            <a:ext cx="3529012"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zh-TW" altLang="en-US" sz="6000" b="1">
                <a:solidFill>
                  <a:srgbClr val="660033"/>
                </a:solidFill>
                <a:ea typeface="標楷體" panose="02010601000101010101" pitchFamily="2" charset="-120"/>
              </a:rPr>
              <a:t>榮譽制度</a:t>
            </a:r>
          </a:p>
        </p:txBody>
      </p:sp>
      <p:sp>
        <p:nvSpPr>
          <p:cNvPr id="15363" name="Rectangle 7">
            <a:extLst>
              <a:ext uri="{FF2B5EF4-FFF2-40B4-BE49-F238E27FC236}">
                <a16:creationId xmlns:a16="http://schemas.microsoft.com/office/drawing/2014/main" id="{2E0CDEF2-0AD4-B171-F758-8CD4C48F0F11}"/>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Narrow" panose="020B0604020202020204" pitchFamily="34" charset="0"/>
                <a:ea typeface="新細明體" panose="02020500000000000000" pitchFamily="18" charset="-120"/>
              </a:defRPr>
            </a:lvl1pPr>
            <a:lvl2pPr>
              <a:defRPr kumimoji="1" sz="2400">
                <a:solidFill>
                  <a:schemeClr val="tx1"/>
                </a:solidFill>
                <a:latin typeface="Arial Narrow" panose="020B0604020202020204" pitchFamily="34" charset="0"/>
                <a:ea typeface="新細明體" panose="02020500000000000000" pitchFamily="18" charset="-120"/>
              </a:defRPr>
            </a:lvl2pPr>
            <a:lvl3pPr marL="1143000" indent="-228600">
              <a:defRPr kumimoji="1" sz="2400">
                <a:solidFill>
                  <a:schemeClr val="tx1"/>
                </a:solidFill>
                <a:latin typeface="Arial Narrow" panose="020B0604020202020204" pitchFamily="34" charset="0"/>
                <a:ea typeface="新細明體" panose="02020500000000000000" pitchFamily="18" charset="-120"/>
              </a:defRPr>
            </a:lvl3pPr>
            <a:lvl4pPr marL="1600200" indent="-228600">
              <a:defRPr kumimoji="1" sz="2400">
                <a:solidFill>
                  <a:schemeClr val="tx1"/>
                </a:solidFill>
                <a:latin typeface="Arial Narrow" panose="020B0604020202020204" pitchFamily="34" charset="0"/>
                <a:ea typeface="新細明體" panose="02020500000000000000" pitchFamily="18" charset="-120"/>
              </a:defRPr>
            </a:lvl4pPr>
            <a:lvl5pPr marL="2057400" indent="-228600">
              <a:defRPr kumimoji="1" sz="2400">
                <a:solidFill>
                  <a:schemeClr val="tx1"/>
                </a:solidFill>
                <a:latin typeface="Arial Narrow"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9pPr>
          </a:lstStyle>
          <a:p>
            <a:pPr eaLnBrk="1" hangingPunct="1">
              <a:lnSpc>
                <a:spcPct val="90000"/>
              </a:lnSpc>
              <a:spcBef>
                <a:spcPct val="20000"/>
              </a:spcBef>
              <a:buClr>
                <a:srgbClr val="FFFF00"/>
              </a:buClr>
              <a:buSzPct val="80000"/>
              <a:buFont typeface="Wingdings" pitchFamily="2" charset="2"/>
              <a:buNone/>
            </a:pPr>
            <a:r>
              <a:rPr lang="zh-TW" altLang="en-US" sz="3200" b="1">
                <a:solidFill>
                  <a:srgbClr val="00000C"/>
                </a:solidFill>
                <a:latin typeface="標楷體" panose="02010601000101010101" pitchFamily="2" charset="-120"/>
                <a:ea typeface="標楷體" panose="02010601000101010101" pitchFamily="2" charset="-120"/>
              </a:rPr>
              <a:t>配合學校</a:t>
            </a:r>
            <a:r>
              <a:rPr lang="zh-TW" altLang="en-US" sz="3200" b="1">
                <a:solidFill>
                  <a:srgbClr val="CC0099"/>
                </a:solidFill>
                <a:latin typeface="標楷體" panose="02010601000101010101" pitchFamily="2" charset="-120"/>
                <a:ea typeface="標楷體" panose="02010601000101010101" pitchFamily="2" charset="-120"/>
              </a:rPr>
              <a:t>龍岡新少年</a:t>
            </a:r>
            <a:r>
              <a:rPr lang="zh-TW" altLang="en-US" sz="3200" b="1">
                <a:solidFill>
                  <a:srgbClr val="00000C"/>
                </a:solidFill>
                <a:latin typeface="標楷體" panose="02010601000101010101" pitchFamily="2" charset="-120"/>
                <a:ea typeface="標楷體" panose="02010601000101010101" pitchFamily="2" charset="-120"/>
              </a:rPr>
              <a:t>學生榮譽存摺</a:t>
            </a:r>
          </a:p>
          <a:p>
            <a:pPr eaLnBrk="1" hangingPunct="1">
              <a:lnSpc>
                <a:spcPct val="90000"/>
              </a:lnSpc>
              <a:spcBef>
                <a:spcPct val="20000"/>
              </a:spcBef>
              <a:buClr>
                <a:srgbClr val="FFFF00"/>
              </a:buClr>
              <a:buSzPct val="80000"/>
              <a:buFont typeface="Wingdings" pitchFamily="2" charset="2"/>
              <a:buNone/>
            </a:pPr>
            <a:endParaRPr lang="zh-TW" altLang="en-US" sz="3200" b="1">
              <a:solidFill>
                <a:srgbClr val="00000C"/>
              </a:solidFill>
              <a:latin typeface="標楷體" panose="02010601000101010101" pitchFamily="2" charset="-120"/>
              <a:ea typeface="標楷體" panose="02010601000101010101" pitchFamily="2" charset="-120"/>
            </a:endParaRPr>
          </a:p>
          <a:p>
            <a:pPr eaLnBrk="1" hangingPunct="1">
              <a:lnSpc>
                <a:spcPct val="90000"/>
              </a:lnSpc>
              <a:spcBef>
                <a:spcPct val="20000"/>
              </a:spcBef>
              <a:buClr>
                <a:srgbClr val="FFFF00"/>
              </a:buClr>
              <a:buSzPct val="80000"/>
              <a:buFont typeface="Wingdings" pitchFamily="2" charset="2"/>
              <a:buNone/>
            </a:pPr>
            <a:r>
              <a:rPr lang="zh-TW" altLang="en-US" sz="3200" b="1">
                <a:solidFill>
                  <a:srgbClr val="00000C"/>
                </a:solidFill>
                <a:latin typeface="標楷體" panose="02010601000101010101" pitchFamily="2" charset="-120"/>
                <a:ea typeface="標楷體" panose="02010601000101010101" pitchFamily="2" charset="-120"/>
              </a:rPr>
              <a:t>怎麼做</a:t>
            </a:r>
            <a:r>
              <a:rPr lang="en-US" altLang="zh-TW" sz="3200" b="1">
                <a:solidFill>
                  <a:srgbClr val="00000C"/>
                </a:solidFill>
                <a:latin typeface="標楷體" panose="02010601000101010101" pitchFamily="2" charset="-120"/>
                <a:ea typeface="標楷體" panose="02010601000101010101" pitchFamily="2" charset="-120"/>
              </a:rPr>
              <a:t>…</a:t>
            </a:r>
          </a:p>
          <a:p>
            <a:pPr lvl="1" algn="ctr" eaLnBrk="1" hangingPunct="1">
              <a:lnSpc>
                <a:spcPct val="90000"/>
              </a:lnSpc>
              <a:spcBef>
                <a:spcPct val="20000"/>
              </a:spcBef>
              <a:buClr>
                <a:srgbClr val="CC0000"/>
              </a:buClr>
              <a:buSzPct val="70000"/>
              <a:buFont typeface="Wingdings" pitchFamily="2" charset="2"/>
              <a:buNone/>
            </a:pPr>
            <a:r>
              <a:rPr lang="zh-TW" altLang="en-US" sz="2800" b="1">
                <a:solidFill>
                  <a:srgbClr val="00000C"/>
                </a:solidFill>
                <a:latin typeface="標楷體" panose="02010601000101010101" pitchFamily="2" charset="-120"/>
                <a:ea typeface="標楷體" panose="02010601000101010101" pitchFamily="2" charset="-120"/>
              </a:rPr>
              <a:t>   作業交齊、家長簽名、學用品帶齊等</a:t>
            </a:r>
          </a:p>
          <a:p>
            <a:pPr lvl="1" algn="ctr" eaLnBrk="1" hangingPunct="1">
              <a:lnSpc>
                <a:spcPct val="90000"/>
              </a:lnSpc>
              <a:spcBef>
                <a:spcPct val="20000"/>
              </a:spcBef>
              <a:buClr>
                <a:srgbClr val="CC0000"/>
              </a:buClr>
              <a:buSzPct val="70000"/>
              <a:buFont typeface="Wingdings" pitchFamily="2" charset="2"/>
              <a:buNone/>
            </a:pPr>
            <a:r>
              <a:rPr lang="zh-TW" altLang="en-US" sz="2800" b="1">
                <a:solidFill>
                  <a:srgbClr val="00000C"/>
                </a:solidFill>
                <a:latin typeface="標楷體" panose="02010601000101010101" pitchFamily="2" charset="-120"/>
                <a:ea typeface="標楷體" panose="02010601000101010101" pitchFamily="2" charset="-120"/>
              </a:rPr>
              <a:t>作業認真、在家做家事、運動</a:t>
            </a:r>
          </a:p>
          <a:p>
            <a:pPr lvl="1" algn="ctr" eaLnBrk="1" hangingPunct="1">
              <a:lnSpc>
                <a:spcPct val="90000"/>
              </a:lnSpc>
              <a:spcBef>
                <a:spcPct val="20000"/>
              </a:spcBef>
              <a:buClr>
                <a:srgbClr val="CC0000"/>
              </a:buClr>
              <a:buSzPct val="70000"/>
              <a:buFont typeface="Wingdings" pitchFamily="2" charset="2"/>
              <a:buNone/>
            </a:pPr>
            <a:r>
              <a:rPr lang="zh-TW" altLang="en-US" sz="2800" b="1">
                <a:solidFill>
                  <a:srgbClr val="00000C"/>
                </a:solidFill>
                <a:latin typeface="標楷體" panose="02010601000101010101" pitchFamily="2" charset="-120"/>
                <a:ea typeface="標楷體" panose="02010601000101010101" pitchFamily="2" charset="-120"/>
              </a:rPr>
              <a:t>在校做好事</a:t>
            </a:r>
            <a:r>
              <a:rPr lang="zh-TW" altLang="en-US" b="1">
                <a:solidFill>
                  <a:srgbClr val="00000C"/>
                </a:solidFill>
                <a:latin typeface="標楷體" panose="02010601000101010101" pitchFamily="2" charset="-120"/>
                <a:ea typeface="標楷體" panose="02010601000101010101" pitchFamily="2" charset="-120"/>
              </a:rPr>
              <a:t>、</a:t>
            </a:r>
            <a:r>
              <a:rPr lang="zh-TW" altLang="en-US" sz="2800" b="1">
                <a:solidFill>
                  <a:srgbClr val="00000C"/>
                </a:solidFill>
                <a:latin typeface="標楷體" panose="02010601000101010101" pitchFamily="2" charset="-120"/>
                <a:ea typeface="標楷體" panose="02010601000101010101" pitchFamily="2" charset="-120"/>
              </a:rPr>
              <a:t>說好話、有禮貌</a:t>
            </a:r>
          </a:p>
          <a:p>
            <a:pPr lvl="1" algn="ctr" eaLnBrk="1" hangingPunct="1">
              <a:lnSpc>
                <a:spcPct val="90000"/>
              </a:lnSpc>
              <a:spcBef>
                <a:spcPct val="20000"/>
              </a:spcBef>
              <a:buClr>
                <a:srgbClr val="CC0000"/>
              </a:buClr>
              <a:buSzPct val="70000"/>
              <a:buFont typeface="Wingdings" pitchFamily="2" charset="2"/>
              <a:buNone/>
            </a:pPr>
            <a:r>
              <a:rPr lang="zh-TW" altLang="en-US" sz="2800" b="1">
                <a:solidFill>
                  <a:srgbClr val="00000C"/>
                </a:solidFill>
                <a:latin typeface="標楷體" panose="02010601000101010101" pitchFamily="2" charset="-120"/>
                <a:ea typeface="標楷體" panose="02010601000101010101" pitchFamily="2" charset="-120"/>
              </a:rPr>
              <a:t>其他優良事蹟</a:t>
            </a:r>
          </a:p>
        </p:txBody>
      </p:sp>
    </p:spTree>
  </p:cSld>
  <p:clrMapOvr>
    <a:masterClrMapping/>
  </p:clrMapOvr>
  <p:transition spd="slow">
    <p:whee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a:extLst>
              <a:ext uri="{FF2B5EF4-FFF2-40B4-BE49-F238E27FC236}">
                <a16:creationId xmlns:a16="http://schemas.microsoft.com/office/drawing/2014/main" id="{359B10E3-F1D2-B084-E681-70F21C1EEBCC}"/>
              </a:ext>
            </a:extLst>
          </p:cNvPr>
          <p:cNvSpPr>
            <a:spLocks noChangeArrowheads="1"/>
          </p:cNvSpPr>
          <p:nvPr/>
        </p:nvSpPr>
        <p:spPr bwMode="auto">
          <a:xfrm>
            <a:off x="1547813" y="414338"/>
            <a:ext cx="63357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Narrow" panose="020B0604020202020204" pitchFamily="34" charset="0"/>
                <a:ea typeface="新細明體" panose="02020500000000000000" pitchFamily="18" charset="-120"/>
              </a:defRPr>
            </a:lvl1pPr>
            <a:lvl2pPr marL="742950" indent="-285750">
              <a:defRPr kumimoji="1" sz="2400">
                <a:solidFill>
                  <a:schemeClr val="tx1"/>
                </a:solidFill>
                <a:latin typeface="Arial Narrow" panose="020B0604020202020204" pitchFamily="34" charset="0"/>
                <a:ea typeface="新細明體" panose="02020500000000000000" pitchFamily="18" charset="-120"/>
              </a:defRPr>
            </a:lvl2pPr>
            <a:lvl3pPr marL="1143000" indent="-228600">
              <a:defRPr kumimoji="1" sz="2400">
                <a:solidFill>
                  <a:schemeClr val="tx1"/>
                </a:solidFill>
                <a:latin typeface="Arial Narrow" panose="020B0604020202020204" pitchFamily="34" charset="0"/>
                <a:ea typeface="新細明體" panose="02020500000000000000" pitchFamily="18" charset="-120"/>
              </a:defRPr>
            </a:lvl3pPr>
            <a:lvl4pPr marL="1600200" indent="-228600">
              <a:defRPr kumimoji="1" sz="2400">
                <a:solidFill>
                  <a:schemeClr val="tx1"/>
                </a:solidFill>
                <a:latin typeface="Arial Narrow" panose="020B0604020202020204" pitchFamily="34" charset="0"/>
                <a:ea typeface="新細明體" panose="02020500000000000000" pitchFamily="18" charset="-120"/>
              </a:defRPr>
            </a:lvl4pPr>
            <a:lvl5pPr marL="2057400" indent="-228600">
              <a:defRPr kumimoji="1" sz="2400">
                <a:solidFill>
                  <a:schemeClr val="tx1"/>
                </a:solidFill>
                <a:latin typeface="Arial Narrow"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9pPr>
          </a:lstStyle>
          <a:p>
            <a:pPr eaLnBrk="1" hangingPunct="1"/>
            <a:r>
              <a:rPr lang="zh-TW" altLang="en-US" sz="6600" b="1">
                <a:solidFill>
                  <a:srgbClr val="660033"/>
                </a:solidFill>
                <a:latin typeface="標楷體" panose="02010601000101010101" pitchFamily="2" charset="-120"/>
                <a:ea typeface="標楷體" panose="02010601000101010101" pitchFamily="2" charset="-120"/>
              </a:rPr>
              <a:t>評量方式及重點</a:t>
            </a:r>
            <a:r>
              <a:rPr lang="zh-TW" altLang="en-US" sz="8800">
                <a:solidFill>
                  <a:schemeClr val="tx2"/>
                </a:solidFill>
                <a:latin typeface="標楷體" panose="02010601000101010101" pitchFamily="2" charset="-120"/>
                <a:ea typeface="標楷體" panose="02010601000101010101" pitchFamily="2" charset="-120"/>
              </a:rPr>
              <a:t> </a:t>
            </a:r>
          </a:p>
        </p:txBody>
      </p:sp>
      <p:sp>
        <p:nvSpPr>
          <p:cNvPr id="16387" name="Rectangle 9">
            <a:extLst>
              <a:ext uri="{FF2B5EF4-FFF2-40B4-BE49-F238E27FC236}">
                <a16:creationId xmlns:a16="http://schemas.microsoft.com/office/drawing/2014/main" id="{806A71EE-F917-5C2D-F60F-8C2957BE0191}"/>
              </a:ext>
            </a:extLst>
          </p:cNvPr>
          <p:cNvSpPr>
            <a:spLocks noChangeArrowheads="1"/>
          </p:cNvSpPr>
          <p:nvPr/>
        </p:nvSpPr>
        <p:spPr bwMode="auto">
          <a:xfrm>
            <a:off x="395288" y="1412875"/>
            <a:ext cx="82296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2400">
                <a:solidFill>
                  <a:schemeClr val="tx1"/>
                </a:solidFill>
                <a:latin typeface="Arial Narrow" panose="020B0604020202020204" pitchFamily="34" charset="0"/>
                <a:ea typeface="新細明體" panose="02020500000000000000" pitchFamily="18" charset="-120"/>
              </a:defRPr>
            </a:lvl1pPr>
            <a:lvl2pPr marL="742950" indent="-285750">
              <a:defRPr kumimoji="1" sz="2400">
                <a:solidFill>
                  <a:schemeClr val="tx1"/>
                </a:solidFill>
                <a:latin typeface="Arial Narrow" panose="020B0604020202020204" pitchFamily="34" charset="0"/>
                <a:ea typeface="新細明體" panose="02020500000000000000" pitchFamily="18" charset="-120"/>
              </a:defRPr>
            </a:lvl2pPr>
            <a:lvl3pPr marL="1143000" indent="-228600">
              <a:defRPr kumimoji="1" sz="2400">
                <a:solidFill>
                  <a:schemeClr val="tx1"/>
                </a:solidFill>
                <a:latin typeface="Arial Narrow" panose="020B0604020202020204" pitchFamily="34" charset="0"/>
                <a:ea typeface="新細明體" panose="02020500000000000000" pitchFamily="18" charset="-120"/>
              </a:defRPr>
            </a:lvl3pPr>
            <a:lvl4pPr marL="1600200" indent="-228600">
              <a:defRPr kumimoji="1" sz="2400">
                <a:solidFill>
                  <a:schemeClr val="tx1"/>
                </a:solidFill>
                <a:latin typeface="Arial Narrow" panose="020B0604020202020204" pitchFamily="34" charset="0"/>
                <a:ea typeface="新細明體" panose="02020500000000000000" pitchFamily="18" charset="-120"/>
              </a:defRPr>
            </a:lvl4pPr>
            <a:lvl5pPr marL="2057400" indent="-228600">
              <a:defRPr kumimoji="1" sz="2400">
                <a:solidFill>
                  <a:schemeClr val="tx1"/>
                </a:solidFill>
                <a:latin typeface="Arial Narrow"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9pPr>
          </a:lstStyle>
          <a:p>
            <a:pPr eaLnBrk="1" hangingPunct="1">
              <a:lnSpc>
                <a:spcPct val="80000"/>
              </a:lnSpc>
              <a:spcBef>
                <a:spcPct val="20000"/>
              </a:spcBef>
              <a:buClr>
                <a:srgbClr val="FFFF00"/>
              </a:buClr>
              <a:buSzPct val="80000"/>
              <a:buFont typeface="Wingdings" pitchFamily="2" charset="2"/>
              <a:buChar char="®"/>
            </a:pPr>
            <a:r>
              <a:rPr lang="zh-TW" altLang="en-US" sz="2800" b="1" dirty="0">
                <a:solidFill>
                  <a:srgbClr val="00000C"/>
                </a:solidFill>
                <a:latin typeface="標楷體" panose="02010601000101010101" pitchFamily="2" charset="-120"/>
                <a:ea typeface="標楷體" panose="02010601000101010101" pitchFamily="2" charset="-120"/>
              </a:rPr>
              <a:t>（一）</a:t>
            </a:r>
            <a:r>
              <a:rPr lang="zh-TW" altLang="en-US" sz="2800" b="1" dirty="0">
                <a:solidFill>
                  <a:srgbClr val="CC0099"/>
                </a:solidFill>
                <a:latin typeface="標楷體" panose="02010601000101010101" pitchFamily="2" charset="-120"/>
                <a:ea typeface="標楷體" panose="02010601000101010101" pitchFamily="2" charset="-120"/>
              </a:rPr>
              <a:t>評量項目</a:t>
            </a:r>
            <a:r>
              <a:rPr lang="zh-TW" altLang="en-US" sz="2800" b="1" dirty="0">
                <a:solidFill>
                  <a:srgbClr val="00000C"/>
                </a:solidFill>
                <a:latin typeface="標楷體" panose="02010601000101010101" pitchFamily="2" charset="-120"/>
                <a:ea typeface="標楷體" panose="02010601000101010101" pitchFamily="2" charset="-120"/>
              </a:rPr>
              <a:t>：期中評量、期末評量、學期                </a:t>
            </a:r>
          </a:p>
          <a:p>
            <a:pPr eaLnBrk="1" hangingPunct="1">
              <a:lnSpc>
                <a:spcPct val="80000"/>
              </a:lnSpc>
              <a:spcBef>
                <a:spcPct val="20000"/>
              </a:spcBef>
              <a:buClr>
                <a:srgbClr val="FFFF00"/>
              </a:buClr>
              <a:buSzPct val="80000"/>
              <a:buFont typeface="Wingdings" pitchFamily="2" charset="2"/>
              <a:buNone/>
            </a:pPr>
            <a:r>
              <a:rPr lang="zh-TW" altLang="en-US" sz="2800" b="1" dirty="0">
                <a:solidFill>
                  <a:srgbClr val="00000C"/>
                </a:solidFill>
                <a:latin typeface="標楷體" panose="02010601000101010101" pitchFamily="2" charset="-120"/>
                <a:ea typeface="標楷體" panose="02010601000101010101" pitchFamily="2" charset="-120"/>
              </a:rPr>
              <a:t>                  總成績</a:t>
            </a:r>
            <a:r>
              <a:rPr lang="en-US" altLang="zh-TW" sz="2800" b="1" dirty="0">
                <a:solidFill>
                  <a:srgbClr val="00000C"/>
                </a:solidFill>
                <a:latin typeface="標楷體" panose="02010601000101010101" pitchFamily="2" charset="-120"/>
                <a:ea typeface="標楷體" panose="02010601000101010101" pitchFamily="2" charset="-120"/>
              </a:rPr>
              <a:t>-</a:t>
            </a:r>
          </a:p>
          <a:p>
            <a:pPr eaLnBrk="1" hangingPunct="1">
              <a:lnSpc>
                <a:spcPct val="80000"/>
              </a:lnSpc>
              <a:spcBef>
                <a:spcPct val="20000"/>
              </a:spcBef>
              <a:buClr>
                <a:srgbClr val="FFFF00"/>
              </a:buClr>
              <a:buSzPct val="80000"/>
              <a:buFont typeface="Wingdings" pitchFamily="2" charset="2"/>
              <a:buNone/>
            </a:pPr>
            <a:r>
              <a:rPr lang="zh-TW" altLang="en-US" sz="2800" b="1" dirty="0">
                <a:solidFill>
                  <a:srgbClr val="00000C"/>
                </a:solidFill>
                <a:latin typeface="標楷體" panose="02010601000101010101" pitchFamily="2" charset="-120"/>
                <a:ea typeface="標楷體" panose="02010601000101010101" pitchFamily="2" charset="-120"/>
              </a:rPr>
              <a:t>期中評量</a:t>
            </a:r>
            <a:r>
              <a:rPr lang="en-US" altLang="zh-TW" sz="2800" b="1" dirty="0">
                <a:solidFill>
                  <a:srgbClr val="00000C"/>
                </a:solidFill>
                <a:latin typeface="標楷體" panose="02010601000101010101" pitchFamily="2" charset="-120"/>
                <a:ea typeface="標楷體" panose="02010601000101010101" pitchFamily="2" charset="-120"/>
              </a:rPr>
              <a:t>(11/2~11/3)</a:t>
            </a:r>
            <a:r>
              <a:rPr lang="zh-TW" altLang="en-US" sz="2800" b="1" dirty="0">
                <a:solidFill>
                  <a:srgbClr val="00000C"/>
                </a:solidFill>
                <a:latin typeface="標楷體" panose="02010601000101010101" pitchFamily="2" charset="-120"/>
                <a:ea typeface="標楷體" panose="02010601000101010101" pitchFamily="2" charset="-120"/>
              </a:rPr>
              <a:t>及期末評量</a:t>
            </a:r>
            <a:r>
              <a:rPr lang="en-US" altLang="zh-TW" sz="2800" b="1" dirty="0">
                <a:solidFill>
                  <a:srgbClr val="00000C"/>
                </a:solidFill>
                <a:latin typeface="標楷體" panose="02010601000101010101" pitchFamily="2" charset="-120"/>
                <a:ea typeface="標楷體" panose="02010601000101010101" pitchFamily="2" charset="-120"/>
              </a:rPr>
              <a:t>(1/10~1/11)</a:t>
            </a:r>
            <a:endParaRPr lang="zh-TW" altLang="en-US" sz="2800" b="1" dirty="0">
              <a:solidFill>
                <a:srgbClr val="00000C"/>
              </a:solidFill>
              <a:latin typeface="標楷體" panose="02010601000101010101" pitchFamily="2" charset="-120"/>
              <a:ea typeface="標楷體" panose="02010601000101010101" pitchFamily="2" charset="-120"/>
            </a:endParaRPr>
          </a:p>
          <a:p>
            <a:pPr eaLnBrk="1" hangingPunct="1">
              <a:lnSpc>
                <a:spcPct val="80000"/>
              </a:lnSpc>
              <a:spcBef>
                <a:spcPct val="20000"/>
              </a:spcBef>
              <a:buClr>
                <a:srgbClr val="FFFF00"/>
              </a:buClr>
              <a:buSzPct val="80000"/>
              <a:buFont typeface="Wingdings" pitchFamily="2" charset="2"/>
              <a:buChar char="®"/>
            </a:pPr>
            <a:r>
              <a:rPr lang="zh-TW" altLang="en-US" sz="2800" b="1" dirty="0">
                <a:solidFill>
                  <a:srgbClr val="00000C"/>
                </a:solidFill>
                <a:latin typeface="標楷體" panose="02010601000101010101" pitchFamily="2" charset="-120"/>
                <a:ea typeface="標楷體" panose="02010601000101010101" pitchFamily="2" charset="-120"/>
              </a:rPr>
              <a:t>（二）</a:t>
            </a:r>
            <a:r>
              <a:rPr lang="zh-TW" altLang="en-US" sz="2800" b="1" dirty="0">
                <a:solidFill>
                  <a:srgbClr val="CC0099"/>
                </a:solidFill>
                <a:latin typeface="標楷體" panose="02010601000101010101" pitchFamily="2" charset="-120"/>
                <a:ea typeface="標楷體" panose="02010601000101010101" pitchFamily="2" charset="-120"/>
              </a:rPr>
              <a:t>成績計算方式</a:t>
            </a:r>
            <a:r>
              <a:rPr lang="zh-TW" altLang="en-US" sz="2800" b="1" dirty="0">
                <a:solidFill>
                  <a:srgbClr val="00000C"/>
                </a:solidFill>
                <a:latin typeface="標楷體" panose="02010601000101010101" pitchFamily="2" charset="-120"/>
                <a:ea typeface="標楷體" panose="02010601000101010101" pitchFamily="2" charset="-120"/>
              </a:rPr>
              <a:t>：</a:t>
            </a:r>
          </a:p>
          <a:p>
            <a:pPr eaLnBrk="1" hangingPunct="1">
              <a:lnSpc>
                <a:spcPct val="80000"/>
              </a:lnSpc>
              <a:spcBef>
                <a:spcPct val="20000"/>
              </a:spcBef>
              <a:buClr>
                <a:srgbClr val="FFFF00"/>
              </a:buClr>
              <a:buSzPct val="80000"/>
              <a:buFont typeface="Wingdings" pitchFamily="2" charset="2"/>
              <a:buChar char="®"/>
            </a:pPr>
            <a:r>
              <a:rPr lang="zh-TW" altLang="en-US" sz="2800" b="1" dirty="0">
                <a:solidFill>
                  <a:srgbClr val="00000C"/>
                </a:solidFill>
                <a:latin typeface="標楷體" panose="02010601000101010101" pitchFamily="2" charset="-120"/>
                <a:ea typeface="標楷體" panose="02010601000101010101" pitchFamily="2" charset="-120"/>
              </a:rPr>
              <a:t>＊期中評量、期末評量</a:t>
            </a:r>
            <a:r>
              <a:rPr lang="en-US" altLang="zh-TW" sz="2800" b="1" dirty="0">
                <a:solidFill>
                  <a:srgbClr val="00000C"/>
                </a:solidFill>
                <a:latin typeface="標楷體" panose="02010601000101010101" pitchFamily="2" charset="-120"/>
                <a:ea typeface="標楷體" panose="02010601000101010101" pitchFamily="2" charset="-120"/>
              </a:rPr>
              <a:t>: </a:t>
            </a:r>
            <a:r>
              <a:rPr lang="zh-TW" altLang="en-US" sz="2800" b="1" dirty="0">
                <a:solidFill>
                  <a:srgbClr val="00000C"/>
                </a:solidFill>
                <a:latin typeface="標楷體" panose="02010601000101010101" pitchFamily="2" charset="-120"/>
                <a:ea typeface="標楷體" panose="02010601000101010101" pitchFamily="2" charset="-120"/>
              </a:rPr>
              <a:t>評量佔</a:t>
            </a:r>
            <a:r>
              <a:rPr lang="en-US" altLang="zh-TW" sz="2800" b="1" dirty="0">
                <a:solidFill>
                  <a:srgbClr val="00000C"/>
                </a:solidFill>
                <a:latin typeface="標楷體" panose="02010601000101010101" pitchFamily="2" charset="-120"/>
                <a:ea typeface="標楷體" panose="02010601000101010101" pitchFamily="2" charset="-120"/>
              </a:rPr>
              <a:t>50%</a:t>
            </a:r>
            <a:r>
              <a:rPr lang="zh-TW" altLang="en-US" sz="2800" b="1" dirty="0">
                <a:solidFill>
                  <a:srgbClr val="00000C"/>
                </a:solidFill>
                <a:latin typeface="標楷體" panose="02010601000101010101" pitchFamily="2" charset="-120"/>
                <a:ea typeface="標楷體" panose="02010601000101010101" pitchFamily="2" charset="-120"/>
              </a:rPr>
              <a:t>，平時佔</a:t>
            </a:r>
            <a:r>
              <a:rPr lang="en-US" altLang="zh-TW" sz="2800" b="1" dirty="0">
                <a:solidFill>
                  <a:srgbClr val="00000C"/>
                </a:solidFill>
                <a:latin typeface="標楷體" panose="02010601000101010101" pitchFamily="2" charset="-120"/>
                <a:ea typeface="標楷體" panose="02010601000101010101" pitchFamily="2" charset="-120"/>
              </a:rPr>
              <a:t>50%    </a:t>
            </a:r>
          </a:p>
          <a:p>
            <a:pPr eaLnBrk="1" hangingPunct="1">
              <a:lnSpc>
                <a:spcPct val="80000"/>
              </a:lnSpc>
              <a:spcBef>
                <a:spcPct val="20000"/>
              </a:spcBef>
              <a:buClr>
                <a:srgbClr val="FFFF00"/>
              </a:buClr>
              <a:buSzPct val="80000"/>
              <a:buFont typeface="Wingdings" pitchFamily="2" charset="2"/>
              <a:buChar char="®"/>
            </a:pPr>
            <a:r>
              <a:rPr lang="zh-TW" altLang="en-US" sz="2800" b="1" dirty="0">
                <a:solidFill>
                  <a:srgbClr val="00000C"/>
                </a:solidFill>
                <a:latin typeface="標楷體" panose="02010601000101010101" pitchFamily="2" charset="-120"/>
                <a:ea typeface="標楷體" panose="02010601000101010101" pitchFamily="2" charset="-120"/>
              </a:rPr>
              <a:t>＊學期總成績－－各科皆採計</a:t>
            </a:r>
          </a:p>
          <a:p>
            <a:pPr eaLnBrk="1" hangingPunct="1">
              <a:lnSpc>
                <a:spcPct val="80000"/>
              </a:lnSpc>
              <a:spcBef>
                <a:spcPct val="20000"/>
              </a:spcBef>
              <a:buClr>
                <a:srgbClr val="FFFF00"/>
              </a:buClr>
              <a:buSzPct val="80000"/>
              <a:buFont typeface="Wingdings" pitchFamily="2" charset="2"/>
              <a:buChar char="®"/>
            </a:pPr>
            <a:r>
              <a:rPr lang="zh-TW" altLang="en-US" sz="2800" b="1" dirty="0">
                <a:solidFill>
                  <a:srgbClr val="00000C"/>
                </a:solidFill>
                <a:latin typeface="標楷體" panose="02010601000101010101" pitchFamily="2" charset="-120"/>
                <a:ea typeface="標楷體" panose="02010601000101010101" pitchFamily="2" charset="-120"/>
              </a:rPr>
              <a:t>（三）</a:t>
            </a:r>
            <a:r>
              <a:rPr lang="zh-TW" altLang="en-US" sz="2800" b="1" dirty="0">
                <a:solidFill>
                  <a:srgbClr val="CC0099"/>
                </a:solidFill>
                <a:latin typeface="標楷體" panose="02010601000101010101" pitchFamily="2" charset="-120"/>
                <a:ea typeface="標楷體" panose="02010601000101010101" pitchFamily="2" charset="-120"/>
              </a:rPr>
              <a:t>平時成績包含</a:t>
            </a:r>
            <a:r>
              <a:rPr lang="zh-TW" altLang="en-US" sz="2800" b="1" dirty="0">
                <a:solidFill>
                  <a:srgbClr val="00000C"/>
                </a:solidFill>
                <a:latin typeface="標楷體" panose="02010601000101010101" pitchFamily="2" charset="-120"/>
                <a:ea typeface="標楷體" panose="02010601000101010101" pitchFamily="2" charset="-120"/>
              </a:rPr>
              <a:t>：</a:t>
            </a:r>
          </a:p>
          <a:p>
            <a:pPr eaLnBrk="1" hangingPunct="1">
              <a:lnSpc>
                <a:spcPct val="80000"/>
              </a:lnSpc>
              <a:spcBef>
                <a:spcPct val="20000"/>
              </a:spcBef>
              <a:buClr>
                <a:srgbClr val="FFFF00"/>
              </a:buClr>
              <a:buSzPct val="80000"/>
              <a:buFont typeface="Wingdings" pitchFamily="2" charset="2"/>
              <a:buChar char="®"/>
            </a:pPr>
            <a:r>
              <a:rPr lang="en-US" altLang="zh-TW" sz="2800" b="1" dirty="0">
                <a:solidFill>
                  <a:srgbClr val="00000C"/>
                </a:solidFill>
                <a:latin typeface="標楷體" panose="02010601000101010101" pitchFamily="2" charset="-120"/>
                <a:ea typeface="標楷體" panose="02010601000101010101" pitchFamily="2" charset="-120"/>
              </a:rPr>
              <a:t>1.</a:t>
            </a:r>
            <a:r>
              <a:rPr lang="zh-TW" altLang="en-US" sz="2800" b="1" dirty="0">
                <a:solidFill>
                  <a:srgbClr val="00000C"/>
                </a:solidFill>
                <a:latin typeface="標楷體" panose="02010601000101010101" pitchFamily="2" charset="-120"/>
                <a:ea typeface="標楷體" panose="02010601000101010101" pitchFamily="2" charset="-120"/>
              </a:rPr>
              <a:t>學習態度：用心聆聽、踴躍發表、積極學習。</a:t>
            </a:r>
          </a:p>
          <a:p>
            <a:pPr eaLnBrk="1" hangingPunct="1">
              <a:lnSpc>
                <a:spcPct val="80000"/>
              </a:lnSpc>
              <a:spcBef>
                <a:spcPct val="20000"/>
              </a:spcBef>
              <a:buClr>
                <a:srgbClr val="FFFF00"/>
              </a:buClr>
              <a:buSzPct val="80000"/>
              <a:buFont typeface="Wingdings" pitchFamily="2" charset="2"/>
              <a:buChar char="®"/>
            </a:pPr>
            <a:r>
              <a:rPr lang="en-US" altLang="zh-TW" sz="2800" b="1" dirty="0">
                <a:solidFill>
                  <a:srgbClr val="00000C"/>
                </a:solidFill>
                <a:latin typeface="標楷體" panose="02010601000101010101" pitchFamily="2" charset="-120"/>
                <a:ea typeface="標楷體" panose="02010601000101010101" pitchFamily="2" charset="-120"/>
              </a:rPr>
              <a:t>2.</a:t>
            </a:r>
            <a:r>
              <a:rPr lang="zh-TW" altLang="en-US" sz="2800" b="1" dirty="0">
                <a:solidFill>
                  <a:srgbClr val="00000C"/>
                </a:solidFill>
                <a:latin typeface="標楷體" panose="02010601000101010101" pitchFamily="2" charset="-120"/>
                <a:ea typeface="標楷體" panose="02010601000101010101" pitchFamily="2" charset="-120"/>
              </a:rPr>
              <a:t>作業表現：（習作）用心習寫且按時完成、確  </a:t>
            </a:r>
            <a:endParaRPr lang="en-US" altLang="zh-TW" sz="2800" b="1" dirty="0">
              <a:solidFill>
                <a:srgbClr val="00000C"/>
              </a:solidFill>
              <a:latin typeface="標楷體" panose="02010601000101010101" pitchFamily="2" charset="-120"/>
              <a:ea typeface="標楷體" panose="02010601000101010101" pitchFamily="2" charset="-120"/>
            </a:endParaRPr>
          </a:p>
          <a:p>
            <a:pPr eaLnBrk="1" hangingPunct="1">
              <a:lnSpc>
                <a:spcPct val="80000"/>
              </a:lnSpc>
              <a:spcBef>
                <a:spcPct val="20000"/>
              </a:spcBef>
              <a:buClr>
                <a:srgbClr val="FFFF00"/>
              </a:buClr>
              <a:buSzPct val="80000"/>
              <a:buFont typeface="Wingdings" pitchFamily="2" charset="2"/>
              <a:buChar char="®"/>
            </a:pPr>
            <a:r>
              <a:rPr lang="zh-TW" altLang="en-US" sz="2800" b="1">
                <a:solidFill>
                  <a:srgbClr val="00000C"/>
                </a:solidFill>
                <a:latin typeface="標楷體" panose="02010601000101010101" pitchFamily="2" charset="-120"/>
                <a:ea typeface="標楷體" panose="02010601000101010101" pitchFamily="2" charset="-120"/>
              </a:rPr>
              <a:t>                      實</a:t>
            </a:r>
            <a:r>
              <a:rPr lang="zh-TW" altLang="en-US" sz="2800" b="1" dirty="0">
                <a:solidFill>
                  <a:srgbClr val="00000C"/>
                </a:solidFill>
                <a:latin typeface="標楷體" panose="02010601000101010101" pitchFamily="2" charset="-120"/>
                <a:ea typeface="標楷體" panose="02010601000101010101" pitchFamily="2" charset="-120"/>
              </a:rPr>
              <a:t>訂正錯誤</a:t>
            </a:r>
          </a:p>
          <a:p>
            <a:pPr eaLnBrk="1" hangingPunct="1">
              <a:lnSpc>
                <a:spcPct val="80000"/>
              </a:lnSpc>
              <a:spcBef>
                <a:spcPct val="20000"/>
              </a:spcBef>
              <a:buClr>
                <a:srgbClr val="FFFF00"/>
              </a:buClr>
              <a:buSzPct val="80000"/>
              <a:buFont typeface="Wingdings" pitchFamily="2" charset="2"/>
              <a:buChar char="®"/>
            </a:pPr>
            <a:r>
              <a:rPr lang="en-US" altLang="zh-TW" sz="2800" b="1" dirty="0">
                <a:solidFill>
                  <a:srgbClr val="00000C"/>
                </a:solidFill>
                <a:latin typeface="標楷體" panose="02010601000101010101" pitchFamily="2" charset="-120"/>
                <a:ea typeface="標楷體" panose="02010601000101010101" pitchFamily="2" charset="-120"/>
              </a:rPr>
              <a:t>3.</a:t>
            </a:r>
            <a:r>
              <a:rPr lang="zh-TW" altLang="en-US" sz="2800" b="1" dirty="0">
                <a:solidFill>
                  <a:srgbClr val="00000C"/>
                </a:solidFill>
                <a:latin typeface="標楷體" panose="02010601000101010101" pitchFamily="2" charset="-120"/>
                <a:ea typeface="標楷體" panose="02010601000101010101" pitchFamily="2" charset="-120"/>
              </a:rPr>
              <a:t>平時考試</a:t>
            </a:r>
            <a:r>
              <a:rPr lang="en-US" altLang="zh-TW" sz="2800" b="1" dirty="0">
                <a:solidFill>
                  <a:srgbClr val="00000C"/>
                </a:solidFill>
                <a:latin typeface="標楷體" panose="02010601000101010101" pitchFamily="2" charset="-120"/>
                <a:ea typeface="標楷體" panose="02010601000101010101" pitchFamily="2" charset="-120"/>
              </a:rPr>
              <a:t>: </a:t>
            </a:r>
            <a:r>
              <a:rPr lang="zh-TW" altLang="en-US" sz="2800" b="1" dirty="0">
                <a:solidFill>
                  <a:srgbClr val="00000C"/>
                </a:solidFill>
                <a:latin typeface="標楷體" panose="02010601000101010101" pitchFamily="2" charset="-120"/>
                <a:ea typeface="標楷體" panose="02010601000101010101" pitchFamily="2" charset="-120"/>
              </a:rPr>
              <a:t>聽寫、複習考</a:t>
            </a:r>
          </a:p>
        </p:txBody>
      </p:sp>
    </p:spTree>
  </p:cSld>
  <p:clrMapOvr>
    <a:masterClrMapping/>
  </p:clrMapOvr>
  <p:transition spd="slow">
    <p:whee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9BEB36-04DE-44D0-9150-D702B4873B32}"/>
              </a:ext>
            </a:extLst>
          </p:cNvPr>
          <p:cNvSpPr>
            <a:spLocks noGrp="1"/>
          </p:cNvSpPr>
          <p:nvPr>
            <p:ph type="title"/>
          </p:nvPr>
        </p:nvSpPr>
        <p:spPr>
          <a:xfrm>
            <a:off x="539750" y="1773238"/>
            <a:ext cx="8064500" cy="4032250"/>
          </a:xfrm>
        </p:spPr>
        <p:txBody>
          <a:bodyPr vert="horz" wrap="square" lIns="91440" tIns="45720" rIns="91440" bIns="45720" numCol="1" anchorCtr="0" compatLnSpc="1">
            <a:prstTxWarp prst="textNoShape">
              <a:avLst/>
            </a:prstTxWarp>
          </a:bodyPr>
          <a:lstStyle/>
          <a:p>
            <a:r>
              <a:rPr lang="en-US" altLang="zh-TW" sz="3600" cap="none" dirty="0">
                <a:solidFill>
                  <a:schemeClr val="bg1"/>
                </a:solidFill>
                <a:latin typeface="標楷體" panose="02010601000101010101" pitchFamily="2" charset="-120"/>
                <a:ea typeface="標楷體" panose="02010601000101010101" pitchFamily="2" charset="-120"/>
              </a:rPr>
              <a:t>1.</a:t>
            </a:r>
            <a:r>
              <a:rPr lang="zh-TW" altLang="en-US" sz="3600" cap="none" dirty="0">
                <a:solidFill>
                  <a:schemeClr val="bg1"/>
                </a:solidFill>
                <a:latin typeface="標楷體" panose="02010601000101010101" pitchFamily="2" charset="-120"/>
                <a:ea typeface="標楷體" panose="02010601000101010101" pitchFamily="2" charset="-120"/>
              </a:rPr>
              <a:t>有關作業的部分</a:t>
            </a:r>
            <a:r>
              <a:rPr lang="en-US" altLang="zh-TW" sz="3600" cap="none" dirty="0">
                <a:solidFill>
                  <a:schemeClr val="bg1"/>
                </a:solidFill>
                <a:latin typeface="標楷體" panose="02010601000101010101" pitchFamily="2" charset="-120"/>
                <a:ea typeface="標楷體" panose="02010601000101010101" pitchFamily="2" charset="-120"/>
              </a:rPr>
              <a:t>~</a:t>
            </a:r>
            <a:r>
              <a:rPr lang="zh-TW" altLang="en-US" sz="3600" cap="none" dirty="0">
                <a:solidFill>
                  <a:schemeClr val="bg1"/>
                </a:solidFill>
                <a:latin typeface="標楷體" panose="02010601000101010101" pitchFamily="2" charset="-120"/>
                <a:ea typeface="標楷體" panose="02010601000101010101" pitchFamily="2" charset="-120"/>
              </a:rPr>
              <a:t>檢查、簽名、訂正</a:t>
            </a:r>
            <a:br>
              <a:rPr lang="en-US" altLang="zh-TW" sz="3600" cap="none" dirty="0">
                <a:solidFill>
                  <a:schemeClr val="bg1"/>
                </a:solidFill>
                <a:latin typeface="標楷體" panose="02010601000101010101" pitchFamily="2" charset="-120"/>
                <a:ea typeface="標楷體" panose="02010601000101010101" pitchFamily="2" charset="-120"/>
              </a:rPr>
            </a:br>
            <a:r>
              <a:rPr lang="en-US" altLang="zh-TW" sz="3600" cap="none" dirty="0">
                <a:solidFill>
                  <a:schemeClr val="bg1"/>
                </a:solidFill>
                <a:latin typeface="標楷體" panose="02010601000101010101" pitchFamily="2" charset="-120"/>
                <a:ea typeface="標楷體" panose="02010601000101010101" pitchFamily="2" charset="-120"/>
              </a:rPr>
              <a:t>2.</a:t>
            </a:r>
            <a:r>
              <a:rPr lang="zh-TW" altLang="en-US" sz="3600" cap="none" dirty="0">
                <a:solidFill>
                  <a:schemeClr val="bg1"/>
                </a:solidFill>
                <a:latin typeface="標楷體" panose="02010601000101010101" pitchFamily="2" charset="-120"/>
                <a:ea typeface="標楷體" panose="02010601000101010101" pitchFamily="2" charset="-120"/>
              </a:rPr>
              <a:t>有關學用品</a:t>
            </a:r>
            <a:r>
              <a:rPr lang="en-US" altLang="zh-TW" sz="3600" cap="none" dirty="0">
                <a:solidFill>
                  <a:schemeClr val="bg1"/>
                </a:solidFill>
                <a:latin typeface="標楷體" panose="02010601000101010101" pitchFamily="2" charset="-120"/>
                <a:ea typeface="標楷體" panose="02010601000101010101" pitchFamily="2" charset="-120"/>
              </a:rPr>
              <a:t>~</a:t>
            </a:r>
            <a:r>
              <a:rPr lang="zh-TW" altLang="en-US" sz="3600" cap="none" dirty="0">
                <a:solidFill>
                  <a:schemeClr val="bg1"/>
                </a:solidFill>
                <a:latin typeface="標楷體" panose="02010601000101010101" pitchFamily="2" charset="-120"/>
                <a:ea typeface="標楷體" panose="02010601000101010101" pitchFamily="2" charset="-120"/>
              </a:rPr>
              <a:t>姓名、準備齊全</a:t>
            </a:r>
            <a:br>
              <a:rPr lang="en-US" altLang="zh-TW" sz="3600" cap="none" dirty="0">
                <a:solidFill>
                  <a:schemeClr val="bg1"/>
                </a:solidFill>
                <a:latin typeface="標楷體" panose="02010601000101010101" pitchFamily="2" charset="-120"/>
                <a:ea typeface="標楷體" panose="02010601000101010101" pitchFamily="2" charset="-120"/>
              </a:rPr>
            </a:br>
            <a:r>
              <a:rPr lang="en-US" altLang="zh-TW" sz="3600" cap="none" dirty="0">
                <a:solidFill>
                  <a:schemeClr val="bg1"/>
                </a:solidFill>
                <a:latin typeface="標楷體" panose="02010601000101010101" pitchFamily="2" charset="-120"/>
                <a:ea typeface="標楷體" panose="02010601000101010101" pitchFamily="2" charset="-120"/>
              </a:rPr>
              <a:t>3.</a:t>
            </a:r>
            <a:r>
              <a:rPr lang="zh-TW" altLang="en-US" sz="3600" cap="none" dirty="0">
                <a:solidFill>
                  <a:schemeClr val="bg1"/>
                </a:solidFill>
                <a:latin typeface="標楷體" panose="02010601000101010101" pitchFamily="2" charset="-120"/>
                <a:ea typeface="標楷體" panose="02010601000101010101" pitchFamily="2" charset="-120"/>
              </a:rPr>
              <a:t>聯絡簿</a:t>
            </a:r>
            <a:r>
              <a:rPr lang="en-US" altLang="zh-TW" sz="3600" cap="none" dirty="0">
                <a:solidFill>
                  <a:schemeClr val="bg1"/>
                </a:solidFill>
                <a:latin typeface="標楷體" panose="02010601000101010101" pitchFamily="2" charset="-120"/>
                <a:ea typeface="標楷體" panose="02010601000101010101" pitchFamily="2" charset="-120"/>
              </a:rPr>
              <a:t>~</a:t>
            </a:r>
            <a:r>
              <a:rPr lang="zh-TW" altLang="en-US" sz="3600" cap="none" dirty="0">
                <a:solidFill>
                  <a:schemeClr val="bg1"/>
                </a:solidFill>
                <a:latin typeface="標楷體" panose="02010601000101010101" pitchFamily="2" charset="-120"/>
                <a:ea typeface="標楷體" panose="02010601000101010101" pitchFamily="2" charset="-120"/>
              </a:rPr>
              <a:t>運動、家事、閱讀、反省、  </a:t>
            </a:r>
            <a:br>
              <a:rPr lang="en-US" altLang="zh-TW" sz="3600" cap="none" dirty="0">
                <a:solidFill>
                  <a:schemeClr val="bg1"/>
                </a:solidFill>
                <a:latin typeface="標楷體" panose="02010601000101010101" pitchFamily="2" charset="-120"/>
                <a:ea typeface="標楷體" panose="02010601000101010101" pitchFamily="2" charset="-120"/>
              </a:rPr>
            </a:br>
            <a:r>
              <a:rPr lang="zh-TW" altLang="en-US" sz="3600" cap="none" dirty="0">
                <a:solidFill>
                  <a:schemeClr val="bg1"/>
                </a:solidFill>
                <a:latin typeface="標楷體" panose="02010601000101010101" pitchFamily="2" charset="-120"/>
                <a:ea typeface="標楷體" panose="02010601000101010101" pitchFamily="2" charset="-120"/>
              </a:rPr>
              <a:t>   讚美、感恩</a:t>
            </a:r>
            <a:r>
              <a:rPr lang="en-US" altLang="zh-TW" sz="3600" cap="none" dirty="0">
                <a:solidFill>
                  <a:schemeClr val="bg1"/>
                </a:solidFill>
                <a:latin typeface="標楷體" panose="02010601000101010101" pitchFamily="2" charset="-120"/>
                <a:ea typeface="標楷體" panose="02010601000101010101" pitchFamily="2" charset="-120"/>
              </a:rPr>
              <a:t>......</a:t>
            </a:r>
            <a:br>
              <a:rPr lang="en-US" altLang="zh-TW" sz="3600" cap="none" dirty="0">
                <a:solidFill>
                  <a:schemeClr val="bg1"/>
                </a:solidFill>
                <a:latin typeface="標楷體" panose="02010601000101010101" pitchFamily="2" charset="-120"/>
                <a:ea typeface="標楷體" panose="02010601000101010101" pitchFamily="2" charset="-120"/>
              </a:rPr>
            </a:br>
            <a:r>
              <a:rPr lang="en-US" altLang="zh-TW" sz="3600" cap="none" dirty="0">
                <a:solidFill>
                  <a:schemeClr val="bg1"/>
                </a:solidFill>
                <a:latin typeface="標楷體" panose="02010601000101010101" pitchFamily="2" charset="-120"/>
                <a:ea typeface="標楷體" panose="02010601000101010101" pitchFamily="2" charset="-120"/>
              </a:rPr>
              <a:t>4.</a:t>
            </a:r>
            <a:r>
              <a:rPr lang="zh-TW" altLang="en-US" sz="3600" cap="none" dirty="0">
                <a:solidFill>
                  <a:schemeClr val="bg1"/>
                </a:solidFill>
                <a:latin typeface="標楷體" panose="02010601000101010101" pitchFamily="2" charset="-120"/>
                <a:ea typeface="標楷體" panose="02010601000101010101" pitchFamily="2" charset="-120"/>
              </a:rPr>
              <a:t>給孩子責任感</a:t>
            </a:r>
            <a:br>
              <a:rPr lang="en-US" altLang="zh-TW" sz="3600" cap="none" dirty="0">
                <a:solidFill>
                  <a:schemeClr val="bg1"/>
                </a:solidFill>
                <a:latin typeface="標楷體" panose="02010601000101010101" pitchFamily="2" charset="-120"/>
                <a:ea typeface="標楷體" panose="02010601000101010101" pitchFamily="2" charset="-120"/>
              </a:rPr>
            </a:br>
            <a:r>
              <a:rPr lang="en-US" altLang="zh-TW" sz="3600" cap="none" dirty="0">
                <a:solidFill>
                  <a:schemeClr val="bg1"/>
                </a:solidFill>
                <a:latin typeface="標楷體" panose="02010601000101010101" pitchFamily="2" charset="-120"/>
                <a:ea typeface="標楷體" panose="02010601000101010101" pitchFamily="2" charset="-120"/>
              </a:rPr>
              <a:t>5.</a:t>
            </a:r>
            <a:r>
              <a:rPr lang="zh-TW" altLang="en-US" sz="3600" cap="none" dirty="0">
                <a:solidFill>
                  <a:schemeClr val="bg1"/>
                </a:solidFill>
                <a:latin typeface="標楷體" panose="02010601000101010101" pitchFamily="2" charset="-120"/>
                <a:ea typeface="標楷體" panose="02010601000101010101" pitchFamily="2" charset="-120"/>
              </a:rPr>
              <a:t>多鼓勵孩子</a:t>
            </a:r>
            <a:br>
              <a:rPr lang="en-US" altLang="zh-TW" sz="3600" cap="none" dirty="0">
                <a:solidFill>
                  <a:schemeClr val="bg1"/>
                </a:solidFill>
                <a:latin typeface="標楷體" panose="02010601000101010101" pitchFamily="2" charset="-120"/>
                <a:ea typeface="標楷體" panose="02010601000101010101" pitchFamily="2" charset="-120"/>
              </a:rPr>
            </a:br>
            <a:r>
              <a:rPr lang="en-US" altLang="zh-TW" sz="3600" cap="none" dirty="0">
                <a:solidFill>
                  <a:schemeClr val="bg1"/>
                </a:solidFill>
                <a:latin typeface="標楷體" panose="02010601000101010101" pitchFamily="2" charset="-120"/>
                <a:ea typeface="標楷體" panose="02010601000101010101" pitchFamily="2" charset="-120"/>
              </a:rPr>
              <a:t>6.</a:t>
            </a:r>
            <a:r>
              <a:rPr lang="zh-TW" altLang="en-US" sz="3600" cap="none" dirty="0">
                <a:solidFill>
                  <a:schemeClr val="bg1"/>
                </a:solidFill>
                <a:latin typeface="標楷體" panose="02010601000101010101" pitchFamily="2" charset="-120"/>
                <a:ea typeface="標楷體" panose="02010601000101010101" pitchFamily="2" charset="-120"/>
              </a:rPr>
              <a:t>孩子在學校發生事情、受傷、生病</a:t>
            </a:r>
            <a:r>
              <a:rPr lang="en-US" altLang="zh-TW" sz="3600" cap="none" dirty="0">
                <a:solidFill>
                  <a:schemeClr val="bg1"/>
                </a:solidFill>
                <a:latin typeface="標楷體" panose="02010601000101010101" pitchFamily="2" charset="-120"/>
                <a:ea typeface="標楷體" panose="02010601000101010101" pitchFamily="2" charset="-120"/>
              </a:rPr>
              <a:t>......</a:t>
            </a:r>
            <a:endParaRPr lang="zh-TW" altLang="en-US" sz="3600" cap="none" dirty="0">
              <a:solidFill>
                <a:schemeClr val="bg1"/>
              </a:solidFill>
              <a:latin typeface="標楷體" panose="02010601000101010101" pitchFamily="2" charset="-120"/>
              <a:ea typeface="標楷體" panose="02010601000101010101" pitchFamily="2" charset="-120"/>
            </a:endParaRPr>
          </a:p>
        </p:txBody>
      </p:sp>
      <p:sp>
        <p:nvSpPr>
          <p:cNvPr id="17411" name="文字版面配置區 2">
            <a:extLst>
              <a:ext uri="{FF2B5EF4-FFF2-40B4-BE49-F238E27FC236}">
                <a16:creationId xmlns:a16="http://schemas.microsoft.com/office/drawing/2014/main" id="{EB92146E-A808-FCAC-7D09-74B3F82A04B5}"/>
              </a:ext>
            </a:extLst>
          </p:cNvPr>
          <p:cNvSpPr>
            <a:spLocks noGrp="1"/>
          </p:cNvSpPr>
          <p:nvPr>
            <p:ph type="body" idx="1"/>
          </p:nvPr>
        </p:nvSpPr>
        <p:spPr bwMode="auto">
          <a:xfrm>
            <a:off x="722313" y="0"/>
            <a:ext cx="7772400" cy="1500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zh-TW" altLang="en-US" sz="5400">
                <a:solidFill>
                  <a:schemeClr val="bg1"/>
                </a:solidFill>
                <a:latin typeface="標楷體" panose="02010601000101010101" pitchFamily="2" charset="-120"/>
                <a:ea typeface="標楷體" panose="02010601000101010101" pitchFamily="2" charset="-120"/>
              </a:rPr>
              <a:t>再多說一點</a:t>
            </a:r>
          </a:p>
        </p:txBody>
      </p:sp>
    </p:spTree>
  </p:cSld>
  <p:clrMapOvr>
    <a:masterClrMapping/>
  </p:clrMapOvr>
  <p:transition spd="slow">
    <p:whee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4FEFD3-0C9B-4CC5-A011-C8BC3E2C852E}"/>
              </a:ext>
            </a:extLst>
          </p:cNvPr>
          <p:cNvSpPr>
            <a:spLocks noGrp="1"/>
          </p:cNvSpPr>
          <p:nvPr>
            <p:ph type="ctrTitle"/>
          </p:nvPr>
        </p:nvSpPr>
        <p:spPr>
          <a:xfrm>
            <a:off x="780740" y="2484909"/>
            <a:ext cx="7772400" cy="1143000"/>
          </a:xfrm>
        </p:spPr>
        <p:txBody>
          <a:bodyPr/>
          <a:lstStyle/>
          <a:p>
            <a:endParaRPr lang="zh-TW" altLang="en-US" dirty="0"/>
          </a:p>
        </p:txBody>
      </p:sp>
      <p:sp>
        <p:nvSpPr>
          <p:cNvPr id="3" name="副標題 2">
            <a:extLst>
              <a:ext uri="{FF2B5EF4-FFF2-40B4-BE49-F238E27FC236}">
                <a16:creationId xmlns:a16="http://schemas.microsoft.com/office/drawing/2014/main" id="{E54F9744-3B3B-4B2E-9C82-9344178709C3}"/>
              </a:ext>
            </a:extLst>
          </p:cNvPr>
          <p:cNvSpPr>
            <a:spLocks noGrp="1"/>
          </p:cNvSpPr>
          <p:nvPr>
            <p:ph type="subTitle" idx="1"/>
          </p:nvPr>
        </p:nvSpPr>
        <p:spPr/>
        <p:txBody>
          <a:bodyPr/>
          <a:lstStyle/>
          <a:p>
            <a:endParaRPr lang="zh-TW" altLang="en-US" dirty="0"/>
          </a:p>
        </p:txBody>
      </p:sp>
      <p:sp>
        <p:nvSpPr>
          <p:cNvPr id="5" name="矩形 4">
            <a:extLst>
              <a:ext uri="{FF2B5EF4-FFF2-40B4-BE49-F238E27FC236}">
                <a16:creationId xmlns:a16="http://schemas.microsoft.com/office/drawing/2014/main" id="{C64A09D8-35CA-4C94-B9EB-EAE28DF850C9}"/>
              </a:ext>
            </a:extLst>
          </p:cNvPr>
          <p:cNvSpPr/>
          <p:nvPr/>
        </p:nvSpPr>
        <p:spPr>
          <a:xfrm>
            <a:off x="1835696" y="756625"/>
            <a:ext cx="6552728" cy="461665"/>
          </a:xfrm>
          <a:prstGeom prst="rect">
            <a:avLst/>
          </a:prstGeom>
        </p:spPr>
        <p:txBody>
          <a:bodyPr wrap="square">
            <a:spAutoFit/>
          </a:bodyPr>
          <a:lstStyle/>
          <a:p>
            <a:r>
              <a:rPr lang="en-US" altLang="zh-TW" b="1" dirty="0">
                <a:solidFill>
                  <a:srgbClr val="373737"/>
                </a:solidFill>
                <a:latin typeface="Arial" panose="020B0604020202020204" pitchFamily="34" charset="0"/>
              </a:rPr>
              <a:t>SDGs </a:t>
            </a:r>
            <a:r>
              <a:rPr lang="zh-TW" altLang="en-US" b="1" dirty="0">
                <a:solidFill>
                  <a:srgbClr val="373737"/>
                </a:solidFill>
                <a:latin typeface="Arial" panose="020B0604020202020204" pitchFamily="34" charset="0"/>
              </a:rPr>
              <a:t>是什麼？永續發展目標</a:t>
            </a:r>
            <a:r>
              <a:rPr lang="en-US" altLang="zh-TW" b="1" dirty="0">
                <a:solidFill>
                  <a:srgbClr val="373737"/>
                </a:solidFill>
                <a:latin typeface="Arial" panose="020B0604020202020204" pitchFamily="34" charset="0"/>
              </a:rPr>
              <a:t>17</a:t>
            </a:r>
            <a:r>
              <a:rPr lang="zh-TW" altLang="en-US" b="1" dirty="0">
                <a:solidFill>
                  <a:srgbClr val="373737"/>
                </a:solidFill>
                <a:latin typeface="Arial" panose="020B0604020202020204" pitchFamily="34" charset="0"/>
              </a:rPr>
              <a:t>項目標</a:t>
            </a:r>
          </a:p>
        </p:txBody>
      </p:sp>
      <p:pic>
        <p:nvPicPr>
          <p:cNvPr id="1026" name="Picture 2" descr="SDGs-SDGs指標-SDGs目標-SDGs是什麼-SDGs台灣案例">
            <a:extLst>
              <a:ext uri="{FF2B5EF4-FFF2-40B4-BE49-F238E27FC236}">
                <a16:creationId xmlns:a16="http://schemas.microsoft.com/office/drawing/2014/main" id="{552FAAB0-3D12-480E-995F-E4C7CE042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40" y="1484784"/>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543290"/>
      </p:ext>
    </p:extLst>
  </p:cSld>
  <p:clrMapOvr>
    <a:masterClrMapping/>
  </p:clrMapOvr>
  <p:transition spd="slow">
    <p:whee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4B352F9-9CF3-ADC3-DD16-FB9E6E0153E1}"/>
              </a:ext>
            </a:extLst>
          </p:cNvPr>
          <p:cNvSpPr>
            <a:spLocks noGrp="1" noChangeArrowheads="1"/>
          </p:cNvSpPr>
          <p:nvPr>
            <p:ph type="ctrTitle"/>
          </p:nvPr>
        </p:nvSpPr>
        <p:spPr bwMode="auto">
          <a:xfrm>
            <a:off x="250825" y="26035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zh-TW" altLang="en-US" sz="5000" b="1">
                <a:solidFill>
                  <a:srgbClr val="660033"/>
                </a:solidFill>
                <a:ea typeface="標楷體" panose="02010601000101010101" pitchFamily="2" charset="-120"/>
              </a:rPr>
              <a:t>孩子的一天</a:t>
            </a:r>
          </a:p>
        </p:txBody>
      </p:sp>
      <p:sp>
        <p:nvSpPr>
          <p:cNvPr id="20483" name="Rectangle 3">
            <a:extLst>
              <a:ext uri="{FF2B5EF4-FFF2-40B4-BE49-F238E27FC236}">
                <a16:creationId xmlns:a16="http://schemas.microsoft.com/office/drawing/2014/main" id="{ADEDAA03-4129-8063-38FE-5B42601DF98B}"/>
              </a:ext>
            </a:extLst>
          </p:cNvPr>
          <p:cNvSpPr>
            <a:spLocks noGrp="1" noChangeArrowheads="1"/>
          </p:cNvSpPr>
          <p:nvPr>
            <p:ph type="subTitle" idx="1"/>
          </p:nvPr>
        </p:nvSpPr>
        <p:spPr bwMode="auto">
          <a:xfrm>
            <a:off x="1619250" y="1412875"/>
            <a:ext cx="69850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a:solidFill>
                  <a:schemeClr val="bg1"/>
                </a:solidFill>
                <a:latin typeface="標楷體" panose="02010601000101010101" pitchFamily="2" charset="-120"/>
                <a:ea typeface="標楷體" panose="02010601000101010101" pitchFamily="2" charset="-120"/>
              </a:rPr>
              <a:t>學校：</a:t>
            </a:r>
            <a:r>
              <a:rPr lang="en-US" altLang="zh-TW">
                <a:solidFill>
                  <a:schemeClr val="bg1"/>
                </a:solidFill>
                <a:latin typeface="標楷體" panose="02010601000101010101" pitchFamily="2" charset="-120"/>
                <a:ea typeface="標楷體" panose="02010601000101010101" pitchFamily="2" charset="-120"/>
              </a:rPr>
              <a:t>5-8</a:t>
            </a:r>
            <a:r>
              <a:rPr lang="zh-TW" altLang="en-US">
                <a:solidFill>
                  <a:schemeClr val="bg1"/>
                </a:solidFill>
                <a:latin typeface="標楷體" panose="02010601000101010101" pitchFamily="2" charset="-120"/>
                <a:ea typeface="標楷體" panose="02010601000101010101" pitchFamily="2" charset="-120"/>
              </a:rPr>
              <a:t>小時</a:t>
            </a:r>
          </a:p>
          <a:p>
            <a:pPr eaLnBrk="1" hangingPunct="1"/>
            <a:r>
              <a:rPr lang="zh-TW" altLang="en-US">
                <a:solidFill>
                  <a:schemeClr val="bg1"/>
                </a:solidFill>
                <a:latin typeface="標楷體" panose="02010601000101010101" pitchFamily="2" charset="-120"/>
                <a:ea typeface="標楷體" panose="02010601000101010101" pitchFamily="2" charset="-120"/>
              </a:rPr>
              <a:t>睡覺：</a:t>
            </a:r>
            <a:r>
              <a:rPr lang="en-US" altLang="zh-TW">
                <a:solidFill>
                  <a:schemeClr val="bg1"/>
                </a:solidFill>
                <a:latin typeface="標楷體" panose="02010601000101010101" pitchFamily="2" charset="-120"/>
                <a:ea typeface="標楷體" panose="02010601000101010101" pitchFamily="2" charset="-120"/>
              </a:rPr>
              <a:t>9-10</a:t>
            </a:r>
            <a:r>
              <a:rPr lang="zh-TW" altLang="en-US">
                <a:solidFill>
                  <a:schemeClr val="bg1"/>
                </a:solidFill>
                <a:latin typeface="標楷體" panose="02010601000101010101" pitchFamily="2" charset="-120"/>
                <a:ea typeface="標楷體" panose="02010601000101010101" pitchFamily="2" charset="-120"/>
              </a:rPr>
              <a:t>小時</a:t>
            </a:r>
          </a:p>
          <a:p>
            <a:pPr eaLnBrk="1" hangingPunct="1"/>
            <a:r>
              <a:rPr lang="zh-TW" altLang="en-US" b="1">
                <a:solidFill>
                  <a:srgbClr val="0000FF"/>
                </a:solidFill>
                <a:latin typeface="標楷體" panose="02010601000101010101" pitchFamily="2" charset="-120"/>
                <a:ea typeface="標楷體" panose="02010601000101010101" pitchFamily="2" charset="-120"/>
              </a:rPr>
              <a:t>剩下的時間是您與孩子的世界</a:t>
            </a:r>
          </a:p>
          <a:p>
            <a:pPr eaLnBrk="1" hangingPunct="1"/>
            <a:r>
              <a:rPr lang="zh-TW" altLang="en-US" b="1">
                <a:solidFill>
                  <a:srgbClr val="0000FF"/>
                </a:solidFill>
                <a:latin typeface="標楷體" panose="02010601000101010101" pitchFamily="2" charset="-120"/>
                <a:ea typeface="標楷體" panose="02010601000101010101" pitchFamily="2" charset="-120"/>
              </a:rPr>
              <a:t>孩子的變化發展</a:t>
            </a:r>
          </a:p>
        </p:txBody>
      </p:sp>
      <p:pic>
        <p:nvPicPr>
          <p:cNvPr id="20484" name="Picture 4" descr="BD05032_">
            <a:extLst>
              <a:ext uri="{FF2B5EF4-FFF2-40B4-BE49-F238E27FC236}">
                <a16:creationId xmlns:a16="http://schemas.microsoft.com/office/drawing/2014/main" id="{F552B380-B2D8-474A-8AAE-655F9EC22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563" y="1239838"/>
            <a:ext cx="129698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11">
            <a:extLst>
              <a:ext uri="{FF2B5EF4-FFF2-40B4-BE49-F238E27FC236}">
                <a16:creationId xmlns:a16="http://schemas.microsoft.com/office/drawing/2014/main" id="{29656DA1-6A94-A632-6855-EE745D797E37}"/>
              </a:ext>
            </a:extLst>
          </p:cNvPr>
          <p:cNvSpPr txBox="1">
            <a:spLocks noChangeArrowheads="1"/>
          </p:cNvSpPr>
          <p:nvPr/>
        </p:nvSpPr>
        <p:spPr bwMode="auto">
          <a:xfrm>
            <a:off x="1763713" y="3860800"/>
            <a:ext cx="71294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Narrow" panose="020B0604020202020204" pitchFamily="34" charset="0"/>
                <a:ea typeface="新細明體" panose="02020500000000000000" pitchFamily="18" charset="-120"/>
              </a:defRPr>
            </a:lvl1pPr>
            <a:lvl2pPr marL="742950" indent="-285750">
              <a:defRPr kumimoji="1" sz="2400">
                <a:solidFill>
                  <a:schemeClr val="tx1"/>
                </a:solidFill>
                <a:latin typeface="Arial Narrow" panose="020B0604020202020204" pitchFamily="34" charset="0"/>
                <a:ea typeface="新細明體" panose="02020500000000000000" pitchFamily="18" charset="-120"/>
              </a:defRPr>
            </a:lvl2pPr>
            <a:lvl3pPr marL="1143000" indent="-228600">
              <a:defRPr kumimoji="1" sz="2400">
                <a:solidFill>
                  <a:schemeClr val="tx1"/>
                </a:solidFill>
                <a:latin typeface="Arial Narrow" panose="020B0604020202020204" pitchFamily="34" charset="0"/>
                <a:ea typeface="新細明體" panose="02020500000000000000" pitchFamily="18" charset="-120"/>
              </a:defRPr>
            </a:lvl3pPr>
            <a:lvl4pPr marL="1600200" indent="-228600">
              <a:defRPr kumimoji="1" sz="2400">
                <a:solidFill>
                  <a:schemeClr val="tx1"/>
                </a:solidFill>
                <a:latin typeface="Arial Narrow" panose="020B0604020202020204" pitchFamily="34" charset="0"/>
                <a:ea typeface="新細明體" panose="02020500000000000000" pitchFamily="18" charset="-120"/>
              </a:defRPr>
            </a:lvl4pPr>
            <a:lvl5pPr marL="2057400" indent="-228600">
              <a:defRPr kumimoji="1" sz="2400">
                <a:solidFill>
                  <a:schemeClr val="tx1"/>
                </a:solidFill>
                <a:latin typeface="Arial Narrow"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9pPr>
          </a:lstStyle>
          <a:p>
            <a:pPr eaLnBrk="1" hangingPunct="1"/>
            <a:r>
              <a:rPr lang="zh-TW" altLang="en-US" sz="9600" b="1">
                <a:solidFill>
                  <a:srgbClr val="FF0000"/>
                </a:solidFill>
                <a:latin typeface="標楷體" panose="02010601000101010101" pitchFamily="2" charset="-120"/>
                <a:ea typeface="標楷體" panose="02010601000101010101" pitchFamily="2" charset="-120"/>
              </a:rPr>
              <a:t>您</a:t>
            </a:r>
            <a:r>
              <a:rPr lang="zh-TW" altLang="en-US" sz="6000" b="1">
                <a:solidFill>
                  <a:srgbClr val="FF0000"/>
                </a:solidFill>
                <a:latin typeface="標楷體" panose="02010601000101010101" pitchFamily="2" charset="-120"/>
                <a:ea typeface="標楷體" panose="02010601000101010101" pitchFamily="2" charset="-120"/>
              </a:rPr>
              <a:t>  </a:t>
            </a:r>
            <a:r>
              <a:rPr lang="zh-TW" altLang="en-US" sz="3200" b="1">
                <a:solidFill>
                  <a:srgbClr val="FF0000"/>
                </a:solidFill>
                <a:latin typeface="標楷體" panose="02010601000101010101" pitchFamily="2" charset="-120"/>
                <a:ea typeface="標楷體" panose="02010601000101010101" pitchFamily="2" charset="-120"/>
              </a:rPr>
              <a:t>舉足輕重</a:t>
            </a:r>
            <a:r>
              <a:rPr lang="zh-TW" altLang="en-US" sz="3000" b="1">
                <a:solidFill>
                  <a:srgbClr val="FF0000"/>
                </a:solidFill>
                <a:latin typeface="標楷體" panose="02010601000101010101" pitchFamily="2" charset="-120"/>
                <a:ea typeface="標楷體" panose="02010601000101010101" pitchFamily="2" charset="-120"/>
              </a:rPr>
              <a:t>     非常重要</a:t>
            </a:r>
          </a:p>
        </p:txBody>
      </p:sp>
      <p:sp>
        <p:nvSpPr>
          <p:cNvPr id="20486" name="Text Box 12">
            <a:extLst>
              <a:ext uri="{FF2B5EF4-FFF2-40B4-BE49-F238E27FC236}">
                <a16:creationId xmlns:a16="http://schemas.microsoft.com/office/drawing/2014/main" id="{C556EE1A-9568-B024-7F10-03C359FDBA69}"/>
              </a:ext>
            </a:extLst>
          </p:cNvPr>
          <p:cNvSpPr txBox="1">
            <a:spLocks noChangeArrowheads="1"/>
          </p:cNvSpPr>
          <p:nvPr/>
        </p:nvSpPr>
        <p:spPr bwMode="auto">
          <a:xfrm>
            <a:off x="900113" y="5576888"/>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Narrow" panose="020B0604020202020204" pitchFamily="34" charset="0"/>
                <a:ea typeface="新細明體" panose="02020500000000000000" pitchFamily="18" charset="-120"/>
              </a:defRPr>
            </a:lvl1pPr>
            <a:lvl2pPr marL="742950" indent="-285750">
              <a:defRPr kumimoji="1" sz="2400">
                <a:solidFill>
                  <a:schemeClr val="tx1"/>
                </a:solidFill>
                <a:latin typeface="Arial Narrow" panose="020B0604020202020204" pitchFamily="34" charset="0"/>
                <a:ea typeface="新細明體" panose="02020500000000000000" pitchFamily="18" charset="-120"/>
              </a:defRPr>
            </a:lvl2pPr>
            <a:lvl3pPr marL="1143000" indent="-228600">
              <a:defRPr kumimoji="1" sz="2400">
                <a:solidFill>
                  <a:schemeClr val="tx1"/>
                </a:solidFill>
                <a:latin typeface="Arial Narrow" panose="020B0604020202020204" pitchFamily="34" charset="0"/>
                <a:ea typeface="新細明體" panose="02020500000000000000" pitchFamily="18" charset="-120"/>
              </a:defRPr>
            </a:lvl3pPr>
            <a:lvl4pPr marL="1600200" indent="-228600">
              <a:defRPr kumimoji="1" sz="2400">
                <a:solidFill>
                  <a:schemeClr val="tx1"/>
                </a:solidFill>
                <a:latin typeface="Arial Narrow" panose="020B0604020202020204" pitchFamily="34" charset="0"/>
                <a:ea typeface="新細明體" panose="02020500000000000000" pitchFamily="18" charset="-120"/>
              </a:defRPr>
            </a:lvl4pPr>
            <a:lvl5pPr marL="2057400" indent="-228600">
              <a:defRPr kumimoji="1" sz="2400">
                <a:solidFill>
                  <a:schemeClr val="tx1"/>
                </a:solidFill>
                <a:latin typeface="Arial Narrow"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9pPr>
          </a:lstStyle>
          <a:p>
            <a:pPr eaLnBrk="1" hangingPunct="1"/>
            <a:r>
              <a:rPr lang="zh-TW" altLang="en-US" sz="3000" b="1">
                <a:solidFill>
                  <a:srgbClr val="61295D"/>
                </a:solidFill>
                <a:ea typeface="標楷體" panose="02010601000101010101" pitchFamily="2" charset="-120"/>
              </a:rPr>
              <a:t>孩子的成長，有您相伴，必定有更佳的表現。</a:t>
            </a:r>
            <a:endParaRPr lang="zh-TW" altLang="en-US">
              <a:solidFill>
                <a:srgbClr val="61295D"/>
              </a:solidFill>
            </a:endParaRPr>
          </a:p>
        </p:txBody>
      </p:sp>
    </p:spTree>
  </p:cSld>
  <p:clrMapOvr>
    <a:masterClrMapping/>
  </p:clrMapOvr>
  <p:transition spd="slow">
    <p:whee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93AA6CCB-A2B8-2F15-76E3-C4FAE5587570}"/>
              </a:ext>
            </a:extLst>
          </p:cNvPr>
          <p:cNvSpPr>
            <a:spLocks noGrp="1" noChangeArrowheads="1"/>
          </p:cNvSpPr>
          <p:nvPr>
            <p:ph type="title"/>
          </p:nvPr>
        </p:nvSpPr>
        <p:spPr bwMode="auto">
          <a:xfrm>
            <a:off x="628650" y="3357563"/>
            <a:ext cx="8515350" cy="2303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zh-TW" altLang="en-US" sz="4800" b="1">
                <a:solidFill>
                  <a:srgbClr val="002060"/>
                </a:solidFill>
                <a:latin typeface="標楷體" panose="02010601000101010101" pitchFamily="2" charset="-120"/>
                <a:ea typeface="標楷體" panose="02010601000101010101" pitchFamily="2" charset="-120"/>
              </a:rPr>
              <a:t>讓我們一同期待孩子展翅高飛</a:t>
            </a:r>
            <a:br>
              <a:rPr lang="en-US" altLang="zh-TW" sz="4800" b="1">
                <a:solidFill>
                  <a:srgbClr val="002060"/>
                </a:solidFill>
                <a:latin typeface="標楷體" panose="02010601000101010101" pitchFamily="2" charset="-120"/>
                <a:ea typeface="標楷體" panose="02010601000101010101" pitchFamily="2" charset="-120"/>
              </a:rPr>
            </a:br>
            <a:r>
              <a:rPr lang="zh-TW" altLang="en-US" sz="4800" b="1">
                <a:solidFill>
                  <a:srgbClr val="002060"/>
                </a:solidFill>
                <a:latin typeface="標楷體" panose="02010601000101010101" pitchFamily="2" charset="-120"/>
                <a:ea typeface="標楷體" panose="02010601000101010101" pitchFamily="2" charset="-120"/>
              </a:rPr>
              <a:t>    引導孩子共創藍海</a:t>
            </a:r>
            <a:br>
              <a:rPr lang="en-US" altLang="zh-TW" sz="4800" b="1">
                <a:solidFill>
                  <a:srgbClr val="002060"/>
                </a:solidFill>
                <a:latin typeface="標楷體" panose="02010601000101010101" pitchFamily="2" charset="-120"/>
                <a:ea typeface="標楷體" panose="02010601000101010101" pitchFamily="2" charset="-120"/>
              </a:rPr>
            </a:br>
            <a:r>
              <a:rPr lang="en-US" altLang="zh-TW" sz="4800" b="1">
                <a:solidFill>
                  <a:srgbClr val="002060"/>
                </a:solidFill>
                <a:latin typeface="標楷體" panose="02010601000101010101" pitchFamily="2" charset="-120"/>
                <a:ea typeface="標楷體" panose="02010601000101010101" pitchFamily="2" charset="-120"/>
              </a:rPr>
              <a:t>1.</a:t>
            </a:r>
            <a:r>
              <a:rPr lang="zh-TW" altLang="en-US" sz="4800" b="1">
                <a:solidFill>
                  <a:srgbClr val="002060"/>
                </a:solidFill>
                <a:latin typeface="標楷體" panose="02010601000101010101" pitchFamily="2" charset="-120"/>
                <a:ea typeface="標楷體" panose="02010601000101010101" pitchFamily="2" charset="-120"/>
              </a:rPr>
              <a:t>觀察力佳  </a:t>
            </a:r>
            <a:r>
              <a:rPr lang="en-US" altLang="zh-TW" sz="4800" b="1">
                <a:solidFill>
                  <a:srgbClr val="002060"/>
                </a:solidFill>
                <a:latin typeface="標楷體" panose="02010601000101010101" pitchFamily="2" charset="-120"/>
                <a:ea typeface="標楷體" panose="02010601000101010101" pitchFamily="2" charset="-120"/>
              </a:rPr>
              <a:t>2.</a:t>
            </a:r>
            <a:r>
              <a:rPr lang="zh-TW" altLang="en-US" sz="4800" b="1">
                <a:solidFill>
                  <a:srgbClr val="002060"/>
                </a:solidFill>
                <a:latin typeface="標楷體" panose="02010601000101010101" pitchFamily="2" charset="-120"/>
                <a:ea typeface="標楷體" panose="02010601000101010101" pitchFamily="2" charset="-120"/>
              </a:rPr>
              <a:t>勇於展現</a:t>
            </a:r>
            <a:br>
              <a:rPr lang="en-US" altLang="zh-TW" sz="4800" b="1">
                <a:solidFill>
                  <a:srgbClr val="002060"/>
                </a:solidFill>
                <a:latin typeface="標楷體" panose="02010601000101010101" pitchFamily="2" charset="-120"/>
                <a:ea typeface="標楷體" panose="02010601000101010101" pitchFamily="2" charset="-120"/>
              </a:rPr>
            </a:br>
            <a:r>
              <a:rPr lang="en-US" altLang="zh-TW" sz="4800" b="1">
                <a:solidFill>
                  <a:srgbClr val="002060"/>
                </a:solidFill>
                <a:latin typeface="標楷體" panose="02010601000101010101" pitchFamily="2" charset="-120"/>
                <a:ea typeface="標楷體" panose="02010601000101010101" pitchFamily="2" charset="-120"/>
              </a:rPr>
              <a:t>3.</a:t>
            </a:r>
            <a:r>
              <a:rPr lang="zh-TW" altLang="en-US" sz="4800" b="1">
                <a:solidFill>
                  <a:srgbClr val="002060"/>
                </a:solidFill>
                <a:latin typeface="標楷體" panose="02010601000101010101" pitchFamily="2" charset="-120"/>
                <a:ea typeface="標楷體" panose="02010601000101010101" pitchFamily="2" charset="-120"/>
              </a:rPr>
              <a:t>富有創意  </a:t>
            </a:r>
            <a:r>
              <a:rPr lang="en-US" altLang="zh-TW" sz="4800" b="1">
                <a:solidFill>
                  <a:srgbClr val="002060"/>
                </a:solidFill>
                <a:latin typeface="標楷體" panose="02010601000101010101" pitchFamily="2" charset="-120"/>
                <a:ea typeface="標楷體" panose="02010601000101010101" pitchFamily="2" charset="-120"/>
              </a:rPr>
              <a:t>4.</a:t>
            </a:r>
            <a:r>
              <a:rPr lang="zh-TW" altLang="en-US" sz="4800" b="1">
                <a:solidFill>
                  <a:srgbClr val="002060"/>
                </a:solidFill>
                <a:latin typeface="標楷體" panose="02010601000101010101" pitchFamily="2" charset="-120"/>
                <a:ea typeface="標楷體" panose="02010601000101010101" pitchFamily="2" charset="-120"/>
              </a:rPr>
              <a:t>看見獨特</a:t>
            </a:r>
            <a:br>
              <a:rPr lang="en-US" altLang="zh-TW" sz="4800" b="1">
                <a:solidFill>
                  <a:srgbClr val="002060"/>
                </a:solidFill>
                <a:latin typeface="標楷體" panose="02010601000101010101" pitchFamily="2" charset="-120"/>
                <a:ea typeface="標楷體" panose="02010601000101010101" pitchFamily="2" charset="-120"/>
              </a:rPr>
            </a:br>
            <a:r>
              <a:rPr lang="en-US" altLang="zh-TW" sz="4800" b="1">
                <a:solidFill>
                  <a:srgbClr val="002060"/>
                </a:solidFill>
                <a:latin typeface="標楷體" panose="02010601000101010101" pitchFamily="2" charset="-120"/>
                <a:ea typeface="標楷體" panose="02010601000101010101" pitchFamily="2" charset="-120"/>
              </a:rPr>
              <a:t>5.</a:t>
            </a:r>
            <a:r>
              <a:rPr lang="zh-TW" altLang="en-US" sz="4800" b="1">
                <a:solidFill>
                  <a:srgbClr val="002060"/>
                </a:solidFill>
                <a:latin typeface="標楷體" panose="02010601000101010101" pitchFamily="2" charset="-120"/>
                <a:ea typeface="標楷體" panose="02010601000101010101" pitchFamily="2" charset="-120"/>
              </a:rPr>
              <a:t>行銷自我  </a:t>
            </a:r>
            <a:r>
              <a:rPr lang="en-US" altLang="zh-TW" sz="4800" b="1">
                <a:solidFill>
                  <a:srgbClr val="002060"/>
                </a:solidFill>
                <a:latin typeface="標楷體" panose="02010601000101010101" pitchFamily="2" charset="-120"/>
                <a:ea typeface="標楷體" panose="02010601000101010101" pitchFamily="2" charset="-120"/>
              </a:rPr>
              <a:t>6.</a:t>
            </a:r>
            <a:r>
              <a:rPr lang="zh-TW" altLang="en-US" sz="4800" b="1">
                <a:solidFill>
                  <a:srgbClr val="002060"/>
                </a:solidFill>
                <a:latin typeface="標楷體" panose="02010601000101010101" pitchFamily="2" charset="-120"/>
                <a:ea typeface="標楷體" panose="02010601000101010101" pitchFamily="2" charset="-120"/>
              </a:rPr>
              <a:t>接受公評</a:t>
            </a:r>
            <a:br>
              <a:rPr lang="en-US" altLang="zh-TW" sz="4800" b="1">
                <a:solidFill>
                  <a:srgbClr val="002060"/>
                </a:solidFill>
                <a:latin typeface="標楷體" panose="02010601000101010101" pitchFamily="2" charset="-120"/>
                <a:ea typeface="標楷體" panose="02010601000101010101" pitchFamily="2" charset="-120"/>
              </a:rPr>
            </a:br>
            <a:endParaRPr lang="zh-TW" altLang="en-US" sz="4800" b="1">
              <a:solidFill>
                <a:srgbClr val="002060"/>
              </a:solidFill>
              <a:latin typeface="標楷體" panose="02010601000101010101" pitchFamily="2" charset="-120"/>
              <a:ea typeface="標楷體" panose="02010601000101010101" pitchFamily="2" charset="-120"/>
            </a:endParaRPr>
          </a:p>
        </p:txBody>
      </p:sp>
    </p:spTree>
  </p:cSld>
  <p:clrMapOvr>
    <a:masterClrMapping/>
  </p:clrMapOvr>
  <p:transition spd="slow">
    <p:whee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258132-FAB9-48A7-9D19-651C631BA10A}"/>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F4DB03C9-1A67-4BF3-B886-AB446A4F5BA0}"/>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78BF0386-D4FA-4F8D-B5CA-DCE1CBE14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6" y="25888"/>
            <a:ext cx="9144000" cy="6508932"/>
          </a:xfrm>
          <a:prstGeom prst="rect">
            <a:avLst/>
          </a:prstGeom>
        </p:spPr>
      </p:pic>
    </p:spTree>
    <p:extLst>
      <p:ext uri="{BB962C8B-B14F-4D97-AF65-F5344CB8AC3E}">
        <p14:creationId xmlns:p14="http://schemas.microsoft.com/office/powerpoint/2010/main" val="2635242357"/>
      </p:ext>
    </p:extLst>
  </p:cSld>
  <p:clrMapOvr>
    <a:masterClrMapping/>
  </p:clrMapOvr>
  <p:transition spd="slow">
    <p:whee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CE06EC9-BD89-2F33-0140-9953911290F7}"/>
              </a:ext>
            </a:extLst>
          </p:cNvPr>
          <p:cNvSpPr>
            <a:spLocks noGrp="1" noChangeArrowheads="1"/>
          </p:cNvSpPr>
          <p:nvPr>
            <p:ph type="ctrTitle"/>
          </p:nvPr>
        </p:nvSpPr>
        <p:spPr bwMode="auto">
          <a:xfrm>
            <a:off x="1042988" y="404813"/>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ctr" eaLnBrk="1" hangingPunct="1"/>
            <a:r>
              <a:rPr lang="zh-TW" altLang="en-US" sz="8000" b="1">
                <a:solidFill>
                  <a:srgbClr val="660033"/>
                </a:solidFill>
                <a:ea typeface="標楷體" panose="02010601000101010101" pitchFamily="2" charset="-120"/>
              </a:rPr>
              <a:t>散         會</a:t>
            </a:r>
          </a:p>
        </p:txBody>
      </p:sp>
      <p:sp>
        <p:nvSpPr>
          <p:cNvPr id="22531" name="Rectangle 3">
            <a:extLst>
              <a:ext uri="{FF2B5EF4-FFF2-40B4-BE49-F238E27FC236}">
                <a16:creationId xmlns:a16="http://schemas.microsoft.com/office/drawing/2014/main" id="{FAD8B4C1-C78C-10F4-E1E4-279F820E5C4B}"/>
              </a:ext>
            </a:extLst>
          </p:cNvPr>
          <p:cNvSpPr>
            <a:spLocks noGrp="1" noChangeArrowheads="1"/>
          </p:cNvSpPr>
          <p:nvPr>
            <p:ph type="subTitle" idx="1"/>
          </p:nvPr>
        </p:nvSpPr>
        <p:spPr bwMode="auto">
          <a:xfrm>
            <a:off x="2319338" y="2095500"/>
            <a:ext cx="6400800" cy="3581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4000" b="1" dirty="0">
                <a:solidFill>
                  <a:schemeClr val="bg1"/>
                </a:solidFill>
                <a:latin typeface="標楷體" panose="02010601000101010101" pitchFamily="2" charset="-120"/>
                <a:ea typeface="標楷體" panose="02010601000101010101" pitchFamily="2" charset="-120"/>
              </a:rPr>
              <a:t>敬祝</a:t>
            </a:r>
          </a:p>
          <a:p>
            <a:pPr eaLnBrk="1" hangingPunct="1"/>
            <a:r>
              <a:rPr lang="zh-TW" altLang="en-US" sz="4000" b="1" dirty="0">
                <a:solidFill>
                  <a:schemeClr val="bg1"/>
                </a:solidFill>
                <a:latin typeface="標楷體" panose="02010601000101010101" pitchFamily="2" charset="-120"/>
                <a:ea typeface="標楷體" panose="02010601000101010101" pitchFamily="2" charset="-120"/>
              </a:rPr>
              <a:t>各位家長</a:t>
            </a:r>
          </a:p>
          <a:p>
            <a:pPr eaLnBrk="1" hangingPunct="1"/>
            <a:r>
              <a:rPr lang="zh-TW" altLang="en-US" sz="4000" b="1" dirty="0">
                <a:solidFill>
                  <a:schemeClr val="bg1"/>
                </a:solidFill>
                <a:latin typeface="標楷體" panose="02010601000101010101" pitchFamily="2" charset="-120"/>
                <a:ea typeface="標楷體" panose="02010601000101010101" pitchFamily="2" charset="-120"/>
              </a:rPr>
              <a:t>  闔府平安</a:t>
            </a:r>
          </a:p>
          <a:p>
            <a:pPr eaLnBrk="1" hangingPunct="1"/>
            <a:r>
              <a:rPr lang="zh-TW" altLang="en-US" sz="4000" b="1" dirty="0">
                <a:solidFill>
                  <a:schemeClr val="bg1"/>
                </a:solidFill>
                <a:latin typeface="標楷體" panose="02010601000101010101" pitchFamily="2" charset="-120"/>
                <a:ea typeface="標楷體" panose="02010601000101010101" pitchFamily="2" charset="-120"/>
              </a:rPr>
              <a:t>   事事順心如意！</a:t>
            </a:r>
          </a:p>
          <a:p>
            <a:pPr eaLnBrk="1" hangingPunct="1"/>
            <a:r>
              <a:rPr lang="zh-TW" altLang="en-US" sz="4000" b="1" dirty="0">
                <a:solidFill>
                  <a:schemeClr val="bg1"/>
                </a:solidFill>
                <a:latin typeface="標楷體" panose="02010601000101010101" pitchFamily="2" charset="-120"/>
                <a:ea typeface="標楷體" panose="02010601000101010101" pitchFamily="2" charset="-120"/>
              </a:rPr>
              <a:t>               </a:t>
            </a:r>
          </a:p>
        </p:txBody>
      </p:sp>
      <p:pic>
        <p:nvPicPr>
          <p:cNvPr id="22532" name="Picture 7" descr="butterfly">
            <a:hlinkClick r:id="rId3" action="ppaction://hlinkpres?slideindex=1&amp;slidetitle="/>
            <a:extLst>
              <a:ext uri="{FF2B5EF4-FFF2-40B4-BE49-F238E27FC236}">
                <a16:creationId xmlns:a16="http://schemas.microsoft.com/office/drawing/2014/main" id="{20052990-B0E7-9332-0DA6-487D2D543B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052513"/>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butterfly">
            <a:hlinkClick r:id="rId3" action="ppaction://hlinkpres?slideindex=1&amp;slidetitle="/>
            <a:extLst>
              <a:ext uri="{FF2B5EF4-FFF2-40B4-BE49-F238E27FC236}">
                <a16:creationId xmlns:a16="http://schemas.microsoft.com/office/drawing/2014/main" id="{8432A9FE-7B7D-CF17-9A4F-D5DCD38E117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1700213"/>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butterfly">
            <a:hlinkClick r:id="rId3" action="ppaction://hlinkpres?slideindex=1&amp;slidetitle="/>
            <a:extLst>
              <a:ext uri="{FF2B5EF4-FFF2-40B4-BE49-F238E27FC236}">
                <a16:creationId xmlns:a16="http://schemas.microsoft.com/office/drawing/2014/main" id="{46D706F5-F235-A646-C60C-D277A88C3EF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852738"/>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butterfly">
            <a:hlinkClick r:id="rId3" action="ppaction://hlinkpres?slideindex=1&amp;slidetitle="/>
            <a:extLst>
              <a:ext uri="{FF2B5EF4-FFF2-40B4-BE49-F238E27FC236}">
                <a16:creationId xmlns:a16="http://schemas.microsoft.com/office/drawing/2014/main" id="{75CB77F3-5BBF-8797-15B0-BE71C795C8F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2781300"/>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1" descr="butterfly">
            <a:hlinkClick r:id="rId3" action="ppaction://hlinkpres?slideindex=1&amp;slidetitle="/>
            <a:extLst>
              <a:ext uri="{FF2B5EF4-FFF2-40B4-BE49-F238E27FC236}">
                <a16:creationId xmlns:a16="http://schemas.microsoft.com/office/drawing/2014/main" id="{D1A82C6C-9AA2-66E9-D51C-51A51510CC8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3357563"/>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2" descr="butterfly">
            <a:hlinkClick r:id="rId3" action="ppaction://hlinkpres?slideindex=1&amp;slidetitle="/>
            <a:extLst>
              <a:ext uri="{FF2B5EF4-FFF2-40B4-BE49-F238E27FC236}">
                <a16:creationId xmlns:a16="http://schemas.microsoft.com/office/drawing/2014/main" id="{41E68F5F-1531-8FA1-053C-6E81292E026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773238"/>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3" descr="butterfly">
            <a:hlinkClick r:id="rId3" action="ppaction://hlinkpres?slideindex=1&amp;slidetitle="/>
            <a:extLst>
              <a:ext uri="{FF2B5EF4-FFF2-40B4-BE49-F238E27FC236}">
                <a16:creationId xmlns:a16="http://schemas.microsoft.com/office/drawing/2014/main" id="{140868A0-3D92-4090-423E-1A93DEBD81B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205038"/>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4" descr="butterfly">
            <a:hlinkClick r:id="rId3" action="ppaction://hlinkpres?slideindex=1&amp;slidetitle="/>
            <a:extLst>
              <a:ext uri="{FF2B5EF4-FFF2-40B4-BE49-F238E27FC236}">
                <a16:creationId xmlns:a16="http://schemas.microsoft.com/office/drawing/2014/main" id="{29ACE346-F9F2-BD93-4398-2623211455A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21310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5" descr="butterfly">
            <a:hlinkClick r:id="rId3" action="ppaction://hlinkpres?slideindex=1&amp;slidetitle="/>
            <a:extLst>
              <a:ext uri="{FF2B5EF4-FFF2-40B4-BE49-F238E27FC236}">
                <a16:creationId xmlns:a16="http://schemas.microsoft.com/office/drawing/2014/main" id="{7C15E2FB-4CCD-D6D5-D645-3ABCB31725C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052513"/>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6" descr="butterfly">
            <a:hlinkClick r:id="rId3" action="ppaction://hlinkpres?slideindex=1&amp;slidetitle="/>
            <a:extLst>
              <a:ext uri="{FF2B5EF4-FFF2-40B4-BE49-F238E27FC236}">
                <a16:creationId xmlns:a16="http://schemas.microsoft.com/office/drawing/2014/main" id="{AE2E63AF-7759-9383-2E3C-3356A3C38FA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42900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7" descr="butterfly">
            <a:hlinkClick r:id="rId3" action="ppaction://hlinkpres?slideindex=1&amp;slidetitle="/>
            <a:extLst>
              <a:ext uri="{FF2B5EF4-FFF2-40B4-BE49-F238E27FC236}">
                <a16:creationId xmlns:a16="http://schemas.microsoft.com/office/drawing/2014/main" id="{66758665-016D-F9C8-61E4-130149FDE5E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2450" y="1857375"/>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00D2FF-A7A6-E0A1-CEE0-044A6B12D866}"/>
              </a:ext>
            </a:extLst>
          </p:cNvPr>
          <p:cNvSpPr>
            <a:spLocks noGrp="1"/>
          </p:cNvSpPr>
          <p:nvPr>
            <p:ph type="title"/>
          </p:nvPr>
        </p:nvSpPr>
        <p:spPr/>
        <p:txBody>
          <a:bodyPr/>
          <a:lstStyle/>
          <a:p>
            <a:endParaRPr kumimoji="1" lang="zh-TW" altLang="en-US" dirty="0"/>
          </a:p>
        </p:txBody>
      </p:sp>
      <p:sp>
        <p:nvSpPr>
          <p:cNvPr id="3" name="內容版面配置區 2">
            <a:extLst>
              <a:ext uri="{FF2B5EF4-FFF2-40B4-BE49-F238E27FC236}">
                <a16:creationId xmlns:a16="http://schemas.microsoft.com/office/drawing/2014/main" id="{1217AD82-A250-BC37-0F2D-1C71E11B7EFC}"/>
              </a:ext>
            </a:extLst>
          </p:cNvPr>
          <p:cNvSpPr>
            <a:spLocks noGrp="1"/>
          </p:cNvSpPr>
          <p:nvPr>
            <p:ph idx="1"/>
          </p:nvPr>
        </p:nvSpPr>
        <p:spPr/>
        <p:txBody>
          <a:bodyPr/>
          <a:lstStyle/>
          <a:p>
            <a:endParaRPr kumimoji="1" lang="zh-TW" altLang="en-US" dirty="0"/>
          </a:p>
        </p:txBody>
      </p:sp>
      <p:sp>
        <p:nvSpPr>
          <p:cNvPr id="4" name="文字方塊 3">
            <a:extLst>
              <a:ext uri="{FF2B5EF4-FFF2-40B4-BE49-F238E27FC236}">
                <a16:creationId xmlns:a16="http://schemas.microsoft.com/office/drawing/2014/main" id="{C86C5585-F969-A149-5D2E-B5C84EA1472F}"/>
              </a:ext>
            </a:extLst>
          </p:cNvPr>
          <p:cNvSpPr txBox="1"/>
          <p:nvPr/>
        </p:nvSpPr>
        <p:spPr>
          <a:xfrm>
            <a:off x="1583668" y="2276872"/>
            <a:ext cx="5976664" cy="1569660"/>
          </a:xfrm>
          <a:prstGeom prst="rect">
            <a:avLst/>
          </a:prstGeom>
          <a:noFill/>
        </p:spPr>
        <p:txBody>
          <a:bodyPr wrap="square" rtlCol="0">
            <a:spAutoFit/>
          </a:bodyPr>
          <a:lstStyle/>
          <a:p>
            <a:r>
              <a:rPr kumimoji="1" lang="zh-TW" altLang="en-US" sz="9600" dirty="0">
                <a:solidFill>
                  <a:srgbClr val="FF0000"/>
                </a:solidFill>
                <a:latin typeface="Kaiti TC" panose="02010600040101010101" pitchFamily="2" charset="-120"/>
                <a:ea typeface="Kaiti TC" panose="02010600040101010101" pitchFamily="2" charset="-120"/>
              </a:rPr>
              <a:t>自我介紹</a:t>
            </a:r>
          </a:p>
        </p:txBody>
      </p:sp>
    </p:spTree>
    <p:extLst>
      <p:ext uri="{BB962C8B-B14F-4D97-AF65-F5344CB8AC3E}">
        <p14:creationId xmlns:p14="http://schemas.microsoft.com/office/powerpoint/2010/main" val="2332506843"/>
      </p:ext>
    </p:extLst>
  </p:cSld>
  <p:clrMapOvr>
    <a:masterClrMapping/>
  </p:clrMapOvr>
  <p:transition spd="slow">
    <p:whee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27BCD8-94C3-4891-B214-6D4BF2CFC353}"/>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F187414A-B852-44CC-B190-452F3AA99793}"/>
              </a:ext>
            </a:extLst>
          </p:cNvPr>
          <p:cNvSpPr>
            <a:spLocks noGrp="1"/>
          </p:cNvSpPr>
          <p:nvPr>
            <p:ph type="subTitle" idx="1"/>
          </p:nvPr>
        </p:nvSpPr>
        <p:spPr/>
        <p:txBody>
          <a:bodyPr/>
          <a:lstStyle/>
          <a:p>
            <a:endParaRPr lang="zh-TW" altLang="en-US"/>
          </a:p>
        </p:txBody>
      </p:sp>
      <p:pic>
        <p:nvPicPr>
          <p:cNvPr id="4" name="圖片 3">
            <a:extLst>
              <a:ext uri="{FF2B5EF4-FFF2-40B4-BE49-F238E27FC236}">
                <a16:creationId xmlns:a16="http://schemas.microsoft.com/office/drawing/2014/main" id="{6C1D8453-FC02-400A-9B11-3ED187D8CB76}"/>
              </a:ext>
            </a:extLst>
          </p:cNvPr>
          <p:cNvPicPr>
            <a:picLocks noChangeAspect="1"/>
          </p:cNvPicPr>
          <p:nvPr/>
        </p:nvPicPr>
        <p:blipFill>
          <a:blip r:embed="rId2"/>
          <a:stretch>
            <a:fillRect/>
          </a:stretch>
        </p:blipFill>
        <p:spPr>
          <a:xfrm>
            <a:off x="481229" y="1536028"/>
            <a:ext cx="8181541" cy="3785944"/>
          </a:xfrm>
          <a:prstGeom prst="rect">
            <a:avLst/>
          </a:prstGeom>
        </p:spPr>
      </p:pic>
    </p:spTree>
    <p:extLst>
      <p:ext uri="{BB962C8B-B14F-4D97-AF65-F5344CB8AC3E}">
        <p14:creationId xmlns:p14="http://schemas.microsoft.com/office/powerpoint/2010/main" val="361852058"/>
      </p:ext>
    </p:extLst>
  </p:cSld>
  <p:clrMapOvr>
    <a:masterClrMapping/>
  </p:clrMapOvr>
  <p:transition spd="slow">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7802BA8-3582-0568-F341-8436A274214B}"/>
              </a:ext>
            </a:extLst>
          </p:cNvPr>
          <p:cNvSpPr>
            <a:spLocks noGrp="1" noChangeArrowheads="1"/>
          </p:cNvSpPr>
          <p:nvPr>
            <p:ph type="title"/>
          </p:nvPr>
        </p:nvSpPr>
        <p:spPr bwMode="auto">
          <a:xfrm>
            <a:off x="1066800" y="3048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zh-TW" altLang="en-US" sz="6000" b="1">
                <a:solidFill>
                  <a:srgbClr val="660033"/>
                </a:solidFill>
                <a:ea typeface="標楷體" panose="02010601000101010101" pitchFamily="2" charset="-120"/>
              </a:rPr>
              <a:t>教育理念</a:t>
            </a:r>
          </a:p>
        </p:txBody>
      </p:sp>
      <p:sp>
        <p:nvSpPr>
          <p:cNvPr id="4099" name="Rectangle 3">
            <a:extLst>
              <a:ext uri="{FF2B5EF4-FFF2-40B4-BE49-F238E27FC236}">
                <a16:creationId xmlns:a16="http://schemas.microsoft.com/office/drawing/2014/main" id="{2222FB82-D307-D649-26BA-8C998833748C}"/>
              </a:ext>
            </a:extLst>
          </p:cNvPr>
          <p:cNvSpPr>
            <a:spLocks noGrp="1" noChangeArrowheads="1"/>
          </p:cNvSpPr>
          <p:nvPr>
            <p:ph type="body" idx="1"/>
          </p:nvPr>
        </p:nvSpPr>
        <p:spPr bwMode="auto">
          <a:xfrm>
            <a:off x="179513" y="1772816"/>
            <a:ext cx="8784976" cy="43204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Clr>
                <a:schemeClr val="bg1"/>
              </a:buClr>
              <a:buFont typeface="Wingdings" pitchFamily="2" charset="2"/>
              <a:buAutoNum type="arabicPeriod"/>
            </a:pPr>
            <a:r>
              <a:rPr lang="zh-TW" altLang="en-US" sz="2800" b="1" dirty="0">
                <a:solidFill>
                  <a:srgbClr val="FF0000"/>
                </a:solidFill>
                <a:latin typeface="標楷體" panose="02010601000101010101" pitchFamily="2" charset="-120"/>
                <a:ea typeface="標楷體" panose="02010601000101010101" pitchFamily="2" charset="-120"/>
              </a:rPr>
              <a:t>尊重與接納</a:t>
            </a:r>
            <a:r>
              <a:rPr lang="zh-TW" altLang="en-US" sz="2800" b="1" dirty="0">
                <a:solidFill>
                  <a:srgbClr val="00000C"/>
                </a:solidFill>
                <a:latin typeface="標楷體" panose="02010601000101010101" pitchFamily="2" charset="-120"/>
                <a:ea typeface="標楷體" panose="02010601000101010101" pitchFamily="2" charset="-120"/>
              </a:rPr>
              <a:t>每一位孩子，希望孩子能在温馨的情境中，安心學習、快樂成長。</a:t>
            </a:r>
          </a:p>
          <a:p>
            <a:pPr marL="609600" indent="-609600" eaLnBrk="1" hangingPunct="1">
              <a:buClr>
                <a:schemeClr val="bg1"/>
              </a:buClr>
              <a:buFont typeface="Wingdings" pitchFamily="2" charset="2"/>
              <a:buAutoNum type="arabicPeriod"/>
            </a:pPr>
            <a:r>
              <a:rPr lang="zh-TW" altLang="en-US" sz="2800" b="1" dirty="0">
                <a:solidFill>
                  <a:srgbClr val="00000C"/>
                </a:solidFill>
                <a:latin typeface="標楷體" panose="02010601000101010101" pitchFamily="2" charset="-120"/>
                <a:ea typeface="標楷體" panose="02010601000101010101" pitchFamily="2" charset="-120"/>
              </a:rPr>
              <a:t>希望培養孩子積極正面的人生觀，進而能養成孩子</a:t>
            </a:r>
            <a:r>
              <a:rPr lang="zh-TW" altLang="en-US" sz="2800" b="1" dirty="0">
                <a:solidFill>
                  <a:srgbClr val="FF0000"/>
                </a:solidFill>
                <a:latin typeface="標楷體" panose="02010601000101010101" pitchFamily="2" charset="-120"/>
                <a:ea typeface="標楷體" panose="02010601000101010101" pitchFamily="2" charset="-120"/>
              </a:rPr>
              <a:t>愛護自己、尊重及關懷他人</a:t>
            </a:r>
            <a:r>
              <a:rPr lang="zh-TW" altLang="en-US" sz="2800" b="1" dirty="0">
                <a:solidFill>
                  <a:srgbClr val="00000C"/>
                </a:solidFill>
                <a:latin typeface="標楷體" panose="02010601000101010101" pitchFamily="2" charset="-120"/>
                <a:ea typeface="標楷體" panose="02010601000101010101" pitchFamily="2" charset="-120"/>
              </a:rPr>
              <a:t>的態度。</a:t>
            </a:r>
          </a:p>
          <a:p>
            <a:pPr marL="609600" indent="-609600" eaLnBrk="1" hangingPunct="1">
              <a:buClr>
                <a:schemeClr val="bg1"/>
              </a:buClr>
              <a:buFont typeface="Wingdings" pitchFamily="2" charset="2"/>
              <a:buAutoNum type="arabicPeriod"/>
            </a:pPr>
            <a:r>
              <a:rPr lang="zh-TW" altLang="en-US" sz="2800" b="1" dirty="0">
                <a:solidFill>
                  <a:srgbClr val="00000C"/>
                </a:solidFill>
                <a:latin typeface="標楷體" panose="02010601000101010101" pitchFamily="2" charset="-120"/>
                <a:ea typeface="標楷體" panose="02010601000101010101" pitchFamily="2" charset="-120"/>
              </a:rPr>
              <a:t>希望透過</a:t>
            </a:r>
            <a:r>
              <a:rPr lang="zh-TW" altLang="en-US" sz="2800" b="1" dirty="0">
                <a:solidFill>
                  <a:srgbClr val="FF0000"/>
                </a:solidFill>
                <a:latin typeface="標楷體" panose="02010601000101010101" pitchFamily="2" charset="-120"/>
                <a:ea typeface="標楷體" panose="02010601000101010101" pitchFamily="2" charset="-120"/>
              </a:rPr>
              <a:t>閱讀</a:t>
            </a:r>
            <a:r>
              <a:rPr lang="zh-TW" altLang="en-US" sz="2800" b="1" dirty="0">
                <a:solidFill>
                  <a:srgbClr val="00000C"/>
                </a:solidFill>
                <a:latin typeface="標楷體" panose="02010601000101010101" pitchFamily="2" charset="-120"/>
                <a:ea typeface="標楷體" panose="02010601000101010101" pitchFamily="2" charset="-120"/>
              </a:rPr>
              <a:t>活動，鼓勵孩子多閱讀，進而從閱讀中得到樂趣。</a:t>
            </a:r>
          </a:p>
          <a:p>
            <a:pPr marL="609600" indent="-609600" eaLnBrk="1" hangingPunct="1">
              <a:buClr>
                <a:schemeClr val="bg1"/>
              </a:buClr>
              <a:buFont typeface="Wingdings" pitchFamily="2" charset="2"/>
              <a:buAutoNum type="arabicPeriod"/>
            </a:pPr>
            <a:r>
              <a:rPr lang="zh-TW" altLang="en-US" sz="2800" b="1" dirty="0">
                <a:solidFill>
                  <a:srgbClr val="00000C"/>
                </a:solidFill>
                <a:latin typeface="標楷體" panose="02010601000101010101" pitchFamily="2" charset="-120"/>
                <a:ea typeface="標楷體" panose="02010601000101010101" pitchFamily="2" charset="-120"/>
              </a:rPr>
              <a:t>在教學上，從孩子的生活經驗出發，力求生動活潑，讓孩子們都能</a:t>
            </a:r>
            <a:r>
              <a:rPr lang="zh-TW" altLang="en-US" sz="2800" b="1" dirty="0">
                <a:solidFill>
                  <a:srgbClr val="FF0000"/>
                </a:solidFill>
                <a:latin typeface="標楷體" panose="02010601000101010101" pitchFamily="2" charset="-120"/>
                <a:ea typeface="標楷體" panose="02010601000101010101" pitchFamily="2" charset="-120"/>
              </a:rPr>
              <a:t>愛上學</a:t>
            </a:r>
            <a:r>
              <a:rPr lang="zh-TW" altLang="en-US" sz="2800" b="1" dirty="0">
                <a:solidFill>
                  <a:srgbClr val="00000C"/>
                </a:solidFill>
                <a:latin typeface="標楷體" panose="02010601000101010101" pitchFamily="2" charset="-120"/>
                <a:ea typeface="標楷體" panose="02010601000101010101" pitchFamily="2" charset="-120"/>
              </a:rPr>
              <a:t>。</a:t>
            </a:r>
            <a:endParaRPr lang="en-US" altLang="zh-TW" sz="2800" b="1" dirty="0">
              <a:solidFill>
                <a:srgbClr val="00000C"/>
              </a:solidFill>
              <a:latin typeface="標楷體" panose="02010601000101010101" pitchFamily="2" charset="-120"/>
              <a:ea typeface="標楷體" panose="02010601000101010101" pitchFamily="2" charset="-120"/>
            </a:endParaRPr>
          </a:p>
          <a:p>
            <a:pPr marL="609600" indent="-609600" eaLnBrk="1" hangingPunct="1">
              <a:buClr>
                <a:schemeClr val="bg1"/>
              </a:buClr>
              <a:buFont typeface="Wingdings" pitchFamily="2" charset="2"/>
              <a:buAutoNum type="arabicPeriod"/>
            </a:pPr>
            <a:r>
              <a:rPr lang="zh-TW" altLang="en-US" sz="2800" b="1" dirty="0">
                <a:solidFill>
                  <a:srgbClr val="00000C"/>
                </a:solidFill>
                <a:latin typeface="標楷體" panose="02010601000101010101" pitchFamily="2" charset="-120"/>
                <a:ea typeface="標楷體" panose="02010601000101010101" pitchFamily="2" charset="-120"/>
              </a:rPr>
              <a:t>注重品德教育從生活中開始～</a:t>
            </a:r>
          </a:p>
        </p:txBody>
      </p:sp>
    </p:spTree>
  </p:cSld>
  <p:clrMapOvr>
    <a:masterClrMapping/>
  </p:clrMapOvr>
  <p:transition spd="slow">
    <p:whee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B17AC78-82E1-D138-0A28-11BEDA5642A4}"/>
              </a:ext>
            </a:extLst>
          </p:cNvPr>
          <p:cNvSpPr>
            <a:spLocks noGrp="1" noChangeArrowheads="1"/>
          </p:cNvSpPr>
          <p:nvPr>
            <p:ph type="ctrTitle"/>
          </p:nvPr>
        </p:nvSpPr>
        <p:spPr bwMode="auto">
          <a:xfrm>
            <a:off x="1066800" y="6858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ctr" eaLnBrk="1" hangingPunct="1"/>
            <a:r>
              <a:rPr lang="zh-TW" altLang="en-US" sz="6000" b="1">
                <a:solidFill>
                  <a:srgbClr val="660033"/>
                </a:solidFill>
                <a:ea typeface="標楷體" panose="02010601000101010101" pitchFamily="2" charset="-120"/>
              </a:rPr>
              <a:t>期盼我們的孩子都是</a:t>
            </a:r>
          </a:p>
        </p:txBody>
      </p:sp>
      <p:sp>
        <p:nvSpPr>
          <p:cNvPr id="5123" name="Rectangle 3">
            <a:extLst>
              <a:ext uri="{FF2B5EF4-FFF2-40B4-BE49-F238E27FC236}">
                <a16:creationId xmlns:a16="http://schemas.microsoft.com/office/drawing/2014/main" id="{0ACF45F7-735E-68FC-C767-C366C4A413CC}"/>
              </a:ext>
            </a:extLst>
          </p:cNvPr>
          <p:cNvSpPr>
            <a:spLocks noGrp="1" noChangeArrowheads="1"/>
          </p:cNvSpPr>
          <p:nvPr>
            <p:ph type="subTitle" idx="1"/>
          </p:nvPr>
        </p:nvSpPr>
        <p:spPr bwMode="auto">
          <a:xfrm>
            <a:off x="1547664" y="2348880"/>
            <a:ext cx="6912768" cy="3096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6000" b="1" dirty="0">
                <a:solidFill>
                  <a:schemeClr val="bg1"/>
                </a:solidFill>
                <a:latin typeface="Kaiti TC" panose="02010600040101010101" pitchFamily="2" charset="-120"/>
                <a:ea typeface="Kaiti TC" panose="02010600040101010101" pitchFamily="2" charset="-120"/>
              </a:rPr>
              <a:t>愛上學     守規矩</a:t>
            </a:r>
          </a:p>
          <a:p>
            <a:pPr eaLnBrk="1" hangingPunct="1"/>
            <a:r>
              <a:rPr lang="zh-TW" altLang="en-US" sz="6000" b="1" dirty="0">
                <a:solidFill>
                  <a:schemeClr val="bg1"/>
                </a:solidFill>
                <a:latin typeface="Kaiti TC" panose="02010600040101010101" pitchFamily="2" charset="-120"/>
                <a:ea typeface="Kaiti TC" panose="02010600040101010101" pitchFamily="2" charset="-120"/>
              </a:rPr>
              <a:t>有禮貌     肯負責</a:t>
            </a:r>
          </a:p>
          <a:p>
            <a:pPr eaLnBrk="1" hangingPunct="1"/>
            <a:r>
              <a:rPr lang="zh-TW" altLang="en-US" sz="6000" b="1" dirty="0">
                <a:solidFill>
                  <a:schemeClr val="bg1"/>
                </a:solidFill>
                <a:latin typeface="Kaiti TC" panose="02010600040101010101" pitchFamily="2" charset="-120"/>
                <a:ea typeface="Kaiti TC" panose="02010600040101010101" pitchFamily="2" charset="-120"/>
              </a:rPr>
              <a:t>愛整潔     有愛心</a:t>
            </a:r>
          </a:p>
        </p:txBody>
      </p:sp>
    </p:spTree>
  </p:cSld>
  <p:clrMapOvr>
    <a:masterClrMapping/>
  </p:clrMapOvr>
  <p:transition spd="slow">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9A2FC7-49B3-D71D-A426-25E419160625}"/>
              </a:ext>
            </a:extLst>
          </p:cNvPr>
          <p:cNvSpPr>
            <a:spLocks noGrp="1"/>
          </p:cNvSpPr>
          <p:nvPr>
            <p:ph type="title"/>
          </p:nvPr>
        </p:nvSpPr>
        <p:spPr/>
        <p:txBody>
          <a:bodyPr/>
          <a:lstStyle/>
          <a:p>
            <a:endParaRPr kumimoji="1" lang="zh-TW" altLang="en-US"/>
          </a:p>
        </p:txBody>
      </p:sp>
      <p:sp>
        <p:nvSpPr>
          <p:cNvPr id="3" name="內容版面配置區 2">
            <a:extLst>
              <a:ext uri="{FF2B5EF4-FFF2-40B4-BE49-F238E27FC236}">
                <a16:creationId xmlns:a16="http://schemas.microsoft.com/office/drawing/2014/main" id="{AECBCBA0-19A4-E04D-029E-73056912C99D}"/>
              </a:ext>
            </a:extLst>
          </p:cNvPr>
          <p:cNvSpPr>
            <a:spLocks noGrp="1"/>
          </p:cNvSpPr>
          <p:nvPr>
            <p:ph idx="1"/>
          </p:nvPr>
        </p:nvSpPr>
        <p:spPr/>
        <p:txBody>
          <a:bodyPr/>
          <a:lstStyle/>
          <a:p>
            <a:endParaRPr kumimoji="1" lang="zh-TW" altLang="en-US"/>
          </a:p>
        </p:txBody>
      </p:sp>
      <p:sp>
        <p:nvSpPr>
          <p:cNvPr id="4" name="Google Shape;480;p25">
            <a:extLst>
              <a:ext uri="{FF2B5EF4-FFF2-40B4-BE49-F238E27FC236}">
                <a16:creationId xmlns:a16="http://schemas.microsoft.com/office/drawing/2014/main" id="{00A62BD2-82B8-20F1-4D9E-9F2EAE626F70}"/>
              </a:ext>
            </a:extLst>
          </p:cNvPr>
          <p:cNvSpPr txBox="1"/>
          <p:nvPr/>
        </p:nvSpPr>
        <p:spPr>
          <a:xfrm>
            <a:off x="714375" y="1700808"/>
            <a:ext cx="7715250" cy="3140075"/>
          </a:xfrm>
          <a:prstGeom prst="rect">
            <a:avLst/>
          </a:prstGeom>
          <a:noFill/>
          <a:ln>
            <a:noFill/>
          </a:ln>
        </p:spPr>
        <p:txBody>
          <a:bodyPr spcFirstLastPara="1" wrap="square" lIns="91425" tIns="45700" rIns="91425" bIns="45700" anchor="t" anchorCtr="0">
            <a:spAutoFit/>
          </a:bodyPr>
          <a:lstStyle/>
          <a:p>
            <a:pPr marL="0" marR="0" lvl="0" indent="-419100" algn="l" rtl="0">
              <a:lnSpc>
                <a:spcPct val="100000"/>
              </a:lnSpc>
              <a:spcBef>
                <a:spcPts val="0"/>
              </a:spcBef>
              <a:spcAft>
                <a:spcPts val="0"/>
              </a:spcAft>
              <a:buClr>
                <a:schemeClr val="dk1"/>
              </a:buClr>
              <a:buSzPts val="6600"/>
              <a:buFont typeface="Noto Sans Symbols"/>
              <a:buChar char="■"/>
            </a:pPr>
            <a:r>
              <a:rPr lang="en-US" sz="6600" b="0" i="0" u="none" dirty="0" err="1">
                <a:solidFill>
                  <a:schemeClr val="dk1"/>
                </a:solidFill>
                <a:latin typeface="DFKai-SB"/>
                <a:ea typeface="DFKai-SB"/>
                <a:cs typeface="DFKai-SB"/>
                <a:sym typeface="DFKai-SB"/>
              </a:rPr>
              <a:t>推舉班級家長代表</a:t>
            </a:r>
            <a:endParaRPr dirty="0"/>
          </a:p>
          <a:p>
            <a:pPr marL="0" marR="0" lvl="0" indent="0" algn="l" rtl="0">
              <a:lnSpc>
                <a:spcPct val="100000"/>
              </a:lnSpc>
              <a:spcBef>
                <a:spcPts val="0"/>
              </a:spcBef>
              <a:spcAft>
                <a:spcPts val="0"/>
              </a:spcAft>
              <a:buClr>
                <a:schemeClr val="dk1"/>
              </a:buClr>
              <a:buSzPts val="6600"/>
              <a:buFont typeface="Noto Sans Symbols"/>
              <a:buNone/>
            </a:pPr>
            <a:endParaRPr sz="6600" b="0" i="0" u="none" dirty="0">
              <a:solidFill>
                <a:schemeClr val="dk1"/>
              </a:solidFill>
              <a:latin typeface="DFKai-SB"/>
              <a:ea typeface="DFKai-SB"/>
              <a:cs typeface="DFKai-SB"/>
              <a:sym typeface="DFKai-SB"/>
            </a:endParaRPr>
          </a:p>
          <a:p>
            <a:pPr marL="0" marR="0" lvl="0" indent="-419100" algn="l" rtl="0">
              <a:lnSpc>
                <a:spcPct val="100000"/>
              </a:lnSpc>
              <a:spcBef>
                <a:spcPts val="0"/>
              </a:spcBef>
              <a:spcAft>
                <a:spcPts val="0"/>
              </a:spcAft>
              <a:buClr>
                <a:schemeClr val="dk1"/>
              </a:buClr>
              <a:buSzPts val="6600"/>
              <a:buFont typeface="Noto Sans Symbols"/>
              <a:buChar char="■"/>
            </a:pPr>
            <a:r>
              <a:rPr lang="en-US" sz="6600" b="0" i="0" u="none" dirty="0" err="1">
                <a:solidFill>
                  <a:schemeClr val="dk1"/>
                </a:solidFill>
                <a:latin typeface="DFKai-SB"/>
                <a:ea typeface="DFKai-SB"/>
                <a:cs typeface="DFKai-SB"/>
                <a:sym typeface="DFKai-SB"/>
              </a:rPr>
              <a:t>親師座談</a:t>
            </a:r>
            <a:endParaRPr dirty="0"/>
          </a:p>
        </p:txBody>
      </p:sp>
    </p:spTree>
    <p:extLst>
      <p:ext uri="{BB962C8B-B14F-4D97-AF65-F5344CB8AC3E}">
        <p14:creationId xmlns:p14="http://schemas.microsoft.com/office/powerpoint/2010/main" val="2245824378"/>
      </p:ext>
    </p:extLst>
  </p:cSld>
  <p:clrMapOvr>
    <a:masterClrMapping/>
  </p:clrMapOvr>
  <p:transition spd="slow">
    <p:whee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11E666D-F250-C74B-83F7-5A036FE7ED92}"/>
              </a:ext>
            </a:extLst>
          </p:cNvPr>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6000" b="1">
                <a:solidFill>
                  <a:srgbClr val="660033"/>
                </a:solidFill>
                <a:ea typeface="標楷體" panose="02010601000101010101" pitchFamily="2" charset="-120"/>
              </a:rPr>
              <a:t>            學校生活</a:t>
            </a:r>
          </a:p>
        </p:txBody>
      </p:sp>
      <p:sp>
        <p:nvSpPr>
          <p:cNvPr id="6147" name="Rectangle 3">
            <a:extLst>
              <a:ext uri="{FF2B5EF4-FFF2-40B4-BE49-F238E27FC236}">
                <a16:creationId xmlns:a16="http://schemas.microsoft.com/office/drawing/2014/main" id="{A9FB79B8-6109-7F37-48E6-012F5A3A4B76}"/>
              </a:ext>
            </a:extLst>
          </p:cNvPr>
          <p:cNvSpPr>
            <a:spLocks noChangeArrowheads="1"/>
          </p:cNvSpPr>
          <p:nvPr/>
        </p:nvSpPr>
        <p:spPr bwMode="auto">
          <a:xfrm>
            <a:off x="250825" y="1557338"/>
            <a:ext cx="86423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Arial Narrow" panose="020B0604020202020204" pitchFamily="34" charset="0"/>
                <a:ea typeface="新細明體" panose="02020500000000000000" pitchFamily="18" charset="-120"/>
              </a:defRPr>
            </a:lvl1pPr>
            <a:lvl2pPr marL="742950" indent="-285750">
              <a:defRPr kumimoji="1" sz="2400">
                <a:solidFill>
                  <a:schemeClr val="tx1"/>
                </a:solidFill>
                <a:latin typeface="Arial Narrow" panose="020B0604020202020204" pitchFamily="34" charset="0"/>
                <a:ea typeface="新細明體" panose="02020500000000000000" pitchFamily="18" charset="-120"/>
              </a:defRPr>
            </a:lvl2pPr>
            <a:lvl3pPr marL="1143000" indent="-228600">
              <a:defRPr kumimoji="1" sz="2400">
                <a:solidFill>
                  <a:schemeClr val="tx1"/>
                </a:solidFill>
                <a:latin typeface="Arial Narrow" panose="020B0604020202020204" pitchFamily="34" charset="0"/>
                <a:ea typeface="新細明體" panose="02020500000000000000" pitchFamily="18" charset="-120"/>
              </a:defRPr>
            </a:lvl3pPr>
            <a:lvl4pPr marL="1600200" indent="-228600">
              <a:defRPr kumimoji="1" sz="2400">
                <a:solidFill>
                  <a:schemeClr val="tx1"/>
                </a:solidFill>
                <a:latin typeface="Arial Narrow" panose="020B0604020202020204" pitchFamily="34" charset="0"/>
                <a:ea typeface="新細明體" panose="02020500000000000000" pitchFamily="18" charset="-120"/>
              </a:defRPr>
            </a:lvl4pPr>
            <a:lvl5pPr marL="2057400" indent="-228600">
              <a:defRPr kumimoji="1" sz="2400">
                <a:solidFill>
                  <a:schemeClr val="tx1"/>
                </a:solidFill>
                <a:latin typeface="Arial Narrow"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Narrow" panose="020B0604020202020204" pitchFamily="34" charset="0"/>
                <a:ea typeface="新細明體" panose="02020500000000000000" pitchFamily="18" charset="-120"/>
              </a:defRPr>
            </a:lvl9pPr>
          </a:lstStyle>
          <a:p>
            <a:pPr eaLnBrk="1" hangingPunct="1">
              <a:spcBef>
                <a:spcPct val="20000"/>
              </a:spcBef>
              <a:buClr>
                <a:schemeClr val="bg1"/>
              </a:buClr>
              <a:buSzPct val="80000"/>
              <a:buFont typeface="Wingdings" pitchFamily="2" charset="2"/>
              <a:buAutoNum type="arabicPeriod"/>
            </a:pPr>
            <a:r>
              <a:rPr lang="zh-TW" altLang="en-US" sz="3200" b="1" dirty="0">
                <a:solidFill>
                  <a:srgbClr val="CC0099"/>
                </a:solidFill>
                <a:latin typeface="Arial" panose="020B0604020202020204" pitchFamily="34" charset="0"/>
                <a:ea typeface="標楷體" panose="02010601000101010101" pitchFamily="2" charset="-120"/>
              </a:rPr>
              <a:t>上學時間</a:t>
            </a:r>
            <a:r>
              <a:rPr lang="en-US" altLang="zh-TW" sz="3200" b="1" dirty="0">
                <a:solidFill>
                  <a:srgbClr val="00000C"/>
                </a:solidFill>
                <a:latin typeface="Arial" panose="020B0604020202020204" pitchFamily="34" charset="0"/>
                <a:ea typeface="標楷體" panose="02010601000101010101" pitchFamily="2" charset="-120"/>
              </a:rPr>
              <a:t>: 7:55</a:t>
            </a:r>
            <a:r>
              <a:rPr lang="zh-TW" altLang="en-US" sz="3200" b="1" dirty="0">
                <a:solidFill>
                  <a:srgbClr val="00000C"/>
                </a:solidFill>
                <a:latin typeface="Arial" panose="020B0604020202020204" pitchFamily="34" charset="0"/>
                <a:ea typeface="標楷體" panose="02010601000101010101" pitchFamily="2" charset="-120"/>
              </a:rPr>
              <a:t>前到校，請先在家用完早餐</a:t>
            </a:r>
          </a:p>
          <a:p>
            <a:pPr eaLnBrk="1" hangingPunct="1">
              <a:spcBef>
                <a:spcPct val="20000"/>
              </a:spcBef>
              <a:buClr>
                <a:schemeClr val="bg1"/>
              </a:buClr>
              <a:buSzPct val="80000"/>
              <a:buFont typeface="Wingdings" pitchFamily="2" charset="2"/>
              <a:buAutoNum type="arabicPeriod"/>
            </a:pPr>
            <a:r>
              <a:rPr lang="zh-TW" altLang="en-US" sz="3200" b="1" dirty="0">
                <a:solidFill>
                  <a:srgbClr val="CC0099"/>
                </a:solidFill>
                <a:latin typeface="Arial" panose="020B0604020202020204" pitchFamily="34" charset="0"/>
                <a:ea typeface="標楷體" panose="02010601000101010101" pitchFamily="2" charset="-120"/>
              </a:rPr>
              <a:t>放學時間</a:t>
            </a:r>
            <a:r>
              <a:rPr lang="en-US" altLang="zh-TW" sz="3200" b="1" dirty="0">
                <a:solidFill>
                  <a:srgbClr val="00000C"/>
                </a:solidFill>
                <a:latin typeface="Arial" panose="020B0604020202020204" pitchFamily="34" charset="0"/>
                <a:ea typeface="標楷體" panose="02010601000101010101" pitchFamily="2" charset="-120"/>
              </a:rPr>
              <a:t>: </a:t>
            </a:r>
            <a:r>
              <a:rPr lang="zh-TW" altLang="en-US" sz="3200" b="1" dirty="0">
                <a:solidFill>
                  <a:srgbClr val="00000C"/>
                </a:solidFill>
                <a:latin typeface="Arial" panose="020B0604020202020204" pitchFamily="34" charset="0"/>
                <a:ea typeface="標楷體" panose="02010601000101010101" pitchFamily="2" charset="-120"/>
              </a:rPr>
              <a:t>星期二 </a:t>
            </a:r>
            <a:r>
              <a:rPr lang="en-US" altLang="zh-TW" sz="3200" b="1" dirty="0">
                <a:solidFill>
                  <a:srgbClr val="00000C"/>
                </a:solidFill>
                <a:latin typeface="Arial" panose="020B0604020202020204" pitchFamily="34" charset="0"/>
                <a:ea typeface="標楷體" panose="02010601000101010101" pitchFamily="2" charset="-120"/>
              </a:rPr>
              <a:t>15:30                                                                                                                                    </a:t>
            </a:r>
            <a:r>
              <a:rPr lang="zh-TW" altLang="en-US" sz="3200" b="1" dirty="0">
                <a:solidFill>
                  <a:srgbClr val="00000C"/>
                </a:solidFill>
                <a:latin typeface="Arial" panose="020B0604020202020204" pitchFamily="34" charset="0"/>
                <a:ea typeface="標楷體" panose="02010601000101010101" pitchFamily="2" charset="-120"/>
              </a:rPr>
              <a:t>    </a:t>
            </a:r>
            <a:endParaRPr lang="en-US" altLang="zh-TW" sz="3200" b="1" dirty="0">
              <a:solidFill>
                <a:srgbClr val="00000C"/>
              </a:solidFill>
              <a:latin typeface="Arial" panose="020B0604020202020204" pitchFamily="34" charset="0"/>
              <a:ea typeface="標楷體" panose="02010601000101010101" pitchFamily="2" charset="-120"/>
            </a:endParaRPr>
          </a:p>
          <a:p>
            <a:pPr marL="0" indent="0" eaLnBrk="1" hangingPunct="1">
              <a:spcBef>
                <a:spcPct val="20000"/>
              </a:spcBef>
              <a:buClr>
                <a:schemeClr val="bg1"/>
              </a:buClr>
              <a:buSzPct val="80000"/>
            </a:pPr>
            <a:r>
              <a:rPr lang="zh-TW" altLang="en-US" sz="3200" b="1" dirty="0">
                <a:solidFill>
                  <a:srgbClr val="00000C"/>
                </a:solidFill>
                <a:latin typeface="Arial" panose="020B0604020202020204" pitchFamily="34" charset="0"/>
                <a:ea typeface="標楷體" panose="02010601000101010101" pitchFamily="2" charset="-120"/>
              </a:rPr>
              <a:t>                      其餘時間 </a:t>
            </a:r>
            <a:r>
              <a:rPr lang="en-US" altLang="zh-TW" sz="3200" b="1" dirty="0">
                <a:solidFill>
                  <a:srgbClr val="00000C"/>
                </a:solidFill>
                <a:latin typeface="Arial" panose="020B0604020202020204" pitchFamily="34" charset="0"/>
                <a:ea typeface="標楷體" panose="02010601000101010101" pitchFamily="2" charset="-120"/>
              </a:rPr>
              <a:t>12:40</a:t>
            </a:r>
            <a:r>
              <a:rPr lang="zh-TW" altLang="en-US" sz="3200" b="1" dirty="0">
                <a:solidFill>
                  <a:srgbClr val="00000C"/>
                </a:solidFill>
                <a:latin typeface="Arial" panose="020B0604020202020204" pitchFamily="34" charset="0"/>
                <a:ea typeface="標楷體" panose="02010601000101010101" pitchFamily="2" charset="-120"/>
              </a:rPr>
              <a:t>放學</a:t>
            </a:r>
          </a:p>
          <a:p>
            <a:pPr eaLnBrk="1" hangingPunct="1">
              <a:spcBef>
                <a:spcPct val="20000"/>
              </a:spcBef>
              <a:buClr>
                <a:schemeClr val="bg1"/>
              </a:buClr>
              <a:buSzPct val="80000"/>
              <a:buFont typeface="Wingdings" pitchFamily="2" charset="2"/>
              <a:buAutoNum type="arabicPeriod" startAt="3"/>
            </a:pPr>
            <a:r>
              <a:rPr lang="zh-TW" altLang="en-US" sz="3200" b="1" dirty="0">
                <a:solidFill>
                  <a:srgbClr val="00000C"/>
                </a:solidFill>
                <a:latin typeface="Arial" panose="020B0604020202020204" pitchFamily="34" charset="0"/>
                <a:ea typeface="標楷體" panose="02010601000101010101" pitchFamily="2" charset="-120"/>
              </a:rPr>
              <a:t>每週三、五穿便服，其他時間穿運動服。</a:t>
            </a:r>
          </a:p>
          <a:p>
            <a:pPr eaLnBrk="1" hangingPunct="1">
              <a:spcBef>
                <a:spcPct val="20000"/>
              </a:spcBef>
              <a:buClr>
                <a:schemeClr val="bg1"/>
              </a:buClr>
              <a:buSzPct val="80000"/>
              <a:buFont typeface="Wingdings" pitchFamily="2" charset="2"/>
              <a:buAutoNum type="arabicPeriod" startAt="3"/>
            </a:pPr>
            <a:r>
              <a:rPr lang="zh-TW" altLang="en-US" sz="3200" b="1" dirty="0">
                <a:solidFill>
                  <a:srgbClr val="00000C"/>
                </a:solidFill>
                <a:latin typeface="Arial" panose="020B0604020202020204" pitchFamily="34" charset="0"/>
                <a:ea typeface="標楷體" panose="02010601000101010101" pitchFamily="2" charset="-120"/>
              </a:rPr>
              <a:t>每週</a:t>
            </a:r>
            <a:r>
              <a:rPr lang="zh-TW" altLang="en-US" sz="3200" b="1" dirty="0">
                <a:solidFill>
                  <a:srgbClr val="CC0099"/>
                </a:solidFill>
                <a:latin typeface="Arial" panose="020B0604020202020204" pitchFamily="34" charset="0"/>
                <a:ea typeface="標楷體" panose="02010601000101010101" pitchFamily="2" charset="-120"/>
              </a:rPr>
              <a:t>一、四 </a:t>
            </a:r>
            <a:r>
              <a:rPr lang="zh-TW" altLang="en-US" sz="3200" b="1" dirty="0">
                <a:solidFill>
                  <a:srgbClr val="00000C"/>
                </a:solidFill>
                <a:latin typeface="Arial" panose="020B0604020202020204" pitchFamily="34" charset="0"/>
                <a:ea typeface="標楷體" panose="02010601000101010101" pitchFamily="2" charset="-120"/>
              </a:rPr>
              <a:t>飲用牛奶。</a:t>
            </a:r>
            <a:endParaRPr lang="en-US" altLang="zh-TW" sz="3200" b="1" dirty="0">
              <a:solidFill>
                <a:srgbClr val="00000C"/>
              </a:solidFill>
              <a:latin typeface="Arial" panose="020B0604020202020204" pitchFamily="34" charset="0"/>
              <a:ea typeface="標楷體" panose="02010601000101010101" pitchFamily="2" charset="-120"/>
            </a:endParaRPr>
          </a:p>
          <a:p>
            <a:pPr eaLnBrk="1" hangingPunct="1">
              <a:spcBef>
                <a:spcPct val="20000"/>
              </a:spcBef>
              <a:buClr>
                <a:schemeClr val="bg1"/>
              </a:buClr>
              <a:buSzPct val="80000"/>
              <a:buFont typeface="Wingdings" pitchFamily="2" charset="2"/>
              <a:buChar char="®"/>
            </a:pPr>
            <a:endParaRPr lang="en-US" altLang="zh-TW" sz="3200" b="1" dirty="0">
              <a:solidFill>
                <a:srgbClr val="00000C"/>
              </a:solidFill>
              <a:latin typeface="Arial" panose="020B0604020202020204" pitchFamily="34" charset="0"/>
              <a:ea typeface="標楷體" panose="02010601000101010101" pitchFamily="2" charset="-120"/>
            </a:endParaRPr>
          </a:p>
          <a:p>
            <a:pPr eaLnBrk="1" hangingPunct="1">
              <a:spcBef>
                <a:spcPct val="20000"/>
              </a:spcBef>
              <a:buClr>
                <a:schemeClr val="bg1"/>
              </a:buClr>
              <a:buSzPct val="80000"/>
              <a:buFont typeface="Wingdings" pitchFamily="2" charset="2"/>
              <a:buChar char="®"/>
            </a:pPr>
            <a:endParaRPr lang="en-US" altLang="zh-TW" sz="3200" b="1" dirty="0">
              <a:solidFill>
                <a:srgbClr val="00000C"/>
              </a:solidFill>
              <a:latin typeface="Arial" panose="020B0604020202020204" pitchFamily="34" charset="0"/>
              <a:ea typeface="標楷體" panose="02010601000101010101" pitchFamily="2" charset="-120"/>
            </a:endParaRPr>
          </a:p>
          <a:p>
            <a:pPr eaLnBrk="1" hangingPunct="1">
              <a:spcBef>
                <a:spcPct val="20000"/>
              </a:spcBef>
              <a:buClr>
                <a:schemeClr val="bg1"/>
              </a:buClr>
              <a:buSzPct val="80000"/>
              <a:buFont typeface="Wingdings" pitchFamily="2" charset="2"/>
              <a:buChar char="®"/>
            </a:pPr>
            <a:endParaRPr lang="en-US" altLang="zh-TW" sz="3200" b="1" dirty="0">
              <a:solidFill>
                <a:srgbClr val="00000C"/>
              </a:solidFill>
              <a:latin typeface="Arial" panose="020B0604020202020204" pitchFamily="34" charset="0"/>
              <a:ea typeface="標楷體" panose="02010601000101010101" pitchFamily="2" charset="-120"/>
            </a:endParaRPr>
          </a:p>
          <a:p>
            <a:pPr eaLnBrk="1" hangingPunct="1">
              <a:spcBef>
                <a:spcPct val="20000"/>
              </a:spcBef>
              <a:buClr>
                <a:schemeClr val="bg1"/>
              </a:buClr>
              <a:buSzPct val="80000"/>
              <a:buFont typeface="Wingdings" pitchFamily="2" charset="2"/>
              <a:buChar char="®"/>
            </a:pPr>
            <a:endParaRPr lang="en-US" altLang="zh-TW" sz="3200" b="1" dirty="0">
              <a:solidFill>
                <a:srgbClr val="00000C"/>
              </a:solidFill>
              <a:latin typeface="Arial" panose="020B0604020202020204" pitchFamily="34" charset="0"/>
              <a:ea typeface="標楷體" panose="02010601000101010101" pitchFamily="2" charset="-120"/>
            </a:endParaRPr>
          </a:p>
          <a:p>
            <a:pPr eaLnBrk="1" hangingPunct="1">
              <a:spcBef>
                <a:spcPct val="20000"/>
              </a:spcBef>
              <a:buClr>
                <a:schemeClr val="bg1"/>
              </a:buClr>
              <a:buSzPct val="80000"/>
              <a:buFont typeface="Wingdings" pitchFamily="2" charset="2"/>
              <a:buNone/>
            </a:pPr>
            <a:r>
              <a:rPr lang="en-US" altLang="zh-TW" sz="3200" b="1" dirty="0">
                <a:solidFill>
                  <a:srgbClr val="00000C"/>
                </a:solidFill>
                <a:latin typeface="Arial" panose="020B0604020202020204" pitchFamily="34" charset="0"/>
                <a:ea typeface="標楷體" panose="02010601000101010101" pitchFamily="2" charset="-120"/>
              </a:rPr>
              <a:t>                      </a:t>
            </a:r>
          </a:p>
        </p:txBody>
      </p:sp>
    </p:spTree>
  </p:cSld>
  <p:clrMapOvr>
    <a:masterClrMapping/>
  </p:clrMapOvr>
  <p:transition spd="slow">
    <p:whee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B5CE6B8-DB1D-3288-C673-3296699E931A}"/>
              </a:ext>
            </a:extLst>
          </p:cNvPr>
          <p:cNvSpPr>
            <a:spLocks noGrp="1" noChangeArrowheads="1"/>
          </p:cNvSpPr>
          <p:nvPr>
            <p:ph type="title"/>
          </p:nvPr>
        </p:nvSpPr>
        <p:spPr bwMode="auto">
          <a:xfrm>
            <a:off x="827088" y="26035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zh-TW" altLang="en-US" sz="6000" b="1">
                <a:solidFill>
                  <a:srgbClr val="660033"/>
                </a:solidFill>
                <a:ea typeface="標楷體" panose="02010601000101010101" pitchFamily="2" charset="-120"/>
              </a:rPr>
              <a:t>生活常規要求</a:t>
            </a:r>
          </a:p>
        </p:txBody>
      </p:sp>
      <p:sp>
        <p:nvSpPr>
          <p:cNvPr id="7171" name="Rectangle 3">
            <a:extLst>
              <a:ext uri="{FF2B5EF4-FFF2-40B4-BE49-F238E27FC236}">
                <a16:creationId xmlns:a16="http://schemas.microsoft.com/office/drawing/2014/main" id="{66C41EAD-6E92-1A87-EEB3-D0F69B2C6697}"/>
              </a:ext>
            </a:extLst>
          </p:cNvPr>
          <p:cNvSpPr>
            <a:spLocks noGrp="1" noChangeArrowheads="1"/>
          </p:cNvSpPr>
          <p:nvPr>
            <p:ph type="body" idx="1"/>
          </p:nvPr>
        </p:nvSpPr>
        <p:spPr bwMode="auto">
          <a:xfrm>
            <a:off x="325438" y="1571625"/>
            <a:ext cx="8675687" cy="544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Clr>
                <a:schemeClr val="bg1"/>
              </a:buClr>
              <a:buFont typeface="Wingdings" pitchFamily="2" charset="2"/>
              <a:buAutoNum type="arabicPeriod"/>
            </a:pPr>
            <a:r>
              <a:rPr lang="zh-TW" altLang="en-US" b="1">
                <a:solidFill>
                  <a:srgbClr val="00000C"/>
                </a:solidFill>
                <a:ea typeface="標楷體" panose="02010601000101010101" pitchFamily="2" charset="-120"/>
              </a:rPr>
              <a:t>早睡早起，準時上學。</a:t>
            </a:r>
          </a:p>
          <a:p>
            <a:pPr marL="609600" indent="-609600" eaLnBrk="1" hangingPunct="1">
              <a:buClr>
                <a:schemeClr val="bg1"/>
              </a:buClr>
              <a:buFont typeface="Wingdings" pitchFamily="2" charset="2"/>
              <a:buAutoNum type="arabicPeriod"/>
            </a:pPr>
            <a:r>
              <a:rPr lang="zh-TW" altLang="en-US" b="1">
                <a:solidFill>
                  <a:srgbClr val="00000C"/>
                </a:solidFill>
                <a:ea typeface="標楷體" panose="02010601000101010101" pitchFamily="2" charset="-120"/>
              </a:rPr>
              <a:t>上課專心，發言前請先舉手。</a:t>
            </a:r>
          </a:p>
          <a:p>
            <a:pPr marL="609600" indent="-609600" eaLnBrk="1" hangingPunct="1">
              <a:buClr>
                <a:schemeClr val="bg1"/>
              </a:buClr>
              <a:buFont typeface="Wingdings" pitchFamily="2" charset="2"/>
              <a:buAutoNum type="arabicPeriod"/>
            </a:pPr>
            <a:r>
              <a:rPr lang="zh-TW" altLang="en-US" b="1">
                <a:solidFill>
                  <a:srgbClr val="00000C"/>
                </a:solidFill>
                <a:ea typeface="標楷體" panose="02010601000101010101" pitchFamily="2" charset="-120"/>
              </a:rPr>
              <a:t>常說請、謝謝、對不起。</a:t>
            </a:r>
          </a:p>
          <a:p>
            <a:pPr marL="609600" indent="-609600" eaLnBrk="1" hangingPunct="1">
              <a:buClr>
                <a:schemeClr val="bg1"/>
              </a:buClr>
              <a:buFont typeface="Wingdings" pitchFamily="2" charset="2"/>
              <a:buAutoNum type="arabicPeriod"/>
            </a:pPr>
            <a:r>
              <a:rPr lang="zh-TW" altLang="en-US" b="1">
                <a:solidFill>
                  <a:srgbClr val="00000C"/>
                </a:solidFill>
                <a:ea typeface="標楷體" panose="02010601000101010101" pitchFamily="2" charset="-120"/>
              </a:rPr>
              <a:t>和同學和睦相處、互相幫助。</a:t>
            </a:r>
          </a:p>
          <a:p>
            <a:pPr marL="609600" indent="-609600" eaLnBrk="1" hangingPunct="1">
              <a:buClr>
                <a:schemeClr val="bg1"/>
              </a:buClr>
              <a:buFont typeface="Wingdings" pitchFamily="2" charset="2"/>
              <a:buAutoNum type="arabicPeriod"/>
            </a:pPr>
            <a:r>
              <a:rPr lang="zh-TW" altLang="en-US" b="1">
                <a:solidFill>
                  <a:srgbClr val="00000C"/>
                </a:solidFill>
                <a:ea typeface="標楷體" panose="02010601000101010101" pitchFamily="2" charset="-120"/>
              </a:rPr>
              <a:t>愛整潔、確實做好資源回收。</a:t>
            </a:r>
          </a:p>
          <a:p>
            <a:pPr marL="609600" indent="-609600" eaLnBrk="1" hangingPunct="1">
              <a:buClr>
                <a:schemeClr val="bg1"/>
              </a:buClr>
              <a:buFont typeface="Wingdings" pitchFamily="2" charset="2"/>
              <a:buAutoNum type="arabicPeriod"/>
            </a:pPr>
            <a:r>
              <a:rPr lang="zh-TW" altLang="en-US" b="1">
                <a:solidFill>
                  <a:srgbClr val="00000C"/>
                </a:solidFill>
                <a:ea typeface="標楷體" panose="02010601000101010101" pitchFamily="2" charset="-120"/>
              </a:rPr>
              <a:t>做業用心書寫、確實訂正、準時繳交。</a:t>
            </a:r>
          </a:p>
          <a:p>
            <a:pPr marL="609600" indent="-609600" eaLnBrk="1" hangingPunct="1">
              <a:buClr>
                <a:schemeClr val="bg1"/>
              </a:buClr>
              <a:buFont typeface="Wingdings" pitchFamily="2" charset="2"/>
              <a:buAutoNum type="arabicPeriod"/>
            </a:pPr>
            <a:r>
              <a:rPr lang="zh-TW" altLang="en-US" b="1">
                <a:solidFill>
                  <a:srgbClr val="00000C"/>
                </a:solidFill>
                <a:ea typeface="標楷體" panose="02010601000101010101" pitchFamily="2" charset="-120"/>
              </a:rPr>
              <a:t>注意安全，不在教室、走廊、樓梯嬉戲奔跑。</a:t>
            </a:r>
          </a:p>
          <a:p>
            <a:pPr marL="609600" indent="-609600" eaLnBrk="1" hangingPunct="1">
              <a:buClr>
                <a:schemeClr val="bg1"/>
              </a:buClr>
              <a:buFont typeface="Wingdings" pitchFamily="2" charset="2"/>
              <a:buNone/>
            </a:pPr>
            <a:endParaRPr lang="zh-TW" altLang="en-US" b="1">
              <a:solidFill>
                <a:srgbClr val="00000C"/>
              </a:solidFill>
              <a:ea typeface="標楷體" panose="02010601000101010101" pitchFamily="2" charset="-120"/>
            </a:endParaRPr>
          </a:p>
        </p:txBody>
      </p:sp>
    </p:spTree>
  </p:cSld>
  <p:clrMapOvr>
    <a:masterClrMapping/>
  </p:clrMapOvr>
  <p:transition spd="slow">
    <p:wheel/>
  </p:transition>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Narrow"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Narrow" pitchFamily="34" charset="0"/>
            <a:ea typeface="新細明體" pitchFamily="18" charset="-12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3181</TotalTime>
  <Words>1124</Words>
  <Application>Microsoft Office PowerPoint</Application>
  <PresentationFormat>如螢幕大小 (4:3)</PresentationFormat>
  <Paragraphs>131</Paragraphs>
  <Slides>27</Slides>
  <Notes>1</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27</vt:i4>
      </vt:variant>
    </vt:vector>
  </HeadingPairs>
  <TitlesOfParts>
    <vt:vector size="39" baseType="lpstr">
      <vt:lpstr>Kaiti TC</vt:lpstr>
      <vt:lpstr>Noto Sans Symbols</vt:lpstr>
      <vt:lpstr>SimSun</vt:lpstr>
      <vt:lpstr>書法家中楷體</vt:lpstr>
      <vt:lpstr>新細明體</vt:lpstr>
      <vt:lpstr>標楷體</vt:lpstr>
      <vt:lpstr>標楷體</vt:lpstr>
      <vt:lpstr>Arial</vt:lpstr>
      <vt:lpstr>Arial Narrow</vt:lpstr>
      <vt:lpstr>Times New Roman</vt:lpstr>
      <vt:lpstr>Wingdings</vt:lpstr>
      <vt:lpstr>Factory</vt:lpstr>
      <vt:lpstr>PowerPoint 簡報</vt:lpstr>
      <vt:lpstr>親師座談會流程</vt:lpstr>
      <vt:lpstr>PowerPoint 簡報</vt:lpstr>
      <vt:lpstr>PowerPoint 簡報</vt:lpstr>
      <vt:lpstr>教育理念</vt:lpstr>
      <vt:lpstr>期盼我們的孩子都是</vt:lpstr>
      <vt:lpstr>PowerPoint 簡報</vt:lpstr>
      <vt:lpstr>            學校生活</vt:lpstr>
      <vt:lpstr>生活常規要求</vt:lpstr>
      <vt:lpstr>PowerPoint 簡報</vt:lpstr>
      <vt:lpstr>課程介紹與說明- </vt:lpstr>
      <vt:lpstr>數學</vt:lpstr>
      <vt:lpstr>   </vt:lpstr>
      <vt:lpstr>台中閱讀線上認證</vt:lpstr>
      <vt:lpstr>PowerPoint 簡報</vt:lpstr>
      <vt:lpstr>PowerPoint 簡報</vt:lpstr>
      <vt:lpstr>PowerPoint 簡報</vt:lpstr>
      <vt:lpstr>家長配合事項</vt:lpstr>
      <vt:lpstr>9.每天都要提醒孩子 整理書包 10.低年級以鉛筆為主，鉛筆盒越簡單越好。 11.強調孩子 與自己比較，勿過度與同儕比較。 12.學用品的準備 13.每天與孩子 對話、遊戲、共讀 </vt:lpstr>
      <vt:lpstr>榮譽制度</vt:lpstr>
      <vt:lpstr>PowerPoint 簡報</vt:lpstr>
      <vt:lpstr>1.有關作業的部分~檢查、簽名、訂正 2.有關學用品~姓名、準備齊全 3.聯絡簿~運動、家事、閱讀、反省、      讚美、感恩...... 4.給孩子責任感 5.多鼓勵孩子 6.孩子在學校發生事情、受傷、生病......</vt:lpstr>
      <vt:lpstr>PowerPoint 簡報</vt:lpstr>
      <vt:lpstr>孩子的一天</vt:lpstr>
      <vt:lpstr>讓我們一同期待孩子展翅高飛     引導孩子共創藍海 1.觀察力佳  2.勇於展現 3.富有創意  4.看見獨特 5.行銷自我  6.接受公評 </vt:lpstr>
      <vt:lpstr>PowerPoint 簡報</vt:lpstr>
      <vt:lpstr>散         會</vt:lpstr>
    </vt:vector>
  </TitlesOfParts>
  <Company>班級電腦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一年甲班</dc:creator>
  <cp:lastModifiedBy>User</cp:lastModifiedBy>
  <cp:revision>129</cp:revision>
  <dcterms:created xsi:type="dcterms:W3CDTF">2006-09-07T09:57:59Z</dcterms:created>
  <dcterms:modified xsi:type="dcterms:W3CDTF">2023-09-13T09:27:09Z</dcterms:modified>
</cp:coreProperties>
</file>