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3" r:id="rId2"/>
    <p:sldId id="259" r:id="rId3"/>
    <p:sldId id="257" r:id="rId4"/>
    <p:sldId id="258" r:id="rId5"/>
    <p:sldId id="260" r:id="rId6"/>
    <p:sldId id="261" r:id="rId7"/>
    <p:sldId id="262" r:id="rId8"/>
    <p:sldId id="265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2021/8/30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2021/8/30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2021/8/30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2021/8/30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2021/8/30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2021/8/30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2021/8/30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2021/8/30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2021/8/30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2021/8/30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2021/8/30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2021/8/30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512168"/>
          </a:xfrm>
        </p:spPr>
        <p:txBody>
          <a:bodyPr>
            <a:noAutofit/>
          </a:bodyPr>
          <a:lstStyle/>
          <a:p>
            <a:r>
              <a:rPr lang="en-US" altLang="zh-TW" b="1" dirty="0" smtClean="0">
                <a:latin typeface="細明體" pitchFamily="49" charset="-120"/>
                <a:ea typeface="細明體" pitchFamily="49" charset="-120"/>
              </a:rPr>
              <a:t>110</a:t>
            </a:r>
            <a:r>
              <a:rPr lang="zh-TW" altLang="en-US" b="1" dirty="0" smtClean="0">
                <a:latin typeface="細明體" pitchFamily="49" charset="-120"/>
                <a:ea typeface="細明體" pitchFamily="49" charset="-120"/>
              </a:rPr>
              <a:t>學年度第一學期</a:t>
            </a:r>
            <a:r>
              <a:rPr lang="en-US" altLang="zh-TW" b="1" dirty="0" smtClean="0">
                <a:latin typeface="細明體" pitchFamily="49" charset="-120"/>
                <a:ea typeface="細明體" pitchFamily="49" charset="-120"/>
              </a:rPr>
              <a:t/>
            </a:r>
            <a:br>
              <a:rPr lang="en-US" altLang="zh-TW" b="1" dirty="0" smtClean="0">
                <a:latin typeface="細明體" pitchFamily="49" charset="-120"/>
                <a:ea typeface="細明體" pitchFamily="49" charset="-120"/>
              </a:rPr>
            </a:br>
            <a:r>
              <a:rPr lang="zh-TW" altLang="en-US" b="1" dirty="0" smtClean="0">
                <a:latin typeface="細明體" pitchFamily="49" charset="-120"/>
                <a:ea typeface="細明體" pitchFamily="49" charset="-120"/>
              </a:rPr>
              <a:t>新生家長座談會</a:t>
            </a:r>
            <a:endParaRPr lang="zh-TW" altLang="en-US" b="1" dirty="0">
              <a:latin typeface="細明體" pitchFamily="49" charset="-120"/>
              <a:ea typeface="細明體" pitchFamily="49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839141" y="2456795"/>
            <a:ext cx="701125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4000" b="1" kern="100" dirty="0" smtClean="0">
                <a:latin typeface="+mn-ea"/>
                <a:cs typeface="Times New Roman"/>
              </a:rPr>
              <a:t>   </a:t>
            </a:r>
            <a:r>
              <a:rPr lang="zh-TW" altLang="zh-TW" sz="4000" b="1" u="sng" kern="100" dirty="0" smtClean="0">
                <a:latin typeface="+mn-ea"/>
                <a:cs typeface="Times New Roman"/>
              </a:rPr>
              <a:t>學年</a:t>
            </a:r>
            <a:r>
              <a:rPr lang="zh-TW" altLang="zh-TW" sz="4000" b="1" u="sng" kern="100" dirty="0">
                <a:latin typeface="+mn-ea"/>
                <a:cs typeface="Times New Roman"/>
              </a:rPr>
              <a:t>老師小</a:t>
            </a:r>
            <a:r>
              <a:rPr lang="zh-TW" altLang="zh-TW" sz="4000" b="1" u="sng" kern="100" dirty="0" smtClean="0">
                <a:latin typeface="+mn-ea"/>
                <a:cs typeface="Times New Roman"/>
              </a:rPr>
              <a:t>叮嚀</a:t>
            </a:r>
            <a:endParaRPr lang="en-US" altLang="zh-TW" sz="4000" b="1" u="sng" kern="100" dirty="0" smtClean="0">
              <a:latin typeface="+mn-ea"/>
              <a:cs typeface="Times New Roman"/>
            </a:endParaRPr>
          </a:p>
          <a:p>
            <a:endParaRPr lang="en-US" altLang="zh-TW" sz="4000" b="1" u="sng" kern="100" dirty="0">
              <a:latin typeface="+mn-ea"/>
              <a:cs typeface="Times New Roman"/>
            </a:endParaRPr>
          </a:p>
          <a:p>
            <a:r>
              <a:rPr lang="en-US" altLang="zh-TW" sz="4000" b="1" kern="100" dirty="0" smtClean="0">
                <a:latin typeface="+mn-ea"/>
                <a:cs typeface="Times New Roman"/>
              </a:rPr>
              <a:t> </a:t>
            </a:r>
            <a:r>
              <a:rPr lang="zh-TW" altLang="zh-TW" sz="4000" b="1" u="sng" kern="100" dirty="0" smtClean="0">
                <a:latin typeface="+mn-ea"/>
                <a:cs typeface="Times New Roman"/>
              </a:rPr>
              <a:t>開學</a:t>
            </a:r>
            <a:r>
              <a:rPr lang="zh-TW" altLang="zh-TW" sz="4000" b="1" u="sng" kern="100" dirty="0">
                <a:latin typeface="+mn-ea"/>
                <a:cs typeface="Times New Roman"/>
              </a:rPr>
              <a:t>日班級活動</a:t>
            </a:r>
            <a:r>
              <a:rPr lang="zh-TW" altLang="zh-TW" sz="4000" b="1" u="sng" kern="100" dirty="0" smtClean="0">
                <a:latin typeface="+mn-ea"/>
                <a:cs typeface="Times New Roman"/>
              </a:rPr>
              <a:t>概況</a:t>
            </a:r>
            <a:endParaRPr lang="en-US" altLang="zh-TW" sz="4000" b="1" u="sng" kern="100" dirty="0" smtClean="0">
              <a:latin typeface="+mn-ea"/>
              <a:cs typeface="Times New Roman"/>
            </a:endParaRPr>
          </a:p>
          <a:p>
            <a:endParaRPr lang="en-US" altLang="zh-TW" sz="4000" b="1" u="sng" kern="100" dirty="0">
              <a:latin typeface="+mn-ea"/>
              <a:cs typeface="Times New Roman"/>
            </a:endParaRPr>
          </a:p>
          <a:p>
            <a:endParaRPr lang="en-US" altLang="zh-TW" sz="4000" b="1" u="sng" kern="100" dirty="0" smtClean="0">
              <a:latin typeface="+mn-ea"/>
              <a:cs typeface="Times New Roman"/>
            </a:endParaRPr>
          </a:p>
          <a:p>
            <a:pPr algn="r"/>
            <a:r>
              <a:rPr lang="zh-TW" altLang="en-US" sz="3200" b="1" kern="100" dirty="0" smtClean="0">
                <a:latin typeface="+mn-ea"/>
                <a:cs typeface="Times New Roman"/>
              </a:rPr>
              <a:t>       一年級學年主任孔憲雲</a:t>
            </a:r>
            <a:r>
              <a:rPr lang="zh-TW" altLang="zh-TW" sz="4000" b="1" kern="100" dirty="0">
                <a:latin typeface="+mn-ea"/>
                <a:cs typeface="Times New Roman"/>
              </a:rPr>
              <a:t/>
            </a:r>
            <a:br>
              <a:rPr lang="zh-TW" altLang="zh-TW" sz="4000" b="1" kern="100" dirty="0">
                <a:latin typeface="+mn-ea"/>
                <a:cs typeface="Times New Roman"/>
              </a:rPr>
            </a:br>
            <a:endParaRPr lang="zh-TW" altLang="en-US" sz="4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8120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990" y="548680"/>
            <a:ext cx="8229600" cy="1252728"/>
          </a:xfrm>
        </p:spPr>
        <p:txBody>
          <a:bodyPr>
            <a:noAutofit/>
          </a:bodyPr>
          <a:lstStyle/>
          <a:p>
            <a:r>
              <a:rPr lang="zh-TW" altLang="zh-TW" sz="4800" b="1" u="sng" kern="100" dirty="0">
                <a:latin typeface="Calibri"/>
                <a:ea typeface="新細明體"/>
                <a:cs typeface="Times New Roman"/>
              </a:rPr>
              <a:t>學年老師小叮嚀</a:t>
            </a:r>
            <a:r>
              <a:rPr lang="zh-TW" altLang="zh-TW" sz="4800" b="1" kern="100" dirty="0">
                <a:latin typeface="Calibri"/>
                <a:ea typeface="新細明體"/>
                <a:cs typeface="Times New Roman"/>
              </a:rPr>
              <a:t/>
            </a:r>
            <a:br>
              <a:rPr lang="zh-TW" altLang="zh-TW" sz="4800" b="1" kern="100" dirty="0">
                <a:latin typeface="Calibri"/>
                <a:ea typeface="新細明體"/>
                <a:cs typeface="Times New Roman"/>
              </a:rPr>
            </a:br>
            <a:endParaRPr lang="zh-TW" altLang="en-US" sz="4800" dirty="0"/>
          </a:p>
        </p:txBody>
      </p:sp>
      <p:sp>
        <p:nvSpPr>
          <p:cNvPr id="3" name="矩形 2"/>
          <p:cNvSpPr/>
          <p:nvPr/>
        </p:nvSpPr>
        <p:spPr>
          <a:xfrm>
            <a:off x="838382" y="2060848"/>
            <a:ext cx="734481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b="1" dirty="0"/>
              <a:t>建議帶：</a:t>
            </a:r>
            <a:endParaRPr lang="en-US" altLang="zh-TW" sz="4000" b="1" dirty="0"/>
          </a:p>
          <a:p>
            <a:r>
              <a:rPr lang="en-US" altLang="zh-TW" sz="4000" b="1" dirty="0"/>
              <a:t>1.</a:t>
            </a:r>
            <a:r>
              <a:rPr lang="zh-TW" altLang="en-US" sz="4000" b="1" dirty="0"/>
              <a:t>帶有背帶的水壺</a:t>
            </a:r>
          </a:p>
          <a:p>
            <a:r>
              <a:rPr lang="en-US" altLang="zh-TW" sz="4000" b="1" dirty="0"/>
              <a:t>2.</a:t>
            </a:r>
            <a:r>
              <a:rPr lang="zh-TW" altLang="en-US" sz="4000" b="1" dirty="0"/>
              <a:t>帶小整理箱放膠水、剪刀等</a:t>
            </a:r>
            <a:r>
              <a:rPr lang="zh-TW" altLang="en-US" sz="4000" b="1" dirty="0" smtClean="0"/>
              <a:t>美</a:t>
            </a:r>
            <a:endParaRPr lang="en-US" altLang="zh-TW" sz="4000" b="1" dirty="0" smtClean="0"/>
          </a:p>
          <a:p>
            <a:r>
              <a:rPr lang="en-US" altLang="zh-TW" sz="4000" b="1" dirty="0"/>
              <a:t> </a:t>
            </a:r>
            <a:r>
              <a:rPr lang="en-US" altLang="zh-TW" sz="4000" b="1" dirty="0" smtClean="0"/>
              <a:t> </a:t>
            </a:r>
            <a:r>
              <a:rPr lang="zh-TW" altLang="en-US" sz="4000" b="1" dirty="0" smtClean="0"/>
              <a:t> 勞用品</a:t>
            </a:r>
            <a:endParaRPr lang="zh-TW" altLang="en-US" sz="4000" b="1" dirty="0"/>
          </a:p>
          <a:p>
            <a:r>
              <a:rPr lang="en-US" altLang="zh-TW" sz="4000" b="1" dirty="0"/>
              <a:t>3.</a:t>
            </a:r>
            <a:r>
              <a:rPr lang="zh-TW" altLang="en-US" sz="4000" b="1" dirty="0"/>
              <a:t>帶手帕、大包衛生紙</a:t>
            </a:r>
          </a:p>
          <a:p>
            <a:r>
              <a:rPr lang="en-US" altLang="zh-TW" sz="4000" b="1" dirty="0"/>
              <a:t>4.</a:t>
            </a:r>
            <a:r>
              <a:rPr lang="zh-TW" altLang="en-US" sz="4000" b="1" dirty="0"/>
              <a:t>帶一套替換內衣褲</a:t>
            </a:r>
          </a:p>
        </p:txBody>
      </p:sp>
    </p:spTree>
    <p:extLst>
      <p:ext uri="{BB962C8B-B14F-4D97-AF65-F5344CB8AC3E}">
        <p14:creationId xmlns:p14="http://schemas.microsoft.com/office/powerpoint/2010/main" val="375770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252728"/>
          </a:xfrm>
        </p:spPr>
        <p:txBody>
          <a:bodyPr>
            <a:noAutofit/>
          </a:bodyPr>
          <a:lstStyle/>
          <a:p>
            <a:r>
              <a:rPr lang="zh-TW" altLang="zh-TW" sz="4800" b="1" u="sng" kern="100" dirty="0">
                <a:latin typeface="Calibri"/>
                <a:ea typeface="新細明體"/>
                <a:cs typeface="Times New Roman"/>
              </a:rPr>
              <a:t>學年老師小叮嚀</a:t>
            </a:r>
            <a:r>
              <a:rPr lang="zh-TW" altLang="zh-TW" sz="4800" kern="100" dirty="0">
                <a:latin typeface="Calibri"/>
                <a:ea typeface="新細明體"/>
                <a:cs typeface="Times New Roman"/>
              </a:rPr>
              <a:t/>
            </a:r>
            <a:br>
              <a:rPr lang="zh-TW" altLang="zh-TW" sz="4800" kern="100" dirty="0">
                <a:latin typeface="Calibri"/>
                <a:ea typeface="新細明體"/>
                <a:cs typeface="Times New Roman"/>
              </a:rPr>
            </a:br>
            <a:endParaRPr lang="zh-TW" altLang="en-US" sz="48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4294967295"/>
          </p:nvPr>
        </p:nvSpPr>
        <p:spPr>
          <a:xfrm>
            <a:off x="323528" y="1700808"/>
            <a:ext cx="8496944" cy="4968552"/>
          </a:xfrm>
        </p:spPr>
        <p:txBody>
          <a:bodyPr>
            <a:normAutofit fontScale="92500"/>
          </a:bodyPr>
          <a:lstStyle/>
          <a:p>
            <a:pPr marL="0" indent="0" algn="l">
              <a:buNone/>
            </a:pPr>
            <a:r>
              <a:rPr lang="zh-TW" altLang="en-US" sz="3900" b="1" dirty="0" smtClean="0">
                <a:solidFill>
                  <a:schemeClr val="tx1"/>
                </a:solidFill>
              </a:rPr>
              <a:t>建議勿帶：</a:t>
            </a:r>
            <a:endParaRPr lang="en-US" altLang="zh-TW" sz="3900" b="1" dirty="0" smtClean="0">
              <a:solidFill>
                <a:schemeClr val="tx1"/>
              </a:solidFill>
            </a:endParaRPr>
          </a:p>
          <a:p>
            <a:pPr marL="0" indent="0" algn="l">
              <a:buNone/>
            </a:pPr>
            <a:r>
              <a:rPr lang="en-US" altLang="zh-TW" sz="3900" b="1" dirty="0" smtClean="0">
                <a:solidFill>
                  <a:schemeClr val="tx1"/>
                </a:solidFill>
              </a:rPr>
              <a:t>5.</a:t>
            </a:r>
            <a:r>
              <a:rPr lang="zh-TW" altLang="en-US" sz="3900" b="1" dirty="0" smtClean="0">
                <a:solidFill>
                  <a:schemeClr val="tx1"/>
                </a:solidFill>
              </a:rPr>
              <a:t>勿</a:t>
            </a:r>
            <a:r>
              <a:rPr lang="zh-TW" altLang="en-US" sz="3900" b="1" dirty="0">
                <a:solidFill>
                  <a:schemeClr val="tx1"/>
                </a:solidFill>
              </a:rPr>
              <a:t>使用拖拉式書包</a:t>
            </a:r>
          </a:p>
          <a:p>
            <a:pPr marL="0" indent="0" algn="l">
              <a:buNone/>
            </a:pPr>
            <a:r>
              <a:rPr lang="en-US" altLang="zh-TW" sz="3900" b="1" dirty="0">
                <a:solidFill>
                  <a:schemeClr val="tx1"/>
                </a:solidFill>
              </a:rPr>
              <a:t>6</a:t>
            </a:r>
            <a:r>
              <a:rPr lang="en-US" altLang="zh-TW" sz="3900" b="1" dirty="0" smtClean="0">
                <a:solidFill>
                  <a:schemeClr val="tx1"/>
                </a:solidFill>
              </a:rPr>
              <a:t>.</a:t>
            </a:r>
            <a:r>
              <a:rPr lang="zh-TW" altLang="en-US" sz="3900" b="1" dirty="0" smtClean="0">
                <a:solidFill>
                  <a:schemeClr val="tx1"/>
                </a:solidFill>
              </a:rPr>
              <a:t>勿</a:t>
            </a:r>
            <a:r>
              <a:rPr lang="zh-TW" altLang="en-US" sz="3900" b="1" dirty="0">
                <a:solidFill>
                  <a:schemeClr val="tx1"/>
                </a:solidFill>
              </a:rPr>
              <a:t>穿涼鞋上學</a:t>
            </a:r>
          </a:p>
          <a:p>
            <a:pPr marL="0" indent="0" algn="l">
              <a:buNone/>
            </a:pPr>
            <a:r>
              <a:rPr lang="en-US" altLang="zh-TW" sz="3900" b="1" dirty="0" smtClean="0">
                <a:solidFill>
                  <a:schemeClr val="tx1"/>
                </a:solidFill>
              </a:rPr>
              <a:t>7.</a:t>
            </a:r>
            <a:r>
              <a:rPr lang="zh-TW" altLang="en-US" sz="3900" b="1" dirty="0" smtClean="0">
                <a:solidFill>
                  <a:schemeClr val="tx1"/>
                </a:solidFill>
              </a:rPr>
              <a:t>勿</a:t>
            </a:r>
            <a:r>
              <a:rPr lang="zh-TW" altLang="en-US" sz="3900" b="1" dirty="0">
                <a:solidFill>
                  <a:schemeClr val="tx1"/>
                </a:solidFill>
              </a:rPr>
              <a:t>戴高功能</a:t>
            </a:r>
            <a:r>
              <a:rPr lang="en-US" altLang="zh-TW" sz="3900" b="1" dirty="0" err="1">
                <a:solidFill>
                  <a:schemeClr val="tx1"/>
                </a:solidFill>
              </a:rPr>
              <a:t>3C</a:t>
            </a:r>
            <a:r>
              <a:rPr lang="zh-TW" altLang="en-US" sz="3900" b="1" dirty="0">
                <a:solidFill>
                  <a:schemeClr val="tx1"/>
                </a:solidFill>
              </a:rPr>
              <a:t>手錶，易造成</a:t>
            </a:r>
            <a:r>
              <a:rPr lang="zh-TW" altLang="en-US" sz="3900" b="1" dirty="0" smtClean="0">
                <a:solidFill>
                  <a:schemeClr val="tx1"/>
                </a:solidFill>
              </a:rPr>
              <a:t>分心</a:t>
            </a:r>
            <a:r>
              <a:rPr lang="zh-TW" altLang="en-US" sz="3900" b="1" dirty="0">
                <a:solidFill>
                  <a:schemeClr val="tx1"/>
                </a:solidFill>
              </a:rPr>
              <a:t>和依賴</a:t>
            </a:r>
          </a:p>
          <a:p>
            <a:pPr marL="0" indent="0" algn="l">
              <a:buNone/>
            </a:pPr>
            <a:r>
              <a:rPr lang="en-US" altLang="zh-TW" sz="3900" b="1" dirty="0">
                <a:solidFill>
                  <a:schemeClr val="tx1"/>
                </a:solidFill>
              </a:rPr>
              <a:t>8</a:t>
            </a:r>
            <a:r>
              <a:rPr lang="en-US" altLang="zh-TW" sz="3900" b="1" dirty="0" smtClean="0">
                <a:solidFill>
                  <a:schemeClr val="tx1"/>
                </a:solidFill>
              </a:rPr>
              <a:t>.</a:t>
            </a:r>
            <a:r>
              <a:rPr lang="zh-TW" altLang="en-US" sz="3900" b="1" dirty="0" smtClean="0">
                <a:solidFill>
                  <a:schemeClr val="tx1"/>
                </a:solidFill>
              </a:rPr>
              <a:t>勿</a:t>
            </a:r>
            <a:r>
              <a:rPr lang="zh-TW" altLang="en-US" sz="3900" b="1" dirty="0">
                <a:solidFill>
                  <a:schemeClr val="tx1"/>
                </a:solidFill>
              </a:rPr>
              <a:t>帶高價位花俏文具到校使用，建議</a:t>
            </a:r>
            <a:r>
              <a:rPr lang="zh-TW" altLang="en-US" sz="3900" b="1" dirty="0" smtClean="0">
                <a:solidFill>
                  <a:schemeClr val="tx1"/>
                </a:solidFill>
              </a:rPr>
              <a:t>軟</a:t>
            </a:r>
            <a:endParaRPr lang="en-US" altLang="zh-TW" sz="3900" b="1" dirty="0" smtClean="0">
              <a:solidFill>
                <a:schemeClr val="tx1"/>
              </a:solidFill>
            </a:endParaRPr>
          </a:p>
          <a:p>
            <a:pPr marL="0" indent="0" algn="l">
              <a:buNone/>
            </a:pPr>
            <a:r>
              <a:rPr lang="en-US" altLang="zh-TW" sz="3900" b="1" dirty="0">
                <a:solidFill>
                  <a:schemeClr val="tx1"/>
                </a:solidFill>
              </a:rPr>
              <a:t> </a:t>
            </a:r>
            <a:r>
              <a:rPr lang="en-US" altLang="zh-TW" sz="3900" b="1" dirty="0" smtClean="0">
                <a:solidFill>
                  <a:schemeClr val="tx1"/>
                </a:solidFill>
              </a:rPr>
              <a:t>  </a:t>
            </a:r>
            <a:r>
              <a:rPr lang="zh-TW" altLang="en-US" sz="3900" b="1" dirty="0" smtClean="0">
                <a:solidFill>
                  <a:schemeClr val="tx1"/>
                </a:solidFill>
              </a:rPr>
              <a:t>質</a:t>
            </a:r>
            <a:r>
              <a:rPr lang="zh-TW" altLang="en-US" sz="3900" b="1" dirty="0">
                <a:solidFill>
                  <a:schemeClr val="tx1"/>
                </a:solidFill>
              </a:rPr>
              <a:t>筆袋</a:t>
            </a:r>
          </a:p>
          <a:p>
            <a:pPr marL="0" indent="0" algn="l">
              <a:buNone/>
            </a:pPr>
            <a:r>
              <a:rPr lang="en-US" altLang="zh-TW" sz="3900" b="1" dirty="0">
                <a:solidFill>
                  <a:schemeClr val="tx1"/>
                </a:solidFill>
              </a:rPr>
              <a:t>9</a:t>
            </a:r>
            <a:r>
              <a:rPr lang="en-US" altLang="zh-TW" sz="3900" b="1" dirty="0" smtClean="0">
                <a:solidFill>
                  <a:schemeClr val="tx1"/>
                </a:solidFill>
              </a:rPr>
              <a:t>.</a:t>
            </a:r>
            <a:r>
              <a:rPr lang="zh-TW" altLang="en-US" sz="3900" b="1" dirty="0" smtClean="0">
                <a:solidFill>
                  <a:schemeClr val="tx1"/>
                </a:solidFill>
              </a:rPr>
              <a:t>勿</a:t>
            </a:r>
            <a:r>
              <a:rPr lang="zh-TW" altLang="en-US" sz="3900" b="1" dirty="0">
                <a:solidFill>
                  <a:schemeClr val="tx1"/>
                </a:solidFill>
              </a:rPr>
              <a:t>帶自動鉛筆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69075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252728"/>
          </a:xfrm>
        </p:spPr>
        <p:txBody>
          <a:bodyPr>
            <a:noAutofit/>
          </a:bodyPr>
          <a:lstStyle/>
          <a:p>
            <a:r>
              <a:rPr lang="zh-TW" altLang="zh-TW" sz="4800" b="1" u="sng" kern="100" dirty="0">
                <a:latin typeface="Calibri"/>
                <a:ea typeface="新細明體"/>
                <a:cs typeface="Times New Roman"/>
              </a:rPr>
              <a:t>學年老師小叮嚀</a:t>
            </a:r>
            <a:r>
              <a:rPr lang="zh-TW" altLang="zh-TW" sz="3600" kern="100" dirty="0">
                <a:latin typeface="Calibri"/>
                <a:ea typeface="新細明體"/>
                <a:cs typeface="Times New Roman"/>
              </a:rPr>
              <a:t/>
            </a:r>
            <a:br>
              <a:rPr lang="zh-TW" altLang="zh-TW" sz="3600" kern="100" dirty="0">
                <a:latin typeface="Calibri"/>
                <a:ea typeface="新細明體"/>
                <a:cs typeface="Times New Roman"/>
              </a:rPr>
            </a:br>
            <a:endParaRPr lang="zh-TW" altLang="en-US" sz="36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4294967295"/>
          </p:nvPr>
        </p:nvSpPr>
        <p:spPr>
          <a:xfrm>
            <a:off x="539552" y="1642393"/>
            <a:ext cx="8784976" cy="5184775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zh-TW" altLang="en-US" sz="2500" b="1" dirty="0" smtClean="0">
                <a:solidFill>
                  <a:schemeClr val="tx1"/>
                </a:solidFill>
              </a:rPr>
              <a:t>望請配合</a:t>
            </a:r>
            <a:r>
              <a:rPr lang="zh-TW" altLang="en-US" sz="2500" b="1" dirty="0">
                <a:solidFill>
                  <a:schemeClr val="tx1"/>
                </a:solidFill>
              </a:rPr>
              <a:t>：</a:t>
            </a:r>
            <a:endParaRPr lang="en-US" altLang="zh-TW" sz="2500" b="1" dirty="0" smtClean="0">
              <a:solidFill>
                <a:schemeClr val="tx1"/>
              </a:solidFill>
            </a:endParaRPr>
          </a:p>
          <a:p>
            <a:pPr marL="0" indent="0" algn="l">
              <a:buNone/>
            </a:pPr>
            <a:r>
              <a:rPr lang="en-US" altLang="zh-TW" sz="2500" b="1" dirty="0" smtClean="0">
                <a:solidFill>
                  <a:schemeClr val="tx1"/>
                </a:solidFill>
              </a:rPr>
              <a:t>10.</a:t>
            </a:r>
            <a:r>
              <a:rPr lang="zh-TW" altLang="en-US" sz="2500" b="1" dirty="0" smtClean="0">
                <a:solidFill>
                  <a:schemeClr val="tx1"/>
                </a:solidFill>
              </a:rPr>
              <a:t>吃</a:t>
            </a:r>
            <a:r>
              <a:rPr lang="zh-TW" altLang="en-US" sz="2500" b="1" dirty="0">
                <a:solidFill>
                  <a:schemeClr val="tx1"/>
                </a:solidFill>
              </a:rPr>
              <a:t>完早餐進校，沒胃口喝杯</a:t>
            </a:r>
            <a:r>
              <a:rPr lang="zh-TW" altLang="en-US" sz="2500" b="1" dirty="0" smtClean="0">
                <a:solidFill>
                  <a:schemeClr val="tx1"/>
                </a:solidFill>
              </a:rPr>
              <a:t>麥片也好</a:t>
            </a:r>
            <a:endParaRPr lang="zh-TW" altLang="en-US" sz="2500" b="1" dirty="0">
              <a:solidFill>
                <a:schemeClr val="tx1"/>
              </a:solidFill>
            </a:endParaRPr>
          </a:p>
          <a:p>
            <a:pPr marL="0" indent="0" algn="l">
              <a:buNone/>
            </a:pPr>
            <a:r>
              <a:rPr lang="en-US" altLang="zh-TW" sz="2500" b="1" dirty="0">
                <a:solidFill>
                  <a:schemeClr val="tx1"/>
                </a:solidFill>
              </a:rPr>
              <a:t>11</a:t>
            </a:r>
            <a:r>
              <a:rPr lang="en-US" altLang="zh-TW" sz="2500" b="1" dirty="0" smtClean="0">
                <a:solidFill>
                  <a:schemeClr val="tx1"/>
                </a:solidFill>
              </a:rPr>
              <a:t>.</a:t>
            </a:r>
            <a:r>
              <a:rPr lang="zh-TW" altLang="en-US" sz="2500" b="1" dirty="0" smtClean="0">
                <a:solidFill>
                  <a:schemeClr val="tx1"/>
                </a:solidFill>
              </a:rPr>
              <a:t>請</a:t>
            </a:r>
            <a:r>
              <a:rPr lang="zh-TW" altLang="en-US" sz="2500" b="1" dirty="0">
                <a:solidFill>
                  <a:schemeClr val="tx1"/>
                </a:solidFill>
              </a:rPr>
              <a:t>務必親簽聯絡簿並配合完成要繳回的文件</a:t>
            </a:r>
          </a:p>
          <a:p>
            <a:pPr marL="0" indent="0" algn="l">
              <a:buNone/>
            </a:pPr>
            <a:r>
              <a:rPr lang="en-US" altLang="zh-TW" sz="2500" b="1" dirty="0">
                <a:solidFill>
                  <a:schemeClr val="tx1"/>
                </a:solidFill>
              </a:rPr>
              <a:t>12</a:t>
            </a:r>
            <a:r>
              <a:rPr lang="en-US" altLang="zh-TW" sz="2500" b="1" dirty="0" smtClean="0">
                <a:solidFill>
                  <a:schemeClr val="tx1"/>
                </a:solidFill>
              </a:rPr>
              <a:t>.</a:t>
            </a:r>
            <a:r>
              <a:rPr lang="zh-TW" altLang="en-US" sz="2500" b="1" dirty="0" smtClean="0">
                <a:solidFill>
                  <a:schemeClr val="tx1"/>
                </a:solidFill>
              </a:rPr>
              <a:t>不</a:t>
            </a:r>
            <a:r>
              <a:rPr lang="zh-TW" altLang="en-US" sz="2500" b="1" dirty="0">
                <a:solidFill>
                  <a:schemeClr val="tx1"/>
                </a:solidFill>
              </a:rPr>
              <a:t>清楚導師班務處理或教學相關內容，請先查詢班</a:t>
            </a:r>
            <a:r>
              <a:rPr lang="zh-TW" altLang="en-US" sz="2500" b="1" dirty="0" smtClean="0">
                <a:solidFill>
                  <a:schemeClr val="tx1"/>
                </a:solidFill>
              </a:rPr>
              <a:t>網</a:t>
            </a:r>
            <a:endParaRPr lang="en-US" altLang="zh-TW" sz="2500" b="1" dirty="0" smtClean="0">
              <a:solidFill>
                <a:schemeClr val="tx1"/>
              </a:solidFill>
            </a:endParaRPr>
          </a:p>
          <a:p>
            <a:pPr marL="0" indent="0" algn="l">
              <a:buNone/>
            </a:pPr>
            <a:r>
              <a:rPr lang="en-US" altLang="zh-TW" sz="2500" b="1" dirty="0">
                <a:solidFill>
                  <a:schemeClr val="tx1"/>
                </a:solidFill>
              </a:rPr>
              <a:t> </a:t>
            </a:r>
            <a:r>
              <a:rPr lang="en-US" altLang="zh-TW" sz="2500" b="1" dirty="0" smtClean="0">
                <a:solidFill>
                  <a:schemeClr val="tx1"/>
                </a:solidFill>
              </a:rPr>
              <a:t>    </a:t>
            </a:r>
            <a:r>
              <a:rPr lang="zh-TW" altLang="en-US" sz="2500" b="1" dirty="0" smtClean="0">
                <a:solidFill>
                  <a:schemeClr val="tx1"/>
                </a:solidFill>
              </a:rPr>
              <a:t>或</a:t>
            </a:r>
            <a:r>
              <a:rPr lang="zh-TW" altLang="en-US" sz="2500" b="1" dirty="0">
                <a:solidFill>
                  <a:schemeClr val="tx1"/>
                </a:solidFill>
              </a:rPr>
              <a:t>群組內是否另有說明，若無，建議用聯絡簿</a:t>
            </a:r>
            <a:r>
              <a:rPr lang="zh-TW" altLang="en-US" sz="2500" b="1" dirty="0" smtClean="0">
                <a:solidFill>
                  <a:schemeClr val="tx1"/>
                </a:solidFill>
              </a:rPr>
              <a:t>詢問</a:t>
            </a:r>
            <a:endParaRPr lang="en-US" altLang="zh-TW" sz="2500" b="1" dirty="0" smtClean="0">
              <a:solidFill>
                <a:schemeClr val="tx1"/>
              </a:solidFill>
            </a:endParaRPr>
          </a:p>
          <a:p>
            <a:pPr marL="0" indent="0" algn="l">
              <a:buNone/>
            </a:pPr>
            <a:r>
              <a:rPr lang="en-US" altLang="zh-TW" sz="2500" b="1" dirty="0" smtClean="0">
                <a:solidFill>
                  <a:schemeClr val="tx1"/>
                </a:solidFill>
              </a:rPr>
              <a:t>    (</a:t>
            </a:r>
            <a:r>
              <a:rPr lang="zh-TW" altLang="en-US" sz="2500" b="1" dirty="0">
                <a:solidFill>
                  <a:schemeClr val="tx1"/>
                </a:solidFill>
              </a:rPr>
              <a:t>若內容多，可另附紙條貼上</a:t>
            </a:r>
            <a:r>
              <a:rPr lang="en-US" altLang="zh-TW" sz="2500" b="1" dirty="0">
                <a:solidFill>
                  <a:schemeClr val="tx1"/>
                </a:solidFill>
              </a:rPr>
              <a:t>)</a:t>
            </a:r>
            <a:r>
              <a:rPr lang="zh-TW" altLang="en-US" sz="2500" b="1" dirty="0">
                <a:solidFill>
                  <a:schemeClr val="tx1"/>
                </a:solidFill>
              </a:rPr>
              <a:t>，若屬急事，可用簡訊</a:t>
            </a:r>
            <a:r>
              <a:rPr lang="zh-TW" altLang="en-US" sz="2500" b="1" dirty="0" smtClean="0">
                <a:solidFill>
                  <a:schemeClr val="tx1"/>
                </a:solidFill>
              </a:rPr>
              <a:t>、</a:t>
            </a:r>
            <a:endParaRPr lang="en-US" altLang="zh-TW" sz="2500" b="1" dirty="0" smtClean="0">
              <a:solidFill>
                <a:schemeClr val="tx1"/>
              </a:solidFill>
            </a:endParaRPr>
          </a:p>
          <a:p>
            <a:pPr marL="0" indent="0" algn="l">
              <a:buNone/>
            </a:pPr>
            <a:r>
              <a:rPr lang="en-US" altLang="zh-TW" sz="2500" b="1" dirty="0">
                <a:solidFill>
                  <a:schemeClr val="tx1"/>
                </a:solidFill>
              </a:rPr>
              <a:t> </a:t>
            </a:r>
            <a:r>
              <a:rPr lang="en-US" altLang="zh-TW" sz="2500" b="1" dirty="0" smtClean="0">
                <a:solidFill>
                  <a:schemeClr val="tx1"/>
                </a:solidFill>
              </a:rPr>
              <a:t>    </a:t>
            </a:r>
            <a:r>
              <a:rPr lang="zh-TW" altLang="en-US" sz="2500" b="1" dirty="0" smtClean="0">
                <a:solidFill>
                  <a:schemeClr val="tx1"/>
                </a:solidFill>
              </a:rPr>
              <a:t>電話</a:t>
            </a:r>
            <a:r>
              <a:rPr lang="zh-TW" altLang="en-US" sz="2500" b="1" dirty="0">
                <a:solidFill>
                  <a:schemeClr val="tx1"/>
                </a:solidFill>
              </a:rPr>
              <a:t>或私</a:t>
            </a:r>
            <a:r>
              <a:rPr lang="en-US" altLang="zh-TW" sz="2500" b="1" dirty="0">
                <a:solidFill>
                  <a:schemeClr val="tx1"/>
                </a:solidFill>
              </a:rPr>
              <a:t>line</a:t>
            </a:r>
            <a:r>
              <a:rPr lang="zh-TW" altLang="en-US" sz="2500" b="1" dirty="0">
                <a:solidFill>
                  <a:schemeClr val="tx1"/>
                </a:solidFill>
              </a:rPr>
              <a:t>聯絡</a:t>
            </a:r>
            <a:r>
              <a:rPr lang="en-US" altLang="zh-TW" sz="2500" b="1" dirty="0">
                <a:solidFill>
                  <a:schemeClr val="tx1"/>
                </a:solidFill>
              </a:rPr>
              <a:t>(</a:t>
            </a:r>
            <a:r>
              <a:rPr lang="zh-TW" altLang="en-US" sz="2500" b="1" dirty="0">
                <a:solidFill>
                  <a:schemeClr val="tx1"/>
                </a:solidFill>
              </a:rPr>
              <a:t>依老師方便時間</a:t>
            </a:r>
            <a:r>
              <a:rPr lang="en-US" altLang="zh-TW" sz="2500" b="1" dirty="0">
                <a:solidFill>
                  <a:schemeClr val="tx1"/>
                </a:solidFill>
              </a:rPr>
              <a:t>)</a:t>
            </a:r>
            <a:r>
              <a:rPr lang="zh-TW" altLang="en-US" sz="2500" b="1" dirty="0">
                <a:solidFill>
                  <a:schemeClr val="tx1"/>
                </a:solidFill>
              </a:rPr>
              <a:t>，保持</a:t>
            </a:r>
            <a:r>
              <a:rPr lang="zh-TW" altLang="en-US" sz="2500" b="1" dirty="0" smtClean="0">
                <a:solidFill>
                  <a:schemeClr val="tx1"/>
                </a:solidFill>
              </a:rPr>
              <a:t>溝通順暢，</a:t>
            </a:r>
            <a:r>
              <a:rPr lang="en-US" altLang="zh-TW" sz="2500" b="1" dirty="0" smtClean="0">
                <a:solidFill>
                  <a:schemeClr val="tx1"/>
                </a:solidFill>
              </a:rPr>
              <a:t/>
            </a:r>
            <a:br>
              <a:rPr lang="en-US" altLang="zh-TW" sz="2500" b="1" dirty="0" smtClean="0">
                <a:solidFill>
                  <a:schemeClr val="tx1"/>
                </a:solidFill>
              </a:rPr>
            </a:br>
            <a:r>
              <a:rPr lang="en-US" altLang="zh-TW" sz="2500" b="1" dirty="0" smtClean="0">
                <a:solidFill>
                  <a:schemeClr val="tx1"/>
                </a:solidFill>
              </a:rPr>
              <a:t>     </a:t>
            </a:r>
            <a:r>
              <a:rPr lang="zh-TW" altLang="en-US" sz="2500" b="1" dirty="0" smtClean="0">
                <a:solidFill>
                  <a:schemeClr val="tx1"/>
                </a:solidFill>
              </a:rPr>
              <a:t>避免</a:t>
            </a:r>
            <a:r>
              <a:rPr lang="zh-TW" altLang="en-US" sz="2500" b="1" dirty="0">
                <a:solidFill>
                  <a:schemeClr val="tx1"/>
                </a:solidFill>
              </a:rPr>
              <a:t>徒生誤解。</a:t>
            </a:r>
          </a:p>
          <a:p>
            <a:pPr marL="0" indent="0" algn="l">
              <a:buNone/>
            </a:pPr>
            <a:r>
              <a:rPr lang="en-US" altLang="zh-TW" sz="2500" b="1" dirty="0">
                <a:solidFill>
                  <a:schemeClr val="tx1"/>
                </a:solidFill>
              </a:rPr>
              <a:t>13</a:t>
            </a:r>
            <a:r>
              <a:rPr lang="en-US" altLang="zh-TW" sz="2500" b="1" dirty="0" smtClean="0">
                <a:solidFill>
                  <a:schemeClr val="tx1"/>
                </a:solidFill>
              </a:rPr>
              <a:t>.</a:t>
            </a:r>
            <a:r>
              <a:rPr lang="zh-TW" altLang="en-US" sz="2500" b="1" dirty="0" smtClean="0">
                <a:solidFill>
                  <a:schemeClr val="tx1"/>
                </a:solidFill>
              </a:rPr>
              <a:t>在家</a:t>
            </a:r>
            <a:r>
              <a:rPr lang="zh-TW" altLang="en-US" sz="2500" b="1" dirty="0">
                <a:solidFill>
                  <a:schemeClr val="tx1"/>
                </a:solidFill>
              </a:rPr>
              <a:t>欲指導孩子功課，務請先看過孩子課本內容，</a:t>
            </a:r>
            <a:r>
              <a:rPr lang="zh-TW" altLang="en-US" sz="2500" b="1" dirty="0" smtClean="0">
                <a:solidFill>
                  <a:schemeClr val="tx1"/>
                </a:solidFill>
              </a:rPr>
              <a:t>明</a:t>
            </a:r>
            <a:endParaRPr lang="en-US" altLang="zh-TW" sz="2500" b="1" dirty="0" smtClean="0">
              <a:solidFill>
                <a:schemeClr val="tx1"/>
              </a:solidFill>
            </a:endParaRPr>
          </a:p>
          <a:p>
            <a:pPr marL="0" indent="0" algn="l">
              <a:buNone/>
            </a:pPr>
            <a:r>
              <a:rPr lang="en-US" altLang="zh-TW" sz="2500" b="1" dirty="0">
                <a:solidFill>
                  <a:schemeClr val="tx1"/>
                </a:solidFill>
              </a:rPr>
              <a:t> </a:t>
            </a:r>
            <a:r>
              <a:rPr lang="en-US" altLang="zh-TW" sz="2500" b="1" dirty="0" smtClean="0">
                <a:solidFill>
                  <a:schemeClr val="tx1"/>
                </a:solidFill>
              </a:rPr>
              <a:t>    </a:t>
            </a:r>
            <a:r>
              <a:rPr lang="zh-TW" altLang="en-US" sz="2500" b="1" dirty="0" smtClean="0">
                <a:solidFill>
                  <a:schemeClr val="tx1"/>
                </a:solidFill>
              </a:rPr>
              <a:t>白</a:t>
            </a:r>
            <a:r>
              <a:rPr lang="zh-TW" altLang="en-US" sz="2500" b="1" dirty="0">
                <a:solidFill>
                  <a:schemeClr val="tx1"/>
                </a:solidFill>
              </a:rPr>
              <a:t>學校任課老師教導過的內容和作法，依老師思考</a:t>
            </a:r>
            <a:r>
              <a:rPr lang="zh-TW" altLang="en-US" sz="2500" b="1" dirty="0" smtClean="0">
                <a:solidFill>
                  <a:schemeClr val="tx1"/>
                </a:solidFill>
              </a:rPr>
              <a:t>引</a:t>
            </a:r>
            <a:endParaRPr lang="en-US" altLang="zh-TW" sz="2500" b="1" dirty="0" smtClean="0">
              <a:solidFill>
                <a:schemeClr val="tx1"/>
              </a:solidFill>
            </a:endParaRPr>
          </a:p>
          <a:p>
            <a:pPr marL="0" indent="0" algn="l">
              <a:buNone/>
            </a:pPr>
            <a:r>
              <a:rPr lang="en-US" altLang="zh-TW" sz="2500" b="1" dirty="0">
                <a:solidFill>
                  <a:schemeClr val="tx1"/>
                </a:solidFill>
              </a:rPr>
              <a:t> </a:t>
            </a:r>
            <a:r>
              <a:rPr lang="en-US" altLang="zh-TW" sz="2500" b="1" dirty="0" smtClean="0">
                <a:solidFill>
                  <a:schemeClr val="tx1"/>
                </a:solidFill>
              </a:rPr>
              <a:t>    </a:t>
            </a:r>
            <a:r>
              <a:rPr lang="zh-TW" altLang="en-US" sz="2500" b="1" dirty="0" smtClean="0">
                <a:solidFill>
                  <a:schemeClr val="tx1"/>
                </a:solidFill>
              </a:rPr>
              <a:t>導</a:t>
            </a:r>
            <a:r>
              <a:rPr lang="zh-TW" altLang="en-US" sz="2500" b="1" dirty="0">
                <a:solidFill>
                  <a:schemeClr val="tx1"/>
                </a:solidFill>
              </a:rPr>
              <a:t>的軌跡，順勢而為，孩子才不致有錯亂之感。</a:t>
            </a:r>
          </a:p>
          <a:p>
            <a:pPr algn="l"/>
            <a:endParaRPr lang="zh-TW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00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008112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zh-TW" altLang="zh-TW" sz="5300" b="1" u="sng" kern="100" dirty="0">
                <a:latin typeface="Calibri"/>
                <a:ea typeface="新細明體"/>
                <a:cs typeface="Times New Roman"/>
              </a:rPr>
              <a:t>開學日班級活動概況</a:t>
            </a:r>
            <a:r>
              <a:rPr lang="zh-TW" altLang="zh-TW" kern="100" dirty="0">
                <a:latin typeface="Calibri"/>
                <a:ea typeface="新細明體"/>
                <a:cs typeface="Times New Roman"/>
              </a:rPr>
              <a:t/>
            </a:r>
            <a:br>
              <a:rPr lang="zh-TW" altLang="zh-TW" kern="100" dirty="0">
                <a:latin typeface="Calibri"/>
                <a:ea typeface="新細明體"/>
                <a:cs typeface="Times New Roman"/>
              </a:rPr>
            </a:b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611560" y="1988840"/>
            <a:ext cx="792088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200" i="1" dirty="0"/>
              <a:t>8:30-8:50</a:t>
            </a:r>
            <a:r>
              <a:rPr lang="zh-TW" altLang="zh-TW" sz="3200" i="1" dirty="0"/>
              <a:t>認識新同學、迎接民權</a:t>
            </a:r>
            <a:r>
              <a:rPr lang="zh-TW" altLang="zh-TW" sz="3200" i="1" dirty="0" smtClean="0"/>
              <a:t>新生</a:t>
            </a:r>
            <a:endParaRPr lang="en-US" altLang="zh-TW" sz="3200" i="1" dirty="0" smtClean="0"/>
          </a:p>
          <a:p>
            <a:endParaRPr lang="zh-TW" altLang="zh-TW" sz="3200" dirty="0"/>
          </a:p>
          <a:p>
            <a:r>
              <a:rPr lang="en-US" altLang="zh-TW" sz="3200" b="1" dirty="0"/>
              <a:t>1.</a:t>
            </a:r>
            <a:r>
              <a:rPr lang="zh-TW" altLang="zh-TW" sz="3200" b="1" dirty="0"/>
              <a:t>桌上有桌牌</a:t>
            </a:r>
            <a:r>
              <a:rPr lang="zh-TW" altLang="zh-TW" sz="3200" b="1" dirty="0" smtClean="0"/>
              <a:t>，</a:t>
            </a:r>
            <a:r>
              <a:rPr lang="zh-TW" altLang="en-US" sz="3200" b="1" dirty="0" smtClean="0"/>
              <a:t>胸前</a:t>
            </a:r>
            <a:r>
              <a:rPr lang="zh-TW" altLang="zh-TW" sz="3200" b="1" dirty="0" smtClean="0"/>
              <a:t>掛名</a:t>
            </a:r>
            <a:r>
              <a:rPr lang="zh-TW" altLang="zh-TW" sz="3200" b="1" dirty="0"/>
              <a:t>牌，桌上有書本</a:t>
            </a:r>
            <a:r>
              <a:rPr lang="zh-TW" altLang="zh-TW" sz="3200" b="1" dirty="0" smtClean="0"/>
              <a:t>，</a:t>
            </a:r>
            <a:endParaRPr lang="en-US" altLang="zh-TW" sz="3200" b="1" dirty="0" smtClean="0"/>
          </a:p>
          <a:p>
            <a:r>
              <a:rPr lang="en-US" altLang="zh-TW" sz="3200" b="1" dirty="0"/>
              <a:t> </a:t>
            </a:r>
            <a:r>
              <a:rPr lang="en-US" altLang="zh-TW" sz="3200" b="1" dirty="0" smtClean="0"/>
              <a:t>  </a:t>
            </a:r>
            <a:r>
              <a:rPr lang="zh-TW" altLang="zh-TW" sz="3200" b="1" dirty="0" smtClean="0"/>
              <a:t>放</a:t>
            </a:r>
            <a:r>
              <a:rPr lang="zh-TW" altLang="zh-TW" sz="3200" b="1" dirty="0"/>
              <a:t>姓名貼</a:t>
            </a:r>
            <a:r>
              <a:rPr lang="en-US" altLang="zh-TW" sz="3200" b="1" dirty="0"/>
              <a:t>(</a:t>
            </a:r>
            <a:r>
              <a:rPr lang="zh-TW" altLang="zh-TW" sz="3200" b="1" dirty="0"/>
              <a:t>會留部分在</a:t>
            </a:r>
            <a:r>
              <a:rPr lang="zh-TW" altLang="zh-TW" sz="3200" b="1" dirty="0" smtClean="0"/>
              <a:t>導師</a:t>
            </a:r>
            <a:r>
              <a:rPr lang="en-US" altLang="zh-TW" sz="3200" b="1" dirty="0" smtClean="0"/>
              <a:t>)</a:t>
            </a:r>
            <a:r>
              <a:rPr lang="zh-TW" altLang="zh-TW" sz="3200" b="1" dirty="0" smtClean="0"/>
              <a:t>、</a:t>
            </a:r>
            <a:r>
              <a:rPr lang="zh-TW" altLang="zh-TW" sz="3200" b="1" dirty="0"/>
              <a:t>抹布、</a:t>
            </a:r>
            <a:r>
              <a:rPr lang="zh-TW" altLang="zh-TW" sz="3200" b="1" dirty="0" smtClean="0"/>
              <a:t>塗鴉</a:t>
            </a:r>
            <a:r>
              <a:rPr lang="zh-TW" altLang="en-US" sz="3200" b="1" dirty="0" smtClean="0"/>
              <a:t>  </a:t>
            </a:r>
            <a:r>
              <a:rPr lang="zh-TW" altLang="zh-TW" sz="3200" b="1" dirty="0" smtClean="0"/>
              <a:t>本</a:t>
            </a:r>
            <a:r>
              <a:rPr lang="zh-TW" altLang="zh-TW" sz="3200" b="1" dirty="0"/>
              <a:t>等。</a:t>
            </a:r>
            <a:endParaRPr lang="zh-TW" altLang="zh-TW" sz="3200" dirty="0"/>
          </a:p>
          <a:p>
            <a:r>
              <a:rPr lang="en-US" altLang="zh-TW" sz="3200" b="1" dirty="0"/>
              <a:t>2.</a:t>
            </a:r>
            <a:r>
              <a:rPr lang="zh-TW" altLang="zh-TW" sz="3200" b="1" dirty="0"/>
              <a:t>帶孩子認識廁所</a:t>
            </a:r>
            <a:r>
              <a:rPr lang="zh-TW" altLang="zh-TW" sz="3200" b="1" dirty="0" smtClean="0"/>
              <a:t>位置</a:t>
            </a:r>
            <a:r>
              <a:rPr lang="en-US" altLang="zh-TW" sz="3200" b="1" dirty="0" smtClean="0"/>
              <a:t>(</a:t>
            </a:r>
            <a:r>
              <a:rPr lang="zh-TW" altLang="en-US" sz="3200" b="1" dirty="0" smtClean="0"/>
              <a:t>教導蹲式如廁方式</a:t>
            </a:r>
            <a:r>
              <a:rPr lang="zh-TW" altLang="zh-TW" sz="3200" b="1" dirty="0" smtClean="0"/>
              <a:t>、</a:t>
            </a:r>
            <a:endParaRPr lang="en-US" altLang="zh-TW" sz="3200" b="1" dirty="0" smtClean="0"/>
          </a:p>
          <a:p>
            <a:r>
              <a:rPr lang="en-US" altLang="zh-TW" sz="3200" b="1" dirty="0"/>
              <a:t> </a:t>
            </a:r>
            <a:r>
              <a:rPr lang="en-US" altLang="zh-TW" sz="3200" b="1" dirty="0" smtClean="0"/>
              <a:t>  </a:t>
            </a:r>
            <a:r>
              <a:rPr lang="zh-TW" altLang="zh-TW" sz="3200" b="1" dirty="0" smtClean="0"/>
              <a:t>飲水</a:t>
            </a:r>
            <a:r>
              <a:rPr lang="zh-TW" altLang="zh-TW" sz="3200" b="1" dirty="0"/>
              <a:t>機位置、</a:t>
            </a:r>
            <a:r>
              <a:rPr lang="zh-TW" altLang="zh-TW" sz="3200" b="1" dirty="0" smtClean="0"/>
              <a:t>健康中心</a:t>
            </a:r>
            <a:r>
              <a:rPr lang="zh-TW" altLang="zh-TW" sz="3200" b="1" dirty="0"/>
              <a:t>位置等，下課</a:t>
            </a:r>
            <a:r>
              <a:rPr lang="zh-TW" altLang="zh-TW" sz="3200" b="1" dirty="0" smtClean="0"/>
              <a:t>可以</a:t>
            </a:r>
            <a:endParaRPr lang="en-US" altLang="zh-TW" sz="3200" b="1" dirty="0" smtClean="0"/>
          </a:p>
          <a:p>
            <a:r>
              <a:rPr lang="en-US" altLang="zh-TW" sz="3200" b="1" dirty="0"/>
              <a:t> </a:t>
            </a:r>
            <a:r>
              <a:rPr lang="en-US" altLang="zh-TW" sz="3200" b="1" dirty="0" smtClean="0"/>
              <a:t>  </a:t>
            </a:r>
            <a:r>
              <a:rPr lang="zh-TW" altLang="zh-TW" sz="3200" b="1" dirty="0" smtClean="0"/>
              <a:t>玩耍</a:t>
            </a:r>
            <a:r>
              <a:rPr lang="zh-TW" altLang="zh-TW" sz="3200" b="1" dirty="0"/>
              <a:t>的地方，</a:t>
            </a:r>
            <a:r>
              <a:rPr lang="zh-TW" altLang="zh-TW" sz="3200" b="1" dirty="0" smtClean="0"/>
              <a:t>如何回到</a:t>
            </a:r>
            <a:r>
              <a:rPr lang="zh-TW" altLang="zh-TW" sz="3200" b="1" dirty="0"/>
              <a:t>教室不迷路。</a:t>
            </a:r>
            <a:endParaRPr lang="zh-TW" altLang="zh-TW" sz="3200" dirty="0"/>
          </a:p>
        </p:txBody>
      </p:sp>
    </p:spTree>
    <p:extLst>
      <p:ext uri="{BB962C8B-B14F-4D97-AF65-F5344CB8AC3E}">
        <p14:creationId xmlns:p14="http://schemas.microsoft.com/office/powerpoint/2010/main" val="103094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252728"/>
          </a:xfrm>
        </p:spPr>
        <p:txBody>
          <a:bodyPr>
            <a:noAutofit/>
          </a:bodyPr>
          <a:lstStyle/>
          <a:p>
            <a:r>
              <a:rPr lang="zh-TW" altLang="zh-TW" sz="4800" b="1" u="sng" kern="100" dirty="0">
                <a:latin typeface="Calibri"/>
                <a:ea typeface="新細明體"/>
                <a:cs typeface="Times New Roman"/>
              </a:rPr>
              <a:t>開學日班級活動概況</a:t>
            </a:r>
            <a:r>
              <a:rPr lang="zh-TW" altLang="zh-TW" kern="100" dirty="0">
                <a:latin typeface="Calibri"/>
                <a:ea typeface="新細明體"/>
                <a:cs typeface="Times New Roman"/>
              </a:rPr>
              <a:t/>
            </a:r>
            <a:br>
              <a:rPr lang="zh-TW" altLang="zh-TW" kern="100" dirty="0">
                <a:latin typeface="Calibri"/>
                <a:ea typeface="新細明體"/>
                <a:cs typeface="Times New Roman"/>
              </a:rPr>
            </a:br>
            <a:endParaRPr lang="zh-TW" altLang="en-US" dirty="0"/>
          </a:p>
        </p:txBody>
      </p:sp>
      <p:sp>
        <p:nvSpPr>
          <p:cNvPr id="3" name="矩形 2"/>
          <p:cNvSpPr/>
          <p:nvPr/>
        </p:nvSpPr>
        <p:spPr>
          <a:xfrm>
            <a:off x="683568" y="2132856"/>
            <a:ext cx="76328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200" i="1" dirty="0"/>
              <a:t>8:30-8:50</a:t>
            </a:r>
            <a:r>
              <a:rPr lang="zh-TW" altLang="zh-TW" sz="3200" i="1" dirty="0"/>
              <a:t>認識新同學、迎接民權</a:t>
            </a:r>
            <a:r>
              <a:rPr lang="zh-TW" altLang="zh-TW" sz="3200" i="1" dirty="0" smtClean="0"/>
              <a:t>新生</a:t>
            </a:r>
            <a:endParaRPr lang="en-US" altLang="zh-TW" sz="3200" i="1" dirty="0" smtClean="0"/>
          </a:p>
          <a:p>
            <a:endParaRPr lang="en-US" altLang="zh-TW" sz="3200" i="1" dirty="0" smtClean="0"/>
          </a:p>
          <a:p>
            <a:r>
              <a:rPr lang="en-US" altLang="zh-TW" sz="3200" b="1" dirty="0"/>
              <a:t>3.</a:t>
            </a:r>
            <a:r>
              <a:rPr lang="zh-TW" altLang="zh-TW" sz="3200" b="1" dirty="0"/>
              <a:t>當日帶回家的有聯絡簿</a:t>
            </a:r>
            <a:r>
              <a:rPr lang="en-US" altLang="zh-TW" sz="3200" b="1" dirty="0" smtClean="0"/>
              <a:t>(</a:t>
            </a:r>
            <a:r>
              <a:rPr lang="zh-TW" altLang="en-US" sz="3200" b="1" dirty="0" smtClean="0"/>
              <a:t>電腦</a:t>
            </a:r>
            <a:r>
              <a:rPr lang="zh-TW" altLang="zh-TW" sz="3200" b="1" dirty="0" smtClean="0"/>
              <a:t>打</a:t>
            </a:r>
            <a:r>
              <a:rPr lang="zh-TW" altLang="en-US" sz="3200" b="1" dirty="0" smtClean="0"/>
              <a:t>字印出</a:t>
            </a:r>
            <a:r>
              <a:rPr lang="zh-TW" altLang="zh-TW" sz="3200" b="1" dirty="0" smtClean="0"/>
              <a:t>貼</a:t>
            </a:r>
            <a:endParaRPr lang="en-US" altLang="zh-TW" sz="3200" b="1" dirty="0" smtClean="0"/>
          </a:p>
          <a:p>
            <a:r>
              <a:rPr lang="en-US" altLang="zh-TW" sz="3200" b="1" dirty="0"/>
              <a:t> </a:t>
            </a:r>
            <a:r>
              <a:rPr lang="en-US" altLang="zh-TW" sz="3200" b="1" dirty="0" smtClean="0"/>
              <a:t>  </a:t>
            </a:r>
            <a:r>
              <a:rPr lang="zh-TW" altLang="en-US" sz="3200" b="1" dirty="0" smtClean="0"/>
              <a:t>上</a:t>
            </a:r>
            <a:r>
              <a:rPr lang="en-US" altLang="zh-TW" sz="3200" b="1" dirty="0" smtClean="0"/>
              <a:t>)</a:t>
            </a:r>
            <a:r>
              <a:rPr lang="zh-TW" altLang="zh-TW" sz="3200" b="1" dirty="0" smtClean="0"/>
              <a:t>，書本</a:t>
            </a:r>
            <a:r>
              <a:rPr lang="zh-TW" altLang="en-US" sz="3200" b="1" dirty="0" smtClean="0"/>
              <a:t>帶</a:t>
            </a:r>
            <a:r>
              <a:rPr lang="zh-TW" altLang="zh-TW" sz="3200" b="1" dirty="0" smtClean="0"/>
              <a:t>回家</a:t>
            </a:r>
            <a:r>
              <a:rPr lang="zh-TW" altLang="zh-TW" sz="3200" b="1" dirty="0"/>
              <a:t>包書套，</a:t>
            </a:r>
            <a:r>
              <a:rPr lang="zh-TW" altLang="zh-TW" sz="3200" b="1" dirty="0" smtClean="0"/>
              <a:t>名牌</a:t>
            </a:r>
            <a:r>
              <a:rPr lang="zh-TW" altLang="en-US" sz="3200" b="1" dirty="0" smtClean="0"/>
              <a:t>帶</a:t>
            </a:r>
            <a:r>
              <a:rPr lang="zh-TW" altLang="zh-TW" sz="3200" b="1" dirty="0" smtClean="0"/>
              <a:t>回家縫</a:t>
            </a:r>
            <a:endParaRPr lang="en-US" altLang="zh-TW" sz="3200" b="1" dirty="0" smtClean="0"/>
          </a:p>
          <a:p>
            <a:r>
              <a:rPr lang="en-US" altLang="zh-TW" sz="3200" b="1" dirty="0"/>
              <a:t> </a:t>
            </a:r>
            <a:r>
              <a:rPr lang="en-US" altLang="zh-TW" sz="3200" b="1" dirty="0" smtClean="0"/>
              <a:t>  </a:t>
            </a:r>
            <a:r>
              <a:rPr lang="zh-TW" altLang="en-US" sz="3200" b="1" dirty="0" smtClean="0"/>
              <a:t>於</a:t>
            </a:r>
            <a:r>
              <a:rPr lang="zh-TW" altLang="zh-TW" sz="3200" b="1" dirty="0" smtClean="0"/>
              <a:t>制服</a:t>
            </a:r>
            <a:r>
              <a:rPr lang="zh-TW" altLang="zh-TW" sz="3200" b="1" dirty="0"/>
              <a:t>、</a:t>
            </a:r>
            <a:r>
              <a:rPr lang="zh-TW" altLang="zh-TW" sz="3200" b="1" dirty="0" smtClean="0"/>
              <a:t>運動服</a:t>
            </a:r>
            <a:r>
              <a:rPr lang="zh-TW" altLang="en-US" sz="3200" b="1" dirty="0" smtClean="0"/>
              <a:t>上</a:t>
            </a:r>
            <a:r>
              <a:rPr lang="zh-TW" altLang="zh-TW" sz="3200" b="1" dirty="0" smtClean="0"/>
              <a:t>，</a:t>
            </a:r>
            <a:r>
              <a:rPr lang="zh-TW" altLang="zh-TW" sz="3200" b="1" dirty="0"/>
              <a:t>通知單回家簽填</a:t>
            </a:r>
            <a:r>
              <a:rPr lang="zh-TW" altLang="zh-TW" sz="3200" b="1" dirty="0" smtClean="0"/>
              <a:t>交</a:t>
            </a:r>
            <a:endParaRPr lang="en-US" altLang="zh-TW" sz="3200" b="1" dirty="0" smtClean="0"/>
          </a:p>
          <a:p>
            <a:r>
              <a:rPr lang="en-US" altLang="zh-TW" sz="3200" b="1" dirty="0"/>
              <a:t> </a:t>
            </a:r>
            <a:r>
              <a:rPr lang="en-US" altLang="zh-TW" sz="3200" b="1" dirty="0" smtClean="0"/>
              <a:t>  </a:t>
            </a:r>
            <a:r>
              <a:rPr lang="zh-TW" altLang="zh-TW" sz="3200" b="1" dirty="0" smtClean="0"/>
              <a:t>回</a:t>
            </a:r>
            <a:r>
              <a:rPr lang="zh-TW" altLang="zh-TW" sz="3200" b="1" dirty="0"/>
              <a:t>。</a:t>
            </a:r>
            <a:endParaRPr lang="zh-TW" altLang="zh-TW" sz="3200" dirty="0"/>
          </a:p>
          <a:p>
            <a:r>
              <a:rPr lang="en-US" altLang="zh-TW" sz="3200" b="1" dirty="0"/>
              <a:t>4.</a:t>
            </a:r>
            <a:r>
              <a:rPr lang="zh-TW" altLang="zh-TW" sz="3200" b="1" dirty="0"/>
              <a:t>帶來的物品文具</a:t>
            </a:r>
            <a:r>
              <a:rPr lang="en-US" altLang="zh-TW" sz="3200" b="1" dirty="0"/>
              <a:t>(</a:t>
            </a:r>
            <a:r>
              <a:rPr lang="zh-TW" altLang="zh-TW" sz="3200" b="1" dirty="0"/>
              <a:t>美勞用品、潔牙用品</a:t>
            </a:r>
            <a:r>
              <a:rPr lang="zh-TW" altLang="zh-TW" sz="3200" b="1" dirty="0" smtClean="0"/>
              <a:t>、</a:t>
            </a:r>
            <a:endParaRPr lang="en-US" altLang="zh-TW" sz="3200" b="1" dirty="0" smtClean="0"/>
          </a:p>
          <a:p>
            <a:r>
              <a:rPr lang="en-US" altLang="zh-TW" sz="3200" b="1" dirty="0"/>
              <a:t> </a:t>
            </a:r>
            <a:r>
              <a:rPr lang="en-US" altLang="zh-TW" sz="3200" b="1" dirty="0" smtClean="0"/>
              <a:t>   </a:t>
            </a:r>
            <a:r>
              <a:rPr lang="zh-TW" altLang="zh-TW" sz="3200" b="1" dirty="0" smtClean="0"/>
              <a:t>一套</a:t>
            </a:r>
            <a:r>
              <a:rPr lang="zh-TW" altLang="zh-TW" sz="3200" b="1" dirty="0"/>
              <a:t>衣物等</a:t>
            </a:r>
            <a:r>
              <a:rPr lang="en-US" altLang="zh-TW" sz="3200" b="1" dirty="0" smtClean="0"/>
              <a:t>)</a:t>
            </a:r>
            <a:r>
              <a:rPr lang="zh-TW" altLang="en-US" sz="3200" b="1" dirty="0" smtClean="0"/>
              <a:t>放置於教室</a:t>
            </a:r>
            <a:r>
              <a:rPr lang="zh-TW" altLang="zh-TW" sz="3200" b="1" dirty="0" smtClean="0"/>
              <a:t>櫃子</a:t>
            </a:r>
            <a:r>
              <a:rPr lang="zh-TW" altLang="en-US" sz="3200" b="1" dirty="0" smtClean="0"/>
              <a:t>格子中</a:t>
            </a:r>
            <a:r>
              <a:rPr lang="zh-TW" altLang="zh-TW" sz="3200" b="1" dirty="0" smtClean="0"/>
              <a:t>。</a:t>
            </a:r>
            <a:endParaRPr lang="zh-TW" altLang="zh-TW" sz="3200" dirty="0"/>
          </a:p>
          <a:p>
            <a:endParaRPr lang="en-US" altLang="zh-TW" sz="3200" i="1" dirty="0"/>
          </a:p>
        </p:txBody>
      </p:sp>
    </p:spTree>
    <p:extLst>
      <p:ext uri="{BB962C8B-B14F-4D97-AF65-F5344CB8AC3E}">
        <p14:creationId xmlns:p14="http://schemas.microsoft.com/office/powerpoint/2010/main" val="216918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u="sng" kern="100" dirty="0">
                <a:latin typeface="Calibri"/>
                <a:ea typeface="新細明體"/>
                <a:cs typeface="Times New Roman"/>
              </a:rPr>
              <a:t>開學日班級活動概況</a:t>
            </a:r>
            <a:endParaRPr lang="zh-TW" altLang="en-US" dirty="0"/>
          </a:p>
        </p:txBody>
      </p:sp>
      <p:sp>
        <p:nvSpPr>
          <p:cNvPr id="3" name="矩形 2"/>
          <p:cNvSpPr/>
          <p:nvPr/>
        </p:nvSpPr>
        <p:spPr>
          <a:xfrm>
            <a:off x="653607" y="1628800"/>
            <a:ext cx="792088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200" i="1" dirty="0"/>
              <a:t>10:30-11:30</a:t>
            </a:r>
            <a:r>
              <a:rPr lang="zh-TW" altLang="zh-TW" sz="3200" i="1" dirty="0"/>
              <a:t>導師班級經營</a:t>
            </a:r>
            <a:r>
              <a:rPr lang="en-US" altLang="zh-TW" sz="3200" i="1" dirty="0"/>
              <a:t>/</a:t>
            </a:r>
            <a:r>
              <a:rPr lang="zh-TW" altLang="zh-TW" sz="3200" i="1" dirty="0"/>
              <a:t>提醒事項</a:t>
            </a:r>
            <a:r>
              <a:rPr lang="en-US" altLang="zh-TW" sz="3200" i="1" dirty="0"/>
              <a:t>/</a:t>
            </a:r>
            <a:r>
              <a:rPr lang="zh-TW" altLang="zh-TW" sz="3200" i="1" dirty="0"/>
              <a:t>路隊</a:t>
            </a:r>
            <a:r>
              <a:rPr lang="zh-TW" altLang="zh-TW" sz="3200" i="1" dirty="0" smtClean="0"/>
              <a:t>練習</a:t>
            </a:r>
            <a:endParaRPr lang="en-US" altLang="zh-TW" sz="3200" i="1" dirty="0" smtClean="0"/>
          </a:p>
          <a:p>
            <a:endParaRPr lang="zh-TW" altLang="zh-TW" sz="3200" dirty="0"/>
          </a:p>
          <a:p>
            <a:r>
              <a:rPr lang="zh-TW" altLang="zh-TW" sz="3200" b="1" dirty="0"/>
              <a:t>導師班級經營</a:t>
            </a:r>
            <a:r>
              <a:rPr lang="en-US" altLang="zh-TW" sz="3200" b="1" dirty="0"/>
              <a:t>/</a:t>
            </a:r>
            <a:r>
              <a:rPr lang="zh-TW" altLang="zh-TW" sz="3200" b="1" dirty="0"/>
              <a:t>提醒事項，由各班老師</a:t>
            </a:r>
            <a:r>
              <a:rPr lang="zh-TW" altLang="zh-TW" sz="3200" b="1" dirty="0" smtClean="0"/>
              <a:t>安排</a:t>
            </a:r>
            <a:r>
              <a:rPr lang="zh-TW" altLang="en-US" sz="3200" b="1" dirty="0" smtClean="0"/>
              <a:t>。路隊練習：</a:t>
            </a:r>
            <a:r>
              <a:rPr lang="zh-TW" altLang="zh-TW" sz="3200" b="1" dirty="0" smtClean="0"/>
              <a:t>原則上</a:t>
            </a:r>
            <a:r>
              <a:rPr lang="zh-TW" altLang="zh-TW" sz="3200" b="1" dirty="0"/>
              <a:t>簡單分北大門、南大門、課後班，週二加課後學藝</a:t>
            </a:r>
            <a:r>
              <a:rPr lang="zh-TW" altLang="zh-TW" sz="3200" b="1" dirty="0" smtClean="0"/>
              <a:t>班</a:t>
            </a:r>
            <a:r>
              <a:rPr lang="zh-TW" altLang="en-US" sz="3200" b="1" dirty="0" smtClean="0"/>
              <a:t>。</a:t>
            </a:r>
            <a:r>
              <a:rPr lang="zh-TW" altLang="zh-TW" sz="3200" b="1" dirty="0" smtClean="0"/>
              <a:t>路</a:t>
            </a:r>
            <a:r>
              <a:rPr lang="zh-TW" altLang="zh-TW" sz="3200" b="1" dirty="0"/>
              <a:t>隊行進</a:t>
            </a:r>
            <a:r>
              <a:rPr lang="zh-TW" altLang="zh-TW" sz="3200" b="1" dirty="0" smtClean="0"/>
              <a:t>會</a:t>
            </a:r>
            <a:r>
              <a:rPr lang="zh-TW" altLang="en-US" sz="3200" b="1" dirty="0" smtClean="0"/>
              <a:t>由老師帶領全部放學的學生出發，將南大門路隊學生送至</a:t>
            </a:r>
            <a:r>
              <a:rPr lang="zh-TW" altLang="zh-TW" sz="3200" b="1" dirty="0" smtClean="0"/>
              <a:t>南大門</a:t>
            </a:r>
            <a:r>
              <a:rPr lang="zh-TW" altLang="en-US" sz="3200" b="1" dirty="0" smtClean="0"/>
              <a:t>；</a:t>
            </a:r>
            <a:r>
              <a:rPr lang="zh-TW" altLang="zh-TW" sz="3200" b="1" dirty="0" smtClean="0"/>
              <a:t>再帶</a:t>
            </a:r>
            <a:r>
              <a:rPr lang="zh-TW" altLang="en-US" sz="3200" b="1" dirty="0" smtClean="0"/>
              <a:t>北大門路</a:t>
            </a:r>
            <a:r>
              <a:rPr lang="zh-TW" altLang="en-US" sz="3200" b="1" dirty="0"/>
              <a:t>隊</a:t>
            </a:r>
            <a:r>
              <a:rPr lang="zh-TW" altLang="en-US" sz="3200" b="1" dirty="0" smtClean="0"/>
              <a:t>學生到</a:t>
            </a:r>
            <a:r>
              <a:rPr lang="zh-TW" altLang="zh-TW" sz="3200" b="1" dirty="0" smtClean="0"/>
              <a:t>北大門</a:t>
            </a:r>
            <a:r>
              <a:rPr lang="zh-TW" altLang="en-US" sz="3200" b="1" dirty="0" smtClean="0"/>
              <a:t>；</a:t>
            </a:r>
            <a:r>
              <a:rPr lang="zh-TW" altLang="zh-TW" sz="3200" b="1" dirty="0" smtClean="0"/>
              <a:t>課後班</a:t>
            </a:r>
            <a:r>
              <a:rPr lang="zh-TW" altLang="en-US" sz="3200" b="1" dirty="0" smtClean="0"/>
              <a:t>學生會先在</a:t>
            </a:r>
            <a:r>
              <a:rPr lang="zh-TW" altLang="zh-TW" sz="3200" b="1" dirty="0" smtClean="0"/>
              <a:t>班級</a:t>
            </a:r>
            <a:r>
              <a:rPr lang="zh-TW" altLang="zh-TW" sz="3200" b="1" dirty="0"/>
              <a:t>走廊</a:t>
            </a:r>
            <a:r>
              <a:rPr lang="zh-TW" altLang="zh-TW" sz="3200" b="1" dirty="0" smtClean="0"/>
              <a:t>上等</a:t>
            </a:r>
            <a:r>
              <a:rPr lang="zh-TW" altLang="en-US" sz="3200" b="1" dirty="0" smtClean="0"/>
              <a:t>待，由</a:t>
            </a:r>
            <a:r>
              <a:rPr lang="zh-TW" altLang="zh-TW" sz="3200" b="1" dirty="0" smtClean="0"/>
              <a:t>課後</a:t>
            </a:r>
            <a:r>
              <a:rPr lang="zh-TW" altLang="zh-TW" sz="3200" b="1" dirty="0"/>
              <a:t>班老師</a:t>
            </a:r>
            <a:r>
              <a:rPr lang="zh-TW" altLang="zh-TW" sz="3200" b="1" dirty="0" smtClean="0"/>
              <a:t>帶</a:t>
            </a:r>
            <a:r>
              <a:rPr lang="zh-TW" altLang="en-US" sz="3200" b="1" dirty="0" smtClean="0"/>
              <a:t>到所分配的教室準備用餐、指導作業等。</a:t>
            </a:r>
            <a:endParaRPr lang="zh-TW" altLang="zh-TW" sz="3200" dirty="0"/>
          </a:p>
        </p:txBody>
      </p:sp>
    </p:spTree>
    <p:extLst>
      <p:ext uri="{BB962C8B-B14F-4D97-AF65-F5344CB8AC3E}">
        <p14:creationId xmlns:p14="http://schemas.microsoft.com/office/powerpoint/2010/main" val="357942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780108"/>
          </a:xfrm>
        </p:spPr>
        <p:txBody>
          <a:bodyPr/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6600" dirty="0" smtClean="0"/>
              <a:t>感謝各位的聆聽</a:t>
            </a:r>
            <a:endParaRPr lang="zh-TW" altLang="en-US" sz="66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827584" y="2924944"/>
            <a:ext cx="7416824" cy="1800200"/>
          </a:xfrm>
        </p:spPr>
        <p:txBody>
          <a:bodyPr>
            <a:noAutofit/>
          </a:bodyPr>
          <a:lstStyle/>
          <a:p>
            <a:pPr algn="l"/>
            <a:r>
              <a:rPr lang="zh-TW" altLang="en-US" sz="3600" dirty="0" smtClean="0"/>
              <a:t>誠摯歡迎各位家長及您們的寶貝們加入民權大家庭，讓我們一起成為親師生共好的大贏家！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26539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78</TotalTime>
  <Words>542</Words>
  <Application>Microsoft Office PowerPoint</Application>
  <PresentationFormat>如螢幕大小 (4:3)</PresentationFormat>
  <Paragraphs>56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6" baseType="lpstr">
      <vt:lpstr>細明體</vt:lpstr>
      <vt:lpstr>新細明體</vt:lpstr>
      <vt:lpstr>標楷體</vt:lpstr>
      <vt:lpstr>Calibri</vt:lpstr>
      <vt:lpstr>Candara</vt:lpstr>
      <vt:lpstr>Symbol</vt:lpstr>
      <vt:lpstr>Times New Roman</vt:lpstr>
      <vt:lpstr>波形</vt:lpstr>
      <vt:lpstr>110學年度第一學期 新生家長座談會</vt:lpstr>
      <vt:lpstr>學年老師小叮嚀 </vt:lpstr>
      <vt:lpstr>學年老師小叮嚀 </vt:lpstr>
      <vt:lpstr>學年老師小叮嚀 </vt:lpstr>
      <vt:lpstr>開學日班級活動概況 </vt:lpstr>
      <vt:lpstr>開學日班級活動概況 </vt:lpstr>
      <vt:lpstr>開學日班級活動概況</vt:lpstr>
      <vt:lpstr> 感謝各位的聆聽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學年老師小叮嚀</dc:title>
  <dc:creator>elvies</dc:creator>
  <cp:lastModifiedBy>張純瑗</cp:lastModifiedBy>
  <cp:revision>16</cp:revision>
  <dcterms:created xsi:type="dcterms:W3CDTF">2021-08-27T13:32:30Z</dcterms:created>
  <dcterms:modified xsi:type="dcterms:W3CDTF">2021-08-30T01:41:05Z</dcterms:modified>
</cp:coreProperties>
</file>